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3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41" autoAdjust="0"/>
    <p:restoredTop sz="94532" autoAdjust="0"/>
  </p:normalViewPr>
  <p:slideViewPr>
    <p:cSldViewPr>
      <p:cViewPr varScale="1">
        <p:scale>
          <a:sx n="87" d="100"/>
          <a:sy n="87" d="100"/>
        </p:scale>
        <p:origin x="139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2612A5-CF2A-4B71-B1BC-9CD888EB5AFA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43794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5570BE-CD04-46D5-A488-59E3B00DD18D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5585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E594F2-B3D1-4DFD-B379-768A3B7CDC8F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60079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AE6ED3-71D0-43DD-B699-AD9AADAAAD56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17517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DA08AA-6C7D-449D-B2A0-A3CB7F78F602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00565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19206E-F8D6-46F5-A07D-867DBF15C105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79785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5A3EC3-2C12-4B53-8C1B-A31F5ED067E0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59663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56AB57-D053-4AC8-A2F6-9FF5558F8D1F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70722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20E2D5-F29C-40B7-AA7B-F89A65D30F0B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3287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9D0BFF-73C9-438A-A191-7BC27DEE9AFA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2988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EB9333-7861-472A-8F3F-2D74669CA51D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02525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D1A1486-0AAF-4466-83CA-0E68C0E4DB77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asellaDiTesto 1"/>
          <p:cNvSpPr txBox="1">
            <a:spLocks noChangeArrowheads="1"/>
          </p:cNvSpPr>
          <p:nvPr/>
        </p:nvSpPr>
        <p:spPr bwMode="auto">
          <a:xfrm>
            <a:off x="900113" y="908050"/>
            <a:ext cx="76327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/>
              <a:t>Non siamo medici, non ne abbiamo le competenze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>In caso d’incidente di una certa gravità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>- chiamare il 118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>- spiegare la situazione ricordandosi di dare tutti i dati che vengono richiesti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>e nel frattempo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1835150" y="692150"/>
            <a:ext cx="45720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b="1">
                <a:solidFill>
                  <a:srgbClr val="FF0000"/>
                </a:solidFill>
              </a:rPr>
              <a:t>In caso di incidente: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it-IT" altLang="it-IT" sz="2400" b="1"/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755650" y="1773238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chiamare il docente 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755650" y="2492375"/>
            <a:ext cx="746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cs typeface="Times New Roman" panose="02020603050405020304" pitchFamily="18" charset="0"/>
              </a:rPr>
              <a:t>staccare l'interruttore generale della corrente elettrica</a:t>
            </a:r>
            <a:r>
              <a:rPr lang="it-IT" altLang="it-IT" sz="2400"/>
              <a:t> 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755650" y="3284538"/>
            <a:ext cx="632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cs typeface="Times New Roman" panose="02020603050405020304" pitchFamily="18" charset="0"/>
              </a:rPr>
              <a:t>spegnere gli eventuali fornelli a gas  accesi</a:t>
            </a:r>
            <a:r>
              <a:rPr lang="it-IT" altLang="it-IT" sz="2400"/>
              <a:t> 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755650" y="4149725"/>
            <a:ext cx="739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cs typeface="Times New Roman" panose="02020603050405020304" pitchFamily="18" charset="0"/>
              </a:rPr>
              <a:t>verificare l'entità dell'incidente</a:t>
            </a:r>
            <a:r>
              <a:rPr lang="it-IT" altLang="it-IT" sz="2400"/>
              <a:t> ed agire di conseguenza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 autoUpdateAnimBg="0"/>
      <p:bldP spid="9223" grpId="0" autoUpdateAnimBg="0"/>
      <p:bldP spid="922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457200" y="304800"/>
            <a:ext cx="8077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altLang="it-IT" b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CENNI SUGLI INTERVENTI DA ESEGUIRE IN CASO DI INCIDENTE</a:t>
            </a:r>
            <a:r>
              <a:rPr lang="it-IT" altLang="it-IT"/>
              <a:t> 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457200" y="1447800"/>
            <a:ext cx="822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b="1">
                <a:cs typeface="Times New Roman" panose="02020603050405020304" pitchFamily="18" charset="0"/>
              </a:rPr>
              <a:t>SOSTANZE CHIMICHE NEGLI OCCHI</a:t>
            </a:r>
            <a:r>
              <a:rPr lang="it-IT" altLang="it-IT" sz="2400"/>
              <a:t> 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468313" y="2276475"/>
            <a:ext cx="8001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cs typeface="Times New Roman" panose="02020603050405020304" pitchFamily="18" charset="0"/>
              </a:rPr>
              <a:t>Togliere quanto prima la sostanza estranea dall'occhio lavandolo con molta  H</a:t>
            </a:r>
            <a:r>
              <a:rPr lang="it-IT" altLang="it-IT" sz="2400" baseline="-25000">
                <a:cs typeface="Times New Roman" panose="02020603050405020304" pitchFamily="18" charset="0"/>
              </a:rPr>
              <a:t>2</a:t>
            </a:r>
            <a:r>
              <a:rPr lang="it-IT" altLang="it-IT" sz="2400">
                <a:cs typeface="Times New Roman" panose="02020603050405020304" pitchFamily="18" charset="0"/>
              </a:rPr>
              <a:t>O fredda</a:t>
            </a:r>
            <a:r>
              <a:rPr lang="it-IT" altLang="it-IT" sz="2400"/>
              <a:t> 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685800" y="3505200"/>
            <a:ext cx="716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FF0000"/>
                </a:solidFill>
                <a:cs typeface="Times New Roman" panose="02020603050405020304" pitchFamily="18" charset="0"/>
              </a:rPr>
              <a:t>Acido negli occhi</a:t>
            </a:r>
            <a:r>
              <a:rPr lang="it-IT" altLang="it-IT" sz="2400">
                <a:solidFill>
                  <a:srgbClr val="FF0000"/>
                </a:solidFill>
              </a:rPr>
              <a:t>: soluzione </a:t>
            </a:r>
            <a:r>
              <a:rPr lang="it-IT" altLang="it-IT" sz="2400">
                <a:solidFill>
                  <a:srgbClr val="FF0000"/>
                </a:solidFill>
                <a:cs typeface="Times New Roman" panose="02020603050405020304" pitchFamily="18" charset="0"/>
              </a:rPr>
              <a:t>2% di borace</a:t>
            </a:r>
            <a:r>
              <a:rPr lang="it-IT" altLang="it-IT" sz="240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685800" y="4114800"/>
            <a:ext cx="746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0000FF"/>
                </a:solidFill>
                <a:cs typeface="Times New Roman" panose="02020603050405020304" pitchFamily="18" charset="0"/>
              </a:rPr>
              <a:t>Basi negli occhi</a:t>
            </a:r>
            <a:r>
              <a:rPr lang="it-IT" altLang="it-IT" sz="2400">
                <a:solidFill>
                  <a:srgbClr val="0000FF"/>
                </a:solidFill>
              </a:rPr>
              <a:t>: </a:t>
            </a:r>
            <a:r>
              <a:rPr lang="it-IT" altLang="it-IT" sz="2400">
                <a:solidFill>
                  <a:srgbClr val="0000FF"/>
                </a:solidFill>
                <a:cs typeface="Times New Roman" panose="02020603050405020304" pitchFamily="18" charset="0"/>
              </a:rPr>
              <a:t>soluzione all' 1-2% di acido borico</a:t>
            </a:r>
            <a:r>
              <a:rPr lang="it-IT" altLang="it-IT" sz="240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685800" y="4724400"/>
            <a:ext cx="693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009900"/>
                </a:solidFill>
                <a:cs typeface="Times New Roman" panose="02020603050405020304" pitchFamily="18" charset="0"/>
              </a:rPr>
              <a:t>Frammenti di vetro: bendaggio leggero e poi medico</a:t>
            </a:r>
            <a:r>
              <a:rPr lang="it-IT" altLang="it-IT" sz="2400"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utoUpdateAnimBg="0"/>
      <p:bldP spid="4100" grpId="0" autoUpdateAnimBg="0"/>
      <p:bldP spid="4101" grpId="0" autoUpdateAnimBg="0"/>
      <p:bldP spid="4102" grpId="0" autoUpdateAnimBg="0"/>
      <p:bldP spid="410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371600" y="381000"/>
            <a:ext cx="464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altLang="it-IT" b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USTIONI</a:t>
            </a:r>
            <a:r>
              <a:rPr lang="it-IT" altLang="it-IT"/>
              <a:t> 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609600" y="12192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cs typeface="Times New Roman" panose="02020603050405020304" pitchFamily="18" charset="0"/>
              </a:rPr>
              <a:t>Per piccole ustioni senza lacerazione: H</a:t>
            </a:r>
            <a:r>
              <a:rPr lang="it-IT" altLang="it-IT" sz="2400" baseline="-25000">
                <a:cs typeface="Times New Roman" panose="02020603050405020304" pitchFamily="18" charset="0"/>
              </a:rPr>
              <a:t>2</a:t>
            </a:r>
            <a:r>
              <a:rPr lang="it-IT" altLang="it-IT" sz="2400">
                <a:cs typeface="Times New Roman" panose="02020603050405020304" pitchFamily="18" charset="0"/>
              </a:rPr>
              <a:t>O fredda + pomata 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609600" y="1828800"/>
            <a:ext cx="701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cs typeface="Times New Roman" panose="02020603050405020304" pitchFamily="18" charset="0"/>
              </a:rPr>
              <a:t>Per ustioni più gravi: H</a:t>
            </a:r>
            <a:r>
              <a:rPr lang="it-IT" altLang="it-IT" sz="2400" baseline="-25000">
                <a:cs typeface="Times New Roman" panose="02020603050405020304" pitchFamily="18" charset="0"/>
              </a:rPr>
              <a:t>2</a:t>
            </a:r>
            <a:r>
              <a:rPr lang="it-IT" altLang="it-IT" sz="2400">
                <a:cs typeface="Times New Roman" panose="02020603050405020304" pitchFamily="18" charset="0"/>
              </a:rPr>
              <a:t>O fredda + medico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609600" y="838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b="1">
                <a:solidFill>
                  <a:srgbClr val="FF0000"/>
                </a:solidFill>
              </a:rPr>
              <a:t>Da calore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609600" y="27432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b="1">
                <a:solidFill>
                  <a:srgbClr val="FF0000"/>
                </a:solidFill>
              </a:rPr>
              <a:t>Da acidi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09600" y="3200400"/>
            <a:ext cx="762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Lavare con H</a:t>
            </a:r>
            <a:r>
              <a:rPr lang="it-IT" altLang="it-IT" sz="2400" baseline="-25000"/>
              <a:t>2</a:t>
            </a:r>
            <a:r>
              <a:rPr lang="it-IT" altLang="it-IT" sz="2400"/>
              <a:t>O e poi soluzione di bicarbonato di sodio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609600" y="41910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b="1">
                <a:solidFill>
                  <a:srgbClr val="FF0000"/>
                </a:solidFill>
                <a:cs typeface="Times New Roman" panose="02020603050405020304" pitchFamily="18" charset="0"/>
              </a:rPr>
              <a:t>Da basi</a:t>
            </a:r>
            <a:r>
              <a:rPr lang="it-IT" altLang="it-IT" sz="24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609600" y="4648200"/>
            <a:ext cx="723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Lavare con H</a:t>
            </a:r>
            <a:r>
              <a:rPr lang="it-IT" altLang="it-IT" sz="2400" baseline="-25000"/>
              <a:t>2</a:t>
            </a:r>
            <a:r>
              <a:rPr lang="it-IT" altLang="it-IT" sz="2400"/>
              <a:t>O e poi soluzione di acido borico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utoUpdateAnimBg="0"/>
      <p:bldP spid="5124" grpId="0" autoUpdateAnimBg="0"/>
      <p:bldP spid="5125" grpId="0" autoUpdateAnimBg="0"/>
      <p:bldP spid="5126" grpId="0" autoUpdateAnimBg="0"/>
      <p:bldP spid="5127" grpId="0" autoUpdateAnimBg="0"/>
      <p:bldP spid="5128" grpId="0" autoUpdateAnimBg="0"/>
      <p:bldP spid="512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510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b="1">
                <a:solidFill>
                  <a:srgbClr val="0000FF"/>
                </a:solidFill>
                <a:cs typeface="Times New Roman" panose="02020603050405020304" pitchFamily="18" charset="0"/>
              </a:rPr>
              <a:t>AVVELENAMENTO DA GAS</a:t>
            </a:r>
            <a:r>
              <a:rPr lang="it-IT" altLang="it-IT" sz="2400"/>
              <a:t> 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457200" y="1244600"/>
            <a:ext cx="746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cs typeface="Times New Roman" panose="02020603050405020304" pitchFamily="18" charset="0"/>
              </a:rPr>
              <a:t>luogo aperto e ventilato, chiamare urgentemente il medico</a:t>
            </a:r>
            <a:r>
              <a:rPr lang="it-IT" altLang="it-IT" sz="2400"/>
              <a:t> 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457200" y="2032000"/>
            <a:ext cx="815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b="1">
                <a:solidFill>
                  <a:srgbClr val="FF0000"/>
                </a:solidFill>
                <a:cs typeface="Times New Roman" panose="02020603050405020304" pitchFamily="18" charset="0"/>
              </a:rPr>
              <a:t>ASSORBIMENTO CUTANEO DI SOSTANZE TOSSICHE</a:t>
            </a:r>
            <a:r>
              <a:rPr lang="it-IT" altLang="it-IT" sz="2400"/>
              <a:t> 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457200" y="28194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lavare con H</a:t>
            </a:r>
            <a:r>
              <a:rPr lang="it-IT" altLang="it-IT" sz="2400" baseline="-25000"/>
              <a:t>2</a:t>
            </a:r>
            <a:r>
              <a:rPr lang="it-IT" altLang="it-IT" sz="2400"/>
              <a:t>O e sapone + medico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utoUpdateAnimBg="0"/>
      <p:bldP spid="6148" grpId="0" autoUpdateAnimBg="0"/>
      <p:bldP spid="614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815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altLang="it-IT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CASSETTA DI PRONTO SOCCORSO</a:t>
            </a:r>
            <a:r>
              <a:rPr lang="it-IT" altLang="it-IT"/>
              <a:t> 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457200" y="1447800"/>
            <a:ext cx="74676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cs typeface="Times New Roman" panose="02020603050405020304" pitchFamily="18" charset="0"/>
              </a:rPr>
              <a:t>1) posizione accessibile e ben visibile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cs typeface="Times New Roman" panose="02020603050405020304" pitchFamily="18" charset="0"/>
              </a:rPr>
              <a:t>2) contenente alcune dotazioni utili per un primo intervento in caso di incidente o per curare piccole escoriazioni o scottature: garze sterilizzate, cerotti di varie dimensioni, cotone, disinfettante, collirio decongestionante, pomata contro le ustioni, forbici, pinzette metalliche, laccio emostatico, acqua ossigenata, soluzioni di acido borico, borace, acido acetico e bicarbonato di sodio.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cs typeface="Times New Roman" panose="02020603050405020304" pitchFamily="18" charset="0"/>
              </a:rPr>
              <a:t>3) sempre controllata e rifornita.</a:t>
            </a:r>
            <a:r>
              <a:rPr lang="it-IT" altLang="it-IT" sz="24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utoUpdateAnimBg="0"/>
    </p:bldLst>
  </p:timing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273</Words>
  <Application>Microsoft Office PowerPoint</Application>
  <PresentationFormat>Presentazione su schermo (4:3)</PresentationFormat>
  <Paragraphs>33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Times New Roman</vt:lpstr>
      <vt:lpstr>Arial</vt:lpstr>
      <vt:lpstr>Calibri</vt:lpstr>
      <vt:lpstr>Struttura predefinita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UTS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tavagnac</dc:creator>
  <cp:lastModifiedBy>Tavagnacco</cp:lastModifiedBy>
  <cp:revision>87</cp:revision>
  <dcterms:created xsi:type="dcterms:W3CDTF">2003-01-19T22:57:42Z</dcterms:created>
  <dcterms:modified xsi:type="dcterms:W3CDTF">2017-05-30T16:50:04Z</dcterms:modified>
</cp:coreProperties>
</file>