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869" r:id="rId2"/>
    <p:sldMasterId id="2147483941" r:id="rId3"/>
  </p:sldMasterIdLst>
  <p:sldIdLst>
    <p:sldId id="283" r:id="rId4"/>
    <p:sldId id="281" r:id="rId5"/>
    <p:sldId id="259" r:id="rId6"/>
    <p:sldId id="263" r:id="rId7"/>
    <p:sldId id="285" r:id="rId8"/>
    <p:sldId id="267" r:id="rId9"/>
    <p:sldId id="268" r:id="rId10"/>
    <p:sldId id="269" r:id="rId11"/>
    <p:sldId id="271" r:id="rId12"/>
    <p:sldId id="256" r:id="rId13"/>
    <p:sldId id="258" r:id="rId14"/>
    <p:sldId id="260" r:id="rId15"/>
    <p:sldId id="261" r:id="rId16"/>
    <p:sldId id="262" r:id="rId17"/>
    <p:sldId id="272" r:id="rId18"/>
    <p:sldId id="273" r:id="rId19"/>
    <p:sldId id="274" r:id="rId20"/>
    <p:sldId id="286" r:id="rId21"/>
    <p:sldId id="287" r:id="rId22"/>
    <p:sldId id="288" r:id="rId23"/>
    <p:sldId id="275" r:id="rId24"/>
    <p:sldId id="276" r:id="rId25"/>
    <p:sldId id="277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F6"/>
    <a:srgbClr val="FF93F2"/>
    <a:srgbClr val="FECAE8"/>
    <a:srgbClr val="F08CCC"/>
    <a:srgbClr val="FFA7F5"/>
    <a:srgbClr val="FF9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1FF44B-50D3-4A7D-A424-FC69CF98303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277811-E14E-4DA1-B6E6-C9543F2996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35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8396BFD-0C3F-4CA9-BDBD-C060F4148F1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E59F5D-5563-4630-9033-280E678701C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45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57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1FF44B-50D3-4A7D-A424-FC69CF98303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277811-E14E-4DA1-B6E6-C9543F2996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6451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7F55FBF-D289-4294-9375-161EAED25ACE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043B80-7363-4AE2-9B42-740708FA658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6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C5B02EF-603D-4CA9-A143-872B340818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6C194A-3BF5-4F60-A95C-CCC541EED94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DDEA0A-FE15-4A6A-8804-EEB02203823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47487B-7C99-4C75-943E-9791A2E18F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9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8179882-5889-402B-B2C8-B14CE809997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E6600B-1402-4F26-B0BE-B736450B1EE6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6287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6EEAC95-EECB-474B-BB60-F8161EE095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073B5D-2AFF-4BAC-AA31-C78DB5360B94}" type="slidenum">
              <a:rPr lang="en-GB" smtClean="0"/>
              <a:t>‹N›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8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0BBE286-577E-4B2F-A213-6BF791572299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2E3D66-FE45-4BA7-8D63-88302AA0709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77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81BB437-DD05-40A0-A452-266C4C9C61C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1BB31-D493-43D0-A28B-7B618561DB8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0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7F55FBF-D289-4294-9375-161EAED25ACE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043B80-7363-4AE2-9B42-740708FA658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958127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FB45C1-37C2-4328-A6F6-FB4B8357556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625846-538C-4929-BA36-5F76A73D703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893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8396BFD-0C3F-4CA9-BDBD-C060F4148F1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E59F5D-5563-4630-9033-280E678701C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485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98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1FF44B-50D3-4A7D-A424-FC69CF98303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277811-E14E-4DA1-B6E6-C9543F2996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471043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7F55FBF-D289-4294-9375-161EAED25ACE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043B80-7363-4AE2-9B42-740708FA658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403807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C5B02EF-603D-4CA9-A143-872B340818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6C194A-3BF5-4F60-A95C-CCC541EED94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39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DDEA0A-FE15-4A6A-8804-EEB02203823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47487B-7C99-4C75-943E-9791A2E18F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9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8179882-5889-402B-B2C8-B14CE809997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E6600B-1402-4F26-B0BE-B736450B1EE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154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6EEAC95-EECB-474B-BB60-F8161EE095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073B5D-2AFF-4BAC-AA31-C78DB5360B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45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0BBE286-577E-4B2F-A213-6BF791572299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2E3D66-FE45-4BA7-8D63-88302AA0709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5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C5B02EF-603D-4CA9-A143-872B340818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6C194A-3BF5-4F60-A95C-CCC541EED94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831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81BB437-DD05-40A0-A452-266C4C9C61C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1BB31-D493-43D0-A28B-7B618561DB8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35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FB45C1-37C2-4328-A6F6-FB4B8357556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625846-538C-4929-BA36-5F76A73D703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07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564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286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65478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26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933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919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8396BFD-0C3F-4CA9-BDBD-C060F4148F11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E59F5D-5563-4630-9033-280E678701C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745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08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DDEA0A-FE15-4A6A-8804-EEB02203823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47487B-7C99-4C75-943E-9791A2E18F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91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8179882-5889-402B-B2C8-B14CE809997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E6600B-1402-4F26-B0BE-B736450B1EE6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958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6EEAC95-EECB-474B-BB60-F8161EE09513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073B5D-2AFF-4BAC-AA31-C78DB5360B94}" type="slidenum">
              <a:rPr lang="en-GB" smtClean="0"/>
              <a:t>‹N›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0BBE286-577E-4B2F-A213-6BF791572299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2E3D66-FE45-4BA7-8D63-88302AA0709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27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81BB437-DD05-40A0-A452-266C4C9C61C7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1BB31-D493-43D0-A28B-7B618561DB8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9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FB45C1-37C2-4328-A6F6-FB4B8357556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625846-538C-4929-BA36-5F76A73D703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16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6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82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lvl="0"/>
            <a:fld id="{DB23167B-53F2-443D-BA55-830D226809A6}" type="datetime1">
              <a:rPr lang="en-GB" smtClean="0"/>
              <a:pPr lvl="0"/>
              <a:t>24/05/2017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lvl="0"/>
            <a:fld id="{FE05D4CE-C065-4E29-9B09-E815B25EA94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341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  <p:sldLayoutId id="214748395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0" y="1294568"/>
            <a:ext cx="12192000" cy="3746063"/>
          </a:xfrm>
        </p:spPr>
        <p:txBody>
          <a:bodyPr>
            <a:normAutofit/>
          </a:bodyPr>
          <a:lstStyle/>
          <a:p>
            <a:pPr lvl="0" algn="ctr"/>
            <a:r>
              <a:rPr lang="it-IT" sz="6600" dirty="0" smtClean="0"/>
              <a:t> L’autoefficacia nello sviluppo </a:t>
            </a:r>
            <a:br>
              <a:rPr lang="it-IT" sz="6600" dirty="0" smtClean="0"/>
            </a:br>
            <a:r>
              <a:rPr lang="it-IT" sz="6600" dirty="0" smtClean="0"/>
              <a:t>cognitivo e funzionale</a:t>
            </a:r>
            <a:br>
              <a:rPr lang="it-IT" sz="6600" dirty="0" smtClean="0"/>
            </a:br>
            <a:r>
              <a:rPr lang="it-IT" sz="2800" dirty="0" smtClean="0"/>
              <a:t>Albert  Bandura </a:t>
            </a:r>
            <a:r>
              <a:rPr lang="it-IT" sz="6600" dirty="0" smtClean="0"/>
              <a:t> </a:t>
            </a:r>
            <a:endParaRPr lang="en-GB" sz="6600" dirty="0"/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8585988" y="4270410"/>
            <a:ext cx="3073401" cy="2044024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it-IT" sz="2800" dirty="0"/>
              <a:t>Camilla Arnaudo </a:t>
            </a:r>
          </a:p>
          <a:p>
            <a:pPr lvl="0">
              <a:lnSpc>
                <a:spcPct val="80000"/>
              </a:lnSpc>
            </a:pPr>
            <a:r>
              <a:rPr lang="it-IT" sz="2800" dirty="0"/>
              <a:t>Silvia Sfoggia</a:t>
            </a:r>
          </a:p>
          <a:p>
            <a:pPr lvl="0">
              <a:lnSpc>
                <a:spcPct val="80000"/>
              </a:lnSpc>
            </a:pPr>
            <a:r>
              <a:rPr lang="it-IT" sz="2800" dirty="0"/>
              <a:t>Federica </a:t>
            </a:r>
            <a:r>
              <a:rPr lang="it-IT" sz="2800" dirty="0" err="1"/>
              <a:t>Tedde</a:t>
            </a:r>
            <a:r>
              <a:rPr lang="it-IT" sz="2800" dirty="0"/>
              <a:t> </a:t>
            </a:r>
          </a:p>
          <a:p>
            <a:pPr lvl="0">
              <a:lnSpc>
                <a:spcPct val="80000"/>
              </a:lnSpc>
            </a:pPr>
            <a:r>
              <a:rPr lang="it-IT" sz="2800" dirty="0"/>
              <a:t>Lorena </a:t>
            </a:r>
            <a:r>
              <a:rPr lang="it-IT" sz="2800" dirty="0" err="1"/>
              <a:t>Cucit</a:t>
            </a:r>
            <a:endParaRPr lang="it-IT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2. Processi motivazionali</a:t>
            </a:r>
            <a:endParaRPr lang="en-GB"/>
          </a:p>
        </p:txBody>
      </p:sp>
      <p:sp>
        <p:nvSpPr>
          <p:cNvPr id="3" name="Sottotitolo 2"/>
          <p:cNvSpPr txBox="1">
            <a:spLocks noGrp="1"/>
          </p:cNvSpPr>
          <p:nvPr>
            <p:ph idx="1"/>
          </p:nvPr>
        </p:nvSpPr>
        <p:spPr>
          <a:xfrm>
            <a:off x="0" y="1025527"/>
            <a:ext cx="12191996" cy="5832472"/>
          </a:xfrm>
        </p:spPr>
        <p:txBody>
          <a:bodyPr>
            <a:normAutofit/>
          </a:bodyPr>
          <a:lstStyle/>
          <a:p>
            <a:pPr lvl="0"/>
            <a:r>
              <a:rPr lang="it-IT"/>
              <a:t>I pensieri che abbiamo sulla nostra efficacia sono fondamentali nell’auto- regolazione della motivazione </a:t>
            </a:r>
          </a:p>
          <a:p>
            <a:pPr lvl="0"/>
            <a:r>
              <a:rPr lang="it-IT"/>
              <a:t>Ci motiviamo e guidiamo azioni grazie al pensiero anticipatorio: incentivi e azioni appropriate </a:t>
            </a:r>
            <a:endParaRPr lang="en-GB"/>
          </a:p>
          <a:p>
            <a:pPr lvl="0"/>
            <a:r>
              <a:rPr lang="it-IT"/>
              <a:t>Tre forme di motivatori cognitivi </a:t>
            </a:r>
            <a:endParaRPr lang="en-GB"/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Attribuzioni causali </a:t>
            </a:r>
          </a:p>
          <a:p>
            <a:pPr lvl="1"/>
            <a:r>
              <a:rPr lang="it-IT"/>
              <a:t>Teoria dell’attribuzione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Aspettative di risultato </a:t>
            </a:r>
          </a:p>
          <a:p>
            <a:pPr lvl="1"/>
            <a:r>
              <a:rPr lang="it-IT"/>
              <a:t>Teoria del valore- aspettativa</a:t>
            </a:r>
          </a:p>
          <a:p>
            <a:pPr lvl="1"/>
            <a:r>
              <a:rPr lang="it-IT"/>
              <a:t>Risultati certi e valore dei risultati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Obiettivi cognitivi </a:t>
            </a:r>
          </a:p>
          <a:p>
            <a:pPr lvl="1"/>
            <a:r>
              <a:rPr lang="it-IT"/>
              <a:t>Teoria dell’obiettivo </a:t>
            </a:r>
          </a:p>
          <a:p>
            <a:pPr lvl="1"/>
            <a:r>
              <a:rPr lang="it-IT"/>
              <a:t>Processi di auto influenza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Influenze auto- reattive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985957"/>
            <a:ext cx="12191996" cy="3830641"/>
          </a:xfrm>
        </p:spPr>
        <p:txBody>
          <a:bodyPr>
            <a:normAutofit/>
          </a:bodyPr>
          <a:lstStyle/>
          <a:p>
            <a:pPr lvl="0"/>
            <a:r>
              <a:rPr lang="it-IT"/>
              <a:t>Motivazione basata su obiettivi o standard è determinata da tre tipi di auto- influenze: </a:t>
            </a:r>
          </a:p>
          <a:p>
            <a:pPr marL="457200" lvl="1" indent="-457200">
              <a:buFont typeface="Calibri Light"/>
              <a:buAutoNum type="arabicPeriod"/>
            </a:pPr>
            <a:r>
              <a:rPr lang="it-IT" sz="2800"/>
              <a:t>Reazioni emotive sulle proprie performance </a:t>
            </a:r>
          </a:p>
          <a:p>
            <a:pPr marL="457200" lvl="1" indent="-457200">
              <a:buFont typeface="Calibri Light"/>
              <a:buAutoNum type="arabicPeriod"/>
            </a:pPr>
            <a:r>
              <a:rPr lang="it-IT" sz="2800"/>
              <a:t>Autoefficacia percepita per i risultati raggiunti </a:t>
            </a:r>
          </a:p>
          <a:p>
            <a:pPr marL="457200" lvl="1" indent="-457200">
              <a:buFont typeface="Calibri Light"/>
              <a:buAutoNum type="arabicPeriod"/>
            </a:pPr>
            <a:r>
              <a:rPr lang="it-IT" sz="2800"/>
              <a:t>Riadattamento di obiettivi basato sul proprio progresso </a:t>
            </a:r>
          </a:p>
          <a:p>
            <a:pPr marL="0" lvl="1" indent="0">
              <a:buNone/>
            </a:pPr>
            <a:endParaRPr lang="it-IT" sz="2800"/>
          </a:p>
          <a:p>
            <a:pPr marL="457200" lvl="1" indent="-457200"/>
            <a:r>
              <a:rPr lang="it-IT" sz="2800"/>
              <a:t>Bandura e Cervone </a:t>
            </a:r>
          </a:p>
          <a:p>
            <a:pPr marL="0" lvl="1" indent="0">
              <a:buNone/>
            </a:pPr>
            <a:r>
              <a:rPr lang="it-IT" sz="2800"/>
              <a:t>Più sono le fonti di auto- influenza, più aumenta la motivazione </a:t>
            </a:r>
            <a:endParaRPr lang="en-GB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it-IT"/>
              <a:t>Controllo proattivo della motivazione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828800"/>
            <a:ext cx="12191996" cy="421164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it-IT" dirty="0"/>
              <a:t>Sistema di feedback negativo e proazione 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marL="0" lvl="0" indent="0" algn="ctr">
              <a:buNone/>
            </a:pPr>
            <a:r>
              <a:rPr lang="it-IT" dirty="0"/>
              <a:t>Motivazione conta sulla produzione così come sulla riduzione della </a:t>
            </a:r>
            <a:endParaRPr lang="it-IT" dirty="0" smtClean="0"/>
          </a:p>
          <a:p>
            <a:pPr marL="0" lvl="0" indent="0" algn="ctr">
              <a:buNone/>
            </a:pPr>
            <a:r>
              <a:rPr lang="it-IT" dirty="0" smtClean="0"/>
              <a:t>discrepanza </a:t>
            </a:r>
            <a:r>
              <a:rPr lang="it-IT" dirty="0"/>
              <a:t>tra performance percepita e standard adottato </a:t>
            </a:r>
          </a:p>
          <a:p>
            <a:pPr marL="0" lvl="0" indent="0" algn="ctr">
              <a:buNone/>
            </a:pPr>
            <a:endParaRPr lang="it-IT" dirty="0"/>
          </a:p>
          <a:p>
            <a:pPr lvl="0"/>
            <a:r>
              <a:rPr lang="it-IT" dirty="0" err="1"/>
              <a:t>Automotivazione</a:t>
            </a:r>
            <a:r>
              <a:rPr lang="it-IT" dirty="0"/>
              <a:t> conta su un doppio processo di controllo: </a:t>
            </a:r>
          </a:p>
          <a:p>
            <a:pPr lvl="1"/>
            <a:r>
              <a:rPr lang="it-IT" sz="2800" dirty="0"/>
              <a:t>Creare discrepanza </a:t>
            </a:r>
          </a:p>
          <a:p>
            <a:pPr lvl="1"/>
            <a:r>
              <a:rPr lang="it-IT" sz="2800" dirty="0"/>
              <a:t>Ridurre discrepanza </a:t>
            </a:r>
            <a:endParaRPr lang="en-GB" sz="2800" dirty="0"/>
          </a:p>
        </p:txBody>
      </p:sp>
      <p:sp>
        <p:nvSpPr>
          <p:cNvPr id="4" name="Freccia in giù 3"/>
          <p:cNvSpPr/>
          <p:nvPr/>
        </p:nvSpPr>
        <p:spPr>
          <a:xfrm>
            <a:off x="5949950" y="2240313"/>
            <a:ext cx="292095" cy="1066803"/>
          </a:xfrm>
          <a:custGeom>
            <a:avLst>
              <a:gd name="f0" fmla="val 1864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FF0000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3. Processi emotivi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2232022"/>
            <a:ext cx="12191996" cy="2720980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I pensieri sulle proprie capacità producono effetto sulla percezione dello stress e della depressione nelle situazioni di difficoltà </a:t>
            </a:r>
          </a:p>
          <a:p>
            <a:pPr lvl="0"/>
            <a:r>
              <a:rPr lang="it-IT" dirty="0"/>
              <a:t>Riduzione dell’attivazione dell’ansia e comportamento evitante grazie a: </a:t>
            </a:r>
          </a:p>
          <a:p>
            <a:pPr lvl="1"/>
            <a:r>
              <a:rPr lang="it-IT" sz="2800" dirty="0"/>
              <a:t>Efficacia di </a:t>
            </a:r>
            <a:r>
              <a:rPr lang="it-IT" sz="2800" dirty="0" err="1"/>
              <a:t>coping</a:t>
            </a:r>
            <a:endParaRPr lang="it-IT" sz="2800" dirty="0"/>
          </a:p>
          <a:p>
            <a:pPr lvl="1"/>
            <a:r>
              <a:rPr lang="it-IT" sz="2800" dirty="0"/>
              <a:t>Efficacia di controllo del pensiero</a:t>
            </a:r>
            <a:endParaRPr lang="en-GB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12801" y="0"/>
            <a:ext cx="10515600" cy="1325559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it-IT"/>
              <a:t>Efficacia di coping e ansia da risultato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325559"/>
            <a:ext cx="12191996" cy="5532440"/>
          </a:xfrm>
        </p:spPr>
        <p:txBody>
          <a:bodyPr/>
          <a:lstStyle/>
          <a:p>
            <a:pPr lvl="0"/>
            <a:r>
              <a:rPr lang="it-IT" dirty="0"/>
              <a:t>Gli studenti con minore senso di efficacia nel padroneggiare le richieste scolastiche, sono vulnerabili all’ansia da risultato </a:t>
            </a:r>
            <a:r>
              <a:rPr lang="en-GB" sz="2400" dirty="0"/>
              <a:t>(Wingfield e coll. 1990)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 algn="ctr">
              <a:buNone/>
            </a:pPr>
            <a:r>
              <a:rPr lang="it-IT" dirty="0" smtClean="0"/>
              <a:t>Successi</a:t>
            </a:r>
            <a:r>
              <a:rPr lang="it-IT" dirty="0"/>
              <a:t>/ fallimenti </a:t>
            </a:r>
            <a:r>
              <a:rPr lang="it-IT" dirty="0">
                <a:latin typeface="Wingdings" pitchFamily="2"/>
              </a:rPr>
              <a:t></a:t>
            </a:r>
            <a:r>
              <a:rPr lang="it-IT" dirty="0"/>
              <a:t> autoefficacia </a:t>
            </a:r>
            <a:r>
              <a:rPr lang="it-IT" dirty="0">
                <a:latin typeface="Wingdings" pitchFamily="2"/>
              </a:rPr>
              <a:t></a:t>
            </a:r>
            <a:r>
              <a:rPr lang="it-IT" dirty="0"/>
              <a:t> </a:t>
            </a:r>
            <a:r>
              <a:rPr lang="it-IT" dirty="0" smtClean="0"/>
              <a:t>ansia</a:t>
            </a:r>
          </a:p>
          <a:p>
            <a:pPr marL="0" lvl="0" indent="0" algn="ctr">
              <a:buNone/>
            </a:pPr>
            <a:r>
              <a:rPr lang="it-IT" dirty="0" smtClean="0"/>
              <a:t> </a:t>
            </a:r>
            <a:r>
              <a:rPr lang="it-IT" dirty="0">
                <a:latin typeface="Wingdings" pitchFamily="2"/>
              </a:rPr>
              <a:t></a:t>
            </a:r>
            <a:r>
              <a:rPr lang="it-IT" dirty="0"/>
              <a:t> predice i risultati scolastici e i risvolti futuri </a:t>
            </a:r>
          </a:p>
          <a:p>
            <a:pPr marL="0" lvl="0" indent="0" algn="ctr">
              <a:buNone/>
            </a:pPr>
            <a:endParaRPr lang="it-IT" sz="2400" dirty="0"/>
          </a:p>
          <a:p>
            <a:pPr lvl="0"/>
            <a:r>
              <a:rPr lang="it-IT" dirty="0"/>
              <a:t>Gli insegnanti con poco senso di efficacia didattica, mostrano minore impegno nell’insegnamento </a:t>
            </a:r>
            <a:r>
              <a:rPr lang="it-IT" sz="2400" dirty="0"/>
              <a:t>(</a:t>
            </a:r>
            <a:r>
              <a:rPr lang="it-IT" sz="2400" dirty="0" err="1"/>
              <a:t>Chwalisz</a:t>
            </a:r>
            <a:r>
              <a:rPr lang="it-IT" sz="2400" dirty="0"/>
              <a:t> e </a:t>
            </a:r>
            <a:r>
              <a:rPr lang="it-IT" sz="2400" dirty="0" err="1"/>
              <a:t>coll</a:t>
            </a:r>
            <a:r>
              <a:rPr lang="it-IT" sz="2400" dirty="0"/>
              <a:t>. 1992)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Autoefficacia e depressione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702931"/>
            <a:ext cx="12191996" cy="4351336"/>
          </a:xfrm>
        </p:spPr>
        <p:txBody>
          <a:bodyPr/>
          <a:lstStyle/>
          <a:p>
            <a:pPr lvl="0"/>
            <a:r>
              <a:rPr lang="it-IT" dirty="0"/>
              <a:t>Un basso senso di efficacia di esercitare controllo produce anche depressione </a:t>
            </a:r>
            <a:r>
              <a:rPr lang="en-GB" dirty="0"/>
              <a:t>in </a:t>
            </a:r>
            <a:r>
              <a:rPr lang="it-IT" dirty="0" smtClean="0"/>
              <a:t>tre modi diversi</a:t>
            </a:r>
            <a:r>
              <a:rPr lang="en-GB" dirty="0" smtClean="0"/>
              <a:t>: </a:t>
            </a:r>
            <a:endParaRPr lang="en-GB" dirty="0"/>
          </a:p>
          <a:p>
            <a:pPr marL="514350" lvl="0" indent="-514350">
              <a:buFont typeface="Calibri Light"/>
              <a:buAutoNum type="arabicPeriod"/>
            </a:pPr>
            <a:r>
              <a:rPr lang="it-IT" dirty="0"/>
              <a:t>Obiettivi non raggiungibili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 dirty="0"/>
              <a:t>Basso senso di efficacia sociale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 dirty="0" smtClean="0"/>
              <a:t>Bassa efficacia nel controllo </a:t>
            </a:r>
            <a:r>
              <a:rPr lang="it-IT" dirty="0"/>
              <a:t>dei pensieri ruminanti </a:t>
            </a:r>
          </a:p>
          <a:p>
            <a:pPr marL="0" lvl="0" indent="0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4. Processi di selezione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" y="1205948"/>
            <a:ext cx="12191996" cy="4338509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L’autoefficacia può modellare il corso degli eventi influenzando le scelte delle attività e dell’ambiente</a:t>
            </a:r>
            <a:endParaRPr lang="it-IT" dirty="0"/>
          </a:p>
          <a:p>
            <a:pPr lvl="0"/>
            <a:r>
              <a:rPr lang="it-IT" dirty="0" smtClean="0"/>
              <a:t>Le </a:t>
            </a:r>
            <a:r>
              <a:rPr lang="it-IT" dirty="0"/>
              <a:t>persone evitano le attività e le situazioni che ritengono eccedere le proprie capacità di </a:t>
            </a:r>
            <a:r>
              <a:rPr lang="it-IT" dirty="0" err="1" smtClean="0"/>
              <a:t>coping</a:t>
            </a: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 algn="ctr">
              <a:buNone/>
            </a:pPr>
            <a:r>
              <a:rPr lang="it-IT" dirty="0"/>
              <a:t>selezionano quelle che pensano di poter gestire 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marL="0" lvl="0" indent="0" algn="ctr">
              <a:buNone/>
            </a:pPr>
            <a:r>
              <a:rPr lang="it-IT" dirty="0"/>
              <a:t>Effetti sulla vita futura </a:t>
            </a:r>
          </a:p>
          <a:p>
            <a:pPr marL="0" lvl="0" indent="0" algn="ctr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5899150" y="4096236"/>
            <a:ext cx="393704" cy="1041401"/>
          </a:xfrm>
          <a:custGeom>
            <a:avLst>
              <a:gd name="f0" fmla="val 1751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FF0000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Contesto scolastico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833559"/>
            <a:ext cx="12191996" cy="3304498"/>
          </a:xfrm>
        </p:spPr>
        <p:txBody>
          <a:bodyPr/>
          <a:lstStyle/>
          <a:p>
            <a:pPr lvl="0"/>
            <a:r>
              <a:rPr lang="it-IT" dirty="0"/>
              <a:t>I processi dell’autoefficacia giocano un ruolo chiave anche nello sviluppo scolastico </a:t>
            </a:r>
          </a:p>
          <a:p>
            <a:pPr lvl="1"/>
            <a:r>
              <a:rPr lang="it-IT" dirty="0"/>
              <a:t>Credenze degli studenti nell’efficacia di regolare il proprio apprendimento </a:t>
            </a:r>
          </a:p>
          <a:p>
            <a:pPr lvl="1"/>
            <a:r>
              <a:rPr lang="it-IT" dirty="0"/>
              <a:t>Credenze degli insegnanti nella capacità di motivare </a:t>
            </a:r>
          </a:p>
          <a:p>
            <a:pPr lvl="1"/>
            <a:r>
              <a:rPr lang="it-IT" dirty="0"/>
              <a:t>Senso collettivo di efficacia della scuola </a:t>
            </a:r>
          </a:p>
          <a:p>
            <a:pPr marL="457200" lvl="1" indent="0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Autoefficacia degli studenti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617655"/>
            <a:ext cx="12191996" cy="4851404"/>
          </a:xfrm>
        </p:spPr>
        <p:txBody>
          <a:bodyPr/>
          <a:lstStyle/>
          <a:p>
            <a:pPr lvl="0"/>
            <a:r>
              <a:rPr lang="it-IT" dirty="0"/>
              <a:t>L’autoefficacia è influenzata dall’acquisizione delle abilità ma non dipende solo da questo</a:t>
            </a:r>
          </a:p>
          <a:p>
            <a:pPr lvl="0"/>
            <a:r>
              <a:rPr lang="it-IT" dirty="0"/>
              <a:t>Una buona autoregolazione permette un migliore risultato accademico: non ha effetto se gli studenti non affrontano stress, difficoltà e competizioni </a:t>
            </a:r>
          </a:p>
          <a:p>
            <a:pPr lvl="0"/>
            <a:r>
              <a:rPr lang="it-IT" dirty="0"/>
              <a:t>La percezione di efficacia promuove raggiungimenti accademici sia direttamente che attraverso il raggiungimento di obiettivi personali </a:t>
            </a:r>
          </a:p>
          <a:p>
            <a:pPr marL="0" lvl="0" indent="0">
              <a:buNone/>
            </a:pPr>
            <a:endParaRPr lang="it-IT" dirty="0"/>
          </a:p>
          <a:p>
            <a:pPr lvl="0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it-IT"/>
              <a:t>Impatto dell’autoefficacia cognitiva nello sviluppo delle traiettorie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960555"/>
            <a:ext cx="12191996" cy="4625775"/>
          </a:xfrm>
        </p:spPr>
        <p:txBody>
          <a:bodyPr/>
          <a:lstStyle/>
          <a:p>
            <a:pPr lvl="0"/>
            <a:r>
              <a:rPr lang="it-IT" dirty="0"/>
              <a:t>Diversi domini dell’autoefficacia </a:t>
            </a:r>
            <a:r>
              <a:rPr lang="it-IT" dirty="0" smtClean="0"/>
              <a:t>correlati </a:t>
            </a:r>
            <a:r>
              <a:rPr lang="it-IT" dirty="0"/>
              <a:t>a differenti pattern di comportamenti interpersonali ed </a:t>
            </a:r>
            <a:r>
              <a:rPr lang="it-IT" dirty="0" smtClean="0"/>
              <a:t>emotivi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Percezione dell’auto- regolazione </a:t>
            </a:r>
            <a:endParaRPr lang="it-IT" dirty="0" smtClean="0"/>
          </a:p>
          <a:p>
            <a:pPr marL="0" lvl="0" indent="0" defTabSz="542925">
              <a:buNone/>
            </a:pPr>
            <a:r>
              <a:rPr lang="it-IT" dirty="0"/>
              <a:t>	</a:t>
            </a:r>
            <a:r>
              <a:rPr lang="it-IT" dirty="0" smtClean="0"/>
              <a:t>comportamenti pro- sociali, popolarità, meno rifiuti dai pari</a:t>
            </a:r>
            <a:endParaRPr lang="it-IT" dirty="0"/>
          </a:p>
          <a:p>
            <a:pPr marL="514350" lvl="0" indent="-514350">
              <a:buFont typeface="+mj-lt"/>
              <a:buAutoNum type="arabicPeriod" startAt="2"/>
            </a:pPr>
            <a:r>
              <a:rPr lang="it-IT" dirty="0"/>
              <a:t>Accademica </a:t>
            </a:r>
            <a:endParaRPr lang="it-IT" dirty="0" smtClean="0"/>
          </a:p>
          <a:p>
            <a:pPr marL="0" lvl="0" indent="0" defTabSz="542925">
              <a:buNone/>
            </a:pPr>
            <a:r>
              <a:rPr lang="it-IT" dirty="0"/>
              <a:t>	</a:t>
            </a:r>
            <a:r>
              <a:rPr lang="it-IT" dirty="0" smtClean="0"/>
              <a:t>comportamenti pro- sociali, popolarità, meno rifiuti dai pari </a:t>
            </a:r>
            <a:endParaRPr lang="it-IT" dirty="0"/>
          </a:p>
          <a:p>
            <a:pPr marL="514350" lvl="0" indent="-514350">
              <a:buFont typeface="+mj-lt"/>
              <a:buAutoNum type="arabicPeriod" startAt="3"/>
            </a:pPr>
            <a:r>
              <a:rPr lang="it-IT" dirty="0"/>
              <a:t>Efficacia sociale </a:t>
            </a:r>
            <a:endParaRPr lang="it-IT" dirty="0" smtClean="0"/>
          </a:p>
          <a:p>
            <a:pPr marL="0" lvl="0" indent="0" defTabSz="542925">
              <a:buNone/>
            </a:pPr>
            <a:r>
              <a:rPr lang="it-IT" dirty="0"/>
              <a:t>	</a:t>
            </a:r>
            <a:r>
              <a:rPr lang="it-IT" dirty="0" smtClean="0"/>
              <a:t>cambia con l’età: la relazione esiste solo nella prima adolescenza</a:t>
            </a:r>
          </a:p>
          <a:p>
            <a:pPr marL="0" lvl="0" indent="0" defTabSz="542925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49305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L’autoefficacia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325559"/>
            <a:ext cx="12191996" cy="5842001"/>
          </a:xfrm>
        </p:spPr>
        <p:txBody>
          <a:bodyPr>
            <a:noAutofit/>
          </a:bodyPr>
          <a:lstStyle/>
          <a:p>
            <a:pPr lvl="0"/>
            <a:r>
              <a:rPr lang="it-IT"/>
              <a:t>L’autoefficacia è la credenza profonda riguardo le proprie capacità di poter esercitare un controllo su di sé, sul proprio funzionamento e sulla propria vita riuscendo a determinarne gli esiti </a:t>
            </a:r>
          </a:p>
          <a:p>
            <a:pPr lvl="0"/>
            <a:r>
              <a:rPr lang="it-IT"/>
              <a:t>È il più importante tra i meccanismi di </a:t>
            </a:r>
            <a:r>
              <a:rPr lang="it-IT" i="1"/>
              <a:t>personal agency </a:t>
            </a:r>
            <a:r>
              <a:rPr lang="it-IT"/>
              <a:t>attraverso i quali le persone attribuiscono contributi causali alle loro stesse funzioni</a:t>
            </a:r>
          </a:p>
          <a:p>
            <a:pPr lvl="0"/>
            <a:r>
              <a:rPr lang="it-IT"/>
              <a:t>L’autoefficacia produce diversi effetti attraverso quattro processi: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Cognitivo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Motivazionale 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Affettivo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it-IT"/>
              <a:t>Di selezione 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Strategie socio- cognitive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2460622"/>
            <a:ext cx="12191996" cy="2263770"/>
          </a:xfrm>
        </p:spPr>
        <p:txBody>
          <a:bodyPr/>
          <a:lstStyle/>
          <a:p>
            <a:pPr lvl="0"/>
            <a:r>
              <a:rPr lang="it-IT" dirty="0"/>
              <a:t>L’abilità </a:t>
            </a:r>
            <a:r>
              <a:rPr lang="it-IT" dirty="0" smtClean="0"/>
              <a:t>è </a:t>
            </a:r>
            <a:r>
              <a:rPr lang="it-IT" dirty="0"/>
              <a:t>considerata come un attributo modificabile verso il quale si può esercitare un controllo </a:t>
            </a:r>
          </a:p>
          <a:p>
            <a:pPr lvl="0"/>
            <a:r>
              <a:rPr lang="it-IT" dirty="0"/>
              <a:t>I modelli cognitivi e gli obiettivi didattici sono usati per trasmettere conoscenze importanti e strategie in modo graduale 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 dirty="0" smtClean="0"/>
              <a:t>L’autoefficacia degli </a:t>
            </a:r>
            <a:r>
              <a:rPr lang="it-IT" dirty="0"/>
              <a:t>insegnanti </a:t>
            </a:r>
            <a:endParaRPr lang="en-GB" dirty="0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325559"/>
            <a:ext cx="12192000" cy="4700122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Il senso di </a:t>
            </a:r>
            <a:r>
              <a:rPr lang="it-IT" dirty="0" smtClean="0"/>
              <a:t>autoefficacia </a:t>
            </a:r>
            <a:r>
              <a:rPr lang="it-IT" dirty="0"/>
              <a:t>dell’insegnante influenza: </a:t>
            </a:r>
          </a:p>
          <a:p>
            <a:pPr lvl="0"/>
            <a:r>
              <a:rPr lang="it-IT" dirty="0"/>
              <a:t>L’ambiente generale della classe</a:t>
            </a:r>
          </a:p>
          <a:p>
            <a:pPr lvl="1"/>
            <a:r>
              <a:rPr lang="it-IT" dirty="0"/>
              <a:t>Gli insegnanti che credono maggiormente nella loro efficacia didattica creano maggiori esperienze produttive per gli studenti ( Gibson e </a:t>
            </a:r>
            <a:r>
              <a:rPr lang="it-IT" dirty="0" err="1"/>
              <a:t>Dembo</a:t>
            </a:r>
            <a:r>
              <a:rPr lang="it-IT" dirty="0"/>
              <a:t> 1984)</a:t>
            </a:r>
          </a:p>
          <a:p>
            <a:pPr lvl="0"/>
            <a:r>
              <a:rPr lang="it-IT" dirty="0"/>
              <a:t>L’orientamento dei processi educativi e le specifiche pratiche didattiche </a:t>
            </a:r>
          </a:p>
          <a:p>
            <a:pPr lvl="1"/>
            <a:r>
              <a:rPr lang="it-IT" dirty="0"/>
              <a:t>Gli insegnanti che hanno un basso senso di efficacia didattica favoriscono un orientamento verso gli incentivi estrinseci e le sanzioni (</a:t>
            </a:r>
            <a:r>
              <a:rPr lang="it-IT" dirty="0" err="1"/>
              <a:t>Woolfolk</a:t>
            </a:r>
            <a:r>
              <a:rPr lang="it-IT" dirty="0"/>
              <a:t> e </a:t>
            </a:r>
            <a:r>
              <a:rPr lang="it-IT" dirty="0" err="1"/>
              <a:t>Hoy</a:t>
            </a:r>
            <a:r>
              <a:rPr lang="it-IT" dirty="0"/>
              <a:t> 1990)</a:t>
            </a:r>
          </a:p>
          <a:p>
            <a:pPr lvl="0"/>
            <a:r>
              <a:rPr lang="it-IT" dirty="0"/>
              <a:t>I </a:t>
            </a:r>
            <a:r>
              <a:rPr lang="it-IT" dirty="0" smtClean="0"/>
              <a:t>raggiungimenti </a:t>
            </a:r>
            <a:r>
              <a:rPr lang="it-IT" dirty="0"/>
              <a:t>accademici </a:t>
            </a:r>
          </a:p>
          <a:p>
            <a:pPr lvl="1"/>
            <a:r>
              <a:rPr lang="it-IT" dirty="0"/>
              <a:t>La credenza dell’insegnante </a:t>
            </a:r>
            <a:r>
              <a:rPr lang="it-IT" dirty="0" smtClean="0"/>
              <a:t>sulla propria efficacia </a:t>
            </a:r>
            <a:r>
              <a:rPr lang="it-IT" dirty="0"/>
              <a:t>predice i raggiungimenti matematici e linguistici degli studenti (Ashton e </a:t>
            </a:r>
            <a:r>
              <a:rPr lang="it-IT" dirty="0" err="1"/>
              <a:t>Webb</a:t>
            </a:r>
            <a:r>
              <a:rPr lang="it-IT" dirty="0"/>
              <a:t> 1986)</a:t>
            </a:r>
          </a:p>
          <a:p>
            <a:pPr marL="457200" lvl="1" indent="0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L’efficacia della collettività scolastica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sz="half" idx="1"/>
          </p:nvPr>
        </p:nvSpPr>
        <p:spPr>
          <a:xfrm>
            <a:off x="1" y="1825627"/>
            <a:ext cx="9520512" cy="4351336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L’organizzazione scolastica presenta un livello medio di interdipendenza in un continuum</a:t>
            </a:r>
          </a:p>
          <a:p>
            <a:pPr lvl="0"/>
            <a:r>
              <a:rPr lang="it-IT" dirty="0"/>
              <a:t>La percezione degli insegnanti cambia significativamente attraverso il grado di occupazione </a:t>
            </a:r>
          </a:p>
          <a:p>
            <a:pPr lvl="0"/>
            <a:r>
              <a:rPr lang="it-IT" dirty="0"/>
              <a:t>Il declino assume un significato speciale a partire dalle evidenze che la percezione </a:t>
            </a:r>
            <a:r>
              <a:rPr lang="it-IT" dirty="0" smtClean="0"/>
              <a:t>di autoefficacia </a:t>
            </a:r>
            <a:r>
              <a:rPr lang="it-IT" dirty="0"/>
              <a:t>dell’insegnante influenza il modo in cui gli studenti affrontano le transazioni scolastiche 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480" y="2578754"/>
            <a:ext cx="2884231" cy="344467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L’efficacia della collettività scolastica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 smtClean="0"/>
              <a:t>Il ruolo della percezione di efficacia collettiva nelle performance scolastiche </a:t>
            </a:r>
          </a:p>
          <a:p>
            <a:r>
              <a:rPr lang="it-IT" dirty="0" smtClean="0"/>
              <a:t>Status socioeconomico del corpo studentesco influenza negativamente il senso di efficacia didattica della collettività scolastica</a:t>
            </a:r>
          </a:p>
          <a:p>
            <a:r>
              <a:rPr lang="it-IT" dirty="0" smtClean="0"/>
              <a:t>Bassa diversità etnica è correlata con i precedenti risultati scolastici ma non ne influenza direttamente il senso di efficacia </a:t>
            </a:r>
          </a:p>
          <a:p>
            <a:r>
              <a:rPr lang="it-IT" dirty="0" smtClean="0"/>
              <a:t>L’esperienza d’insegnamento ha un moderato effetto positivo sui risultati scolastici e sembra costruire una buona efficacia didattica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it-IT" dirty="0" smtClean="0"/>
              <a:t>L’autoefficacia familiare </a:t>
            </a:r>
            <a:endParaRPr lang="en-GB" dirty="0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lv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 smtClean="0"/>
              <a:t>L’autoefficacia </a:t>
            </a:r>
            <a:r>
              <a:rPr lang="it-IT" dirty="0"/>
              <a:t>dei genitori riguarda la visione dell’educazione come una condivisione di responsabilità: più alto è il senso di efficacia dei genitori, maggiormente essi partecipano attivamente alla vita scolastica dei figli </a:t>
            </a:r>
          </a:p>
          <a:p>
            <a:pPr lvl="0"/>
            <a:r>
              <a:rPr lang="it-IT" dirty="0"/>
              <a:t>Alcune evidenze suggeriscono che </a:t>
            </a:r>
            <a:r>
              <a:rPr lang="it-IT" dirty="0" smtClean="0"/>
              <a:t>l’autoefficacia </a:t>
            </a:r>
            <a:r>
              <a:rPr lang="it-IT" dirty="0"/>
              <a:t>dell’insegnante determina in parte il livello di partecipazione dei genitori </a:t>
            </a:r>
          </a:p>
          <a:p>
            <a:pPr marL="0" lvl="0" indent="0"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1. Processi cognitivi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325559"/>
            <a:ext cx="12191996" cy="5321295"/>
          </a:xfrm>
        </p:spPr>
        <p:txBody>
          <a:bodyPr/>
          <a:lstStyle/>
          <a:p>
            <a:pPr marL="342900" lvl="1" indent="-342900"/>
            <a:r>
              <a:rPr lang="it-IT" sz="2800" dirty="0"/>
              <a:t>L’effetto dell’autoefficacia nei processi cognitivi prende una varietà di forme </a:t>
            </a:r>
          </a:p>
          <a:p>
            <a:pPr marL="342900" lvl="1" indent="-342900"/>
            <a:r>
              <a:rPr lang="it-IT" sz="2800" dirty="0"/>
              <a:t>La maggior parte del comportamento umano è regolato dal </a:t>
            </a:r>
            <a:r>
              <a:rPr lang="it-IT" sz="2800" dirty="0" smtClean="0"/>
              <a:t>pensiero anticipatorio </a:t>
            </a:r>
            <a:r>
              <a:rPr lang="it-IT" sz="2800" dirty="0"/>
              <a:t>che comprende gli obiettivi cognitivi, influenzati dalla propria valutazione delle capacità</a:t>
            </a:r>
          </a:p>
          <a:p>
            <a:pPr lvl="0"/>
            <a:r>
              <a:rPr lang="it-IT" dirty="0"/>
              <a:t>Le credenze sulla propria autoefficacia influenzano la costruzione e realizzazione degli scenari anticipatori </a:t>
            </a:r>
          </a:p>
          <a:p>
            <a:pPr lvl="1"/>
            <a:r>
              <a:rPr lang="it-IT" dirty="0"/>
              <a:t>Alto senso di efficacia </a:t>
            </a:r>
            <a:r>
              <a:rPr lang="it-IT" dirty="0">
                <a:latin typeface="Wingdings" pitchFamily="2"/>
              </a:rPr>
              <a:t></a:t>
            </a:r>
            <a:r>
              <a:rPr lang="it-IT" dirty="0"/>
              <a:t> scenari di successo </a:t>
            </a:r>
          </a:p>
          <a:p>
            <a:pPr lvl="1"/>
            <a:r>
              <a:rPr lang="it-IT" dirty="0"/>
              <a:t>Basso senso di efficacia </a:t>
            </a:r>
            <a:r>
              <a:rPr lang="it-IT" dirty="0">
                <a:latin typeface="Wingdings" pitchFamily="2"/>
              </a:rPr>
              <a:t></a:t>
            </a:r>
            <a:r>
              <a:rPr lang="it-IT" dirty="0"/>
              <a:t> scenari fallimentari </a:t>
            </a:r>
          </a:p>
          <a:p>
            <a:pPr lvl="0"/>
            <a:endParaRPr lang="it-IT" dirty="0"/>
          </a:p>
          <a:p>
            <a:pPr lvl="1"/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Processi cognitivi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325559"/>
            <a:ext cx="12191996" cy="5778495"/>
          </a:xfrm>
        </p:spPr>
        <p:txBody>
          <a:bodyPr/>
          <a:lstStyle/>
          <a:p>
            <a:pPr lvl="0"/>
            <a:r>
              <a:rPr lang="it-IT" dirty="0"/>
              <a:t>L’abilità umana è una capacità generativa nella quale le competenze cognitive, sociali, motivazionali e comportamentali devono essere organizzate e gestite efficacemente per raggiungere diversi scopi</a:t>
            </a:r>
          </a:p>
          <a:p>
            <a:pPr lvl="1"/>
            <a:r>
              <a:rPr lang="it-IT" dirty="0"/>
              <a:t>C’è una differenza importante tra possedere conoscenze e abilità ed essere in grado di usarle adeguatamente nelle diverse situazioni</a:t>
            </a:r>
          </a:p>
          <a:p>
            <a:pPr marL="457200" lvl="1" indent="0">
              <a:buNone/>
            </a:pPr>
            <a:endParaRPr lang="it-IT" dirty="0"/>
          </a:p>
          <a:p>
            <a:pPr marL="177795" lvl="1" indent="0">
              <a:buNone/>
            </a:pPr>
            <a:r>
              <a:rPr lang="it-IT" sz="2800" dirty="0"/>
              <a:t>Esperimento Collins (1982)</a:t>
            </a:r>
          </a:p>
          <a:p>
            <a:pPr marL="609603" lvl="1" indent="-342900"/>
            <a:r>
              <a:rPr lang="it-IT" dirty="0"/>
              <a:t>Bambini con tre livelli di abilità matematiche </a:t>
            </a:r>
          </a:p>
          <a:p>
            <a:pPr marL="609603" lvl="1" indent="-342900"/>
            <a:r>
              <a:rPr lang="it-IT" dirty="0"/>
              <a:t>Basso o alto livello di </a:t>
            </a:r>
            <a:r>
              <a:rPr lang="it-IT" dirty="0" smtClean="0"/>
              <a:t>autoefficacia </a:t>
            </a:r>
            <a:endParaRPr lang="it-IT" dirty="0"/>
          </a:p>
          <a:p>
            <a:pPr marL="609603" lvl="1" indent="-342900"/>
            <a:r>
              <a:rPr lang="it-IT" dirty="0"/>
              <a:t>Bambini con un più alto senso di </a:t>
            </a:r>
            <a:r>
              <a:rPr lang="it-IT" dirty="0" smtClean="0"/>
              <a:t>autoefficacia </a:t>
            </a:r>
            <a:r>
              <a:rPr lang="it-IT" dirty="0"/>
              <a:t>avevano risultati </a:t>
            </a:r>
            <a:r>
              <a:rPr lang="it-IT" dirty="0" smtClean="0"/>
              <a:t>migliori</a:t>
            </a:r>
          </a:p>
          <a:p>
            <a:pPr marL="266703" lvl="1" indent="0" defTabSz="622300">
              <a:buNone/>
            </a:pPr>
            <a:r>
              <a:rPr lang="it-IT" dirty="0"/>
              <a:t>	</a:t>
            </a:r>
            <a:r>
              <a:rPr lang="it-IT" dirty="0" smtClean="0"/>
              <a:t>nei </a:t>
            </a:r>
            <a:r>
              <a:rPr lang="it-IT" dirty="0"/>
              <a:t>problemi matematici</a:t>
            </a:r>
          </a:p>
          <a:p>
            <a:pPr marL="609603" lvl="1" indent="-342900"/>
            <a:endParaRPr lang="it-IT" dirty="0"/>
          </a:p>
          <a:p>
            <a:pPr marL="177795" lvl="1" indent="0">
              <a:buNone/>
            </a:pPr>
            <a:endParaRPr lang="en-GB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097" y="3702743"/>
            <a:ext cx="2236252" cy="29464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 dirty="0"/>
              <a:t>Concezione di abilità </a:t>
            </a:r>
            <a:endParaRPr lang="en-GB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65957" y="1245645"/>
            <a:ext cx="9869484" cy="823910"/>
          </a:xfrm>
        </p:spPr>
        <p:txBody>
          <a:bodyPr>
            <a:normAutofit/>
          </a:bodyPr>
          <a:lstStyle/>
          <a:p>
            <a:pPr lvl="0"/>
            <a:r>
              <a:rPr lang="it-IT" sz="2800" dirty="0">
                <a:solidFill>
                  <a:srgbClr val="FF0000"/>
                </a:solidFill>
              </a:rPr>
              <a:t>Abilità acquisibile </a:t>
            </a:r>
            <a:r>
              <a:rPr lang="it-IT" sz="2800" dirty="0"/>
              <a:t>			</a:t>
            </a:r>
            <a:r>
              <a:rPr lang="it-IT" sz="2800" dirty="0" smtClean="0">
                <a:solidFill>
                  <a:schemeClr val="tx1"/>
                </a:solidFill>
              </a:rPr>
              <a:t>vs </a:t>
            </a:r>
            <a:r>
              <a:rPr lang="it-IT" sz="2800" dirty="0"/>
              <a:t>		</a:t>
            </a:r>
            <a:r>
              <a:rPr lang="it-IT" sz="2800" dirty="0">
                <a:solidFill>
                  <a:srgbClr val="FF0000"/>
                </a:solidFill>
              </a:rPr>
              <a:t>Abilità intrinseca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5" name="Segnaposto contenuto 5"/>
          <p:cNvSpPr txBox="1">
            <a:spLocks noGrp="1"/>
          </p:cNvSpPr>
          <p:nvPr>
            <p:ph sz="half" idx="2"/>
          </p:nvPr>
        </p:nvSpPr>
        <p:spPr>
          <a:xfrm>
            <a:off x="5600699" y="2153850"/>
            <a:ext cx="5183184" cy="2333631"/>
          </a:xfrm>
        </p:spPr>
        <p:txBody>
          <a:bodyPr>
            <a:normAutofit/>
          </a:bodyPr>
          <a:lstStyle/>
          <a:p>
            <a:pPr lvl="1"/>
            <a:r>
              <a:rPr lang="it-IT" dirty="0"/>
              <a:t>La performance è funzione diretta delle loro capacità cognitive</a:t>
            </a:r>
          </a:p>
          <a:p>
            <a:pPr lvl="1"/>
            <a:r>
              <a:rPr lang="it-IT" dirty="0"/>
              <a:t>Preferiscono compiti che minimizzano gli errori, esaltano le loro competenze e richiedono pochi sforzi </a:t>
            </a:r>
            <a:endParaRPr lang="it-IT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Segnaposto contenuto 3"/>
          <p:cNvSpPr txBox="1">
            <a:spLocks noGrp="1"/>
          </p:cNvSpPr>
          <p:nvPr>
            <p:ph type="body" sz="quarter" idx="3"/>
          </p:nvPr>
        </p:nvSpPr>
        <p:spPr>
          <a:xfrm>
            <a:off x="442917" y="2156219"/>
            <a:ext cx="5157782" cy="2520168"/>
          </a:xfrm>
        </p:spPr>
        <p:txBody>
          <a:bodyPr anchor="t">
            <a:normAutofit/>
          </a:bodyPr>
          <a:lstStyle/>
          <a:p>
            <a:pPr marL="266703" lvl="1">
              <a:tabLst>
                <a:tab pos="622304" algn="l"/>
              </a:tabLst>
            </a:pPr>
            <a:r>
              <a:rPr lang="it-IT" dirty="0"/>
              <a:t>Cercare sfide per espandere le proprie competenze</a:t>
            </a:r>
          </a:p>
          <a:p>
            <a:pPr marL="266703" lvl="1">
              <a:tabLst>
                <a:tab pos="622304" algn="l"/>
              </a:tabLst>
            </a:pPr>
            <a:r>
              <a:rPr lang="it-IT" dirty="0"/>
              <a:t>Imparare dagli errori </a:t>
            </a:r>
          </a:p>
          <a:p>
            <a:pPr marL="266703" lvl="1">
              <a:tabLst>
                <a:tab pos="622304" algn="l"/>
              </a:tabLst>
            </a:pPr>
            <a:r>
              <a:rPr lang="it-IT" dirty="0"/>
              <a:t>Giudicare le capacità in termini di crescita personale</a:t>
            </a:r>
          </a:p>
          <a:p>
            <a:pPr marL="342900" lvl="1" indent="-342900">
              <a:buFont typeface="Wingdings" panose="05000000000000000000" pitchFamily="2" charset="2"/>
              <a:buChar char="à"/>
            </a:pPr>
            <a:r>
              <a:rPr lang="it-IT" dirty="0" smtClean="0"/>
              <a:t>Risultati </a:t>
            </a:r>
            <a:r>
              <a:rPr lang="it-IT" dirty="0"/>
              <a:t>migliori nelle </a:t>
            </a:r>
            <a:r>
              <a:rPr lang="it-IT" dirty="0" smtClean="0"/>
              <a:t>performance</a:t>
            </a:r>
            <a:endParaRPr lang="it-IT" dirty="0" smtClean="0"/>
          </a:p>
        </p:txBody>
      </p:sp>
      <p:sp>
        <p:nvSpPr>
          <p:cNvPr id="9" name="Segnaposto contenuto 3"/>
          <p:cNvSpPr txBox="1">
            <a:spLocks/>
          </p:cNvSpPr>
          <p:nvPr/>
        </p:nvSpPr>
        <p:spPr>
          <a:xfrm>
            <a:off x="272885" y="5674055"/>
            <a:ext cx="5157782" cy="9054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b="0" kern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/>
            <a:r>
              <a:rPr lang="it-IT" dirty="0" smtClean="0"/>
              <a:t>Fallimento come declino delle capacità</a:t>
            </a:r>
            <a:endParaRPr lang="en-GB" dirty="0"/>
          </a:p>
        </p:txBody>
      </p:sp>
      <p:sp>
        <p:nvSpPr>
          <p:cNvPr id="10" name="Segnaposto contenuto 5"/>
          <p:cNvSpPr txBox="1">
            <a:spLocks noGrp="1"/>
          </p:cNvSpPr>
          <p:nvPr>
            <p:ph sz="half" idx="2"/>
          </p:nvPr>
        </p:nvSpPr>
        <p:spPr>
          <a:xfrm>
            <a:off x="5804633" y="5674055"/>
            <a:ext cx="4775315" cy="908205"/>
          </a:xfrm>
        </p:spPr>
        <p:txBody>
          <a:bodyPr>
            <a:normAutofit/>
          </a:bodyPr>
          <a:lstStyle/>
          <a:p>
            <a:pPr lvl="1"/>
            <a:r>
              <a:rPr lang="it-IT" dirty="0" smtClean="0"/>
              <a:t>Risultati superiori </a:t>
            </a:r>
            <a:endParaRPr lang="it-IT" dirty="0"/>
          </a:p>
          <a:p>
            <a:pPr lvl="0"/>
            <a:endParaRPr lang="en-GB" dirty="0"/>
          </a:p>
        </p:txBody>
      </p:sp>
      <p:sp>
        <p:nvSpPr>
          <p:cNvPr id="12" name="Segnaposto testo 2"/>
          <p:cNvSpPr txBox="1">
            <a:spLocks/>
          </p:cNvSpPr>
          <p:nvPr/>
        </p:nvSpPr>
        <p:spPr>
          <a:xfrm>
            <a:off x="442917" y="4562839"/>
            <a:ext cx="11400740" cy="823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00125"/>
            <a:r>
              <a:rPr lang="it-IT" sz="2800" dirty="0" smtClean="0">
                <a:solidFill>
                  <a:srgbClr val="FF0000"/>
                </a:solidFill>
              </a:rPr>
              <a:t>Biologicamente determinata</a:t>
            </a:r>
            <a:r>
              <a:rPr lang="it-IT" sz="2800" dirty="0" smtClean="0"/>
              <a:t>	</a:t>
            </a:r>
            <a:r>
              <a:rPr lang="it-IT" sz="2800" dirty="0" smtClean="0">
                <a:solidFill>
                  <a:schemeClr val="tx1"/>
                </a:solidFill>
              </a:rPr>
              <a:t>vs </a:t>
            </a:r>
            <a:r>
              <a:rPr lang="it-IT" sz="2800" dirty="0" smtClean="0"/>
              <a:t>	</a:t>
            </a:r>
            <a:r>
              <a:rPr lang="it-IT" sz="2800" dirty="0" smtClean="0">
                <a:solidFill>
                  <a:srgbClr val="FF0000"/>
                </a:solidFill>
              </a:rPr>
              <a:t>Sviluppata e consolidata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 build="p"/>
      <p:bldP spid="9" grpId="0"/>
      <p:bldP spid="10" grpId="0" build="p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Influenza del confronto sociale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98613" y="1325559"/>
            <a:ext cx="11194779" cy="5907014"/>
          </a:xfrm>
        </p:spPr>
        <p:txBody>
          <a:bodyPr/>
          <a:lstStyle/>
          <a:p>
            <a:pPr lvl="0"/>
            <a:r>
              <a:rPr lang="it-IT"/>
              <a:t>Molte attività non forniscono standard oggettivi per valutare l’abilità, quindi le persone si basano sul confronto sociale </a:t>
            </a:r>
          </a:p>
          <a:p>
            <a:pPr lvl="0"/>
            <a:r>
              <a:rPr lang="it-IT"/>
              <a:t>Gli standard di confronto sociale determinano l’autostima e la soddisfazione che deriva dai risultati </a:t>
            </a:r>
          </a:p>
          <a:p>
            <a:pPr lvl="0"/>
            <a:r>
              <a:rPr lang="it-IT"/>
              <a:t>Confronto sociale influenza la performance attraverso l’impatto sui meccanismi di autoregolazione </a:t>
            </a:r>
          </a:p>
          <a:p>
            <a:pPr lvl="0"/>
            <a:r>
              <a:rPr lang="it-IT"/>
              <a:t>Bandura, Jourden (1991)</a:t>
            </a:r>
          </a:p>
          <a:p>
            <a:pPr marL="549270" lvl="2" indent="-457200">
              <a:buFont typeface="Calibri Light"/>
              <a:buAutoNum type="arabicPeriod"/>
            </a:pPr>
            <a:r>
              <a:rPr lang="it-IT" sz="2400"/>
              <a:t>Progressive decline: vedersi sorpassati indebolisce la propria autoefficacia, aumenta il pensiero analitico- erroneo e danneggia la performance </a:t>
            </a:r>
          </a:p>
          <a:p>
            <a:pPr marL="549270" lvl="2" indent="-457200">
              <a:buFont typeface="Calibri Light"/>
              <a:buAutoNum type="arabicPeriod"/>
            </a:pPr>
            <a:r>
              <a:rPr lang="it-IT" sz="2400"/>
              <a:t>Progressive mastery: migliorare progressivamente rinforza l’efficacia, il pensiero efficiente e i risultati della performance </a:t>
            </a:r>
          </a:p>
          <a:p>
            <a:pPr marL="92070" lvl="2" indent="0">
              <a:buNone/>
            </a:pPr>
            <a:endParaRPr lang="it-IT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Il ruolo del feedback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2036761"/>
            <a:ext cx="12191996" cy="3550478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Cambiamenti nei fattori autoregolativi e nei risultati dipendono dal feedback dato alla performance </a:t>
            </a:r>
          </a:p>
          <a:p>
            <a:pPr lvl="1"/>
            <a:r>
              <a:rPr lang="it-IT" dirty="0"/>
              <a:t>Focus progressi sottolinea capacità personali </a:t>
            </a:r>
          </a:p>
          <a:p>
            <a:pPr lvl="1"/>
            <a:r>
              <a:rPr lang="it-IT" dirty="0"/>
              <a:t>Focus nelle carenze evidenza deficit personali</a:t>
            </a:r>
          </a:p>
          <a:p>
            <a:pPr lvl="0"/>
            <a:r>
              <a:rPr lang="it-IT" dirty="0" err="1"/>
              <a:t>Jourden</a:t>
            </a:r>
            <a:r>
              <a:rPr lang="it-IT" dirty="0"/>
              <a:t> (1992)</a:t>
            </a:r>
          </a:p>
          <a:p>
            <a:pPr marL="434970" lvl="1" indent="-342900"/>
            <a:r>
              <a:rPr lang="it-IT" dirty="0"/>
              <a:t>Accentuare i guadagni aumenta l’autoefficacia percepita, i risultati e le aspirazioni </a:t>
            </a:r>
          </a:p>
          <a:p>
            <a:pPr marL="434970" lvl="1" indent="-342900"/>
            <a:r>
              <a:rPr lang="it-IT" dirty="0"/>
              <a:t>Accentuare le carenze deteriora le performance </a:t>
            </a:r>
          </a:p>
          <a:p>
            <a:pPr marL="92070" lvl="1" indent="0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La percezione del controllo 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1444828"/>
            <a:ext cx="12191996" cy="5887135"/>
          </a:xfrm>
        </p:spPr>
        <p:txBody>
          <a:bodyPr/>
          <a:lstStyle/>
          <a:p>
            <a:pPr lvl="0"/>
            <a:r>
              <a:rPr lang="it-IT" dirty="0"/>
              <a:t>Ci sono due aspetti riguardanti l’esercizio del controllo: </a:t>
            </a:r>
          </a:p>
          <a:p>
            <a:pPr marL="914400" lvl="1" indent="-457200">
              <a:buFont typeface="Calibri Light"/>
              <a:buAutoNum type="arabicPeriod"/>
            </a:pPr>
            <a:r>
              <a:rPr lang="it-IT" dirty="0"/>
              <a:t>Forza e livello della propria efficacia per produrre cambiamenti grazie ad uno sforzo e ad un utilizzo creativo delle proprie risorse </a:t>
            </a:r>
          </a:p>
          <a:p>
            <a:pPr marL="914400" lvl="1" indent="-457200">
              <a:buFont typeface="Calibri Light"/>
              <a:buAutoNum type="arabicPeriod"/>
            </a:pPr>
            <a:r>
              <a:rPr lang="it-IT" dirty="0"/>
              <a:t>Modificabilità dell’ambiente che fa riferimento alle opportunità e alle restrizioni per poter esercitare l’efficacia personale </a:t>
            </a:r>
          </a:p>
          <a:p>
            <a:pPr marL="0" lvl="0" indent="0">
              <a:buNone/>
            </a:pPr>
            <a:r>
              <a:rPr lang="it-IT" sz="2400" dirty="0"/>
              <a:t>Le persone con scarso senso di efficacia </a:t>
            </a:r>
            <a:r>
              <a:rPr lang="it-IT" sz="2400" dirty="0">
                <a:latin typeface="Wingdings" pitchFamily="2"/>
              </a:rPr>
              <a:t></a:t>
            </a:r>
            <a:r>
              <a:rPr lang="it-IT" sz="2400" dirty="0"/>
              <a:t> Anticipano l’inutilità degli sforzi per cambiare situazione </a:t>
            </a:r>
          </a:p>
          <a:p>
            <a:pPr marL="0" lvl="0" indent="0">
              <a:buNone/>
            </a:pPr>
            <a:r>
              <a:rPr lang="it-IT" sz="2400" dirty="0"/>
              <a:t>Le persone con alto senso di </a:t>
            </a:r>
            <a:r>
              <a:rPr lang="it-IT" sz="2400" dirty="0" smtClean="0"/>
              <a:t>efficacia </a:t>
            </a:r>
            <a:r>
              <a:rPr lang="it-IT" sz="2400" dirty="0" smtClean="0">
                <a:latin typeface="Wingdings" pitchFamily="2"/>
              </a:rPr>
              <a:t></a:t>
            </a:r>
            <a:r>
              <a:rPr lang="it-IT" sz="2400" dirty="0" smtClean="0"/>
              <a:t> </a:t>
            </a:r>
            <a:r>
              <a:rPr lang="it-IT" sz="2400" dirty="0"/>
              <a:t>Sforzi anche in ambienti con poche opportunità</a:t>
            </a:r>
          </a:p>
          <a:p>
            <a:pPr marL="0" lvl="0" indent="0">
              <a:buNone/>
            </a:pPr>
            <a:endParaRPr lang="it-IT" sz="2400" dirty="0"/>
          </a:p>
          <a:p>
            <a:pPr marL="0" lvl="0" indent="0"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it-IT"/>
              <a:t>Struttura causale </a:t>
            </a:r>
            <a:endParaRPr lang="en-GB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0" y="2036761"/>
            <a:ext cx="12191996" cy="3602041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Inizialmente le persone si basano sulle proprie performance passate per giudicare la loro efficacia e regolare le loro aspirazioni </a:t>
            </a:r>
          </a:p>
          <a:p>
            <a:pPr lvl="0"/>
            <a:r>
              <a:rPr lang="it-IT" dirty="0"/>
              <a:t>Quando iniziano a formarsi uno schema sull’efficacia considerando </a:t>
            </a:r>
            <a:r>
              <a:rPr lang="it-IT" dirty="0" err="1" smtClean="0"/>
              <a:t>ulterori</a:t>
            </a:r>
            <a:r>
              <a:rPr lang="it-IT" dirty="0" smtClean="0"/>
              <a:t> </a:t>
            </a:r>
            <a:r>
              <a:rPr lang="it-IT" dirty="0" smtClean="0"/>
              <a:t>esperienze, </a:t>
            </a:r>
            <a:r>
              <a:rPr lang="it-IT" dirty="0"/>
              <a:t>i risultati vengono rafforzati dalle credenze nell’autoefficacia </a:t>
            </a:r>
          </a:p>
          <a:p>
            <a:pPr lvl="0"/>
            <a:r>
              <a:rPr lang="it-IT" dirty="0"/>
              <a:t>L’autoefficacia percepita influenza la performance direttamente e indirettamente attraverso i suoi effetti su obiettivi raggiunti e pensiero analitico </a:t>
            </a:r>
          </a:p>
          <a:p>
            <a:pPr lvl="0"/>
            <a:r>
              <a:rPr lang="it-IT" dirty="0"/>
              <a:t>Gli obiettivi personali migliorano i risultati della performance attraverso le strategie analitiche 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ofondità">
  <a:themeElements>
    <a:clrScheme name="Profondità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ità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ità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Organico</Template>
  <TotalTime>597</TotalTime>
  <Words>1313</Words>
  <Application>Microsoft Office PowerPoint</Application>
  <PresentationFormat>Widescreen</PresentationFormat>
  <Paragraphs>160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Corbel</vt:lpstr>
      <vt:lpstr>Wingdings</vt:lpstr>
      <vt:lpstr>Wingdings 2</vt:lpstr>
      <vt:lpstr>HDOfficeLightV0</vt:lpstr>
      <vt:lpstr>1_HDOfficeLightV0</vt:lpstr>
      <vt:lpstr>Profondità</vt:lpstr>
      <vt:lpstr> L’autoefficacia nello sviluppo  cognitivo e funzionale Albert  Bandura  </vt:lpstr>
      <vt:lpstr>L’autoefficacia </vt:lpstr>
      <vt:lpstr>1. Processi cognitivi </vt:lpstr>
      <vt:lpstr>Processi cognitivi</vt:lpstr>
      <vt:lpstr>Concezione di abilità </vt:lpstr>
      <vt:lpstr>Influenza del confronto sociale</vt:lpstr>
      <vt:lpstr>Il ruolo del feedback</vt:lpstr>
      <vt:lpstr>La percezione del controllo  </vt:lpstr>
      <vt:lpstr>Struttura causale </vt:lpstr>
      <vt:lpstr>2. Processi motivazionali</vt:lpstr>
      <vt:lpstr>Influenze auto- reattive </vt:lpstr>
      <vt:lpstr>Controllo proattivo della motivazione </vt:lpstr>
      <vt:lpstr>3. Processi emotivi </vt:lpstr>
      <vt:lpstr>Efficacia di coping e ansia da risultato </vt:lpstr>
      <vt:lpstr>Autoefficacia e depressione </vt:lpstr>
      <vt:lpstr>4. Processi di selezione</vt:lpstr>
      <vt:lpstr>Contesto scolastico </vt:lpstr>
      <vt:lpstr>Autoefficacia degli studenti </vt:lpstr>
      <vt:lpstr>Impatto dell’autoefficacia cognitiva nello sviluppo delle traiettorie</vt:lpstr>
      <vt:lpstr>Strategie socio- cognitive </vt:lpstr>
      <vt:lpstr>L’autoefficacia degli insegnanti </vt:lpstr>
      <vt:lpstr>L’efficacia della collettività scolastica </vt:lpstr>
      <vt:lpstr>L’efficacia della collettività scolastica </vt:lpstr>
      <vt:lpstr>L’autoefficacia familiare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 motivazionali</dc:title>
  <dc:creator>Camilla Arnaudo</dc:creator>
  <cp:lastModifiedBy>Camilla Arnaudo</cp:lastModifiedBy>
  <cp:revision>50</cp:revision>
  <dcterms:created xsi:type="dcterms:W3CDTF">2017-05-21T22:20:05Z</dcterms:created>
  <dcterms:modified xsi:type="dcterms:W3CDTF">2017-05-24T07:52:15Z</dcterms:modified>
</cp:coreProperties>
</file>