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sldIdLst>
    <p:sldId id="270" r:id="rId2"/>
    <p:sldId id="271" r:id="rId3"/>
    <p:sldId id="272" r:id="rId4"/>
    <p:sldId id="273" r:id="rId5"/>
    <p:sldId id="274" r:id="rId6"/>
    <p:sldId id="279" r:id="rId7"/>
    <p:sldId id="264" r:id="rId8"/>
    <p:sldId id="265" r:id="rId9"/>
    <p:sldId id="267" r:id="rId10"/>
    <p:sldId id="268" r:id="rId11"/>
    <p:sldId id="269" r:id="rId12"/>
    <p:sldId id="256" r:id="rId13"/>
    <p:sldId id="259" r:id="rId14"/>
    <p:sldId id="261" r:id="rId15"/>
    <p:sldId id="262" r:id="rId16"/>
    <p:sldId id="263" r:id="rId17"/>
    <p:sldId id="275" r:id="rId18"/>
    <p:sldId id="276" r:id="rId19"/>
    <p:sldId id="277" r:id="rId20"/>
    <p:sldId id="278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582" autoAdjust="0"/>
    <p:restoredTop sz="94705"/>
  </p:normalViewPr>
  <p:slideViewPr>
    <p:cSldViewPr snapToGrid="0" snapToObjects="1">
      <p:cViewPr>
        <p:scale>
          <a:sx n="70" d="100"/>
          <a:sy n="70" d="100"/>
        </p:scale>
        <p:origin x="-528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8E3CF0B-FEB3-E943-BDA1-723008D172A8}" type="doc">
      <dgm:prSet loTypeId="urn:microsoft.com/office/officeart/2005/8/layout/h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B20E9986-6562-0B4D-A820-0C4693351BDF}" type="pres">
      <dgm:prSet presAssocID="{78E3CF0B-FEB3-E943-BDA1-723008D172A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</dgm:ptLst>
  <dgm:cxnLst>
    <dgm:cxn modelId="{05DDF0CA-4FE3-8B4B-B12E-9AA74412869C}" type="presOf" srcId="{78E3CF0B-FEB3-E943-BDA1-723008D172A8}" destId="{B20E9986-6562-0B4D-A820-0C4693351BDF}" srcOrd="0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45FAAE6-335A-5C40-91FC-D4B8F3EE4910}" type="doc">
      <dgm:prSet loTypeId="urn:microsoft.com/office/officeart/2005/8/layout/cycle2" loCatId="cycle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D9535C1A-2A42-2147-98BA-8BF1E7836EED}">
      <dgm:prSet/>
      <dgm:spPr>
        <a:solidFill>
          <a:schemeClr val="accent2">
            <a:lumMod val="20000"/>
            <a:lumOff val="80000"/>
          </a:schemeClr>
        </a:solidFill>
        <a:ln>
          <a:solidFill>
            <a:schemeClr val="accent1"/>
          </a:solidFill>
        </a:ln>
      </dgm:spPr>
      <dgm:t>
        <a:bodyPr/>
        <a:lstStyle/>
        <a:p>
          <a:pPr rtl="0"/>
          <a:r>
            <a:rPr lang="it-IT" dirty="0" smtClean="0">
              <a:solidFill>
                <a:schemeClr val="tx1"/>
              </a:solidFill>
            </a:rPr>
            <a:t>4 fattori che contribuiscono allo stabilizzarsi della personalità sono: </a:t>
          </a:r>
          <a:endParaRPr lang="it-IT" dirty="0">
            <a:solidFill>
              <a:schemeClr val="tx1"/>
            </a:solidFill>
          </a:endParaRPr>
        </a:p>
      </dgm:t>
    </dgm:pt>
    <dgm:pt modelId="{EFE06F85-3699-6D42-82DA-159069821A04}" type="parTrans" cxnId="{B83E753D-0162-CB43-81E7-CDD64F0B33D3}">
      <dgm:prSet/>
      <dgm:spPr/>
      <dgm:t>
        <a:bodyPr/>
        <a:lstStyle/>
        <a:p>
          <a:endParaRPr lang="it-IT"/>
        </a:p>
      </dgm:t>
    </dgm:pt>
    <dgm:pt modelId="{942DFA0A-88AE-2642-AD40-53C4AB30C00C}" type="sibTrans" cxnId="{B83E753D-0162-CB43-81E7-CDD64F0B33D3}">
      <dgm:prSet/>
      <dgm:spPr/>
      <dgm:t>
        <a:bodyPr/>
        <a:lstStyle/>
        <a:p>
          <a:endParaRPr lang="it-IT"/>
        </a:p>
      </dgm:t>
    </dgm:pt>
    <dgm:pt modelId="{180B9C73-3E64-2643-B31D-E2B7349D87EE}">
      <dgm:prSet/>
      <dgm:spPr>
        <a:solidFill>
          <a:schemeClr val="accent2">
            <a:lumMod val="20000"/>
            <a:lumOff val="80000"/>
          </a:schemeClr>
        </a:solidFill>
        <a:ln>
          <a:solidFill>
            <a:schemeClr val="accent1"/>
          </a:solidFill>
        </a:ln>
      </dgm:spPr>
      <dgm:t>
        <a:bodyPr/>
        <a:lstStyle/>
        <a:p>
          <a:pPr rtl="0"/>
          <a:r>
            <a:rPr lang="it-IT" dirty="0" smtClean="0">
              <a:solidFill>
                <a:schemeClr val="tx1"/>
              </a:solidFill>
            </a:rPr>
            <a:t>Genetica</a:t>
          </a:r>
          <a:endParaRPr lang="it-IT" dirty="0">
            <a:solidFill>
              <a:schemeClr val="tx1"/>
            </a:solidFill>
          </a:endParaRPr>
        </a:p>
      </dgm:t>
    </dgm:pt>
    <dgm:pt modelId="{28E79EE1-51E6-4049-9F2B-F5A7F22AA53D}" type="parTrans" cxnId="{ABC2CF2F-EEAA-D044-8254-390834678127}">
      <dgm:prSet/>
      <dgm:spPr/>
      <dgm:t>
        <a:bodyPr/>
        <a:lstStyle/>
        <a:p>
          <a:endParaRPr lang="it-IT"/>
        </a:p>
      </dgm:t>
    </dgm:pt>
    <dgm:pt modelId="{E3E3C422-CF01-FA44-8520-0F1EABDDD996}" type="sibTrans" cxnId="{ABC2CF2F-EEAA-D044-8254-390834678127}">
      <dgm:prSet/>
      <dgm:spPr/>
      <dgm:t>
        <a:bodyPr/>
        <a:lstStyle/>
        <a:p>
          <a:endParaRPr lang="it-IT"/>
        </a:p>
      </dgm:t>
    </dgm:pt>
    <dgm:pt modelId="{CCDAD228-B757-DD4D-B106-4DA40A0D7A4F}">
      <dgm:prSet/>
      <dgm:spPr>
        <a:solidFill>
          <a:schemeClr val="accent2">
            <a:lumMod val="20000"/>
            <a:lumOff val="80000"/>
          </a:schemeClr>
        </a:solidFill>
        <a:ln>
          <a:solidFill>
            <a:schemeClr val="accent1"/>
          </a:solidFill>
        </a:ln>
      </dgm:spPr>
      <dgm:t>
        <a:bodyPr/>
        <a:lstStyle/>
        <a:p>
          <a:pPr rtl="0"/>
          <a:r>
            <a:rPr lang="it-IT" dirty="0" smtClean="0">
              <a:solidFill>
                <a:schemeClr val="tx1"/>
              </a:solidFill>
            </a:rPr>
            <a:t>Ambienti tratto-correlati </a:t>
          </a:r>
          <a:endParaRPr lang="it-IT" dirty="0">
            <a:solidFill>
              <a:schemeClr val="tx1"/>
            </a:solidFill>
          </a:endParaRPr>
        </a:p>
      </dgm:t>
    </dgm:pt>
    <dgm:pt modelId="{F2A73645-ADE7-4C43-90C0-9F51FB2C3C63}" type="parTrans" cxnId="{74587E02-80BA-F24B-A982-8EA6B6BAD42D}">
      <dgm:prSet/>
      <dgm:spPr/>
      <dgm:t>
        <a:bodyPr/>
        <a:lstStyle/>
        <a:p>
          <a:endParaRPr lang="it-IT"/>
        </a:p>
      </dgm:t>
    </dgm:pt>
    <dgm:pt modelId="{75B50D61-714B-7248-B7FE-28EC14F48241}" type="sibTrans" cxnId="{74587E02-80BA-F24B-A982-8EA6B6BAD42D}">
      <dgm:prSet/>
      <dgm:spPr/>
      <dgm:t>
        <a:bodyPr/>
        <a:lstStyle/>
        <a:p>
          <a:endParaRPr lang="it-IT"/>
        </a:p>
      </dgm:t>
    </dgm:pt>
    <dgm:pt modelId="{479EF8DA-33F1-0A45-A893-BE4793289160}">
      <dgm:prSet/>
      <dgm:spPr>
        <a:solidFill>
          <a:schemeClr val="accent2">
            <a:lumMod val="20000"/>
            <a:lumOff val="80000"/>
          </a:schemeClr>
        </a:solidFill>
        <a:ln>
          <a:solidFill>
            <a:schemeClr val="accent1"/>
          </a:solidFill>
        </a:ln>
      </dgm:spPr>
      <dgm:t>
        <a:bodyPr/>
        <a:lstStyle/>
        <a:p>
          <a:pPr rtl="0"/>
          <a:r>
            <a:rPr lang="it-IT" dirty="0" smtClean="0">
              <a:solidFill>
                <a:schemeClr val="tx1"/>
              </a:solidFill>
            </a:rPr>
            <a:t>Sviluppo e impegno d’identità</a:t>
          </a:r>
          <a:endParaRPr lang="it-IT" dirty="0">
            <a:solidFill>
              <a:schemeClr val="tx1"/>
            </a:solidFill>
          </a:endParaRPr>
        </a:p>
      </dgm:t>
    </dgm:pt>
    <dgm:pt modelId="{96FCC9D8-2972-6B49-8DE0-C781CA8F3A97}" type="parTrans" cxnId="{6EB73F6E-6B95-C146-99FF-A92A8BC71D65}">
      <dgm:prSet/>
      <dgm:spPr/>
      <dgm:t>
        <a:bodyPr/>
        <a:lstStyle/>
        <a:p>
          <a:endParaRPr lang="it-IT"/>
        </a:p>
      </dgm:t>
    </dgm:pt>
    <dgm:pt modelId="{D449852A-4EF8-DE46-9DFE-8BB4C9FB2C95}" type="sibTrans" cxnId="{6EB73F6E-6B95-C146-99FF-A92A8BC71D65}">
      <dgm:prSet/>
      <dgm:spPr/>
      <dgm:t>
        <a:bodyPr/>
        <a:lstStyle/>
        <a:p>
          <a:endParaRPr lang="it-IT"/>
        </a:p>
      </dgm:t>
    </dgm:pt>
    <dgm:pt modelId="{98E836B9-36B0-1648-AFFD-BE330BFBE2A3}">
      <dgm:prSet/>
      <dgm:spPr>
        <a:solidFill>
          <a:schemeClr val="accent2">
            <a:lumMod val="20000"/>
            <a:lumOff val="80000"/>
          </a:schemeClr>
        </a:solidFill>
        <a:ln>
          <a:solidFill>
            <a:schemeClr val="accent1"/>
          </a:solidFill>
        </a:ln>
      </dgm:spPr>
      <dgm:t>
        <a:bodyPr/>
        <a:lstStyle/>
        <a:p>
          <a:pPr rtl="0"/>
          <a:r>
            <a:rPr lang="it-IT" dirty="0" smtClean="0">
              <a:solidFill>
                <a:schemeClr val="tx1"/>
              </a:solidFill>
            </a:rPr>
            <a:t>Capitale personale</a:t>
          </a:r>
          <a:endParaRPr lang="it-IT" dirty="0">
            <a:solidFill>
              <a:schemeClr val="tx1"/>
            </a:solidFill>
          </a:endParaRPr>
        </a:p>
      </dgm:t>
    </dgm:pt>
    <dgm:pt modelId="{C4153103-477F-C94C-8A90-2BEFEF454863}" type="parTrans" cxnId="{EB8DF8A3-F6F3-5E49-BBC2-BD414EBDB433}">
      <dgm:prSet/>
      <dgm:spPr/>
      <dgm:t>
        <a:bodyPr/>
        <a:lstStyle/>
        <a:p>
          <a:endParaRPr lang="it-IT"/>
        </a:p>
      </dgm:t>
    </dgm:pt>
    <dgm:pt modelId="{EEF44CA6-7100-0845-BF97-0CC34B60EB46}" type="sibTrans" cxnId="{EB8DF8A3-F6F3-5E49-BBC2-BD414EBDB433}">
      <dgm:prSet/>
      <dgm:spPr/>
      <dgm:t>
        <a:bodyPr/>
        <a:lstStyle/>
        <a:p>
          <a:endParaRPr lang="it-IT"/>
        </a:p>
      </dgm:t>
    </dgm:pt>
    <dgm:pt modelId="{CAB9F3CE-C746-124E-9FCE-74ECF10C986A}" type="pres">
      <dgm:prSet presAssocID="{145FAAE6-335A-5C40-91FC-D4B8F3EE4910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06A13F0E-E537-4446-AB85-D1D921D5E905}" type="pres">
      <dgm:prSet presAssocID="{D9535C1A-2A42-2147-98BA-8BF1E7836EED}" presName="node" presStyleLbl="node1" presStyleIdx="0" presStyleCnt="1" custScaleX="349453" custScaleY="100634" custRadScaleRad="101278" custRadScaleInc="-12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08A92492-617A-0A46-9148-D2D932765D0E}" type="presOf" srcId="{D9535C1A-2A42-2147-98BA-8BF1E7836EED}" destId="{06A13F0E-E537-4446-AB85-D1D921D5E905}" srcOrd="0" destOrd="0" presId="urn:microsoft.com/office/officeart/2005/8/layout/cycle2"/>
    <dgm:cxn modelId="{ABC2CF2F-EEAA-D044-8254-390834678127}" srcId="{D9535C1A-2A42-2147-98BA-8BF1E7836EED}" destId="{180B9C73-3E64-2643-B31D-E2B7349D87EE}" srcOrd="0" destOrd="0" parTransId="{28E79EE1-51E6-4049-9F2B-F5A7F22AA53D}" sibTransId="{E3E3C422-CF01-FA44-8520-0F1EABDDD996}"/>
    <dgm:cxn modelId="{74587E02-80BA-F24B-A982-8EA6B6BAD42D}" srcId="{D9535C1A-2A42-2147-98BA-8BF1E7836EED}" destId="{CCDAD228-B757-DD4D-B106-4DA40A0D7A4F}" srcOrd="1" destOrd="0" parTransId="{F2A73645-ADE7-4C43-90C0-9F51FB2C3C63}" sibTransId="{75B50D61-714B-7248-B7FE-28EC14F48241}"/>
    <dgm:cxn modelId="{B83E753D-0162-CB43-81E7-CDD64F0B33D3}" srcId="{145FAAE6-335A-5C40-91FC-D4B8F3EE4910}" destId="{D9535C1A-2A42-2147-98BA-8BF1E7836EED}" srcOrd="0" destOrd="0" parTransId="{EFE06F85-3699-6D42-82DA-159069821A04}" sibTransId="{942DFA0A-88AE-2642-AD40-53C4AB30C00C}"/>
    <dgm:cxn modelId="{18A2E896-B6EB-E848-AA32-26DD7BE6F6F7}" type="presOf" srcId="{180B9C73-3E64-2643-B31D-E2B7349D87EE}" destId="{06A13F0E-E537-4446-AB85-D1D921D5E905}" srcOrd="0" destOrd="1" presId="urn:microsoft.com/office/officeart/2005/8/layout/cycle2"/>
    <dgm:cxn modelId="{EB8DF8A3-F6F3-5E49-BBC2-BD414EBDB433}" srcId="{D9535C1A-2A42-2147-98BA-8BF1E7836EED}" destId="{98E836B9-36B0-1648-AFFD-BE330BFBE2A3}" srcOrd="3" destOrd="0" parTransId="{C4153103-477F-C94C-8A90-2BEFEF454863}" sibTransId="{EEF44CA6-7100-0845-BF97-0CC34B60EB46}"/>
    <dgm:cxn modelId="{6EB73F6E-6B95-C146-99FF-A92A8BC71D65}" srcId="{D9535C1A-2A42-2147-98BA-8BF1E7836EED}" destId="{479EF8DA-33F1-0A45-A893-BE4793289160}" srcOrd="2" destOrd="0" parTransId="{96FCC9D8-2972-6B49-8DE0-C781CA8F3A97}" sibTransId="{D449852A-4EF8-DE46-9DFE-8BB4C9FB2C95}"/>
    <dgm:cxn modelId="{F442AD27-3DD5-AF4E-9CDF-481806EA0567}" type="presOf" srcId="{CCDAD228-B757-DD4D-B106-4DA40A0D7A4F}" destId="{06A13F0E-E537-4446-AB85-D1D921D5E905}" srcOrd="0" destOrd="2" presId="urn:microsoft.com/office/officeart/2005/8/layout/cycle2"/>
    <dgm:cxn modelId="{B879261F-F350-104F-83FC-3BED5BA66C77}" type="presOf" srcId="{98E836B9-36B0-1648-AFFD-BE330BFBE2A3}" destId="{06A13F0E-E537-4446-AB85-D1D921D5E905}" srcOrd="0" destOrd="4" presId="urn:microsoft.com/office/officeart/2005/8/layout/cycle2"/>
    <dgm:cxn modelId="{28C759C9-3F85-4B4B-B8C3-D5D8AC50CCA6}" type="presOf" srcId="{479EF8DA-33F1-0A45-A893-BE4793289160}" destId="{06A13F0E-E537-4446-AB85-D1D921D5E905}" srcOrd="0" destOrd="3" presId="urn:microsoft.com/office/officeart/2005/8/layout/cycle2"/>
    <dgm:cxn modelId="{124C9792-BFB7-CB4F-8A66-64E1AE8CB6C4}" type="presOf" srcId="{145FAAE6-335A-5C40-91FC-D4B8F3EE4910}" destId="{CAB9F3CE-C746-124E-9FCE-74ECF10C986A}" srcOrd="0" destOrd="0" presId="urn:microsoft.com/office/officeart/2005/8/layout/cycle2"/>
    <dgm:cxn modelId="{5D0192F2-93FE-BA4B-8370-6ACCE830F73A}" type="presParOf" srcId="{CAB9F3CE-C746-124E-9FCE-74ECF10C986A}" destId="{06A13F0E-E537-4446-AB85-D1D921D5E905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A13F0E-E537-4446-AB85-D1D921D5E905}">
      <dsp:nvSpPr>
        <dsp:cNvPr id="0" name=""/>
        <dsp:cNvSpPr/>
      </dsp:nvSpPr>
      <dsp:spPr>
        <a:xfrm>
          <a:off x="971640" y="1182"/>
          <a:ext cx="5535729" cy="1594155"/>
        </a:xfrm>
        <a:prstGeom prst="ellipse">
          <a:avLst/>
        </a:prstGeom>
        <a:solidFill>
          <a:schemeClr val="accent2">
            <a:lumMod val="20000"/>
            <a:lumOff val="80000"/>
          </a:schemeClr>
        </a:solidFill>
        <a:ln>
          <a:solidFill>
            <a:schemeClr val="accent1"/>
          </a:solidFill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300" kern="1200" dirty="0" smtClean="0">
              <a:solidFill>
                <a:schemeClr val="tx1"/>
              </a:solidFill>
            </a:rPr>
            <a:t>4 fattori che contribuiscono allo stabilizzarsi della personalità sono: </a:t>
          </a:r>
          <a:endParaRPr lang="it-IT" sz="1300" kern="1200" dirty="0">
            <a:solidFill>
              <a:schemeClr val="tx1"/>
            </a:solidFill>
          </a:endParaRPr>
        </a:p>
        <a:p>
          <a:pPr marL="57150" lvl="1" indent="-57150" algn="l" defTabSz="444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000" kern="1200" dirty="0" smtClean="0">
              <a:solidFill>
                <a:schemeClr val="tx1"/>
              </a:solidFill>
            </a:rPr>
            <a:t>Genetica</a:t>
          </a:r>
          <a:endParaRPr lang="it-IT" sz="1000" kern="1200" dirty="0">
            <a:solidFill>
              <a:schemeClr val="tx1"/>
            </a:solidFill>
          </a:endParaRPr>
        </a:p>
        <a:p>
          <a:pPr marL="57150" lvl="1" indent="-57150" algn="l" defTabSz="444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000" kern="1200" dirty="0" smtClean="0">
              <a:solidFill>
                <a:schemeClr val="tx1"/>
              </a:solidFill>
            </a:rPr>
            <a:t>Ambienti tratto-correlati </a:t>
          </a:r>
          <a:endParaRPr lang="it-IT" sz="1000" kern="1200" dirty="0">
            <a:solidFill>
              <a:schemeClr val="tx1"/>
            </a:solidFill>
          </a:endParaRPr>
        </a:p>
        <a:p>
          <a:pPr marL="57150" lvl="1" indent="-57150" algn="l" defTabSz="444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000" kern="1200" dirty="0" smtClean="0">
              <a:solidFill>
                <a:schemeClr val="tx1"/>
              </a:solidFill>
            </a:rPr>
            <a:t>Sviluppo e impegno d’identità</a:t>
          </a:r>
          <a:endParaRPr lang="it-IT" sz="1000" kern="1200" dirty="0">
            <a:solidFill>
              <a:schemeClr val="tx1"/>
            </a:solidFill>
          </a:endParaRPr>
        </a:p>
        <a:p>
          <a:pPr marL="57150" lvl="1" indent="-57150" algn="l" defTabSz="444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000" kern="1200" dirty="0" smtClean="0">
              <a:solidFill>
                <a:schemeClr val="tx1"/>
              </a:solidFill>
            </a:rPr>
            <a:t>Capitale personale</a:t>
          </a:r>
          <a:endParaRPr lang="it-IT" sz="1000" kern="1200" dirty="0">
            <a:solidFill>
              <a:schemeClr val="tx1"/>
            </a:solidFill>
          </a:endParaRPr>
        </a:p>
      </dsp:txBody>
      <dsp:txXfrm>
        <a:off x="1782329" y="234641"/>
        <a:ext cx="3914351" cy="11272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B04B2-5E99-470C-A47E-086B300FA4EF}" type="datetimeFigureOut">
              <a:rPr lang="it-IT" smtClean="0"/>
              <a:pPr/>
              <a:t>22/05/2017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5A7DFB-14EE-41B7-8E36-704CC847C46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86844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A7DFB-14EE-41B7-8E36-704CC847C46C}" type="slidenum">
              <a:rPr lang="it-IT" smtClean="0"/>
              <a:pPr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31203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pPr/>
              <a:t>5/22/2017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pPr/>
              <a:t>5/22/2017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5/22/2017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2829636"/>
          </a:xfrm>
        </p:spPr>
        <p:txBody>
          <a:bodyPr>
            <a:noAutofit/>
          </a:bodyPr>
          <a:lstStyle/>
          <a:p>
            <a:pPr algn="ctr"/>
            <a:r>
              <a:rPr lang="en-US" sz="6000" b="1" dirty="0">
                <a:solidFill>
                  <a:schemeClr val="accent2">
                    <a:lumMod val="75000"/>
                  </a:schemeClr>
                </a:solidFill>
              </a:rPr>
              <a:t>PERSONALITY 	</a:t>
            </a:r>
            <a:r>
              <a:rPr lang="en-US" sz="6000" b="1" dirty="0" smtClean="0">
                <a:solidFill>
                  <a:schemeClr val="accent2">
                    <a:lumMod val="75000"/>
                  </a:schemeClr>
                </a:solidFill>
              </a:rPr>
              <a:t>DEVELOPMENT:</a:t>
            </a:r>
            <a:br>
              <a:rPr lang="en-US" sz="60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6000" b="1" dirty="0" smtClean="0">
                <a:solidFill>
                  <a:schemeClr val="accent2">
                    <a:lumMod val="75000"/>
                  </a:schemeClr>
                </a:solidFill>
              </a:rPr>
              <a:t>Stability </a:t>
            </a:r>
            <a:r>
              <a:rPr lang="en-US" sz="6000" b="1" dirty="0">
                <a:solidFill>
                  <a:schemeClr val="accent2">
                    <a:lumMod val="75000"/>
                  </a:schemeClr>
                </a:solidFill>
              </a:rPr>
              <a:t>and Change</a:t>
            </a:r>
            <a:endParaRPr lang="it-IT" sz="6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08313" y="3721680"/>
            <a:ext cx="4345042" cy="705441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i="1" dirty="0">
                <a:solidFill>
                  <a:srgbClr val="3F7819"/>
                </a:solidFill>
              </a:rPr>
              <a:t>	</a:t>
            </a:r>
            <a:r>
              <a:rPr lang="en-US" i="1" dirty="0" smtClean="0">
                <a:solidFill>
                  <a:srgbClr val="3F7819"/>
                </a:solidFill>
              </a:rPr>
              <a:t>CASPI</a:t>
            </a:r>
            <a:r>
              <a:rPr lang="en-US" i="1" dirty="0">
                <a:solidFill>
                  <a:srgbClr val="3F7819"/>
                </a:solidFill>
              </a:rPr>
              <a:t>, ROBERTS e </a:t>
            </a:r>
            <a:r>
              <a:rPr lang="en-US" i="1" dirty="0" smtClean="0">
                <a:solidFill>
                  <a:srgbClr val="3F7819"/>
                </a:solidFill>
              </a:rPr>
              <a:t>SHINER</a:t>
            </a:r>
          </a:p>
          <a:p>
            <a:pPr marL="0" indent="0" algn="ctr">
              <a:buNone/>
            </a:pPr>
            <a:r>
              <a:rPr lang="en-US" i="1" dirty="0">
                <a:solidFill>
                  <a:srgbClr val="3F7819"/>
                </a:solidFill>
              </a:rPr>
              <a:t>	</a:t>
            </a:r>
            <a:r>
              <a:rPr lang="en-US" i="1" dirty="0" smtClean="0">
                <a:solidFill>
                  <a:srgbClr val="3F7819"/>
                </a:solidFill>
              </a:rPr>
              <a:t>(</a:t>
            </a:r>
            <a:r>
              <a:rPr lang="en-US" i="1" dirty="0" err="1" smtClean="0">
                <a:solidFill>
                  <a:srgbClr val="3F7819"/>
                </a:solidFill>
              </a:rPr>
              <a:t>Annu</a:t>
            </a:r>
            <a:r>
              <a:rPr lang="en-US" i="1" dirty="0" smtClean="0">
                <a:solidFill>
                  <a:srgbClr val="3F7819"/>
                </a:solidFill>
              </a:rPr>
              <a:t>. Rev. Psychol. 2005)</a:t>
            </a:r>
            <a:endParaRPr lang="en-US" i="1" dirty="0">
              <a:solidFill>
                <a:srgbClr val="3F7819"/>
              </a:solidFill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3989698" y="4720004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dirty="0"/>
              <a:t>GIADA BUTTIGNON</a:t>
            </a:r>
          </a:p>
          <a:p>
            <a:pPr algn="ctr"/>
            <a:r>
              <a:rPr lang="en-US" dirty="0"/>
              <a:t>ISABELLA MISCIA</a:t>
            </a:r>
          </a:p>
          <a:p>
            <a:pPr algn="ctr"/>
            <a:r>
              <a:rPr lang="en-US" dirty="0"/>
              <a:t>FRANCESCA CECCOTTI</a:t>
            </a:r>
          </a:p>
          <a:p>
            <a:pPr algn="ctr"/>
            <a:r>
              <a:rPr lang="en-US" dirty="0"/>
              <a:t>VERONICA VALESI</a:t>
            </a: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208" y="3620505"/>
            <a:ext cx="4873437" cy="2553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6465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50125" y="508104"/>
            <a:ext cx="10454186" cy="1385797"/>
          </a:xfrm>
        </p:spPr>
        <p:txBody>
          <a:bodyPr>
            <a:normAutofit/>
          </a:bodyPr>
          <a:lstStyle/>
          <a:p>
            <a:pPr algn="ctr"/>
            <a:r>
              <a:rPr lang="it-IT" sz="2800" b="1" dirty="0" smtClean="0">
                <a:solidFill>
                  <a:schemeClr val="tx1"/>
                </a:solidFill>
              </a:rPr>
              <a:t>L’ ERA POST-GENOMICA</a:t>
            </a:r>
            <a:r>
              <a:rPr lang="it-IT" sz="2800" b="1" dirty="0"/>
              <a:t/>
            </a:r>
            <a:br>
              <a:rPr lang="it-IT" sz="2800" b="1" dirty="0"/>
            </a:br>
            <a:endParaRPr lang="it-IT" sz="28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77334" y="1037232"/>
            <a:ext cx="8596668" cy="114641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IT" b="1" dirty="0" smtClean="0"/>
          </a:p>
          <a:p>
            <a:pPr marL="0" indent="0">
              <a:buNone/>
            </a:pPr>
            <a:r>
              <a:rPr lang="it-IT" dirty="0" smtClean="0">
                <a:solidFill>
                  <a:schemeClr val="tx1"/>
                </a:solidFill>
              </a:rPr>
              <a:t>Gli studi quantitativi e la loro rilevanza futura : </a:t>
            </a:r>
          </a:p>
          <a:p>
            <a:pPr marL="0" indent="0">
              <a:buNone/>
            </a:pPr>
            <a:endParaRPr lang="it-IT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2224585" y="4655909"/>
            <a:ext cx="378043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NB: </a:t>
            </a:r>
          </a:p>
          <a:p>
            <a:r>
              <a:rPr lang="it-IT" dirty="0" smtClean="0"/>
              <a:t>associazioni </a:t>
            </a:r>
            <a:r>
              <a:rPr lang="it-IT" dirty="0"/>
              <a:t>tra </a:t>
            </a:r>
            <a:r>
              <a:rPr lang="it-IT" dirty="0" smtClean="0"/>
              <a:t>ambiente </a:t>
            </a:r>
            <a:r>
              <a:rPr lang="it-IT" dirty="0"/>
              <a:t>e </a:t>
            </a:r>
            <a:r>
              <a:rPr lang="it-IT" dirty="0" smtClean="0"/>
              <a:t>personalità </a:t>
            </a:r>
            <a:r>
              <a:rPr lang="it-IT" dirty="0"/>
              <a:t>possono essere causate da altri fattori </a:t>
            </a:r>
          </a:p>
          <a:p>
            <a:endParaRPr lang="it-IT" dirty="0"/>
          </a:p>
        </p:txBody>
      </p:sp>
      <p:sp>
        <p:nvSpPr>
          <p:cNvPr id="7" name="Freccia in giù 6"/>
          <p:cNvSpPr/>
          <p:nvPr/>
        </p:nvSpPr>
        <p:spPr>
          <a:xfrm>
            <a:off x="3903260" y="3848669"/>
            <a:ext cx="423080" cy="57320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CasellaDiTesto 3"/>
          <p:cNvSpPr txBox="1"/>
          <p:nvPr/>
        </p:nvSpPr>
        <p:spPr>
          <a:xfrm>
            <a:off x="677334" y="2333768"/>
            <a:ext cx="775192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 typeface="Wingdings" panose="05000000000000000000" pitchFamily="2" charset="2"/>
              <a:buChar char="Ø"/>
            </a:pPr>
            <a:r>
              <a:rPr lang="it-IT" dirty="0" smtClean="0"/>
              <a:t> Identificano </a:t>
            </a:r>
            <a:r>
              <a:rPr lang="it-IT" dirty="0"/>
              <a:t>l’influenza dell’ambiente sullo sviluppo della personalità. </a:t>
            </a:r>
          </a:p>
          <a:p>
            <a:pPr lvl="0"/>
            <a:endParaRPr lang="it-IT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it-IT" dirty="0" smtClean="0"/>
              <a:t> Per </a:t>
            </a:r>
            <a:r>
              <a:rPr lang="it-IT" dirty="0"/>
              <a:t>porre domande su meccanismi </a:t>
            </a:r>
            <a:r>
              <a:rPr lang="it-IT" dirty="0" smtClean="0"/>
              <a:t>causali.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8098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6" grpId="0"/>
      <p:bldP spid="7" grpId="0" animBg="1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77334" y="887819"/>
            <a:ext cx="8596668" cy="21965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</a:rPr>
              <a:t>Gli studi quantitativi e la loro rilevanza futura : </a:t>
            </a:r>
          </a:p>
          <a:p>
            <a:pPr marL="0" lvl="0" indent="0">
              <a:buNone/>
            </a:pPr>
            <a:endParaRPr lang="it-IT" dirty="0" smtClean="0">
              <a:solidFill>
                <a:schemeClr val="tx1"/>
              </a:solidFill>
            </a:endParaRPr>
          </a:p>
          <a:p>
            <a:pPr marL="0" lvl="0" indent="0">
              <a:buNone/>
            </a:pPr>
            <a:r>
              <a:rPr lang="it-IT" dirty="0" smtClean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it-IT" dirty="0" smtClean="0">
                <a:solidFill>
                  <a:schemeClr val="tx1"/>
                </a:solidFill>
              </a:rPr>
              <a:t>I metodi </a:t>
            </a:r>
            <a:r>
              <a:rPr lang="it-IT" dirty="0">
                <a:solidFill>
                  <a:schemeClr val="tx1"/>
                </a:solidFill>
              </a:rPr>
              <a:t>della genetica  comportamentale </a:t>
            </a:r>
            <a:r>
              <a:rPr lang="it-IT" dirty="0" smtClean="0">
                <a:solidFill>
                  <a:schemeClr val="tx1"/>
                </a:solidFill>
              </a:rPr>
              <a:t>sono </a:t>
            </a:r>
            <a:r>
              <a:rPr lang="it-IT" dirty="0">
                <a:solidFill>
                  <a:schemeClr val="tx1"/>
                </a:solidFill>
              </a:rPr>
              <a:t>ideali per capire il cambiamento eziologico legato </a:t>
            </a:r>
            <a:r>
              <a:rPr lang="it-IT" dirty="0" smtClean="0">
                <a:solidFill>
                  <a:schemeClr val="tx1"/>
                </a:solidFill>
              </a:rPr>
              <a:t>all’età </a:t>
            </a:r>
          </a:p>
          <a:p>
            <a:pPr marL="0" lvl="0" indent="0">
              <a:buNone/>
            </a:pPr>
            <a:endParaRPr lang="it-IT" dirty="0" smtClean="0">
              <a:solidFill>
                <a:schemeClr val="tx1"/>
              </a:solidFill>
            </a:endParaRPr>
          </a:p>
          <a:p>
            <a:pPr marL="857250" lvl="2" indent="0">
              <a:buNone/>
            </a:pPr>
            <a:endParaRPr lang="it-IT" dirty="0" smtClean="0">
              <a:solidFill>
                <a:schemeClr val="tx1"/>
              </a:solidFill>
            </a:endParaRPr>
          </a:p>
          <a:p>
            <a:pPr marL="0" lvl="0" indent="0">
              <a:buNone/>
            </a:pPr>
            <a:endParaRPr lang="it-IT" dirty="0" smtClean="0"/>
          </a:p>
          <a:p>
            <a:pPr marL="0" lvl="0" indent="0">
              <a:buNone/>
            </a:pPr>
            <a:endParaRPr lang="it-IT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677334" y="3084395"/>
            <a:ext cx="9212239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buFont typeface="Wingdings" panose="05000000000000000000" pitchFamily="2" charset="2"/>
              <a:buChar char="Ø"/>
            </a:pPr>
            <a:r>
              <a:rPr lang="it-IT" dirty="0" smtClean="0"/>
              <a:t> Ricerche </a:t>
            </a:r>
            <a:r>
              <a:rPr lang="it-IT" dirty="0"/>
              <a:t>sulle dipendenze</a:t>
            </a:r>
          </a:p>
          <a:p>
            <a:pPr lvl="2" indent="-285750">
              <a:buFont typeface="Arial" panose="020B0604020202020204" pitchFamily="34" charset="0"/>
              <a:buChar char="•"/>
            </a:pPr>
            <a:r>
              <a:rPr lang="it-IT" sz="1600" dirty="0"/>
              <a:t>Risultati : ci sono fattori diversi per l’uso di droghe e per la dipendenza</a:t>
            </a:r>
          </a:p>
          <a:p>
            <a:pPr marL="857250" lvl="2" indent="0">
              <a:buNone/>
            </a:pPr>
            <a:endParaRPr lang="it-IT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it-IT" dirty="0" smtClean="0"/>
              <a:t> Ricerche </a:t>
            </a:r>
            <a:r>
              <a:rPr lang="it-IT" dirty="0"/>
              <a:t>sulla psicopatologia</a:t>
            </a:r>
          </a:p>
          <a:p>
            <a:pPr lvl="2" indent="-285750">
              <a:buFont typeface="Arial" panose="020B0604020202020204" pitchFamily="34" charset="0"/>
              <a:buChar char="•"/>
            </a:pPr>
            <a:r>
              <a:rPr lang="it-IT" sz="1600" dirty="0"/>
              <a:t>Risultati : pattern dei comportamenti antisociali associati a maggiore irritabilità 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43766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07067" y="626379"/>
            <a:ext cx="7766936" cy="1318161"/>
          </a:xfrm>
        </p:spPr>
        <p:txBody>
          <a:bodyPr/>
          <a:lstStyle/>
          <a:p>
            <a:pPr algn="ctr"/>
            <a:r>
              <a:rPr lang="it-IT" sz="3200" b="1" dirty="0" smtClean="0">
                <a:solidFill>
                  <a:schemeClr val="accent2">
                    <a:lumMod val="75000"/>
                  </a:schemeClr>
                </a:solidFill>
              </a:rPr>
              <a:t>3. MODELLI DI STABILITÀ E CAMBIAMENTO NEI TRATTI DI PERSONALITÀ </a:t>
            </a:r>
            <a:br>
              <a:rPr lang="it-IT" sz="32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it-IT" sz="3200" b="1" dirty="0" smtClean="0">
                <a:solidFill>
                  <a:schemeClr val="accent2">
                    <a:lumMod val="75000"/>
                  </a:schemeClr>
                </a:solidFill>
              </a:rPr>
              <a:t>DALL’ADOLESCENZA  ALL’ETÀ ADULTA</a:t>
            </a:r>
            <a:endParaRPr lang="it-IT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07067" y="1995055"/>
            <a:ext cx="7766936" cy="1235033"/>
          </a:xfrm>
        </p:spPr>
        <p:txBody>
          <a:bodyPr/>
          <a:lstStyle/>
          <a:p>
            <a:pPr algn="l"/>
            <a:r>
              <a:rPr lang="it-IT" dirty="0" smtClean="0">
                <a:solidFill>
                  <a:schemeClr val="tx1"/>
                </a:solidFill>
              </a:rPr>
              <a:t>Quando si stabilizza la personalità? Il cambiamento nello sviluppo è continuo?</a:t>
            </a:r>
          </a:p>
          <a:p>
            <a:pPr marL="285750" indent="-285750" algn="l">
              <a:buFontTx/>
              <a:buChar char="-"/>
            </a:pP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5729288" y="3230088"/>
            <a:ext cx="3414712" cy="313932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b="1" dirty="0" smtClean="0"/>
              <a:t>ASPETTO TEORICO</a:t>
            </a:r>
            <a:r>
              <a:rPr lang="it-IT" dirty="0" smtClean="0"/>
              <a:t>: </a:t>
            </a:r>
          </a:p>
          <a:p>
            <a:r>
              <a:rPr lang="it-IT" dirty="0" smtClean="0"/>
              <a:t>1° teoria: i tratti sono biologicamente fondati sul temperamento </a:t>
            </a:r>
            <a:r>
              <a:rPr lang="it-IT" dirty="0" smtClean="0">
                <a:sym typeface="Wingdings" panose="05000000000000000000" pitchFamily="2" charset="2"/>
              </a:rPr>
              <a:t></a:t>
            </a:r>
            <a:r>
              <a:rPr lang="it-IT" dirty="0" smtClean="0"/>
              <a:t> NON sono influenzabili dall’ambiente </a:t>
            </a:r>
            <a:r>
              <a:rPr lang="it-IT" dirty="0" smtClean="0">
                <a:sym typeface="Wingdings" panose="05000000000000000000" pitchFamily="2" charset="2"/>
              </a:rPr>
              <a:t></a:t>
            </a:r>
            <a:r>
              <a:rPr lang="it-IT" dirty="0" smtClean="0"/>
              <a:t> NON cambiano. </a:t>
            </a:r>
          </a:p>
          <a:p>
            <a:endParaRPr lang="it-IT" dirty="0"/>
          </a:p>
          <a:p>
            <a:r>
              <a:rPr lang="it-IT" dirty="0" smtClean="0"/>
              <a:t>2° teoria: nel corso della vita ci sono cambiamenti sociali, cognitivi e fisici </a:t>
            </a:r>
            <a:r>
              <a:rPr lang="it-IT" dirty="0" smtClean="0">
                <a:sym typeface="Wingdings" panose="05000000000000000000" pitchFamily="2" charset="2"/>
              </a:rPr>
              <a:t></a:t>
            </a:r>
            <a:r>
              <a:rPr lang="it-IT" dirty="0" smtClean="0"/>
              <a:t> c’è uno sviluppo della personalità. </a:t>
            </a:r>
            <a:endParaRPr lang="it-IT" dirty="0"/>
          </a:p>
        </p:txBody>
      </p:sp>
      <p:sp>
        <p:nvSpPr>
          <p:cNvPr id="10" name="Rettangolo 9"/>
          <p:cNvSpPr/>
          <p:nvPr/>
        </p:nvSpPr>
        <p:spPr>
          <a:xfrm>
            <a:off x="1155652" y="3230088"/>
            <a:ext cx="3730247" cy="258532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it-IT" b="1" dirty="0"/>
              <a:t>ASPETTO PSICOMETRICO</a:t>
            </a:r>
            <a:r>
              <a:rPr lang="it-IT" dirty="0"/>
              <a:t>: </a:t>
            </a:r>
          </a:p>
          <a:p>
            <a:endParaRPr lang="it-IT" dirty="0"/>
          </a:p>
          <a:p>
            <a:r>
              <a:rPr lang="it-IT" dirty="0"/>
              <a:t>Stabilità e cambiamento sono determinati alle correlazioni tra i punteggi ottenuti da misurazioni </a:t>
            </a:r>
            <a:endParaRPr lang="it-IT" dirty="0" smtClean="0"/>
          </a:p>
          <a:p>
            <a:r>
              <a:rPr lang="it-IT" dirty="0" smtClean="0"/>
              <a:t>test-</a:t>
            </a:r>
            <a:r>
              <a:rPr lang="it-IT" dirty="0" err="1" smtClean="0"/>
              <a:t>retest</a:t>
            </a:r>
            <a:r>
              <a:rPr lang="it-IT" dirty="0"/>
              <a:t>. </a:t>
            </a:r>
            <a:endParaRPr lang="it-IT" dirty="0" smtClean="0"/>
          </a:p>
          <a:p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ym typeface="Wingdings" panose="05000000000000000000" pitchFamily="2" charset="2"/>
              </a:rPr>
              <a:t>Alti </a:t>
            </a:r>
            <a:r>
              <a:rPr lang="it-IT" dirty="0" err="1">
                <a:sym typeface="Wingdings" panose="05000000000000000000" pitchFamily="2" charset="2"/>
              </a:rPr>
              <a:t>coeff</a:t>
            </a:r>
            <a:r>
              <a:rPr lang="it-IT" dirty="0">
                <a:sym typeface="Wingdings" panose="05000000000000000000" pitchFamily="2" charset="2"/>
              </a:rPr>
              <a:t>.  </a:t>
            </a:r>
            <a:r>
              <a:rPr lang="it-IT" dirty="0" smtClean="0">
                <a:sym typeface="Wingdings" panose="05000000000000000000" pitchFamily="2" charset="2"/>
              </a:rPr>
              <a:t>stabilità</a:t>
            </a:r>
            <a:endParaRPr lang="it-IT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Bassi </a:t>
            </a:r>
            <a:r>
              <a:rPr lang="it-IT" dirty="0" err="1" smtClean="0"/>
              <a:t>coeff</a:t>
            </a:r>
            <a:r>
              <a:rPr lang="it-IT" dirty="0" smtClean="0"/>
              <a:t>. </a:t>
            </a:r>
            <a:r>
              <a:rPr lang="it-IT" dirty="0" smtClean="0">
                <a:sym typeface="Wingdings" panose="05000000000000000000" pitchFamily="2" charset="2"/>
              </a:rPr>
              <a:t> instabilità</a:t>
            </a:r>
          </a:p>
        </p:txBody>
      </p:sp>
    </p:spTree>
    <p:extLst>
      <p:ext uri="{BB962C8B-B14F-4D97-AF65-F5344CB8AC3E}">
        <p14:creationId xmlns:p14="http://schemas.microsoft.com/office/powerpoint/2010/main" val="1237085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egnaposto contenuto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391" y="2051209"/>
            <a:ext cx="4094691" cy="3181068"/>
          </a:xfrm>
        </p:spPr>
      </p:pic>
      <p:sp>
        <p:nvSpPr>
          <p:cNvPr id="7" name="CasellaDiTesto 6"/>
          <p:cNvSpPr txBox="1"/>
          <p:nvPr/>
        </p:nvSpPr>
        <p:spPr>
          <a:xfrm>
            <a:off x="771896" y="296883"/>
            <a:ext cx="244279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r>
              <a:rPr lang="it-IT" dirty="0" smtClean="0"/>
              <a:t>CONCLUSIONI: </a:t>
            </a:r>
          </a:p>
          <a:p>
            <a:endParaRPr lang="it-IT" dirty="0"/>
          </a:p>
          <a:p>
            <a:r>
              <a:rPr lang="it-IT" dirty="0" smtClean="0"/>
              <a:t>- Aumenta con l’età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657225" y="5257800"/>
            <a:ext cx="36290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dirty="0" smtClean="0"/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dirty="0" smtClean="0"/>
              <a:t>- NON varia a seconda del sesso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2450306" y="226218"/>
            <a:ext cx="488632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/>
              <a:t>LA MISURA DELLA STABILITÀ: </a:t>
            </a:r>
            <a:endParaRPr lang="it-IT" sz="2800" b="1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6129338" y="1385888"/>
            <a:ext cx="334327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OSSERVAZIONI: </a:t>
            </a:r>
          </a:p>
          <a:p>
            <a:endParaRPr lang="it-IT" dirty="0"/>
          </a:p>
          <a:p>
            <a:pPr marL="285750" indent="-285750">
              <a:buFontTx/>
              <a:buChar char="-"/>
            </a:pPr>
            <a:r>
              <a:rPr lang="it-IT" dirty="0" smtClean="0"/>
              <a:t>Ha una misura elevata durante l’infanzia. </a:t>
            </a:r>
          </a:p>
          <a:p>
            <a:pPr marL="285750" indent="-285750">
              <a:buFontTx/>
              <a:buChar char="-"/>
            </a:pPr>
            <a:r>
              <a:rPr lang="it-IT" dirty="0" smtClean="0"/>
              <a:t>Ha una crescita lineare durante l’età adulta. </a:t>
            </a:r>
            <a:endParaRPr lang="it-IT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6129338" y="3641743"/>
            <a:ext cx="34004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it-IT" dirty="0" smtClean="0"/>
              <a:t>i tratti non sono fissi e possono cambiare </a:t>
            </a:r>
            <a:r>
              <a:rPr lang="it-IT" dirty="0" smtClean="0">
                <a:sym typeface="Wingdings"/>
              </a:rPr>
              <a:t> </a:t>
            </a:r>
            <a:r>
              <a:rPr lang="it-IT" dirty="0" smtClean="0"/>
              <a:t>può accadere che ci sia un picco attorno ai 50 anni. </a:t>
            </a:r>
          </a:p>
        </p:txBody>
      </p:sp>
      <p:sp>
        <p:nvSpPr>
          <p:cNvPr id="13" name="Freccia destra con strisce 12"/>
          <p:cNvSpPr/>
          <p:nvPr/>
        </p:nvSpPr>
        <p:spPr>
          <a:xfrm>
            <a:off x="4286250" y="3315052"/>
            <a:ext cx="1214438" cy="314324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1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77334" y="342900"/>
            <a:ext cx="8596668" cy="2987154"/>
          </a:xfrm>
        </p:spPr>
        <p:txBody>
          <a:bodyPr>
            <a:normAutofit/>
          </a:bodyPr>
          <a:lstStyle/>
          <a:p>
            <a:pPr algn="ctr"/>
            <a:r>
              <a:rPr lang="it-IT" sz="2800" b="1" dirty="0" smtClean="0">
                <a:solidFill>
                  <a:schemeClr val="tx1"/>
                </a:solidFill>
              </a:rPr>
              <a:t>PROVE DEL LIVELLO-MEDIO DI CAMBIAMENTI </a:t>
            </a:r>
            <a:br>
              <a:rPr lang="it-IT" sz="2800" b="1" dirty="0" smtClean="0">
                <a:solidFill>
                  <a:schemeClr val="tx1"/>
                </a:solidFill>
              </a:rPr>
            </a:br>
            <a:r>
              <a:rPr lang="it-IT" sz="2800" b="1" dirty="0" smtClean="0">
                <a:solidFill>
                  <a:schemeClr val="tx1"/>
                </a:solidFill>
              </a:rPr>
              <a:t>DELLA PERSONALITÀ</a:t>
            </a:r>
            <a:br>
              <a:rPr lang="it-IT" sz="2800" b="1" dirty="0" smtClean="0">
                <a:solidFill>
                  <a:schemeClr val="tx1"/>
                </a:solidFill>
              </a:rPr>
            </a:br>
            <a:r>
              <a:rPr lang="it-IT" sz="2800" b="1" dirty="0" smtClean="0">
                <a:solidFill>
                  <a:schemeClr val="tx1"/>
                </a:solidFill>
              </a:rPr>
              <a:t/>
            </a:r>
            <a:br>
              <a:rPr lang="it-IT" sz="2800" b="1" dirty="0" smtClean="0">
                <a:solidFill>
                  <a:schemeClr val="tx1"/>
                </a:solidFill>
              </a:rPr>
            </a:br>
            <a:r>
              <a:rPr lang="it-IT" sz="1800" dirty="0" smtClean="0">
                <a:solidFill>
                  <a:schemeClr val="tx1"/>
                </a:solidFill>
              </a:rPr>
              <a:t>LIVELLO-MEDIO = risultato dei processi di maturazione e dei processi storici di una popolazione </a:t>
            </a:r>
            <a:r>
              <a:rPr lang="it-IT" sz="2800" dirty="0">
                <a:solidFill>
                  <a:schemeClr val="tx1"/>
                </a:solidFill>
              </a:rPr>
              <a:t/>
            </a:r>
            <a:br>
              <a:rPr lang="it-IT" sz="2800" dirty="0">
                <a:solidFill>
                  <a:schemeClr val="tx1"/>
                </a:solidFill>
              </a:rPr>
            </a:br>
            <a:r>
              <a:rPr lang="it-IT" sz="2800" b="1" dirty="0" smtClean="0">
                <a:solidFill>
                  <a:schemeClr val="tx1"/>
                </a:solidFill>
              </a:rPr>
              <a:t/>
            </a:r>
            <a:br>
              <a:rPr lang="it-IT" sz="2800" b="1" dirty="0" smtClean="0">
                <a:solidFill>
                  <a:schemeClr val="tx1"/>
                </a:solidFill>
              </a:rPr>
            </a:br>
            <a:endParaRPr lang="it-IT" sz="2800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Diagramma 3"/>
          <p:cNvGraphicFramePr/>
          <p:nvPr>
            <p:extLst>
              <p:ext uri="{D42A27DB-BD31-4B8C-83A1-F6EECF244321}">
                <p14:modId xmlns:p14="http://schemas.microsoft.com/office/powerpoint/2010/main" val="1910327591"/>
              </p:ext>
            </p:extLst>
          </p:nvPr>
        </p:nvGraphicFramePr>
        <p:xfrm>
          <a:off x="2153146" y="2517571"/>
          <a:ext cx="3485654" cy="5913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1220144" y="3793333"/>
            <a:ext cx="8483411" cy="3693319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lvl="0"/>
            <a:r>
              <a:rPr lang="it-IT" b="1" dirty="0" smtClean="0"/>
              <a:t>Five </a:t>
            </a:r>
            <a:r>
              <a:rPr lang="it-IT" b="1" dirty="0" err="1" smtClean="0"/>
              <a:t>Factor</a:t>
            </a:r>
            <a:r>
              <a:rPr lang="it-IT" b="1" dirty="0" smtClean="0"/>
              <a:t> Model</a:t>
            </a:r>
            <a:r>
              <a:rPr lang="it-IT" dirty="0" smtClean="0"/>
              <a:t>: </a:t>
            </a:r>
          </a:p>
          <a:p>
            <a:pPr lvl="0"/>
            <a:r>
              <a:rPr lang="it-IT" dirty="0" smtClean="0"/>
              <a:t>i </a:t>
            </a:r>
            <a:r>
              <a:rPr lang="it-IT" dirty="0"/>
              <a:t>tratti NON dimostrano livelli-medi di cambiamento dopo l’età adulta. </a:t>
            </a:r>
            <a:endParaRPr lang="it-IT" dirty="0" smtClean="0"/>
          </a:p>
          <a:p>
            <a:pPr lvl="0"/>
            <a:endParaRPr lang="it-IT" dirty="0" smtClean="0"/>
          </a:p>
          <a:p>
            <a:pPr lvl="0"/>
            <a:r>
              <a:rPr lang="it-IT" dirty="0" smtClean="0">
                <a:sym typeface="Wingdings" panose="05000000000000000000" pitchFamily="2" charset="2"/>
              </a:rPr>
              <a:t></a:t>
            </a:r>
            <a:r>
              <a:rPr lang="it-IT" dirty="0" smtClean="0"/>
              <a:t> Cambiamenti </a:t>
            </a:r>
            <a:r>
              <a:rPr lang="it-IT" dirty="0"/>
              <a:t>= fattori genetici </a:t>
            </a:r>
            <a:endParaRPr lang="it-IT" dirty="0" smtClean="0"/>
          </a:p>
          <a:p>
            <a:pPr marL="285750" lvl="0" indent="-285750">
              <a:buFont typeface="Wingdings"/>
              <a:buChar char="à"/>
            </a:pPr>
            <a:endParaRPr lang="it-IT" dirty="0"/>
          </a:p>
          <a:p>
            <a:pPr marL="285750" lvl="0" indent="-285750">
              <a:buFont typeface="Wingdings"/>
              <a:buChar char="à"/>
            </a:pPr>
            <a:endParaRPr lang="it-IT" dirty="0" smtClean="0"/>
          </a:p>
          <a:p>
            <a:pPr marL="285750" lvl="0" indent="-285750">
              <a:buFont typeface="Wingdings"/>
              <a:buChar char="à"/>
            </a:pPr>
            <a:endParaRPr lang="it-IT" dirty="0"/>
          </a:p>
          <a:p>
            <a:pPr marL="285750" lvl="0" indent="-285750">
              <a:buFont typeface="Wingdings"/>
              <a:buChar char="à"/>
            </a:pPr>
            <a:endParaRPr lang="it-IT" dirty="0" smtClean="0"/>
          </a:p>
          <a:p>
            <a:pPr marL="285750" lvl="0" indent="-285750">
              <a:buFont typeface="Wingdings"/>
              <a:buChar char="à"/>
            </a:pPr>
            <a:endParaRPr lang="it-IT" dirty="0"/>
          </a:p>
          <a:p>
            <a:pPr marL="285750" lvl="0" indent="-285750">
              <a:buFont typeface="Wingdings"/>
              <a:buChar char="à"/>
            </a:pPr>
            <a:endParaRPr lang="it-IT" dirty="0" smtClean="0"/>
          </a:p>
          <a:p>
            <a:pPr marL="285750" lvl="0" indent="-285750">
              <a:buFont typeface="Wingdings"/>
              <a:buChar char="à"/>
            </a:pPr>
            <a:endParaRPr lang="it-IT" dirty="0"/>
          </a:p>
          <a:p>
            <a:pPr lvl="0"/>
            <a:endParaRPr lang="it-IT" dirty="0" smtClean="0"/>
          </a:p>
          <a:p>
            <a:r>
              <a:rPr lang="it-IT" b="1" dirty="0" smtClean="0"/>
              <a:t>Prospettiva </a:t>
            </a:r>
            <a:r>
              <a:rPr lang="it-IT" b="1" dirty="0"/>
              <a:t>di cambiamento: </a:t>
            </a:r>
            <a:r>
              <a:rPr lang="it-IT" dirty="0"/>
              <a:t>enfatizzano i cambiamenti nel corso della vita e il passaggio di ruoli durante lo sviluppo.</a:t>
            </a:r>
          </a:p>
          <a:p>
            <a:pPr marL="285750" lvl="0" indent="-285750">
              <a:buFont typeface="Wingdings"/>
              <a:buChar char="à"/>
            </a:pPr>
            <a:endParaRPr lang="it-IT" dirty="0" smtClean="0"/>
          </a:p>
          <a:p>
            <a:pPr marL="285750" lvl="0" indent="-285750">
              <a:buFont typeface="Wingdings"/>
              <a:buChar char="à"/>
            </a:pPr>
            <a:endParaRPr lang="it-IT" dirty="0"/>
          </a:p>
          <a:p>
            <a:pPr marL="285750" lvl="0" indent="-285750">
              <a:buFont typeface="Wingdings"/>
              <a:buChar char="à"/>
            </a:pPr>
            <a:endParaRPr lang="it-IT" dirty="0" smtClean="0"/>
          </a:p>
          <a:p>
            <a:pPr lvl="0"/>
            <a:endParaRPr lang="it-IT" dirty="0" smtClean="0"/>
          </a:p>
          <a:p>
            <a:pPr lvl="0"/>
            <a:endParaRPr lang="it-IT" dirty="0"/>
          </a:p>
          <a:p>
            <a:pPr lvl="0"/>
            <a:endParaRPr lang="it-IT" dirty="0" smtClean="0"/>
          </a:p>
          <a:p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3489573" y="2619626"/>
            <a:ext cx="327660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300" dirty="0" smtClean="0"/>
              <a:t>ASPETTO TEORICO: </a:t>
            </a:r>
            <a:endParaRPr lang="it-IT" sz="2300" dirty="0"/>
          </a:p>
        </p:txBody>
      </p:sp>
    </p:spTree>
    <p:extLst>
      <p:ext uri="{BB962C8B-B14F-4D97-AF65-F5344CB8AC3E}">
        <p14:creationId xmlns:p14="http://schemas.microsoft.com/office/powerpoint/2010/main" val="1410199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397000" y="4597400"/>
            <a:ext cx="711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/>
              <a:t>CONCLUSIONI: è supportata la visione di un cambiamento dei tratti di personalità del livello- medio durante tutto l’arco di vita. </a:t>
            </a:r>
            <a:endParaRPr lang="it-IT" i="1" cap="all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6441743" y="1050877"/>
            <a:ext cx="296156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LACUNE: </a:t>
            </a:r>
          </a:p>
          <a:p>
            <a:pPr marL="342900" indent="-342900">
              <a:buFont typeface="+mj-lt"/>
              <a:buAutoNum type="arabicPeriod"/>
            </a:pPr>
            <a:r>
              <a:rPr lang="it-IT" dirty="0" smtClean="0"/>
              <a:t>Campioni </a:t>
            </a:r>
            <a:r>
              <a:rPr lang="it-IT" dirty="0"/>
              <a:t>ristretti all’età adulta. </a:t>
            </a:r>
            <a:endParaRPr lang="it-IT" dirty="0" smtClean="0"/>
          </a:p>
          <a:p>
            <a:pPr marL="342900" indent="-342900">
              <a:buFont typeface="+mj-lt"/>
              <a:buAutoNum type="arabicPeriod"/>
            </a:pPr>
            <a:endParaRPr lang="it-IT" dirty="0" smtClean="0"/>
          </a:p>
          <a:p>
            <a:pPr marL="342900" indent="-342900">
              <a:buFont typeface="+mj-lt"/>
              <a:buAutoNum type="arabicPeriod"/>
            </a:pPr>
            <a:r>
              <a:rPr lang="it-IT" dirty="0" smtClean="0"/>
              <a:t>Si </a:t>
            </a:r>
            <a:r>
              <a:rPr lang="it-IT" dirty="0"/>
              <a:t>sa poco tra le differenze tra </a:t>
            </a:r>
            <a:r>
              <a:rPr lang="it-IT" dirty="0" smtClean="0"/>
              <a:t>etnie.</a:t>
            </a:r>
          </a:p>
          <a:p>
            <a:pPr marL="342900" indent="-342900">
              <a:buFont typeface="+mj-lt"/>
              <a:buAutoNum type="arabicPeriod"/>
            </a:pPr>
            <a:endParaRPr lang="it-IT" dirty="0" smtClean="0"/>
          </a:p>
          <a:p>
            <a:pPr marL="342900" indent="-342900">
              <a:buFont typeface="+mj-lt"/>
              <a:buAutoNum type="arabicPeriod"/>
            </a:pPr>
            <a:r>
              <a:rPr lang="it-IT" dirty="0" smtClean="0"/>
              <a:t>Metodi </a:t>
            </a:r>
            <a:r>
              <a:rPr lang="it-IT" dirty="0"/>
              <a:t>di indagine semplificati. </a:t>
            </a:r>
          </a:p>
          <a:p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928048" y="1037229"/>
            <a:ext cx="312533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OSSERVAZIONI: </a:t>
            </a:r>
          </a:p>
          <a:p>
            <a:pPr marL="342900" indent="-342900">
              <a:buFont typeface="+mj-lt"/>
              <a:buAutoNum type="arabicPeriod"/>
            </a:pPr>
            <a:r>
              <a:rPr lang="it-IT" dirty="0" smtClean="0"/>
              <a:t>La </a:t>
            </a:r>
            <a:r>
              <a:rPr lang="it-IT" dirty="0"/>
              <a:t>maggior parte del cambiamento: età adulta. NON </a:t>
            </a:r>
            <a:r>
              <a:rPr lang="it-IT" dirty="0" smtClean="0"/>
              <a:t>nell’adolescenza.</a:t>
            </a:r>
          </a:p>
          <a:p>
            <a:pPr marL="342900" indent="-342900">
              <a:buFont typeface="+mj-lt"/>
              <a:buAutoNum type="arabicPeriod"/>
            </a:pPr>
            <a:endParaRPr lang="it-IT" dirty="0" smtClean="0"/>
          </a:p>
          <a:p>
            <a:pPr marL="342900" indent="-342900">
              <a:buFont typeface="+mj-lt"/>
              <a:buAutoNum type="arabicPeriod"/>
            </a:pPr>
            <a:r>
              <a:rPr lang="it-IT" dirty="0" smtClean="0"/>
              <a:t>PLASTICITA</a:t>
            </a:r>
            <a:r>
              <a:rPr lang="it-IT" dirty="0"/>
              <a:t>’ DELLA PERSONALITA’:  il cambiamento avviene anche oltre l’età adulta.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97955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77334" y="157164"/>
            <a:ext cx="8596668" cy="963614"/>
          </a:xfrm>
        </p:spPr>
        <p:txBody>
          <a:bodyPr>
            <a:normAutofit/>
          </a:bodyPr>
          <a:lstStyle/>
          <a:p>
            <a:pPr algn="ctr"/>
            <a:r>
              <a:rPr lang="it-IT" sz="2800" b="1" dirty="0" smtClean="0">
                <a:solidFill>
                  <a:schemeClr val="tx1"/>
                </a:solidFill>
              </a:rPr>
              <a:t>PRINCIPI DI SVILUPPO DELLA PERSONALITÀ</a:t>
            </a:r>
            <a:br>
              <a:rPr lang="it-IT" sz="2800" b="1" dirty="0" smtClean="0">
                <a:solidFill>
                  <a:schemeClr val="tx1"/>
                </a:solidFill>
              </a:rPr>
            </a:br>
            <a:r>
              <a:rPr lang="it-IT" sz="2800" b="1" dirty="0" smtClean="0">
                <a:solidFill>
                  <a:schemeClr val="tx1"/>
                </a:solidFill>
              </a:rPr>
              <a:t>NELL’ETÀ ADULTA</a:t>
            </a:r>
            <a:endParaRPr lang="it-IT" sz="2800" b="1" dirty="0">
              <a:solidFill>
                <a:schemeClr val="tx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77333" y="1120778"/>
            <a:ext cx="8895291" cy="5322885"/>
          </a:xfrm>
        </p:spPr>
        <p:txBody>
          <a:bodyPr>
            <a:normAutofit/>
          </a:bodyPr>
          <a:lstStyle/>
          <a:p>
            <a:r>
              <a:rPr lang="it-IT" dirty="0" smtClean="0">
                <a:solidFill>
                  <a:schemeClr val="tx1"/>
                </a:solidFill>
              </a:rPr>
              <a:t>PRINCIPIO DI MATURITA’ : le persone diventano funzionalmente più mature con l’età, più Dominanti, Gradevoli, Coscienziose ed Emotivamente stabili. </a:t>
            </a:r>
          </a:p>
          <a:p>
            <a:endParaRPr lang="it-IT" dirty="0" smtClean="0">
              <a:solidFill>
                <a:schemeClr val="tx1"/>
              </a:solidFill>
            </a:endParaRPr>
          </a:p>
          <a:p>
            <a:endParaRPr lang="it-IT" dirty="0">
              <a:solidFill>
                <a:schemeClr val="tx1"/>
              </a:solidFill>
            </a:endParaRPr>
          </a:p>
          <a:p>
            <a:r>
              <a:rPr lang="it-IT" dirty="0" smtClean="0">
                <a:solidFill>
                  <a:schemeClr val="tx1"/>
                </a:solidFill>
              </a:rPr>
              <a:t>PRINCIPIO CUMULATIVO DI CONTINUITA’: la consistenza dei tratti aumenta per tutto il periodo della vita con un picco intorno ai 60 anni. </a:t>
            </a:r>
          </a:p>
          <a:p>
            <a:endParaRPr lang="it-IT" dirty="0" smtClean="0">
              <a:solidFill>
                <a:schemeClr val="tx1"/>
              </a:solidFill>
            </a:endParaRPr>
          </a:p>
          <a:p>
            <a:endParaRPr lang="it-IT" dirty="0">
              <a:solidFill>
                <a:schemeClr val="tx1"/>
              </a:solidFill>
            </a:endParaRPr>
          </a:p>
          <a:p>
            <a:endParaRPr lang="it-IT" dirty="0" smtClean="0">
              <a:solidFill>
                <a:schemeClr val="tx1"/>
              </a:solidFill>
            </a:endParaRPr>
          </a:p>
          <a:p>
            <a:endParaRPr lang="it-IT" dirty="0" smtClean="0">
              <a:solidFill>
                <a:schemeClr val="tx1"/>
              </a:solidFill>
            </a:endParaRPr>
          </a:p>
          <a:p>
            <a:r>
              <a:rPr lang="it-IT" dirty="0" smtClean="0">
                <a:solidFill>
                  <a:schemeClr val="tx1"/>
                </a:solidFill>
              </a:rPr>
              <a:t>PRINCIPIO DI CORRISPONDENZA: stabilità e cambiamento coesistono. Le esperienze di vita fanno sì che la persona approfondisca le proprie caratteristiche di personalità. </a:t>
            </a:r>
          </a:p>
          <a:p>
            <a:endParaRPr lang="it-IT" dirty="0" smtClean="0">
              <a:solidFill>
                <a:schemeClr val="tx1"/>
              </a:solidFill>
            </a:endParaRPr>
          </a:p>
          <a:p>
            <a:endParaRPr lang="it-IT" dirty="0" smtClean="0"/>
          </a:p>
        </p:txBody>
      </p:sp>
      <p:sp>
        <p:nvSpPr>
          <p:cNvPr id="5" name="CasellaDiTesto 4"/>
          <p:cNvSpPr txBox="1"/>
          <p:nvPr/>
        </p:nvSpPr>
        <p:spPr>
          <a:xfrm>
            <a:off x="1102653" y="1811437"/>
            <a:ext cx="818673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>
                <a:sym typeface="Wingdings" panose="05000000000000000000" pitchFamily="2" charset="2"/>
              </a:rPr>
              <a:t> </a:t>
            </a:r>
            <a:r>
              <a:rPr lang="it-IT" sz="1600" dirty="0" smtClean="0"/>
              <a:t>Chi sviluppa prima questi tratti è più efficace in ambito lavorativo, affettivo e della cura di sé</a:t>
            </a:r>
            <a:r>
              <a:rPr lang="it-IT" sz="1400" dirty="0" smtClean="0"/>
              <a:t>. </a:t>
            </a:r>
          </a:p>
          <a:p>
            <a:endParaRPr lang="it-IT" dirty="0"/>
          </a:p>
        </p:txBody>
      </p:sp>
      <p:graphicFrame>
        <p:nvGraphicFramePr>
          <p:cNvPr id="9" name="Diagramma 8"/>
          <p:cNvGraphicFramePr/>
          <p:nvPr>
            <p:extLst>
              <p:ext uri="{D42A27DB-BD31-4B8C-83A1-F6EECF244321}">
                <p14:modId xmlns:p14="http://schemas.microsoft.com/office/powerpoint/2010/main" val="82695937"/>
              </p:ext>
            </p:extLst>
          </p:nvPr>
        </p:nvGraphicFramePr>
        <p:xfrm>
          <a:off x="1118043" y="3290234"/>
          <a:ext cx="7715250" cy="1595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CasellaDiTesto 7"/>
          <p:cNvSpPr txBox="1"/>
          <p:nvPr/>
        </p:nvSpPr>
        <p:spPr>
          <a:xfrm>
            <a:off x="1118043" y="5981997"/>
            <a:ext cx="89439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2 dinamiche collegate: - selezione sociale; - influenza sociale</a:t>
            </a:r>
            <a:endParaRPr lang="it-IT" sz="1600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1118043" y="2884611"/>
            <a:ext cx="8155959" cy="649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1087265" y="5129213"/>
            <a:ext cx="7485235" cy="10066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573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b="1" dirty="0" smtClean="0">
                <a:solidFill>
                  <a:schemeClr val="accent2">
                    <a:lumMod val="75000"/>
                  </a:schemeClr>
                </a:solidFill>
              </a:rPr>
              <a:t>4. EFFETTI DELLA PERSONALITA’ SULLO SVILUPPO SOCIALE</a:t>
            </a:r>
            <a:endParaRPr lang="it-IT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77334" y="2160590"/>
            <a:ext cx="8453018" cy="50072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it-IT" sz="2800" b="1" dirty="0" smtClean="0">
                <a:solidFill>
                  <a:schemeClr val="tx1"/>
                </a:solidFill>
              </a:rPr>
              <a:t>RELAZIONI SOCIALI</a:t>
            </a:r>
            <a:endParaRPr lang="it-IT" sz="2800" b="1" dirty="0">
              <a:solidFill>
                <a:schemeClr val="tx1"/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491318" y="2792235"/>
            <a:ext cx="315263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AMICIZIA:</a:t>
            </a:r>
          </a:p>
          <a:p>
            <a:endParaRPr lang="it-IT" dirty="0" smtClean="0"/>
          </a:p>
          <a:p>
            <a:r>
              <a:rPr lang="it-IT" dirty="0" smtClean="0"/>
              <a:t>I Big </a:t>
            </a:r>
            <a:r>
              <a:rPr lang="it-IT" dirty="0" err="1" smtClean="0"/>
              <a:t>Five</a:t>
            </a:r>
            <a:r>
              <a:rPr lang="it-IT" dirty="0"/>
              <a:t> </a:t>
            </a:r>
            <a:r>
              <a:rPr lang="it-IT" dirty="0" smtClean="0"/>
              <a:t>(</a:t>
            </a:r>
            <a:r>
              <a:rPr lang="it-IT" dirty="0" err="1" smtClean="0"/>
              <a:t>Nevroticismo</a:t>
            </a:r>
            <a:r>
              <a:rPr lang="it-IT" dirty="0" smtClean="0"/>
              <a:t> e Socialità) consentono di prevedere la qualità dell’inserimento sociale.</a:t>
            </a:r>
          </a:p>
          <a:p>
            <a:endParaRPr lang="it-IT" dirty="0"/>
          </a:p>
          <a:p>
            <a:r>
              <a:rPr lang="it-IT" dirty="0" smtClean="0"/>
              <a:t>Es:</a:t>
            </a:r>
          </a:p>
          <a:p>
            <a:r>
              <a:rPr lang="it-IT" dirty="0" smtClean="0"/>
              <a:t>b. socievoli ed estroversi </a:t>
            </a:r>
            <a:endParaRPr lang="it-IT" dirty="0"/>
          </a:p>
          <a:p>
            <a:r>
              <a:rPr lang="it-IT" dirty="0"/>
              <a:t>	</a:t>
            </a:r>
            <a:r>
              <a:rPr lang="it-IT" dirty="0" smtClean="0"/>
              <a:t>	vs</a:t>
            </a:r>
          </a:p>
          <a:p>
            <a:r>
              <a:rPr lang="it-IT" dirty="0" smtClean="0"/>
              <a:t>b. emotivamente negativi o liberi senza costrizioni 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3875964" y="2792235"/>
            <a:ext cx="323452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PARENTING:</a:t>
            </a:r>
          </a:p>
          <a:p>
            <a:r>
              <a:rPr lang="it-IT" dirty="0" smtClean="0"/>
              <a:t>La personalità dei genitori modella il loro stile parentale e la relazione con i propri figli</a:t>
            </a:r>
          </a:p>
          <a:p>
            <a:endParaRPr lang="it-IT" dirty="0" smtClean="0"/>
          </a:p>
          <a:p>
            <a:r>
              <a:rPr lang="it-IT" sz="1600" b="1" dirty="0" err="1" smtClean="0"/>
              <a:t>Es</a:t>
            </a:r>
            <a:r>
              <a:rPr lang="it-IT" sz="1600" b="1" dirty="0" smtClean="0"/>
              <a:t>: </a:t>
            </a:r>
          </a:p>
          <a:p>
            <a:r>
              <a:rPr lang="it-IT" sz="1600" b="1" dirty="0" smtClean="0"/>
              <a:t>Genitori punitivi : b. obbedienti e poco affettivi </a:t>
            </a:r>
          </a:p>
          <a:p>
            <a:r>
              <a:rPr lang="it-IT" sz="1600" b="1" dirty="0" smtClean="0"/>
              <a:t>		vs</a:t>
            </a:r>
          </a:p>
          <a:p>
            <a:r>
              <a:rPr lang="it-IT" sz="1600" b="1" dirty="0" smtClean="0"/>
              <a:t>Genitori permissivi : b. poco responsabili e molto aggressivi</a:t>
            </a:r>
          </a:p>
          <a:p>
            <a:endParaRPr lang="it-IT" sz="1600" b="1" dirty="0" smtClean="0"/>
          </a:p>
          <a:p>
            <a:endParaRPr lang="it-IT" sz="1600" b="1" u="sng" dirty="0" smtClean="0"/>
          </a:p>
          <a:p>
            <a:r>
              <a:rPr lang="it-IT" sz="1600" b="1" u="sng" dirty="0" smtClean="0"/>
              <a:t>Attenzione! </a:t>
            </a:r>
            <a:r>
              <a:rPr lang="it-IT" sz="1600" b="1" u="sng" dirty="0" smtClean="0">
                <a:sym typeface="Wingdings" pitchFamily="2" charset="2"/>
              </a:rPr>
              <a:t> non è una regola</a:t>
            </a:r>
            <a:endParaRPr lang="it-IT" sz="1600" b="1" u="sng" dirty="0" smtClean="0"/>
          </a:p>
          <a:p>
            <a:endParaRPr lang="it-IT" dirty="0"/>
          </a:p>
          <a:p>
            <a:endParaRPr lang="it-IT" dirty="0" smtClean="0"/>
          </a:p>
        </p:txBody>
      </p:sp>
      <p:sp>
        <p:nvSpPr>
          <p:cNvPr id="7" name="Freccia a destra 6"/>
          <p:cNvSpPr/>
          <p:nvPr/>
        </p:nvSpPr>
        <p:spPr>
          <a:xfrm>
            <a:off x="7110484" y="3493827"/>
            <a:ext cx="477671" cy="2251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7765924" y="3283255"/>
            <a:ext cx="30161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Alcuni comportamenti parentali sono ereditabili</a:t>
            </a:r>
            <a:endParaRPr lang="it-IT" dirty="0"/>
          </a:p>
        </p:txBody>
      </p:sp>
      <p:sp>
        <p:nvSpPr>
          <p:cNvPr id="9" name="Freccia in giù 8"/>
          <p:cNvSpPr/>
          <p:nvPr/>
        </p:nvSpPr>
        <p:spPr>
          <a:xfrm flipH="1">
            <a:off x="4813699" y="6057842"/>
            <a:ext cx="339281" cy="30142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3187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/>
      <p:bldP spid="6" grpId="0"/>
      <p:bldP spid="7" grpId="0" animBg="1"/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14233"/>
          </a:xfrm>
        </p:spPr>
        <p:txBody>
          <a:bodyPr>
            <a:normAutofit/>
          </a:bodyPr>
          <a:lstStyle/>
          <a:p>
            <a:pPr algn="ctr"/>
            <a:r>
              <a:rPr lang="it-IT" sz="2800" b="1" dirty="0" smtClean="0">
                <a:solidFill>
                  <a:schemeClr val="tx1"/>
                </a:solidFill>
              </a:rPr>
              <a:t>RELAZIONI SOCIALI</a:t>
            </a:r>
            <a:endParaRPr lang="it-IT" sz="2800" b="1" dirty="0">
              <a:solidFill>
                <a:schemeClr val="tx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77334" y="1491849"/>
            <a:ext cx="8596668" cy="25205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smtClean="0">
                <a:solidFill>
                  <a:schemeClr val="tx1"/>
                </a:solidFill>
              </a:rPr>
              <a:t>RELAZIONI INTIME: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 smtClean="0">
                <a:solidFill>
                  <a:schemeClr val="tx1"/>
                </a:solidFill>
              </a:rPr>
              <a:t>C’è un’associazione tra comportamenti aggressivi e violenti nell’infanzia questi si ripresentano nell’età adulta.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 smtClean="0">
                <a:solidFill>
                  <a:schemeClr val="tx1"/>
                </a:solidFill>
              </a:rPr>
              <a:t>I processi sottostanti una relazione condizionano i tratti di personalità che influenzano la stessa:</a:t>
            </a:r>
          </a:p>
          <a:p>
            <a:pPr>
              <a:buFont typeface="Wingdings" panose="05000000000000000000" pitchFamily="2" charset="2"/>
              <a:buChar char="Ø"/>
            </a:pPr>
            <a:endParaRPr lang="it-IT" dirty="0" smtClean="0">
              <a:solidFill>
                <a:schemeClr val="tx1"/>
              </a:solidFill>
            </a:endParaRPr>
          </a:p>
          <a:p>
            <a:pPr marL="685800" lvl="1">
              <a:buFont typeface="Wingdings" panose="05000000000000000000" pitchFamily="2" charset="2"/>
              <a:buChar char="§"/>
            </a:pPr>
            <a:endParaRPr lang="it-IT" dirty="0" smtClean="0">
              <a:solidFill>
                <a:schemeClr val="tx1"/>
              </a:solidFill>
            </a:endParaRPr>
          </a:p>
        </p:txBody>
      </p:sp>
      <p:sp>
        <p:nvSpPr>
          <p:cNvPr id="4" name="Freccia in giù 3"/>
          <p:cNvSpPr/>
          <p:nvPr/>
        </p:nvSpPr>
        <p:spPr>
          <a:xfrm>
            <a:off x="4503761" y="2982032"/>
            <a:ext cx="313899" cy="6755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300251" y="4049680"/>
            <a:ext cx="9990161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lvl="1">
              <a:buFont typeface="Wingdings" panose="05000000000000000000" pitchFamily="2" charset="2"/>
              <a:buChar char="§"/>
            </a:pPr>
            <a:r>
              <a:rPr lang="it-IT" sz="1600" dirty="0"/>
              <a:t>Le differenze di personalità espongono le persone a conflitti</a:t>
            </a:r>
            <a:r>
              <a:rPr lang="it-IT" sz="1600" dirty="0" smtClean="0"/>
              <a:t>.</a:t>
            </a:r>
          </a:p>
          <a:p>
            <a:pPr marL="685800" lvl="1"/>
            <a:endParaRPr lang="it-IT" sz="1600" dirty="0"/>
          </a:p>
          <a:p>
            <a:pPr marL="685800" lvl="1">
              <a:buFont typeface="Wingdings" panose="05000000000000000000" pitchFamily="2" charset="2"/>
              <a:buChar char="§"/>
            </a:pPr>
            <a:r>
              <a:rPr lang="it-IT" sz="1600" dirty="0"/>
              <a:t>Le differenze di personalità conducono gli individui a interpretare relazioni future e trasferire ad esse risposte affettive </a:t>
            </a:r>
            <a:r>
              <a:rPr lang="it-IT" sz="1600" dirty="0" smtClean="0"/>
              <a:t>passate</a:t>
            </a:r>
          </a:p>
          <a:p>
            <a:pPr marL="685800" lvl="1"/>
            <a:endParaRPr lang="it-IT" sz="1600" dirty="0"/>
          </a:p>
          <a:p>
            <a:pPr marL="685800" lvl="1">
              <a:buFont typeface="Wingdings" panose="05000000000000000000" pitchFamily="2" charset="2"/>
              <a:buChar char="§"/>
            </a:pPr>
            <a:r>
              <a:rPr lang="it-IT" sz="1600" dirty="0"/>
              <a:t>Le differenze di personalità fanno emergere comportamenti che arricchiscono/danneggiano la relazione.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19701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2160896"/>
          </a:xfrm>
        </p:spPr>
        <p:txBody>
          <a:bodyPr>
            <a:normAutofit fontScale="90000"/>
          </a:bodyPr>
          <a:lstStyle/>
          <a:p>
            <a:pPr algn="ctr"/>
            <a:r>
              <a:rPr lang="it-IT" sz="2800" b="1" dirty="0" smtClean="0">
                <a:solidFill>
                  <a:schemeClr val="tx1"/>
                </a:solidFill>
              </a:rPr>
              <a:t>				</a:t>
            </a:r>
            <a:r>
              <a:rPr lang="it-IT" sz="3100" b="1" dirty="0" smtClean="0">
                <a:solidFill>
                  <a:schemeClr val="tx1"/>
                </a:solidFill>
              </a:rPr>
              <a:t>SFORZI E OBIETTIVI</a:t>
            </a:r>
            <a:br>
              <a:rPr lang="it-IT" sz="3100" b="1" dirty="0" smtClean="0">
                <a:solidFill>
                  <a:schemeClr val="tx1"/>
                </a:solidFill>
              </a:rPr>
            </a:br>
            <a:r>
              <a:rPr lang="it-IT" sz="2800" b="1" dirty="0" smtClean="0">
                <a:solidFill>
                  <a:schemeClr val="tx1"/>
                </a:solidFill>
              </a:rPr>
              <a:t/>
            </a:r>
            <a:br>
              <a:rPr lang="it-IT" sz="2800" b="1" dirty="0" smtClean="0">
                <a:solidFill>
                  <a:schemeClr val="tx1"/>
                </a:solidFill>
              </a:rPr>
            </a:br>
            <a:r>
              <a:rPr lang="it-IT" sz="2800" b="1" dirty="0" smtClean="0">
                <a:solidFill>
                  <a:schemeClr val="tx1"/>
                </a:solidFill>
              </a:rPr>
              <a:t>- </a:t>
            </a:r>
            <a:r>
              <a:rPr lang="it-IT" sz="2000" dirty="0" smtClean="0">
                <a:solidFill>
                  <a:schemeClr val="tx1"/>
                </a:solidFill>
              </a:rPr>
              <a:t>Coscienziosità </a:t>
            </a:r>
            <a:r>
              <a:rPr lang="it-IT" sz="2000" dirty="0">
                <a:solidFill>
                  <a:schemeClr val="tx1"/>
                </a:solidFill>
              </a:rPr>
              <a:t>e Stabilità Emotiva sono importanti elementi predittivi per il raggiungimento occupazionale, successo ed educazione. </a:t>
            </a:r>
            <a:r>
              <a:rPr lang="it-IT" sz="2400" dirty="0">
                <a:solidFill>
                  <a:schemeClr val="tx1"/>
                </a:solidFill>
              </a:rPr>
              <a:t/>
            </a:r>
            <a:br>
              <a:rPr lang="it-IT" sz="2400" dirty="0">
                <a:solidFill>
                  <a:schemeClr val="tx1"/>
                </a:solidFill>
              </a:rPr>
            </a:br>
            <a:r>
              <a:rPr lang="it-IT" sz="2400" dirty="0" smtClean="0">
                <a:solidFill>
                  <a:schemeClr val="tx1"/>
                </a:solidFill>
              </a:rPr>
              <a:t>    </a:t>
            </a:r>
            <a:r>
              <a:rPr lang="it-IT" sz="2400" dirty="0" smtClean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it-IT" sz="1800" dirty="0" smtClean="0">
                <a:solidFill>
                  <a:schemeClr val="tx1"/>
                </a:solidFill>
              </a:rPr>
              <a:t>Mantenere </a:t>
            </a:r>
            <a:r>
              <a:rPr lang="it-IT" sz="1800" dirty="0">
                <a:solidFill>
                  <a:schemeClr val="tx1"/>
                </a:solidFill>
              </a:rPr>
              <a:t>la concentrazione, lottare verso alti standard, inibire </a:t>
            </a:r>
            <a:r>
              <a:rPr lang="it-IT" sz="1800" dirty="0" err="1" smtClean="0">
                <a:solidFill>
                  <a:schemeClr val="tx1"/>
                </a:solidFill>
              </a:rPr>
              <a:t>comp</a:t>
            </a:r>
            <a:r>
              <a:rPr lang="it-IT" sz="1800" dirty="0" smtClean="0">
                <a:solidFill>
                  <a:schemeClr val="tx1"/>
                </a:solidFill>
              </a:rPr>
              <a:t>. </a:t>
            </a:r>
            <a:r>
              <a:rPr lang="it-IT" sz="1800" dirty="0">
                <a:solidFill>
                  <a:schemeClr val="tx1"/>
                </a:solidFill>
              </a:rPr>
              <a:t>aggressivi</a:t>
            </a:r>
            <a:r>
              <a:rPr lang="it-IT" sz="2000" dirty="0">
                <a:solidFill>
                  <a:schemeClr val="tx1"/>
                </a:solidFill>
              </a:rPr>
              <a:t/>
            </a:r>
            <a:br>
              <a:rPr lang="it-IT" sz="2000" dirty="0">
                <a:solidFill>
                  <a:schemeClr val="tx1"/>
                </a:solidFill>
              </a:rPr>
            </a:br>
            <a:r>
              <a:rPr lang="it-IT" sz="2800" b="1" dirty="0" smtClean="0">
                <a:solidFill>
                  <a:schemeClr val="tx1"/>
                </a:solidFill>
              </a:rPr>
              <a:t/>
            </a:r>
            <a:br>
              <a:rPr lang="it-IT" sz="2800" b="1" dirty="0" smtClean="0">
                <a:solidFill>
                  <a:schemeClr val="tx1"/>
                </a:solidFill>
              </a:rPr>
            </a:br>
            <a:r>
              <a:rPr lang="it-IT" sz="2800" b="1" dirty="0" smtClean="0">
                <a:solidFill>
                  <a:schemeClr val="tx1"/>
                </a:solidFill>
              </a:rPr>
              <a:t/>
            </a:r>
            <a:br>
              <a:rPr lang="it-IT" sz="2800" b="1" dirty="0" smtClean="0">
                <a:solidFill>
                  <a:schemeClr val="tx1"/>
                </a:solidFill>
              </a:rPr>
            </a:br>
            <a:endParaRPr lang="it-IT" sz="2800" b="1" dirty="0">
              <a:solidFill>
                <a:schemeClr val="tx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27459" y="2638261"/>
            <a:ext cx="9012576" cy="354417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it-IT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it-IT" dirty="0" smtClean="0">
                <a:solidFill>
                  <a:schemeClr val="tx1"/>
                </a:solidFill>
              </a:rPr>
              <a:t>- L’associazione tra personalità e raggiungimento degli obbiettivi </a:t>
            </a:r>
            <a:r>
              <a:rPr lang="it-IT" dirty="0" smtClean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endParaRPr lang="it-IT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it-IT" dirty="0" smtClean="0">
              <a:solidFill>
                <a:schemeClr val="tx1"/>
              </a:solidFill>
            </a:endParaRPr>
          </a:p>
          <a:p>
            <a:pPr marL="1085850" lvl="2" indent="-285750">
              <a:buFont typeface="Wingdings" panose="05000000000000000000" pitchFamily="2" charset="2"/>
              <a:buChar char="§"/>
            </a:pPr>
            <a:r>
              <a:rPr lang="it-IT" sz="1600" dirty="0" smtClean="0">
                <a:solidFill>
                  <a:schemeClr val="tx1"/>
                </a:solidFill>
              </a:rPr>
              <a:t>Le persone fanno esperienze educative e scelgono il proprio lavoro in base alle proprie attitudini.</a:t>
            </a:r>
          </a:p>
          <a:p>
            <a:pPr marL="1085850" lvl="2" indent="-285750">
              <a:buFont typeface="Wingdings" panose="05000000000000000000" pitchFamily="2" charset="2"/>
              <a:buChar char="§"/>
            </a:pPr>
            <a:r>
              <a:rPr lang="it-IT" sz="1600" dirty="0" smtClean="0">
                <a:solidFill>
                  <a:schemeClr val="tx1"/>
                </a:solidFill>
              </a:rPr>
              <a:t>Fa emergere un senso di rifiuto verso le mete che sono incompatibili con i loro tratti della personalità.</a:t>
            </a:r>
            <a:endParaRPr lang="it-IT" dirty="0"/>
          </a:p>
          <a:p>
            <a:pPr marL="1085850" lvl="2" indent="-285750">
              <a:buFont typeface="Wingdings" panose="05000000000000000000" pitchFamily="2" charset="2"/>
              <a:buChar char="§"/>
            </a:pPr>
            <a:r>
              <a:rPr lang="it-IT" sz="1600" dirty="0" smtClean="0">
                <a:solidFill>
                  <a:schemeClr val="tx1"/>
                </a:solidFill>
              </a:rPr>
              <a:t>Fa </a:t>
            </a:r>
            <a:r>
              <a:rPr lang="it-IT" sz="1600" smtClean="0">
                <a:solidFill>
                  <a:schemeClr val="tx1"/>
                </a:solidFill>
              </a:rPr>
              <a:t>sì che le </a:t>
            </a:r>
            <a:r>
              <a:rPr lang="it-IT" sz="1600" dirty="0" smtClean="0">
                <a:solidFill>
                  <a:schemeClr val="tx1"/>
                </a:solidFill>
              </a:rPr>
              <a:t>persone in situazioni di difficoltà riescono o no a superare i problemi.</a:t>
            </a:r>
          </a:p>
          <a:p>
            <a:pPr marL="800100" lvl="2" indent="0">
              <a:buNone/>
            </a:pPr>
            <a:endParaRPr lang="it-IT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it-IT" dirty="0" smtClean="0">
                <a:solidFill>
                  <a:schemeClr val="tx1"/>
                </a:solidFill>
              </a:rPr>
              <a:t>- NB: Big </a:t>
            </a:r>
            <a:r>
              <a:rPr lang="it-IT" dirty="0" err="1" smtClean="0">
                <a:solidFill>
                  <a:schemeClr val="tx1"/>
                </a:solidFill>
              </a:rPr>
              <a:t>Five</a:t>
            </a:r>
            <a:r>
              <a:rPr lang="it-IT" dirty="0" smtClean="0">
                <a:solidFill>
                  <a:schemeClr val="tx1"/>
                </a:solidFill>
              </a:rPr>
              <a:t> </a:t>
            </a:r>
            <a:r>
              <a:rPr lang="it-IT" dirty="0" smtClean="0">
                <a:solidFill>
                  <a:schemeClr val="tx1"/>
                </a:solidFill>
                <a:sym typeface="Wingdings" panose="05000000000000000000" pitchFamily="2" charset="2"/>
              </a:rPr>
              <a:t> congruenti con il lavoro</a:t>
            </a:r>
            <a:endParaRPr lang="it-IT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8449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LA STRUTTURA DELLA PERSONALIT</a:t>
            </a:r>
            <a:r>
              <a:rPr lang="fr-FR" sz="2800" b="1" dirty="0">
                <a:solidFill>
                  <a:schemeClr val="tx1"/>
                </a:solidFill>
              </a:rPr>
              <a:t>À</a:t>
            </a:r>
            <a:br>
              <a:rPr lang="fr-FR" sz="2800" b="1" dirty="0">
                <a:solidFill>
                  <a:schemeClr val="tx1"/>
                </a:solidFill>
              </a:rPr>
            </a:br>
            <a:r>
              <a:rPr lang="fr-FR" sz="2800" b="1" dirty="0" err="1">
                <a:solidFill>
                  <a:schemeClr val="tx1"/>
                </a:solidFill>
              </a:rPr>
              <a:t>considerazioni</a:t>
            </a:r>
            <a:endParaRPr lang="it-IT" sz="2800" b="1" dirty="0"/>
          </a:p>
        </p:txBody>
      </p:sp>
      <p:sp>
        <p:nvSpPr>
          <p:cNvPr id="3" name="Rettangolo 2"/>
          <p:cNvSpPr/>
          <p:nvPr/>
        </p:nvSpPr>
        <p:spPr>
          <a:xfrm>
            <a:off x="1342030" y="2171216"/>
            <a:ext cx="3148083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TRATTI TEMPERAMENTALI			   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Appaiono</a:t>
            </a:r>
            <a:r>
              <a:rPr lang="en-US" dirty="0" smtClean="0"/>
              <a:t> </a:t>
            </a:r>
            <a:r>
              <a:rPr lang="en-US" dirty="0"/>
              <a:t>per </a:t>
            </a:r>
            <a:r>
              <a:rPr lang="en-US" dirty="0" err="1" smtClean="0"/>
              <a:t>primi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Presunta</a:t>
            </a:r>
            <a:r>
              <a:rPr lang="en-US" dirty="0" smtClean="0"/>
              <a:t> </a:t>
            </a:r>
            <a:r>
              <a:rPr lang="en-US" dirty="0"/>
              <a:t>base </a:t>
            </a:r>
            <a:r>
              <a:rPr lang="en-US" dirty="0" err="1"/>
              <a:t>biologica</a:t>
            </a:r>
            <a:endParaRPr lang="en-US" dirty="0"/>
          </a:p>
          <a:p>
            <a:pPr>
              <a:buClr>
                <a:schemeClr val="tx1"/>
              </a:buClr>
            </a:pPr>
            <a:endParaRPr lang="en-US" dirty="0"/>
          </a:p>
          <a:p>
            <a:pPr>
              <a:buClr>
                <a:schemeClr val="tx1"/>
              </a:buClr>
            </a:pPr>
            <a:endParaRPr lang="en-US" dirty="0"/>
          </a:p>
          <a:p>
            <a:pPr algn="ctr">
              <a:buClr>
                <a:schemeClr val="tx1"/>
              </a:buClr>
            </a:pPr>
            <a:endParaRPr lang="en-US" dirty="0">
              <a:sym typeface="Wingdings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1901589" y="4713280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buClr>
                <a:schemeClr val="tx1"/>
              </a:buClr>
              <a:buFont typeface="Wingdings" charset="0"/>
              <a:buChar char="à"/>
            </a:pPr>
            <a:r>
              <a:rPr lang="en-US" dirty="0" smtClean="0">
                <a:sym typeface="Wingdings"/>
              </a:rPr>
              <a:t>Hanno base </a:t>
            </a:r>
            <a:r>
              <a:rPr lang="en-US" dirty="0" err="1">
                <a:sym typeface="Wingdings"/>
              </a:rPr>
              <a:t>genetica</a:t>
            </a:r>
            <a:endParaRPr lang="en-US" dirty="0">
              <a:sym typeface="Wingdings"/>
            </a:endParaRPr>
          </a:p>
          <a:p>
            <a:pPr algn="ctr">
              <a:buClr>
                <a:schemeClr val="tx1"/>
              </a:buClr>
              <a:buFont typeface="Wingdings" charset="0"/>
              <a:buChar char="à"/>
            </a:pPr>
            <a:r>
              <a:rPr lang="en-US" dirty="0" err="1" smtClean="0">
                <a:sym typeface="Wingdings"/>
              </a:rPr>
              <a:t>Sono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influenzati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dall’ambiente</a:t>
            </a:r>
            <a:endParaRPr lang="en-US" dirty="0">
              <a:sym typeface="Wingdings"/>
            </a:endParaRPr>
          </a:p>
          <a:p>
            <a:pPr algn="ctr">
              <a:buClr>
                <a:schemeClr val="tx1"/>
              </a:buClr>
              <a:buFont typeface="Wingdings" charset="0"/>
              <a:buChar char="à"/>
            </a:pPr>
            <a:r>
              <a:rPr lang="en-US" dirty="0" err="1" smtClean="0">
                <a:sym typeface="Wingdings"/>
              </a:rPr>
              <a:t>importanti</a:t>
            </a:r>
            <a:r>
              <a:rPr lang="en-US" dirty="0" smtClean="0">
                <a:sym typeface="Wingdings"/>
              </a:rPr>
              <a:t> </a:t>
            </a:r>
            <a:r>
              <a:rPr lang="en-US" dirty="0">
                <a:sym typeface="Wingdings"/>
              </a:rPr>
              <a:t>le </a:t>
            </a:r>
            <a:r>
              <a:rPr lang="en-US" dirty="0" err="1">
                <a:sym typeface="Wingdings"/>
              </a:rPr>
              <a:t>differenze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nell’esperienza</a:t>
            </a:r>
            <a:r>
              <a:rPr lang="en-US" dirty="0">
                <a:sym typeface="Wingdings"/>
              </a:rPr>
              <a:t> e </a:t>
            </a:r>
            <a:r>
              <a:rPr lang="en-US" dirty="0" err="1">
                <a:sym typeface="Wingdings"/>
              </a:rPr>
              <a:t>espressione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emozioni</a:t>
            </a:r>
            <a:r>
              <a:rPr lang="en-US" dirty="0">
                <a:sym typeface="Wingdings"/>
              </a:rPr>
              <a:t> positive e negative </a:t>
            </a:r>
            <a:endParaRPr lang="en-US" dirty="0"/>
          </a:p>
        </p:txBody>
      </p:sp>
      <p:sp>
        <p:nvSpPr>
          <p:cNvPr id="5" name="Rettangolo 4"/>
          <p:cNvSpPr/>
          <p:nvPr/>
        </p:nvSpPr>
        <p:spPr>
          <a:xfrm>
            <a:off x="5504598" y="2171216"/>
            <a:ext cx="354386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TRATTI DI </a:t>
            </a:r>
            <a:r>
              <a:rPr lang="en-US" dirty="0" smtClean="0"/>
              <a:t>PERSONALITÀ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Ampio</a:t>
            </a:r>
            <a:r>
              <a:rPr lang="en-US" dirty="0"/>
              <a:t> range di </a:t>
            </a:r>
            <a:r>
              <a:rPr lang="en-US" dirty="0" err="1" smtClean="0"/>
              <a:t>differenze</a:t>
            </a:r>
            <a:r>
              <a:rPr lang="en-US" dirty="0" smtClean="0"/>
              <a:t> </a:t>
            </a:r>
            <a:r>
              <a:rPr lang="en-US" dirty="0" err="1" smtClean="0"/>
              <a:t>stabili</a:t>
            </a:r>
            <a:r>
              <a:rPr lang="en-US" dirty="0" smtClean="0"/>
              <a:t> </a:t>
            </a:r>
            <a:r>
              <a:rPr lang="en-US" dirty="0" err="1"/>
              <a:t>individuali</a:t>
            </a:r>
            <a:r>
              <a:rPr lang="en-US" dirty="0"/>
              <a:t> </a:t>
            </a:r>
            <a:r>
              <a:rPr lang="en-US" dirty="0" err="1"/>
              <a:t>nel</a:t>
            </a:r>
            <a:r>
              <a:rPr lang="en-US" dirty="0"/>
              <a:t> </a:t>
            </a:r>
            <a:r>
              <a:rPr lang="en-US" dirty="0" err="1"/>
              <a:t>pensare</a:t>
            </a:r>
            <a:r>
              <a:rPr lang="en-US" dirty="0"/>
              <a:t>, </a:t>
            </a:r>
            <a:r>
              <a:rPr lang="en-US" dirty="0" err="1"/>
              <a:t>sentire</a:t>
            </a:r>
            <a:r>
              <a:rPr lang="en-US" dirty="0"/>
              <a:t> e </a:t>
            </a:r>
            <a:r>
              <a:rPr lang="en-US" dirty="0" err="1" smtClean="0"/>
              <a:t>nell’agire</a:t>
            </a:r>
            <a:endParaRPr lang="en-US" dirty="0"/>
          </a:p>
        </p:txBody>
      </p:sp>
      <p:sp>
        <p:nvSpPr>
          <p:cNvPr id="6" name="Freccia in giù 5"/>
          <p:cNvSpPr/>
          <p:nvPr/>
        </p:nvSpPr>
        <p:spPr>
          <a:xfrm>
            <a:off x="4667534" y="3648544"/>
            <a:ext cx="354842" cy="86001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9280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2311021"/>
          </a:xfrm>
        </p:spPr>
        <p:txBody>
          <a:bodyPr>
            <a:normAutofit/>
          </a:bodyPr>
          <a:lstStyle/>
          <a:p>
            <a:pPr algn="ctr"/>
            <a:r>
              <a:rPr lang="it-IT" sz="2800" b="1" dirty="0" smtClean="0">
                <a:solidFill>
                  <a:schemeClr val="tx1"/>
                </a:solidFill>
              </a:rPr>
              <a:t>FAVORIRE E MANTENERE LA SALUTE</a:t>
            </a:r>
            <a:br>
              <a:rPr lang="it-IT" sz="2800" b="1" dirty="0" smtClean="0">
                <a:solidFill>
                  <a:schemeClr val="tx1"/>
                </a:solidFill>
              </a:rPr>
            </a:br>
            <a:r>
              <a:rPr lang="it-IT" sz="2800" b="1" dirty="0" smtClean="0">
                <a:solidFill>
                  <a:schemeClr val="tx1"/>
                </a:solidFill>
              </a:rPr>
              <a:t/>
            </a:r>
            <a:br>
              <a:rPr lang="it-IT" sz="2800" b="1" dirty="0" smtClean="0">
                <a:solidFill>
                  <a:schemeClr val="tx1"/>
                </a:solidFill>
              </a:rPr>
            </a:br>
            <a:r>
              <a:rPr lang="it-IT" sz="2800" b="1" dirty="0" smtClean="0">
                <a:solidFill>
                  <a:schemeClr val="tx1"/>
                </a:solidFill>
              </a:rPr>
              <a:t>-	</a:t>
            </a:r>
            <a:r>
              <a:rPr lang="it-IT" sz="1800" dirty="0" smtClean="0">
                <a:solidFill>
                  <a:schemeClr val="tx1"/>
                </a:solidFill>
              </a:rPr>
              <a:t>Studi </a:t>
            </a:r>
            <a:r>
              <a:rPr lang="it-IT" sz="1800" dirty="0">
                <a:solidFill>
                  <a:schemeClr val="tx1"/>
                </a:solidFill>
              </a:rPr>
              <a:t>dall’infanzia all’età adulta spiegano il legame tra tratti di personalità e longevità.</a:t>
            </a:r>
            <a:br>
              <a:rPr lang="it-IT" sz="1800" dirty="0">
                <a:solidFill>
                  <a:schemeClr val="tx1"/>
                </a:solidFill>
              </a:rPr>
            </a:br>
            <a:endParaRPr lang="it-IT" sz="1800" b="1" dirty="0">
              <a:solidFill>
                <a:schemeClr val="tx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77334" y="2501783"/>
            <a:ext cx="8596668" cy="2479650"/>
          </a:xfrm>
        </p:spPr>
        <p:txBody>
          <a:bodyPr/>
          <a:lstStyle/>
          <a:p>
            <a:pPr marL="0" indent="0">
              <a:buNone/>
            </a:pPr>
            <a:r>
              <a:rPr lang="it-IT" dirty="0" smtClean="0">
                <a:solidFill>
                  <a:schemeClr val="tx1"/>
                </a:solidFill>
              </a:rPr>
              <a:t>-	L’associazione tra personalità e salute si riflette in tre processi distinti: </a:t>
            </a:r>
          </a:p>
          <a:p>
            <a:pPr marL="400050" lvl="1" indent="0">
              <a:buNone/>
            </a:pPr>
            <a:endParaRPr lang="it-IT" dirty="0" smtClean="0">
              <a:solidFill>
                <a:schemeClr val="tx1"/>
              </a:solidFill>
            </a:endParaRPr>
          </a:p>
          <a:p>
            <a:pPr marL="400050" lvl="1" indent="0">
              <a:buNone/>
            </a:pPr>
            <a:r>
              <a:rPr lang="it-IT" dirty="0">
                <a:solidFill>
                  <a:schemeClr val="tx1"/>
                </a:solidFill>
              </a:rPr>
              <a:t>1</a:t>
            </a:r>
            <a:r>
              <a:rPr lang="it-IT" dirty="0" smtClean="0">
                <a:solidFill>
                  <a:schemeClr val="tx1"/>
                </a:solidFill>
              </a:rPr>
              <a:t>. Le differenze di personalità possono essere correlate alla patogenesi/salute</a:t>
            </a:r>
          </a:p>
          <a:p>
            <a:pPr marL="400050" lvl="1" indent="0">
              <a:buNone/>
            </a:pPr>
            <a:r>
              <a:rPr lang="it-IT" dirty="0">
                <a:solidFill>
                  <a:schemeClr val="tx1"/>
                </a:solidFill>
              </a:rPr>
              <a:t>2</a:t>
            </a:r>
            <a:r>
              <a:rPr lang="it-IT" dirty="0" smtClean="0">
                <a:solidFill>
                  <a:schemeClr val="tx1"/>
                </a:solidFill>
              </a:rPr>
              <a:t>. Le differenze di personalità possono essere correlate alle reazioni che una persona ha di fronte alla malattia</a:t>
            </a:r>
          </a:p>
          <a:p>
            <a:pPr lvl="1" indent="-342900">
              <a:buAutoNum type="arabicPeriod"/>
            </a:pP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1021060" y="5158854"/>
            <a:ext cx="82346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it-IT" b="1" dirty="0"/>
              <a:t>NB</a:t>
            </a:r>
            <a:r>
              <a:rPr lang="it-IT" dirty="0"/>
              <a:t>: Salute = esperienze stressanti nell’infanzia + comportamento </a:t>
            </a:r>
            <a:r>
              <a:rPr lang="it-IT" dirty="0" smtClean="0"/>
              <a:t>“qui </a:t>
            </a:r>
            <a:r>
              <a:rPr lang="it-IT" dirty="0"/>
              <a:t>ed </a:t>
            </a:r>
            <a:r>
              <a:rPr lang="it-IT" dirty="0" smtClean="0"/>
              <a:t>ora”.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422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CREAZIONE DI UNA TASSONOMIA DEI TRATTI NELL’ARCO DI VITA</a:t>
            </a:r>
            <a:endParaRPr lang="it-IT" sz="28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77334" y="2160590"/>
            <a:ext cx="8596668" cy="1660784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sym typeface="Wingdings"/>
              </a:rPr>
              <a:t>Uno </a:t>
            </a:r>
            <a:r>
              <a:rPr lang="en-US" dirty="0" err="1">
                <a:solidFill>
                  <a:schemeClr val="tx1"/>
                </a:solidFill>
                <a:sym typeface="Wingdings"/>
              </a:rPr>
              <a:t>dei</a:t>
            </a:r>
            <a:r>
              <a:rPr lang="en-US" dirty="0">
                <a:solidFill>
                  <a:schemeClr val="tx1"/>
                </a:solidFill>
                <a:sym typeface="Wingdings"/>
              </a:rPr>
              <a:t> </a:t>
            </a:r>
            <a:r>
              <a:rPr lang="en-US" dirty="0" err="1">
                <a:solidFill>
                  <a:schemeClr val="tx1"/>
                </a:solidFill>
                <a:sym typeface="Wingdings"/>
              </a:rPr>
              <a:t>compiti</a:t>
            </a:r>
            <a:r>
              <a:rPr lang="en-US" dirty="0">
                <a:solidFill>
                  <a:schemeClr val="tx1"/>
                </a:solidFill>
                <a:sym typeface="Wingdings"/>
              </a:rPr>
              <a:t> </a:t>
            </a:r>
            <a:r>
              <a:rPr lang="en-US" dirty="0" err="1">
                <a:solidFill>
                  <a:schemeClr val="tx1"/>
                </a:solidFill>
                <a:sym typeface="Wingdings"/>
              </a:rPr>
              <a:t>più</a:t>
            </a:r>
            <a:r>
              <a:rPr lang="en-US" dirty="0">
                <a:solidFill>
                  <a:schemeClr val="tx1"/>
                </a:solidFill>
                <a:sym typeface="Wingdings"/>
              </a:rPr>
              <a:t> </a:t>
            </a:r>
            <a:r>
              <a:rPr lang="en-US" dirty="0" err="1">
                <a:solidFill>
                  <a:schemeClr val="tx1"/>
                </a:solidFill>
                <a:sym typeface="Wingdings"/>
              </a:rPr>
              <a:t>difficili</a:t>
            </a:r>
            <a:r>
              <a:rPr lang="en-US" dirty="0">
                <a:solidFill>
                  <a:schemeClr val="tx1"/>
                </a:solidFill>
                <a:sym typeface="Wingdings"/>
              </a:rPr>
              <a:t> è la </a:t>
            </a:r>
            <a:r>
              <a:rPr lang="en-US" dirty="0" err="1">
                <a:solidFill>
                  <a:schemeClr val="tx1"/>
                </a:solidFill>
                <a:sym typeface="Wingdings"/>
              </a:rPr>
              <a:t>creazione</a:t>
            </a:r>
            <a:r>
              <a:rPr lang="en-US" dirty="0">
                <a:solidFill>
                  <a:schemeClr val="tx1"/>
                </a:solidFill>
                <a:sym typeface="Wingdings"/>
              </a:rPr>
              <a:t> di </a:t>
            </a:r>
            <a:r>
              <a:rPr lang="en-US" dirty="0" smtClean="0">
                <a:solidFill>
                  <a:schemeClr val="tx1"/>
                </a:solidFill>
                <a:sym typeface="Wingdings"/>
              </a:rPr>
              <a:t>un’ </a:t>
            </a:r>
            <a:r>
              <a:rPr lang="en-US" dirty="0" err="1">
                <a:solidFill>
                  <a:schemeClr val="tx1"/>
                </a:solidFill>
                <a:sym typeface="Wingdings"/>
              </a:rPr>
              <a:t>unica</a:t>
            </a:r>
            <a:r>
              <a:rPr lang="en-US" dirty="0">
                <a:solidFill>
                  <a:schemeClr val="tx1"/>
                </a:solidFill>
                <a:sym typeface="Wingdings"/>
              </a:rPr>
              <a:t> </a:t>
            </a:r>
            <a:r>
              <a:rPr lang="en-US" dirty="0" err="1">
                <a:solidFill>
                  <a:schemeClr val="tx1"/>
                </a:solidFill>
                <a:sym typeface="Wingdings"/>
              </a:rPr>
              <a:t>tassonomia</a:t>
            </a:r>
            <a:r>
              <a:rPr lang="en-US" dirty="0">
                <a:solidFill>
                  <a:schemeClr val="tx1"/>
                </a:solidFill>
                <a:sym typeface="Wingdings"/>
              </a:rPr>
              <a:t> </a:t>
            </a:r>
            <a:r>
              <a:rPr lang="en-US" dirty="0" err="1">
                <a:solidFill>
                  <a:schemeClr val="tx1"/>
                </a:solidFill>
                <a:sym typeface="Wingdings"/>
              </a:rPr>
              <a:t>nell’arco</a:t>
            </a:r>
            <a:r>
              <a:rPr lang="en-US" dirty="0">
                <a:solidFill>
                  <a:schemeClr val="tx1"/>
                </a:solidFill>
                <a:sym typeface="Wingdings"/>
              </a:rPr>
              <a:t> di vita di bambini e </a:t>
            </a:r>
            <a:r>
              <a:rPr lang="en-US" dirty="0" err="1">
                <a:solidFill>
                  <a:schemeClr val="tx1"/>
                </a:solidFill>
                <a:sym typeface="Wingdings"/>
              </a:rPr>
              <a:t>adulti</a:t>
            </a:r>
            <a:r>
              <a:rPr lang="en-US" dirty="0">
                <a:solidFill>
                  <a:schemeClr val="tx1"/>
                </a:solidFill>
                <a:sym typeface="Wingdings"/>
              </a:rPr>
              <a:t>. 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r>
              <a:rPr lang="en-US" dirty="0" err="1">
                <a:solidFill>
                  <a:schemeClr val="tx1"/>
                </a:solidFill>
                <a:sym typeface="Wingdings"/>
              </a:rPr>
              <a:t>progressi</a:t>
            </a:r>
            <a:r>
              <a:rPr lang="en-US" dirty="0">
                <a:solidFill>
                  <a:schemeClr val="tx1"/>
                </a:solidFill>
                <a:sym typeface="Wingdings"/>
              </a:rPr>
              <a:t> </a:t>
            </a:r>
            <a:r>
              <a:rPr lang="en-US" dirty="0" err="1">
                <a:solidFill>
                  <a:schemeClr val="tx1"/>
                </a:solidFill>
                <a:sym typeface="Wingdings"/>
              </a:rPr>
              <a:t>nell’elaborazione</a:t>
            </a:r>
            <a:r>
              <a:rPr lang="en-US" dirty="0">
                <a:solidFill>
                  <a:schemeClr val="tx1"/>
                </a:solidFill>
                <a:sym typeface="Wingdings"/>
              </a:rPr>
              <a:t> di </a:t>
            </a:r>
            <a:r>
              <a:rPr lang="en-US" dirty="0" err="1">
                <a:solidFill>
                  <a:schemeClr val="tx1"/>
                </a:solidFill>
                <a:sym typeface="Wingdings"/>
              </a:rPr>
              <a:t>una</a:t>
            </a:r>
            <a:r>
              <a:rPr lang="en-US" dirty="0">
                <a:solidFill>
                  <a:schemeClr val="tx1"/>
                </a:solidFill>
                <a:sym typeface="Wingdings"/>
              </a:rPr>
              <a:t> </a:t>
            </a:r>
            <a:r>
              <a:rPr lang="en-US" dirty="0" err="1">
                <a:solidFill>
                  <a:schemeClr val="tx1"/>
                </a:solidFill>
                <a:sym typeface="Wingdings"/>
              </a:rPr>
              <a:t>tassonomia</a:t>
            </a:r>
            <a:r>
              <a:rPr lang="en-US" dirty="0">
                <a:solidFill>
                  <a:schemeClr val="tx1"/>
                </a:solidFill>
                <a:sym typeface="Wingdings"/>
              </a:rPr>
              <a:t> </a:t>
            </a:r>
            <a:r>
              <a:rPr lang="en-US" dirty="0" err="1">
                <a:solidFill>
                  <a:schemeClr val="tx1"/>
                </a:solidFill>
                <a:sym typeface="Wingdings"/>
              </a:rPr>
              <a:t>nell’infanzia</a:t>
            </a:r>
            <a:r>
              <a:rPr lang="en-US" dirty="0">
                <a:solidFill>
                  <a:schemeClr val="tx1"/>
                </a:solidFill>
                <a:sym typeface="Wingdings"/>
              </a:rPr>
              <a:t> e </a:t>
            </a:r>
            <a:r>
              <a:rPr lang="en-US" dirty="0" err="1">
                <a:solidFill>
                  <a:schemeClr val="tx1"/>
                </a:solidFill>
                <a:sym typeface="Wingdings"/>
              </a:rPr>
              <a:t>nell’età</a:t>
            </a:r>
            <a:r>
              <a:rPr lang="en-US" dirty="0">
                <a:solidFill>
                  <a:schemeClr val="tx1"/>
                </a:solidFill>
                <a:sym typeface="Wingdings"/>
              </a:rPr>
              <a:t> </a:t>
            </a:r>
            <a:r>
              <a:rPr lang="en-US" dirty="0" err="1">
                <a:solidFill>
                  <a:schemeClr val="tx1"/>
                </a:solidFill>
                <a:sym typeface="Wingdings"/>
              </a:rPr>
              <a:t>adulta</a:t>
            </a:r>
            <a:endParaRPr lang="en-US" dirty="0">
              <a:solidFill>
                <a:schemeClr val="tx1"/>
              </a:solidFill>
              <a:sym typeface="Wingdings"/>
            </a:endParaRP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  <a:sym typeface="Wingdings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677334" y="3698543"/>
            <a:ext cx="833878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err="1">
                <a:sym typeface="Wingdings"/>
              </a:rPr>
              <a:t>Infanzia</a:t>
            </a:r>
            <a:r>
              <a:rPr lang="en-US" dirty="0">
                <a:sym typeface="Wingdings"/>
              </a:rPr>
              <a:t>: </a:t>
            </a:r>
            <a:r>
              <a:rPr lang="en-US" dirty="0" err="1">
                <a:sym typeface="Wingdings"/>
              </a:rPr>
              <a:t>modelli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temperamentali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includono</a:t>
            </a:r>
            <a:r>
              <a:rPr lang="en-US" dirty="0">
                <a:sym typeface="Wingdings"/>
              </a:rPr>
              <a:t> </a:t>
            </a:r>
            <a:r>
              <a:rPr lang="en-US" dirty="0" err="1"/>
              <a:t>livelli</a:t>
            </a:r>
            <a:r>
              <a:rPr lang="en-US" dirty="0"/>
              <a:t> di </a:t>
            </a:r>
            <a:r>
              <a:rPr lang="en-US" dirty="0" err="1"/>
              <a:t>attività</a:t>
            </a:r>
            <a:r>
              <a:rPr lang="en-US" dirty="0"/>
              <a:t>, </a:t>
            </a:r>
            <a:r>
              <a:rPr lang="en-US" dirty="0" err="1"/>
              <a:t>emozioni</a:t>
            </a:r>
            <a:r>
              <a:rPr lang="en-US" dirty="0"/>
              <a:t> positive/</a:t>
            </a:r>
            <a:r>
              <a:rPr lang="en-US" dirty="0" err="1"/>
              <a:t>piacere</a:t>
            </a:r>
            <a:r>
              <a:rPr lang="en-US" dirty="0"/>
              <a:t>, </a:t>
            </a:r>
            <a:r>
              <a:rPr lang="en-US" dirty="0" err="1"/>
              <a:t>irritabilità</a:t>
            </a:r>
            <a:r>
              <a:rPr lang="en-US" dirty="0"/>
              <a:t>/</a:t>
            </a:r>
            <a:r>
              <a:rPr lang="en-US" dirty="0" err="1"/>
              <a:t>rabbia</a:t>
            </a:r>
            <a:r>
              <a:rPr lang="en-US" dirty="0"/>
              <a:t>/</a:t>
            </a:r>
            <a:r>
              <a:rPr lang="en-US" dirty="0" err="1"/>
              <a:t>frustrazione</a:t>
            </a:r>
            <a:r>
              <a:rPr lang="en-US" dirty="0"/>
              <a:t>, </a:t>
            </a:r>
            <a:r>
              <a:rPr lang="en-US" dirty="0" err="1"/>
              <a:t>ansiosità</a:t>
            </a:r>
            <a:r>
              <a:rPr lang="en-US" dirty="0"/>
              <a:t>/</a:t>
            </a:r>
            <a:r>
              <a:rPr lang="en-US" dirty="0" err="1"/>
              <a:t>riluttanza</a:t>
            </a:r>
            <a:r>
              <a:rPr lang="en-US" dirty="0"/>
              <a:t> </a:t>
            </a:r>
            <a:r>
              <a:rPr lang="en-US" dirty="0" err="1"/>
              <a:t>alle</a:t>
            </a:r>
            <a:r>
              <a:rPr lang="en-US" dirty="0"/>
              <a:t> </a:t>
            </a:r>
            <a:r>
              <a:rPr lang="en-US" dirty="0" err="1"/>
              <a:t>nuove</a:t>
            </a:r>
            <a:r>
              <a:rPr lang="en-US" dirty="0"/>
              <a:t> </a:t>
            </a:r>
            <a:r>
              <a:rPr lang="en-US" dirty="0" err="1"/>
              <a:t>situazioni</a:t>
            </a:r>
            <a:r>
              <a:rPr lang="en-US" dirty="0"/>
              <a:t> (</a:t>
            </a:r>
            <a:r>
              <a:rPr lang="en-US" dirty="0" err="1"/>
              <a:t>incluse</a:t>
            </a:r>
            <a:r>
              <a:rPr lang="en-US" dirty="0"/>
              <a:t> </a:t>
            </a:r>
            <a:r>
              <a:rPr lang="en-US" dirty="0" err="1"/>
              <a:t>quelle</a:t>
            </a:r>
            <a:r>
              <a:rPr lang="en-US" dirty="0"/>
              <a:t> </a:t>
            </a:r>
            <a:r>
              <a:rPr lang="en-US" dirty="0" err="1"/>
              <a:t>sociali</a:t>
            </a:r>
            <a:r>
              <a:rPr lang="en-US" dirty="0"/>
              <a:t>); </a:t>
            </a:r>
            <a:r>
              <a:rPr lang="en-US" dirty="0" err="1"/>
              <a:t>onestà</a:t>
            </a:r>
            <a:r>
              <a:rPr lang="en-US" dirty="0"/>
              <a:t> e </a:t>
            </a:r>
            <a:r>
              <a:rPr lang="en-US" dirty="0" err="1"/>
              <a:t>livello</a:t>
            </a:r>
            <a:r>
              <a:rPr lang="en-US" dirty="0"/>
              <a:t> di </a:t>
            </a:r>
            <a:r>
              <a:rPr lang="en-US" dirty="0" err="1"/>
              <a:t>attenzione</a:t>
            </a:r>
            <a:r>
              <a:rPr lang="en-US" dirty="0"/>
              <a:t>/</a:t>
            </a:r>
            <a:r>
              <a:rPr lang="en-US" dirty="0" err="1"/>
              <a:t>ostinità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>
                <a:sym typeface="Wingdings"/>
              </a:rPr>
              <a:t>Età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adulta</a:t>
            </a:r>
            <a:r>
              <a:rPr lang="en-US" dirty="0">
                <a:sym typeface="Wingdings"/>
              </a:rPr>
              <a:t>: focus sui </a:t>
            </a:r>
            <a:r>
              <a:rPr lang="en-US" dirty="0" err="1">
                <a:sym typeface="Wingdings"/>
              </a:rPr>
              <a:t>tratti</a:t>
            </a:r>
            <a:r>
              <a:rPr lang="en-US" dirty="0">
                <a:sym typeface="Wingdings"/>
              </a:rPr>
              <a:t> di </a:t>
            </a:r>
            <a:r>
              <a:rPr lang="en-US" dirty="0" err="1">
                <a:sym typeface="Wingdings"/>
              </a:rPr>
              <a:t>ordine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superiore</a:t>
            </a:r>
            <a:r>
              <a:rPr lang="en-US" dirty="0">
                <a:sym typeface="Wingdings"/>
              </a:rPr>
              <a:t> </a:t>
            </a:r>
            <a:r>
              <a:rPr lang="en-US" dirty="0" smtClean="0">
                <a:sym typeface="Wingdings"/>
              </a:rPr>
              <a:t>(</a:t>
            </a:r>
            <a:r>
              <a:rPr lang="en-US" dirty="0" err="1" smtClean="0">
                <a:sym typeface="Wingdings"/>
              </a:rPr>
              <a:t>Estroversione</a:t>
            </a:r>
            <a:r>
              <a:rPr lang="en-US" dirty="0">
                <a:sym typeface="Wingdings"/>
              </a:rPr>
              <a:t>, </a:t>
            </a:r>
            <a:r>
              <a:rPr lang="en-US" dirty="0" err="1">
                <a:sym typeface="Wingdings"/>
              </a:rPr>
              <a:t>N</a:t>
            </a:r>
            <a:r>
              <a:rPr lang="en-US" dirty="0" err="1" smtClean="0">
                <a:sym typeface="Wingdings"/>
              </a:rPr>
              <a:t>evroticismo</a:t>
            </a:r>
            <a:r>
              <a:rPr lang="en-US" dirty="0">
                <a:sym typeface="Wingdings"/>
              </a:rPr>
              <a:t>, </a:t>
            </a:r>
            <a:r>
              <a:rPr lang="en-US" dirty="0" err="1" smtClean="0">
                <a:sym typeface="Wingdings"/>
              </a:rPr>
              <a:t>Coscienziosità</a:t>
            </a:r>
            <a:r>
              <a:rPr lang="en-US" dirty="0">
                <a:sym typeface="Wingdings"/>
              </a:rPr>
              <a:t>, </a:t>
            </a:r>
            <a:r>
              <a:rPr lang="en-US" dirty="0" err="1" smtClean="0">
                <a:sym typeface="Wingdings"/>
              </a:rPr>
              <a:t>Piacevolezza</a:t>
            </a:r>
            <a:r>
              <a:rPr lang="en-US" dirty="0">
                <a:sym typeface="Wingdings"/>
              </a:rPr>
              <a:t>, </a:t>
            </a:r>
            <a:r>
              <a:rPr lang="en-US" dirty="0" err="1" smtClean="0">
                <a:sym typeface="Wingdings"/>
              </a:rPr>
              <a:t>Apertura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all’Esperienza</a:t>
            </a:r>
            <a:r>
              <a:rPr lang="en-US" dirty="0">
                <a:sym typeface="Wingdings"/>
              </a:rPr>
              <a:t>)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07304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TASSONOMIA DEI TRATTI DI ORDINE SUPERIORE E INFERIORE</a:t>
            </a:r>
            <a:endParaRPr lang="it-IT" sz="2800" b="1" dirty="0">
              <a:solidFill>
                <a:schemeClr val="tx1"/>
              </a:solidFill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313899" y="2203356"/>
            <a:ext cx="915764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err="1"/>
              <a:t>Ampio</a:t>
            </a:r>
            <a:r>
              <a:rPr lang="en-US" dirty="0"/>
              <a:t> </a:t>
            </a:r>
            <a:r>
              <a:rPr lang="en-US" dirty="0" err="1"/>
              <a:t>consenso</a:t>
            </a:r>
            <a:r>
              <a:rPr lang="en-US" dirty="0"/>
              <a:t> sui </a:t>
            </a:r>
            <a:r>
              <a:rPr lang="en-US" dirty="0" err="1"/>
              <a:t>tratti</a:t>
            </a:r>
            <a:r>
              <a:rPr lang="en-US" dirty="0"/>
              <a:t> di </a:t>
            </a:r>
            <a:r>
              <a:rPr lang="en-US" dirty="0" err="1"/>
              <a:t>ordine</a:t>
            </a:r>
            <a:r>
              <a:rPr lang="en-US" dirty="0"/>
              <a:t> </a:t>
            </a:r>
            <a:r>
              <a:rPr lang="en-US" dirty="0" err="1"/>
              <a:t>superiore</a:t>
            </a:r>
            <a:r>
              <a:rPr lang="en-US" dirty="0"/>
              <a:t> MA non </a:t>
            </a:r>
            <a:r>
              <a:rPr lang="en-US" dirty="0" err="1"/>
              <a:t>nei</a:t>
            </a:r>
            <a:r>
              <a:rPr lang="en-US" dirty="0"/>
              <a:t> </a:t>
            </a:r>
            <a:r>
              <a:rPr lang="en-US" dirty="0" err="1"/>
              <a:t>tratti</a:t>
            </a:r>
            <a:r>
              <a:rPr lang="en-US" dirty="0"/>
              <a:t> di </a:t>
            </a:r>
            <a:r>
              <a:rPr lang="en-US" dirty="0" err="1"/>
              <a:t>ordine</a:t>
            </a:r>
            <a:r>
              <a:rPr lang="en-US" dirty="0"/>
              <a:t> </a:t>
            </a:r>
            <a:r>
              <a:rPr lang="en-US" dirty="0" err="1"/>
              <a:t>inferiore</a:t>
            </a:r>
            <a:endParaRPr lang="en-US" dirty="0"/>
          </a:p>
          <a:p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err="1"/>
              <a:t>Recente</a:t>
            </a:r>
            <a:r>
              <a:rPr lang="en-US" dirty="0"/>
              <a:t> studio sui </a:t>
            </a:r>
            <a:r>
              <a:rPr lang="en-US" dirty="0" err="1"/>
              <a:t>tratti</a:t>
            </a:r>
            <a:r>
              <a:rPr lang="en-US" dirty="0"/>
              <a:t> del Big Five</a:t>
            </a:r>
          </a:p>
        </p:txBody>
      </p:sp>
      <p:sp>
        <p:nvSpPr>
          <p:cNvPr id="5" name="Rettangolo 4"/>
          <p:cNvSpPr/>
          <p:nvPr/>
        </p:nvSpPr>
        <p:spPr>
          <a:xfrm>
            <a:off x="209265" y="3652968"/>
            <a:ext cx="6096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/>
              <a:t>1. ESTROVERSIONE/EMOTIVITÀ POSITIVA </a:t>
            </a:r>
          </a:p>
          <a:p>
            <a:endParaRPr lang="en-US" dirty="0"/>
          </a:p>
          <a:p>
            <a:r>
              <a:rPr lang="en-US" dirty="0" err="1"/>
              <a:t>Individui</a:t>
            </a:r>
            <a:r>
              <a:rPr lang="en-US" dirty="0"/>
              <a:t> </a:t>
            </a:r>
            <a:r>
              <a:rPr lang="en-US" dirty="0" err="1"/>
              <a:t>coinvolti</a:t>
            </a:r>
            <a:r>
              <a:rPr lang="en-US" dirty="0"/>
              <a:t> </a:t>
            </a:r>
            <a:r>
              <a:rPr lang="en-US" dirty="0" err="1"/>
              <a:t>attivamente</a:t>
            </a:r>
            <a:r>
              <a:rPr lang="en-US" dirty="0"/>
              <a:t> </a:t>
            </a:r>
            <a:r>
              <a:rPr lang="en-US" dirty="0" err="1"/>
              <a:t>nel</a:t>
            </a:r>
            <a:r>
              <a:rPr lang="en-US" dirty="0"/>
              <a:t> </a:t>
            </a:r>
            <a:r>
              <a:rPr lang="en-US" dirty="0" err="1"/>
              <a:t>mondo</a:t>
            </a:r>
            <a:r>
              <a:rPr lang="en-US" dirty="0"/>
              <a:t> </a:t>
            </a:r>
            <a:r>
              <a:rPr lang="en-US" dirty="0" err="1"/>
              <a:t>circostante</a:t>
            </a:r>
            <a:r>
              <a:rPr lang="en-US" dirty="0"/>
              <a:t> 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Provare</a:t>
            </a:r>
            <a:r>
              <a:rPr lang="en-US" dirty="0"/>
              <a:t> </a:t>
            </a:r>
            <a:r>
              <a:rPr lang="en-US" dirty="0" err="1"/>
              <a:t>stati</a:t>
            </a:r>
            <a:r>
              <a:rPr lang="en-US" dirty="0"/>
              <a:t> </a:t>
            </a:r>
            <a:r>
              <a:rPr lang="en-US" dirty="0" err="1"/>
              <a:t>emotivi</a:t>
            </a:r>
            <a:r>
              <a:rPr lang="en-US" dirty="0"/>
              <a:t> </a:t>
            </a:r>
            <a:r>
              <a:rPr lang="en-US" dirty="0" err="1"/>
              <a:t>positivi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Sensibilità</a:t>
            </a:r>
            <a:r>
              <a:rPr lang="en-US" dirty="0"/>
              <a:t> </a:t>
            </a:r>
            <a:r>
              <a:rPr lang="en-US" dirty="0" err="1"/>
              <a:t>alla</a:t>
            </a:r>
            <a:r>
              <a:rPr lang="en-US" dirty="0"/>
              <a:t> </a:t>
            </a:r>
            <a:r>
              <a:rPr lang="en-US" dirty="0" err="1"/>
              <a:t>ricompensa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Suscitare</a:t>
            </a:r>
            <a:r>
              <a:rPr lang="en-US" dirty="0"/>
              <a:t>/</a:t>
            </a:r>
            <a:r>
              <a:rPr lang="en-US" dirty="0" err="1"/>
              <a:t>godere</a:t>
            </a:r>
            <a:r>
              <a:rPr lang="en-US" dirty="0"/>
              <a:t> </a:t>
            </a:r>
            <a:r>
              <a:rPr lang="en-US" dirty="0" err="1"/>
              <a:t>attenzione</a:t>
            </a:r>
            <a:r>
              <a:rPr lang="en-US" dirty="0"/>
              <a:t> </a:t>
            </a:r>
            <a:r>
              <a:rPr lang="en-US" dirty="0" err="1"/>
              <a:t>sociale</a:t>
            </a:r>
            <a:r>
              <a:rPr lang="en-US" dirty="0"/>
              <a:t> </a:t>
            </a:r>
          </a:p>
        </p:txBody>
      </p:sp>
      <p:sp>
        <p:nvSpPr>
          <p:cNvPr id="6" name="Rettangolo 5"/>
          <p:cNvSpPr/>
          <p:nvPr/>
        </p:nvSpPr>
        <p:spPr>
          <a:xfrm>
            <a:off x="6405349" y="3652968"/>
            <a:ext cx="4881349" cy="19902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Bef>
                <a:spcPts val="1000"/>
              </a:spcBef>
              <a:buClr>
                <a:srgbClr val="90C226"/>
              </a:buClr>
              <a:buSzPct val="80000"/>
            </a:pPr>
            <a:r>
              <a:rPr lang="en-US" dirty="0" err="1"/>
              <a:t>Tratti</a:t>
            </a:r>
            <a:r>
              <a:rPr lang="en-US" dirty="0"/>
              <a:t> di </a:t>
            </a:r>
            <a:r>
              <a:rPr lang="en-US" dirty="0" err="1"/>
              <a:t>ordine</a:t>
            </a:r>
            <a:r>
              <a:rPr lang="en-US" dirty="0"/>
              <a:t> </a:t>
            </a:r>
            <a:r>
              <a:rPr lang="en-US" dirty="0" err="1"/>
              <a:t>inferiore</a:t>
            </a:r>
            <a:r>
              <a:rPr lang="en-US" dirty="0" smtClean="0"/>
              <a:t>:</a:t>
            </a:r>
            <a:endParaRPr lang="en-US" dirty="0"/>
          </a:p>
          <a:p>
            <a:pPr lvl="1">
              <a:spcBef>
                <a:spcPts val="1000"/>
              </a:spcBef>
              <a:buClr>
                <a:srgbClr val="90C226"/>
              </a:buClr>
              <a:buSzPct val="80000"/>
            </a:pPr>
            <a:r>
              <a:rPr lang="en-US" dirty="0" smtClean="0"/>
              <a:t>- </a:t>
            </a:r>
            <a:r>
              <a:rPr lang="en-US" dirty="0" err="1" smtClean="0"/>
              <a:t>Inibizione</a:t>
            </a:r>
            <a:r>
              <a:rPr lang="en-US" dirty="0" smtClean="0"/>
              <a:t> </a:t>
            </a:r>
            <a:r>
              <a:rPr lang="en-US" dirty="0" err="1"/>
              <a:t>sociale</a:t>
            </a:r>
            <a:r>
              <a:rPr lang="en-US" dirty="0"/>
              <a:t>/</a:t>
            </a:r>
            <a:r>
              <a:rPr lang="en-US" dirty="0" err="1"/>
              <a:t>timidezza</a:t>
            </a:r>
            <a:endParaRPr lang="en-US" dirty="0"/>
          </a:p>
          <a:p>
            <a:pPr lvl="1">
              <a:spcBef>
                <a:spcPts val="1000"/>
              </a:spcBef>
              <a:buClr>
                <a:srgbClr val="90C226"/>
              </a:buClr>
              <a:buSzPct val="80000"/>
            </a:pPr>
            <a:r>
              <a:rPr lang="en-US" dirty="0" smtClean="0"/>
              <a:t>- </a:t>
            </a:r>
            <a:r>
              <a:rPr lang="en-US" dirty="0" err="1" smtClean="0"/>
              <a:t>Socievolezza</a:t>
            </a:r>
            <a:endParaRPr lang="en-US" dirty="0"/>
          </a:p>
          <a:p>
            <a:pPr lvl="1">
              <a:spcBef>
                <a:spcPts val="1000"/>
              </a:spcBef>
              <a:buClr>
                <a:srgbClr val="90C226"/>
              </a:buClr>
              <a:buSzPct val="80000"/>
            </a:pPr>
            <a:r>
              <a:rPr lang="en-US" dirty="0" smtClean="0"/>
              <a:t>- Influenza/</a:t>
            </a:r>
            <a:r>
              <a:rPr lang="en-US" dirty="0" err="1" smtClean="0"/>
              <a:t>predominio</a:t>
            </a:r>
            <a:endParaRPr lang="en-US" dirty="0"/>
          </a:p>
          <a:p>
            <a:pPr lvl="1">
              <a:spcBef>
                <a:spcPts val="1000"/>
              </a:spcBef>
              <a:buClr>
                <a:srgbClr val="90C226"/>
              </a:buClr>
              <a:buSzPct val="80000"/>
            </a:pPr>
            <a:r>
              <a:rPr lang="en-US" dirty="0" smtClean="0"/>
              <a:t>- </a:t>
            </a:r>
            <a:r>
              <a:rPr lang="en-US" dirty="0" err="1" smtClean="0"/>
              <a:t>Livello</a:t>
            </a:r>
            <a:r>
              <a:rPr lang="en-US" dirty="0" smtClean="0"/>
              <a:t> </a:t>
            </a:r>
            <a:r>
              <a:rPr lang="en-US" dirty="0"/>
              <a:t>di </a:t>
            </a:r>
            <a:r>
              <a:rPr lang="en-US" dirty="0" err="1"/>
              <a:t>attività</a:t>
            </a:r>
            <a:r>
              <a:rPr lang="en-US" dirty="0"/>
              <a:t>/</a:t>
            </a:r>
            <a:r>
              <a:rPr lang="en-US" dirty="0" err="1"/>
              <a:t>energeticità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9562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318447" y="350504"/>
            <a:ext cx="6096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2. NEVTROTICIMO/EMOTIVITÀ </a:t>
            </a:r>
            <a:r>
              <a:rPr lang="en-US" dirty="0" smtClean="0"/>
              <a:t>NEGATIVA</a:t>
            </a:r>
          </a:p>
          <a:p>
            <a:endParaRPr lang="en-US" dirty="0"/>
          </a:p>
          <a:p>
            <a:r>
              <a:rPr lang="en-US" dirty="0" err="1"/>
              <a:t>Individui</a:t>
            </a:r>
            <a:r>
              <a:rPr lang="en-US" dirty="0"/>
              <a:t> </a:t>
            </a:r>
            <a:r>
              <a:rPr lang="en-US" dirty="0" err="1"/>
              <a:t>suscettibili</a:t>
            </a:r>
            <a:r>
              <a:rPr lang="en-US" dirty="0"/>
              <a:t> </a:t>
            </a:r>
            <a:r>
              <a:rPr lang="en-US" dirty="0" err="1"/>
              <a:t>alle</a:t>
            </a:r>
            <a:r>
              <a:rPr lang="en-US" dirty="0"/>
              <a:t> </a:t>
            </a:r>
            <a:r>
              <a:rPr lang="en-US" dirty="0" err="1"/>
              <a:t>emozioni</a:t>
            </a:r>
            <a:r>
              <a:rPr lang="en-US" dirty="0"/>
              <a:t> negative, </a:t>
            </a:r>
            <a:endParaRPr lang="en-US" dirty="0" smtClean="0"/>
          </a:p>
          <a:p>
            <a:r>
              <a:rPr lang="en-US" dirty="0" err="1" smtClean="0"/>
              <a:t>tendenza</a:t>
            </a:r>
            <a:r>
              <a:rPr lang="en-US" dirty="0" smtClean="0"/>
              <a:t> </a:t>
            </a:r>
            <a:r>
              <a:rPr lang="en-US" dirty="0"/>
              <a:t>a </a:t>
            </a:r>
            <a:r>
              <a:rPr lang="en-US" dirty="0" err="1"/>
              <a:t>vivere</a:t>
            </a:r>
            <a:r>
              <a:rPr lang="en-US" dirty="0"/>
              <a:t>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mondo</a:t>
            </a:r>
            <a:r>
              <a:rPr lang="en-US" dirty="0"/>
              <a:t> in </a:t>
            </a:r>
            <a:r>
              <a:rPr lang="en-US" dirty="0" err="1" smtClean="0"/>
              <a:t>modo</a:t>
            </a:r>
            <a:r>
              <a:rPr lang="en-US" dirty="0" smtClean="0"/>
              <a:t> </a:t>
            </a:r>
            <a:r>
              <a:rPr lang="en-US" dirty="0" err="1"/>
              <a:t>angoscioso</a:t>
            </a:r>
            <a:r>
              <a:rPr lang="en-US" dirty="0"/>
              <a:t> e </a:t>
            </a:r>
            <a:r>
              <a:rPr lang="en-US" dirty="0" err="1" smtClean="0"/>
              <a:t>minaccioso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Include: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err="1"/>
              <a:t>Disturbi</a:t>
            </a:r>
            <a:r>
              <a:rPr lang="en-US" dirty="0"/>
              <a:t> </a:t>
            </a:r>
            <a:r>
              <a:rPr lang="en-US" dirty="0" err="1"/>
              <a:t>d’ansia</a:t>
            </a:r>
            <a:r>
              <a:rPr lang="en-US" dirty="0"/>
              <a:t> </a:t>
            </a:r>
            <a:r>
              <a:rPr lang="en-US" dirty="0">
                <a:sym typeface="Wingdings"/>
              </a:rPr>
              <a:t> verso </a:t>
            </a:r>
            <a:r>
              <a:rPr lang="en-US" dirty="0" err="1">
                <a:sym typeface="Wingdings"/>
              </a:rPr>
              <a:t>il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sè</a:t>
            </a:r>
            <a:endParaRPr lang="en-US" dirty="0">
              <a:sym typeface="Wingdings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err="1">
                <a:sym typeface="Wingdings"/>
              </a:rPr>
              <a:t>Disturbi</a:t>
            </a:r>
            <a:r>
              <a:rPr lang="en-US" dirty="0">
                <a:sym typeface="Wingdings"/>
              </a:rPr>
              <a:t> di </a:t>
            </a:r>
            <a:r>
              <a:rPr lang="en-US" dirty="0" err="1">
                <a:sym typeface="Wingdings"/>
              </a:rPr>
              <a:t>irritabilità</a:t>
            </a:r>
            <a:r>
              <a:rPr lang="en-US" dirty="0">
                <a:sym typeface="Wingdings"/>
              </a:rPr>
              <a:t>  verso </a:t>
            </a:r>
            <a:r>
              <a:rPr lang="en-US" dirty="0" err="1">
                <a:sym typeface="Wingdings"/>
              </a:rPr>
              <a:t>l’esterno</a:t>
            </a:r>
            <a:endParaRPr lang="en-US" dirty="0">
              <a:sym typeface="Wingdings"/>
            </a:endParaRPr>
          </a:p>
          <a:p>
            <a:endParaRPr lang="en-US" dirty="0">
              <a:sym typeface="Wingdings"/>
            </a:endParaRPr>
          </a:p>
          <a:p>
            <a:endParaRPr lang="en-US" dirty="0">
              <a:sym typeface="Wingdings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318447" y="3350989"/>
            <a:ext cx="9780896" cy="3139321"/>
          </a:xfrm>
          <a:prstGeom prst="rect">
            <a:avLst/>
          </a:prstGeom>
        </p:spPr>
        <p:txBody>
          <a:bodyPr wrap="square" numCol="2">
            <a:spAutoFit/>
          </a:bodyPr>
          <a:lstStyle/>
          <a:p>
            <a:r>
              <a:rPr lang="en-US" dirty="0" smtClean="0">
                <a:sym typeface="Wingdings"/>
              </a:rPr>
              <a:t>3. COSCIENZIOSITÀ/STABILITÀ </a:t>
            </a:r>
            <a:r>
              <a:rPr lang="en-US" dirty="0">
                <a:sym typeface="Wingdings"/>
              </a:rPr>
              <a:t>EMOTIVA</a:t>
            </a:r>
          </a:p>
          <a:p>
            <a:r>
              <a:rPr lang="en-US" dirty="0" err="1">
                <a:sym typeface="Wingdings"/>
              </a:rPr>
              <a:t>Individui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capaci</a:t>
            </a:r>
            <a:r>
              <a:rPr lang="en-US" dirty="0">
                <a:sym typeface="Wingdings"/>
              </a:rPr>
              <a:t> di </a:t>
            </a:r>
            <a:r>
              <a:rPr lang="en-US" dirty="0" err="1">
                <a:sym typeface="Wingdings"/>
              </a:rPr>
              <a:t>controllo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cognitivo</a:t>
            </a:r>
            <a:r>
              <a:rPr lang="en-US" dirty="0">
                <a:sym typeface="Wingdings"/>
              </a:rPr>
              <a:t> e di </a:t>
            </a:r>
            <a:r>
              <a:rPr lang="en-US" dirty="0" err="1">
                <a:sym typeface="Wingdings"/>
              </a:rPr>
              <a:t>atteggiamento</a:t>
            </a:r>
            <a:endParaRPr lang="en-US" dirty="0">
              <a:sym typeface="Wingdings"/>
            </a:endParaRPr>
          </a:p>
          <a:p>
            <a:endParaRPr lang="en-US" dirty="0">
              <a:sym typeface="Wingdings"/>
            </a:endParaRPr>
          </a:p>
          <a:p>
            <a:r>
              <a:rPr lang="en-US" dirty="0" err="1">
                <a:sym typeface="Wingdings"/>
              </a:rPr>
              <a:t>Tratti</a:t>
            </a:r>
            <a:r>
              <a:rPr lang="en-US" dirty="0">
                <a:sym typeface="Wingdings"/>
              </a:rPr>
              <a:t> di </a:t>
            </a:r>
            <a:r>
              <a:rPr lang="en-US" dirty="0" err="1">
                <a:sym typeface="Wingdings"/>
              </a:rPr>
              <a:t>ordine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inferiore</a:t>
            </a:r>
            <a:r>
              <a:rPr lang="en-US" dirty="0">
                <a:sym typeface="Wingdings"/>
              </a:rPr>
              <a:t>:</a:t>
            </a:r>
          </a:p>
          <a:p>
            <a:endParaRPr lang="en-US" dirty="0">
              <a:sym typeface="Wingdings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err="1"/>
              <a:t>Autocontrollo</a:t>
            </a:r>
            <a:r>
              <a:rPr lang="en-US" dirty="0"/>
              <a:t> </a:t>
            </a:r>
            <a:r>
              <a:rPr lang="en-US" dirty="0" err="1" smtClean="0"/>
              <a:t>vs</a:t>
            </a:r>
            <a:r>
              <a:rPr lang="en-US" dirty="0" smtClean="0"/>
              <a:t> </a:t>
            </a:r>
            <a:r>
              <a:rPr lang="en-US" dirty="0" err="1" smtClean="0"/>
              <a:t>impulsività</a:t>
            </a:r>
            <a:r>
              <a:rPr lang="en-US" dirty="0" smtClean="0"/>
              <a:t> </a:t>
            </a:r>
            <a:r>
              <a:rPr lang="en-US" dirty="0">
                <a:sym typeface="Wingdings" panose="05000000000000000000" pitchFamily="2" charset="2"/>
              </a:rPr>
              <a:t>	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err="1">
                <a:sym typeface="Wingdings" panose="05000000000000000000" pitchFamily="2" charset="2"/>
              </a:rPr>
              <a:t>Attenzione</a:t>
            </a:r>
            <a:r>
              <a:rPr lang="en-US" dirty="0">
                <a:sym typeface="Wingdings" panose="05000000000000000000" pitchFamily="2" charset="2"/>
              </a:rPr>
              <a:t>                                      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err="1"/>
              <a:t>Raggiungimento</a:t>
            </a:r>
            <a:r>
              <a:rPr lang="en-US" dirty="0"/>
              <a:t> </a:t>
            </a:r>
            <a:r>
              <a:rPr lang="en-US" dirty="0" err="1" smtClean="0"/>
              <a:t>motivazione</a:t>
            </a:r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 smtClean="0"/>
          </a:p>
          <a:p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err="1"/>
              <a:t>Sistematicità</a:t>
            </a:r>
            <a:r>
              <a:rPr lang="en-US" dirty="0"/>
              <a:t>/</a:t>
            </a:r>
            <a:r>
              <a:rPr lang="en-US" dirty="0" err="1"/>
              <a:t>accuratezza</a:t>
            </a: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err="1"/>
              <a:t>Responsabilità</a:t>
            </a: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err="1"/>
              <a:t>Convenzionalità</a:t>
            </a: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94141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277505" y="570890"/>
            <a:ext cx="6096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4. </a:t>
            </a:r>
            <a:r>
              <a:rPr lang="en-US" dirty="0" smtClean="0"/>
              <a:t>PIACEVOLEZZA</a:t>
            </a:r>
          </a:p>
          <a:p>
            <a:endParaRPr lang="en-US" dirty="0"/>
          </a:p>
          <a:p>
            <a:r>
              <a:rPr lang="en-US" dirty="0" err="1"/>
              <a:t>Individui</a:t>
            </a:r>
            <a:r>
              <a:rPr lang="en-US" dirty="0"/>
              <a:t> con </a:t>
            </a:r>
            <a:r>
              <a:rPr lang="en-US" dirty="0" err="1"/>
              <a:t>buone</a:t>
            </a:r>
            <a:r>
              <a:rPr lang="en-US" dirty="0"/>
              <a:t> </a:t>
            </a:r>
            <a:r>
              <a:rPr lang="en-US" dirty="0" err="1"/>
              <a:t>relaziosi</a:t>
            </a:r>
            <a:r>
              <a:rPr lang="en-US" dirty="0"/>
              <a:t> </a:t>
            </a:r>
            <a:r>
              <a:rPr lang="en-US" dirty="0" err="1"/>
              <a:t>sociali</a:t>
            </a:r>
            <a:r>
              <a:rPr lang="en-US" dirty="0"/>
              <a:t> e </a:t>
            </a:r>
            <a:r>
              <a:rPr lang="en-US" dirty="0" err="1"/>
              <a:t>volontà</a:t>
            </a:r>
            <a:r>
              <a:rPr lang="en-US" dirty="0"/>
              <a:t> </a:t>
            </a:r>
          </a:p>
          <a:p>
            <a:r>
              <a:rPr lang="en-US" dirty="0"/>
              <a:t>di </a:t>
            </a:r>
            <a:r>
              <a:rPr lang="en-US" dirty="0" err="1"/>
              <a:t>accogliere</a:t>
            </a:r>
            <a:r>
              <a:rPr lang="en-US" dirty="0"/>
              <a:t>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volere</a:t>
            </a:r>
            <a:r>
              <a:rPr lang="en-US" dirty="0"/>
              <a:t> </a:t>
            </a:r>
            <a:r>
              <a:rPr lang="en-US" dirty="0" err="1" smtClean="0"/>
              <a:t>altrui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È </a:t>
            </a:r>
            <a:r>
              <a:rPr lang="en-US" dirty="0" err="1"/>
              <a:t>collegata</a:t>
            </a:r>
            <a:r>
              <a:rPr lang="en-US" dirty="0"/>
              <a:t> al:</a:t>
            </a:r>
          </a:p>
          <a:p>
            <a:r>
              <a:rPr lang="en-US" dirty="0" err="1"/>
              <a:t>Nevroticismo</a:t>
            </a:r>
            <a:r>
              <a:rPr lang="en-US" dirty="0"/>
              <a:t> </a:t>
            </a:r>
            <a:r>
              <a:rPr lang="en-US" dirty="0">
                <a:sym typeface="Wingdings"/>
              </a:rPr>
              <a:t> </a:t>
            </a:r>
            <a:r>
              <a:rPr lang="en-US" dirty="0" err="1">
                <a:sym typeface="Wingdings"/>
              </a:rPr>
              <a:t>misurazione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rabbia</a:t>
            </a:r>
            <a:endParaRPr lang="en-US" dirty="0">
              <a:sym typeface="Wingdings"/>
            </a:endParaRPr>
          </a:p>
          <a:p>
            <a:r>
              <a:rPr lang="en-US" dirty="0" err="1">
                <a:sym typeface="Wingdings"/>
              </a:rPr>
              <a:t>Coscienziosità</a:t>
            </a:r>
            <a:r>
              <a:rPr lang="en-US" dirty="0">
                <a:sym typeface="Wingdings"/>
              </a:rPr>
              <a:t>  </a:t>
            </a:r>
            <a:r>
              <a:rPr lang="en-US" dirty="0" err="1">
                <a:sym typeface="Wingdings"/>
              </a:rPr>
              <a:t>inibizione</a:t>
            </a:r>
            <a:r>
              <a:rPr lang="en-US" dirty="0">
                <a:sym typeface="Wingdings"/>
              </a:rPr>
              <a:t> vs </a:t>
            </a:r>
            <a:r>
              <a:rPr lang="en-US" dirty="0" err="1">
                <a:sym typeface="Wingdings"/>
              </a:rPr>
              <a:t>disinibizione</a:t>
            </a:r>
            <a:endParaRPr lang="en-US" dirty="0">
              <a:sym typeface="Wingdings"/>
            </a:endParaRPr>
          </a:p>
          <a:p>
            <a:endParaRPr lang="en-US" dirty="0">
              <a:sym typeface="Wingdings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5518245" y="1124888"/>
            <a:ext cx="470392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sym typeface="Wingdings"/>
              </a:rPr>
              <a:t>Predittori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tratto</a:t>
            </a:r>
            <a:r>
              <a:rPr lang="en-US" dirty="0">
                <a:sym typeface="Wingdings"/>
              </a:rPr>
              <a:t> : </a:t>
            </a:r>
            <a:r>
              <a:rPr lang="en-US" dirty="0" err="1">
                <a:sym typeface="Wingdings"/>
              </a:rPr>
              <a:t>emotività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negativa</a:t>
            </a:r>
            <a:r>
              <a:rPr lang="en-US" dirty="0">
                <a:sym typeface="Wingdings"/>
              </a:rPr>
              <a:t>, </a:t>
            </a:r>
            <a:r>
              <a:rPr lang="en-US" dirty="0" err="1">
                <a:sym typeface="Wingdings"/>
              </a:rPr>
              <a:t>autocontrollo</a:t>
            </a:r>
            <a:r>
              <a:rPr lang="en-US" dirty="0">
                <a:sym typeface="Wingdings"/>
              </a:rPr>
              <a:t>, </a:t>
            </a:r>
            <a:r>
              <a:rPr lang="en-US" dirty="0" err="1">
                <a:sym typeface="Wingdings"/>
              </a:rPr>
              <a:t>attenzione</a:t>
            </a:r>
            <a:endParaRPr lang="en-US" dirty="0">
              <a:sym typeface="Wingdings"/>
            </a:endParaRPr>
          </a:p>
          <a:p>
            <a:endParaRPr lang="en-US" dirty="0">
              <a:sym typeface="Wingdings"/>
            </a:endParaRPr>
          </a:p>
          <a:p>
            <a:r>
              <a:rPr lang="en-US" dirty="0" err="1">
                <a:sym typeface="Wingdings"/>
              </a:rPr>
              <a:t>Tratti</a:t>
            </a:r>
            <a:r>
              <a:rPr lang="en-US" dirty="0">
                <a:sym typeface="Wingdings"/>
              </a:rPr>
              <a:t> di </a:t>
            </a:r>
            <a:r>
              <a:rPr lang="en-US" dirty="0" err="1">
                <a:sym typeface="Wingdings"/>
              </a:rPr>
              <a:t>ordine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inferiore</a:t>
            </a:r>
            <a:r>
              <a:rPr lang="en-US" dirty="0">
                <a:sym typeface="Wingdings"/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>
                <a:sym typeface="Wingdings"/>
              </a:rPr>
              <a:t>Ostilità</a:t>
            </a:r>
            <a:r>
              <a:rPr lang="en-US" dirty="0">
                <a:sym typeface="Wingdings"/>
              </a:rPr>
              <a:t> verso </a:t>
            </a:r>
            <a:r>
              <a:rPr lang="en-US" dirty="0" err="1">
                <a:sym typeface="Wingdings"/>
              </a:rPr>
              <a:t>gli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altri</a:t>
            </a:r>
            <a:r>
              <a:rPr lang="en-US" dirty="0">
                <a:sym typeface="Wingdings"/>
              </a:rPr>
              <a:t> vs </a:t>
            </a:r>
            <a:r>
              <a:rPr lang="en-US" dirty="0" err="1">
                <a:sym typeface="Wingdings"/>
              </a:rPr>
              <a:t>tendenze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prosociali</a:t>
            </a:r>
            <a:endParaRPr lang="en-US" dirty="0">
              <a:sym typeface="Wingdings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>
                <a:sym typeface="Wingdings"/>
              </a:rPr>
              <a:t>Cinismo</a:t>
            </a:r>
            <a:r>
              <a:rPr lang="en-US" dirty="0" smtClean="0">
                <a:sym typeface="Wingdings"/>
              </a:rPr>
              <a:t>/</a:t>
            </a:r>
            <a:r>
              <a:rPr lang="en-US" dirty="0" err="1" smtClean="0">
                <a:sym typeface="Wingdings"/>
              </a:rPr>
              <a:t>alienazione</a:t>
            </a:r>
            <a:endParaRPr lang="en-US" dirty="0">
              <a:sym typeface="Wingdings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277505" y="3662866"/>
            <a:ext cx="535902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ym typeface="Wingdings"/>
              </a:rPr>
              <a:t>5. APERTURA ALL’ESPERIENZA/INTELLIGENZA</a:t>
            </a:r>
          </a:p>
          <a:p>
            <a:endParaRPr lang="en-US" dirty="0">
              <a:sym typeface="Wingdings"/>
            </a:endParaRPr>
          </a:p>
          <a:p>
            <a:r>
              <a:rPr lang="en-US" dirty="0" err="1">
                <a:sym typeface="Wingdings"/>
              </a:rPr>
              <a:t>Tratti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ordine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inferiore</a:t>
            </a:r>
            <a:r>
              <a:rPr lang="en-US" dirty="0">
                <a:sym typeface="Wingdings"/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>
                <a:sym typeface="Wingdings"/>
              </a:rPr>
              <a:t>Apertura</a:t>
            </a:r>
            <a:r>
              <a:rPr lang="en-US" dirty="0">
                <a:sym typeface="Wingdings"/>
              </a:rPr>
              <a:t>  </a:t>
            </a:r>
            <a:r>
              <a:rPr lang="en-US" dirty="0" err="1">
                <a:sym typeface="Wingdings"/>
              </a:rPr>
              <a:t>Immaginazione</a:t>
            </a:r>
            <a:r>
              <a:rPr lang="en-US" dirty="0">
                <a:sym typeface="Wingdings"/>
              </a:rPr>
              <a:t>, </a:t>
            </a:r>
            <a:r>
              <a:rPr lang="en-US" dirty="0" err="1" smtClean="0">
                <a:sym typeface="Wingdings"/>
              </a:rPr>
              <a:t>creatività</a:t>
            </a:r>
            <a:r>
              <a:rPr lang="en-US" dirty="0" smtClean="0">
                <a:sym typeface="Wingdings"/>
              </a:rPr>
              <a:t>,</a:t>
            </a:r>
          </a:p>
          <a:p>
            <a:r>
              <a:rPr lang="en-US" dirty="0" err="1" smtClean="0">
                <a:sym typeface="Wingdings"/>
              </a:rPr>
              <a:t>sensibilità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all’estetica</a:t>
            </a:r>
            <a:endParaRPr lang="en-US" dirty="0">
              <a:sym typeface="Wingdings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>
                <a:sym typeface="Wingdings"/>
              </a:rPr>
              <a:t>Intelligenza</a:t>
            </a:r>
            <a:r>
              <a:rPr lang="en-US" dirty="0">
                <a:sym typeface="Wingdings"/>
              </a:rPr>
              <a:t>  </a:t>
            </a:r>
            <a:r>
              <a:rPr lang="en-US" dirty="0" err="1">
                <a:sym typeface="Wingdings"/>
              </a:rPr>
              <a:t>apprendimento</a:t>
            </a:r>
            <a:r>
              <a:rPr lang="en-US" dirty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rapido</a:t>
            </a:r>
            <a:r>
              <a:rPr lang="en-US" dirty="0" smtClean="0">
                <a:sym typeface="Wingdings"/>
              </a:rPr>
              <a:t>,</a:t>
            </a:r>
          </a:p>
          <a:p>
            <a:r>
              <a:rPr lang="en-US" dirty="0" err="1" smtClean="0">
                <a:sym typeface="Wingdings"/>
              </a:rPr>
              <a:t>argutezza</a:t>
            </a:r>
            <a:r>
              <a:rPr lang="en-US" dirty="0" smtClean="0">
                <a:sym typeface="Wingdings"/>
              </a:rPr>
              <a:t>, </a:t>
            </a:r>
            <a:r>
              <a:rPr lang="en-US" dirty="0" err="1">
                <a:sym typeface="Wingdings"/>
              </a:rPr>
              <a:t>perspicacità</a:t>
            </a:r>
            <a:endParaRPr lang="en-US" dirty="0">
              <a:sym typeface="Wingdings"/>
            </a:endParaRPr>
          </a:p>
          <a:p>
            <a:endParaRPr lang="en-US" dirty="0">
              <a:sym typeface="Wingdings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5518244" y="4026090"/>
            <a:ext cx="42944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ym typeface="Wingdings"/>
              </a:rPr>
              <a:t>Predittori</a:t>
            </a:r>
            <a:r>
              <a:rPr lang="en-US" dirty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tratto</a:t>
            </a:r>
            <a:r>
              <a:rPr lang="en-US" dirty="0" smtClean="0">
                <a:sym typeface="Wingdings"/>
              </a:rPr>
              <a:t>: </a:t>
            </a:r>
            <a:r>
              <a:rPr lang="en-US" dirty="0" err="1" smtClean="0">
                <a:sym typeface="Wingdings"/>
              </a:rPr>
              <a:t>esplorazione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nuovi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ambienti</a:t>
            </a:r>
            <a:r>
              <a:rPr lang="en-US" dirty="0">
                <a:sym typeface="Wingdings"/>
              </a:rPr>
              <a:t> e </a:t>
            </a:r>
            <a:r>
              <a:rPr lang="en-US" dirty="0" err="1">
                <a:sym typeface="Wingdings"/>
              </a:rPr>
              <a:t>sensibilità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interna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ed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esterna</a:t>
            </a:r>
            <a:endParaRPr lang="en-US" dirty="0">
              <a:sym typeface="Wingdings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74031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77334" y="740979"/>
            <a:ext cx="8596668" cy="809298"/>
          </a:xfrm>
        </p:spPr>
        <p:txBody>
          <a:bodyPr>
            <a:noAutofit/>
          </a:bodyPr>
          <a:lstStyle/>
          <a:p>
            <a:pPr algn="ctr"/>
            <a:r>
              <a:rPr lang="it-IT" sz="2800" b="1" dirty="0" smtClean="0">
                <a:solidFill>
                  <a:schemeClr val="tx1"/>
                </a:solidFill>
              </a:rPr>
              <a:t>LINEE GUIDA SULLA FUTURA EVOLUZIONE DEL LAVORO SULLE STRUTTURE DELLA PERSONALITÀ</a:t>
            </a:r>
            <a:endParaRPr lang="it-IT" sz="2800" b="1" dirty="0">
              <a:solidFill>
                <a:schemeClr val="tx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77334" y="2867691"/>
            <a:ext cx="8596668" cy="4308450"/>
          </a:xfrm>
        </p:spPr>
        <p:txBody>
          <a:bodyPr>
            <a:noAutofit/>
          </a:bodyPr>
          <a:lstStyle/>
          <a:p>
            <a:pPr lvl="0" algn="ctr">
              <a:buFont typeface="Wingdings" panose="05000000000000000000" pitchFamily="2" charset="2"/>
              <a:buChar char="Ø"/>
            </a:pPr>
            <a:r>
              <a:rPr lang="it-IT" dirty="0" smtClean="0">
                <a:solidFill>
                  <a:schemeClr val="tx1"/>
                </a:solidFill>
              </a:rPr>
              <a:t>Più lavoro sui tratti di ordine inferiore</a:t>
            </a:r>
          </a:p>
          <a:p>
            <a:pPr marL="0" lvl="0" indent="0" algn="ctr">
              <a:buNone/>
            </a:pPr>
            <a:endParaRPr lang="it-IT" dirty="0">
              <a:solidFill>
                <a:schemeClr val="tx1"/>
              </a:solidFill>
            </a:endParaRPr>
          </a:p>
          <a:p>
            <a:pPr lvl="0" algn="ctr">
              <a:buFont typeface="Wingdings" panose="05000000000000000000" pitchFamily="2" charset="2"/>
              <a:buChar char="Ø"/>
            </a:pPr>
            <a:r>
              <a:rPr lang="it-IT" dirty="0" smtClean="0">
                <a:solidFill>
                  <a:schemeClr val="tx1"/>
                </a:solidFill>
              </a:rPr>
              <a:t>Maggiori </a:t>
            </a:r>
            <a:r>
              <a:rPr lang="it-IT" dirty="0">
                <a:solidFill>
                  <a:schemeClr val="tx1"/>
                </a:solidFill>
              </a:rPr>
              <a:t>misure creative per determinare le differenze individuali </a:t>
            </a:r>
            <a:endParaRPr lang="it-IT" dirty="0" smtClean="0">
              <a:solidFill>
                <a:schemeClr val="tx1"/>
              </a:solidFill>
            </a:endParaRPr>
          </a:p>
          <a:p>
            <a:pPr marL="0" lvl="0" indent="0" algn="ctr">
              <a:buNone/>
            </a:pPr>
            <a:endParaRPr lang="it-IT" dirty="0">
              <a:solidFill>
                <a:schemeClr val="tx1"/>
              </a:solidFill>
            </a:endParaRPr>
          </a:p>
          <a:p>
            <a:pPr lvl="0" algn="ctr">
              <a:buFont typeface="Wingdings" panose="05000000000000000000" pitchFamily="2" charset="2"/>
              <a:buChar char="Ø"/>
            </a:pPr>
            <a:r>
              <a:rPr lang="it-IT" dirty="0" smtClean="0">
                <a:solidFill>
                  <a:schemeClr val="tx1"/>
                </a:solidFill>
              </a:rPr>
              <a:t>Più </a:t>
            </a:r>
            <a:r>
              <a:rPr lang="it-IT" dirty="0">
                <a:solidFill>
                  <a:schemeClr val="tx1"/>
                </a:solidFill>
              </a:rPr>
              <a:t>ricerche sulla generalizzazione dei sistemi </a:t>
            </a:r>
            <a:r>
              <a:rPr lang="it-IT" dirty="0" smtClean="0">
                <a:solidFill>
                  <a:schemeClr val="tx1"/>
                </a:solidFill>
              </a:rPr>
              <a:t>tassonomici</a:t>
            </a:r>
          </a:p>
          <a:p>
            <a:pPr marL="0" lvl="0" indent="0">
              <a:buNone/>
            </a:pPr>
            <a:endParaRPr lang="it-IT" dirty="0">
              <a:solidFill>
                <a:schemeClr val="tx1"/>
              </a:solidFill>
            </a:endParaRPr>
          </a:p>
          <a:p>
            <a:pPr marL="0" lvl="0" indent="0">
              <a:buNone/>
            </a:pPr>
            <a:endParaRPr lang="it-IT" dirty="0">
              <a:solidFill>
                <a:schemeClr val="tx1"/>
              </a:solidFill>
            </a:endParaRPr>
          </a:p>
          <a:p>
            <a:endParaRPr lang="it-I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5313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969828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dirty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it-IT" b="1" dirty="0" smtClean="0">
                <a:solidFill>
                  <a:schemeClr val="accent2">
                    <a:lumMod val="75000"/>
                  </a:schemeClr>
                </a:solidFill>
              </a:rPr>
              <a:t>. LE </a:t>
            </a:r>
            <a:r>
              <a:rPr lang="it-IT" b="1" dirty="0">
                <a:solidFill>
                  <a:schemeClr val="accent2">
                    <a:lumMod val="75000"/>
                  </a:schemeClr>
                </a:solidFill>
              </a:rPr>
              <a:t>ORIGINI DELLE DIFFERENZE INDIVIDUALI DELLA PERSONALITÀ: CONTRIBUTO DELLA GENETICA DEL COMPORTAMENTO</a:t>
            </a:r>
            <a:r>
              <a:rPr lang="it-IT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it-IT" dirty="0">
                <a:solidFill>
                  <a:schemeClr val="accent2">
                    <a:lumMod val="75000"/>
                  </a:schemeClr>
                </a:solidFill>
              </a:rPr>
            </a:br>
            <a:endParaRPr lang="it-IT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92644" y="2579427"/>
            <a:ext cx="8596668" cy="3880773"/>
          </a:xfrm>
        </p:spPr>
        <p:txBody>
          <a:bodyPr>
            <a:normAutofit/>
          </a:bodyPr>
          <a:lstStyle/>
          <a:p>
            <a:endParaRPr lang="it-IT" b="1" dirty="0" smtClean="0"/>
          </a:p>
          <a:p>
            <a:r>
              <a:rPr lang="it-IT" b="1" dirty="0" smtClean="0">
                <a:solidFill>
                  <a:schemeClr val="tx1"/>
                </a:solidFill>
              </a:rPr>
              <a:t>Alcune </a:t>
            </a:r>
            <a:r>
              <a:rPr lang="it-IT" b="1" dirty="0">
                <a:solidFill>
                  <a:schemeClr val="tx1"/>
                </a:solidFill>
              </a:rPr>
              <a:t>conclusioni sulla genetica comportamentale : </a:t>
            </a:r>
          </a:p>
          <a:p>
            <a:pPr marL="0" indent="0">
              <a:buNone/>
            </a:pPr>
            <a:endParaRPr lang="it-IT" dirty="0">
              <a:solidFill>
                <a:schemeClr val="tx1"/>
              </a:solidFill>
            </a:endParaRPr>
          </a:p>
          <a:p>
            <a:pPr marL="0" lvl="0" indent="0">
              <a:buNone/>
            </a:pPr>
            <a:r>
              <a:rPr lang="it-IT" dirty="0">
                <a:solidFill>
                  <a:schemeClr val="tx1"/>
                </a:solidFill>
              </a:rPr>
              <a:t>1. </a:t>
            </a:r>
            <a:r>
              <a:rPr lang="it-IT" dirty="0" smtClean="0">
                <a:solidFill>
                  <a:schemeClr val="tx1"/>
                </a:solidFill>
              </a:rPr>
              <a:t>Le </a:t>
            </a:r>
            <a:r>
              <a:rPr lang="it-IT" dirty="0">
                <a:solidFill>
                  <a:schemeClr val="tx1"/>
                </a:solidFill>
              </a:rPr>
              <a:t>misure della personalità che includono molti punti di vista </a:t>
            </a:r>
            <a:r>
              <a:rPr lang="it-IT" dirty="0" smtClean="0">
                <a:solidFill>
                  <a:schemeClr val="tx1"/>
                </a:solidFill>
              </a:rPr>
              <a:t> </a:t>
            </a:r>
            <a:r>
              <a:rPr lang="it-IT" dirty="0">
                <a:solidFill>
                  <a:schemeClr val="tx1"/>
                </a:solidFill>
              </a:rPr>
              <a:t>rendono maggiori stime sulle influenze genetiche. 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 </a:t>
            </a:r>
          </a:p>
          <a:p>
            <a:pPr marL="0" lvl="0" indent="0">
              <a:buNone/>
            </a:pPr>
            <a:r>
              <a:rPr lang="it-IT" dirty="0">
                <a:solidFill>
                  <a:schemeClr val="tx1"/>
                </a:solidFill>
              </a:rPr>
              <a:t>2. </a:t>
            </a:r>
            <a:r>
              <a:rPr lang="it-IT" dirty="0" smtClean="0">
                <a:solidFill>
                  <a:schemeClr val="tx1"/>
                </a:solidFill>
              </a:rPr>
              <a:t>Gli studi : </a:t>
            </a:r>
          </a:p>
          <a:p>
            <a:pPr marL="685800" lvl="1">
              <a:buFont typeface="Wingdings" panose="05000000000000000000" pitchFamily="2" charset="2"/>
              <a:buChar char="Ø"/>
            </a:pPr>
            <a:r>
              <a:rPr lang="it-IT" dirty="0" smtClean="0">
                <a:solidFill>
                  <a:schemeClr val="tx1"/>
                </a:solidFill>
              </a:rPr>
              <a:t>usati per esaminare se ci fosse un differenziamento eziologico</a:t>
            </a:r>
            <a:endParaRPr lang="it-IT" dirty="0">
              <a:solidFill>
                <a:schemeClr val="tx1"/>
              </a:solidFill>
            </a:endParaRPr>
          </a:p>
          <a:p>
            <a:pPr marL="685800" lvl="1">
              <a:buFont typeface="Wingdings" panose="05000000000000000000" pitchFamily="2" charset="2"/>
              <a:buChar char="Ø"/>
            </a:pPr>
            <a:r>
              <a:rPr lang="it-IT" dirty="0" smtClean="0">
                <a:solidFill>
                  <a:schemeClr val="tx1"/>
                </a:solidFill>
              </a:rPr>
              <a:t>visti </a:t>
            </a:r>
            <a:r>
              <a:rPr lang="it-IT" dirty="0">
                <a:solidFill>
                  <a:schemeClr val="tx1"/>
                </a:solidFill>
              </a:rPr>
              <a:t>come </a:t>
            </a:r>
            <a:r>
              <a:rPr lang="it-IT" dirty="0" err="1">
                <a:solidFill>
                  <a:schemeClr val="tx1"/>
                </a:solidFill>
              </a:rPr>
              <a:t>step</a:t>
            </a:r>
            <a:r>
              <a:rPr lang="it-IT" dirty="0">
                <a:solidFill>
                  <a:schemeClr val="tx1"/>
                </a:solidFill>
              </a:rPr>
              <a:t> </a:t>
            </a:r>
            <a:r>
              <a:rPr lang="it-IT" dirty="0" smtClean="0">
                <a:solidFill>
                  <a:schemeClr val="tx1"/>
                </a:solidFill>
              </a:rPr>
              <a:t>necessario per </a:t>
            </a:r>
            <a:r>
              <a:rPr lang="it-IT" dirty="0">
                <a:solidFill>
                  <a:schemeClr val="tx1"/>
                </a:solidFill>
              </a:rPr>
              <a:t>identificare l’ereditabilità dei fenotipi che possono essere esaminati a livello molecolare.</a:t>
            </a:r>
          </a:p>
          <a:p>
            <a:endParaRPr lang="it-I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6459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6073256" y="2805542"/>
            <a:ext cx="3411940" cy="258532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it-IT" b="1" dirty="0" smtClean="0"/>
              <a:t>SECONDO STUDIO: </a:t>
            </a:r>
          </a:p>
          <a:p>
            <a:pPr lvl="0"/>
            <a:endParaRPr lang="it-IT" dirty="0" smtClean="0"/>
          </a:p>
          <a:p>
            <a:pPr lvl="0"/>
            <a:r>
              <a:rPr lang="it-IT" dirty="0" smtClean="0"/>
              <a:t>&gt; </a:t>
            </a:r>
            <a:r>
              <a:rPr lang="it-IT" dirty="0"/>
              <a:t>bambini con 1 o 2 coppie di alleli </a:t>
            </a:r>
            <a:r>
              <a:rPr lang="it-IT" dirty="0" smtClean="0"/>
              <a:t>S/S esprimono più </a:t>
            </a:r>
            <a:r>
              <a:rPr lang="it-IT" dirty="0"/>
              <a:t>sintomi </a:t>
            </a:r>
            <a:r>
              <a:rPr lang="it-IT" dirty="0" smtClean="0"/>
              <a:t>depressivi con maggiore </a:t>
            </a:r>
            <a:r>
              <a:rPr lang="it-IT" dirty="0"/>
              <a:t>possibilità di </a:t>
            </a:r>
            <a:r>
              <a:rPr lang="it-IT" dirty="0" smtClean="0"/>
              <a:t>depressione </a:t>
            </a:r>
            <a:r>
              <a:rPr lang="it-IT" dirty="0"/>
              <a:t>e </a:t>
            </a:r>
            <a:r>
              <a:rPr lang="it-IT" dirty="0" smtClean="0"/>
              <a:t>maggiore </a:t>
            </a:r>
            <a:r>
              <a:rPr lang="it-IT" dirty="0"/>
              <a:t>possibilità di </a:t>
            </a:r>
            <a:r>
              <a:rPr lang="it-IT" dirty="0" smtClean="0"/>
              <a:t>suicidio </a:t>
            </a:r>
            <a:endParaRPr lang="it-IT" dirty="0"/>
          </a:p>
          <a:p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2333767" y="482333"/>
            <a:ext cx="59504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/>
              <a:t>DUE STUDI SUGGERISCONO CHE…</a:t>
            </a:r>
            <a:endParaRPr lang="it-IT" sz="2000" b="1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269242" y="2528544"/>
            <a:ext cx="3016155" cy="313932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it-IT" b="1" dirty="0"/>
              <a:t>PRIMO STUDIO: </a:t>
            </a:r>
          </a:p>
          <a:p>
            <a:pPr lvl="0"/>
            <a:endParaRPr lang="it-IT" dirty="0"/>
          </a:p>
          <a:p>
            <a:pPr lvl="0"/>
            <a:r>
              <a:rPr lang="it-IT" dirty="0"/>
              <a:t> &gt; bambini maltrattati  con livelli minori di MAO sviluppano più frequentemente una personalità antisociale, violenta o disturbi di condotta </a:t>
            </a:r>
          </a:p>
          <a:p>
            <a:r>
              <a:rPr lang="it-IT" dirty="0"/>
              <a:t> </a:t>
            </a:r>
          </a:p>
          <a:p>
            <a:endParaRPr lang="it-IT" dirty="0"/>
          </a:p>
        </p:txBody>
      </p:sp>
      <p:sp>
        <p:nvSpPr>
          <p:cNvPr id="3" name="Freccia in giù 2"/>
          <p:cNvSpPr/>
          <p:nvPr/>
        </p:nvSpPr>
        <p:spPr>
          <a:xfrm rot="2250248">
            <a:off x="3408393" y="1083702"/>
            <a:ext cx="328194" cy="95506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Freccia in giù 4"/>
          <p:cNvSpPr/>
          <p:nvPr/>
        </p:nvSpPr>
        <p:spPr>
          <a:xfrm rot="19889796">
            <a:off x="6295504" y="1137102"/>
            <a:ext cx="368137" cy="9769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4704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faccettatur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Sfaccettatura</Template>
  <TotalTime>1064</TotalTime>
  <Words>1204</Words>
  <Application>Microsoft Office PowerPoint</Application>
  <PresentationFormat>Personalizzato</PresentationFormat>
  <Paragraphs>251</Paragraphs>
  <Slides>20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1" baseType="lpstr">
      <vt:lpstr>Sfaccettatura</vt:lpstr>
      <vt:lpstr>PERSONALITY  DEVELOPMENT: Stability and Change</vt:lpstr>
      <vt:lpstr>LA STRUTTURA DELLA PERSONALITÀ considerazioni</vt:lpstr>
      <vt:lpstr>CREAZIONE DI UNA TASSONOMIA DEI TRATTI NELL’ARCO DI VITA</vt:lpstr>
      <vt:lpstr>TASSONOMIA DEI TRATTI DI ORDINE SUPERIORE E INFERIORE</vt:lpstr>
      <vt:lpstr>Presentazione standard di PowerPoint</vt:lpstr>
      <vt:lpstr>Presentazione standard di PowerPoint</vt:lpstr>
      <vt:lpstr>LINEE GUIDA SULLA FUTURA EVOLUZIONE DEL LAVORO SULLE STRUTTURE DELLA PERSONALITÀ</vt:lpstr>
      <vt:lpstr>2. LE ORIGINI DELLE DIFFERENZE INDIVIDUALI DELLA PERSONALITÀ: CONTRIBUTO DELLA GENETICA DEL COMPORTAMENTO </vt:lpstr>
      <vt:lpstr>Presentazione standard di PowerPoint</vt:lpstr>
      <vt:lpstr>L’ ERA POST-GENOMICA </vt:lpstr>
      <vt:lpstr>Presentazione standard di PowerPoint</vt:lpstr>
      <vt:lpstr>3. MODELLI DI STABILITÀ E CAMBIAMENTO NEI TRATTI DI PERSONALITÀ  DALL’ADOLESCENZA  ALL’ETÀ ADULTA</vt:lpstr>
      <vt:lpstr>Presentazione standard di PowerPoint</vt:lpstr>
      <vt:lpstr>PROVE DEL LIVELLO-MEDIO DI CAMBIAMENTI  DELLA PERSONALITÀ  LIVELLO-MEDIO = risultato dei processi di maturazione e dei processi storici di una popolazione   </vt:lpstr>
      <vt:lpstr>Presentazione standard di PowerPoint</vt:lpstr>
      <vt:lpstr>PRINCIPI DI SVILUPPO DELLA PERSONALITÀ NELL’ETÀ ADULTA</vt:lpstr>
      <vt:lpstr>4. EFFETTI DELLA PERSONALITA’ SULLO SVILUPPO SOCIALE</vt:lpstr>
      <vt:lpstr>RELAZIONI SOCIALI</vt:lpstr>
      <vt:lpstr>    SFORZI E OBIETTIVI  - Coscienziosità e Stabilità Emotiva sono importanti elementi predittivi per il raggiungimento occupazionale, successo ed educazione.       Mantenere la concentrazione, lottare verso alti standard, inibire comp. aggressivi   </vt:lpstr>
      <vt:lpstr>FAVORIRE E MANTENERE LA SALUTE  - Studi dall’infanzia all’età adulta spiegano il legame tra tratti di personalità e longevità.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 MODELLI DI STABILITA’ E CAMBIAMENTO NEI TRATTI DI PERSONALITA’  DALL’ADOLESCENZA ALL’ETA’ ADULTA.</dc:title>
  <dc:creator>CECCOTTI FRANCESCA [PS0101320]</dc:creator>
  <cp:lastModifiedBy>Isabella Miscia</cp:lastModifiedBy>
  <cp:revision>87</cp:revision>
  <dcterms:created xsi:type="dcterms:W3CDTF">2017-05-12T10:05:01Z</dcterms:created>
  <dcterms:modified xsi:type="dcterms:W3CDTF">2017-05-22T17:20:20Z</dcterms:modified>
</cp:coreProperties>
</file>