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3" r:id="rId8"/>
    <p:sldId id="264" r:id="rId9"/>
    <p:sldId id="261" r:id="rId10"/>
    <p:sldId id="265" r:id="rId11"/>
    <p:sldId id="266" r:id="rId1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53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olo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22" name="Sottotitolo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49D355-16BD-4E45-BD9A-5EA878CF7CBD}" type="datetimeFigureOut">
              <a:rPr lang="it-IT" smtClean="0"/>
              <a:t>17/05/2017</a:t>
            </a:fld>
            <a:endParaRPr lang="it-IT"/>
          </a:p>
        </p:txBody>
      </p:sp>
      <p:sp>
        <p:nvSpPr>
          <p:cNvPr id="20" name="Segnaposto piè di pagina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8" name="Oval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49D355-16BD-4E45-BD9A-5EA878CF7CBD}" type="datetimeFigureOut">
              <a:rPr lang="it-IT" smtClean="0"/>
              <a:t>17/05/2017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49D355-16BD-4E45-BD9A-5EA878CF7CBD}" type="datetimeFigureOut">
              <a:rPr lang="it-IT" smtClean="0"/>
              <a:t>17/05/2017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49D355-16BD-4E45-BD9A-5EA878CF7CBD}" type="datetimeFigureOut">
              <a:rPr lang="it-IT" smtClean="0"/>
              <a:t>17/05/2017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49D355-16BD-4E45-BD9A-5EA878CF7CBD}" type="datetimeFigureOut">
              <a:rPr lang="it-IT" smtClean="0"/>
              <a:t>17/05/2017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10" name="Rettangolo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49D355-16BD-4E45-BD9A-5EA878CF7CBD}" type="datetimeFigureOut">
              <a:rPr lang="it-IT" smtClean="0"/>
              <a:t>17/05/2017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49D355-16BD-4E45-BD9A-5EA878CF7CBD}" type="datetimeFigureOut">
              <a:rPr lang="it-IT" smtClean="0"/>
              <a:t>17/05/2017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49D355-16BD-4E45-BD9A-5EA878CF7CBD}" type="datetimeFigureOut">
              <a:rPr lang="it-IT" smtClean="0"/>
              <a:t>17/05/2017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49D355-16BD-4E45-BD9A-5EA878CF7CBD}" type="datetimeFigureOut">
              <a:rPr lang="it-IT" smtClean="0"/>
              <a:t>17/05/2017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6" name="Rettangolo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49D355-16BD-4E45-BD9A-5EA878CF7CBD}" type="datetimeFigureOut">
              <a:rPr lang="it-IT" smtClean="0"/>
              <a:t>17/05/2017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49D355-16BD-4E45-BD9A-5EA878CF7CBD}" type="datetimeFigureOut">
              <a:rPr lang="it-IT" smtClean="0"/>
              <a:t>17/05/2017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8" name="Rettangolo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9" name="Elaborazione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Elaborazione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rt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Anello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Segnaposto titolo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egnaposto testo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24" name="Segnaposto dat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F49D355-16BD-4E45-BD9A-5EA878CF7CBD}" type="datetimeFigureOut">
              <a:rPr lang="it-IT" smtClean="0"/>
              <a:t>17/05/2017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it-IT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15" name="Rettangolo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093952" y="260648"/>
            <a:ext cx="8064896" cy="4773276"/>
          </a:xfrm>
        </p:spPr>
        <p:txBody>
          <a:bodyPr>
            <a:normAutofit fontScale="90000"/>
          </a:bodyPr>
          <a:lstStyle/>
          <a:p>
            <a:r>
              <a:rPr lang="it-IT" sz="6600" b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  <a:t>A </a:t>
            </a:r>
            <a:r>
              <a:rPr lang="it-IT" sz="6600" b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  <a:t>Phenotypic</a:t>
            </a:r>
            <a:r>
              <a:rPr lang="it-IT" sz="6600" b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it-IT" sz="6600" b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  <a:t>Null</a:t>
            </a:r>
            <a:r>
              <a:rPr lang="it-IT" sz="6600" b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it-IT" sz="6600" b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  <a:t>Hypothesis</a:t>
            </a:r>
            <a:r>
              <a:rPr lang="it-IT" sz="6600" b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  <a:t> for the Genetics of </a:t>
            </a:r>
            <a:r>
              <a:rPr lang="it-IT" sz="6600" b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  <a:t>Personality</a:t>
            </a:r>
            <a:r>
              <a:rPr lang="it-IT" sz="6000" b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/>
            </a:r>
            <a:br>
              <a:rPr lang="it-IT" sz="6000" b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it-IT" sz="6000" b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/>
            </a:r>
            <a:br>
              <a:rPr lang="it-IT" sz="6000" b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it-IT" sz="4400" b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  <a:t>E</a:t>
            </a:r>
            <a:r>
              <a:rPr lang="it-IT" sz="4400" b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it-IT" sz="4400" b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  <a:t>Turkheimer</a:t>
            </a:r>
            <a:r>
              <a:rPr lang="it-IT" sz="4400" b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  <a:t>, E. </a:t>
            </a:r>
            <a:r>
              <a:rPr lang="it-IT" sz="4400" b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  <a:t>Pettersson</a:t>
            </a:r>
            <a:r>
              <a:rPr lang="it-IT" sz="4400" b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  <a:t>, E. E. </a:t>
            </a:r>
            <a:r>
              <a:rPr lang="it-IT" sz="4400" b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  <a:t>Horn</a:t>
            </a:r>
            <a:endParaRPr lang="it-IT" sz="6000" b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1187624" y="6021288"/>
            <a:ext cx="40105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Federica Di Lauro, Jasmin Finocchiaro</a:t>
            </a:r>
            <a:endParaRPr lang="it-IT" sz="2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31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115616" y="260648"/>
            <a:ext cx="7406640" cy="1139386"/>
          </a:xfrm>
        </p:spPr>
        <p:txBody>
          <a:bodyPr/>
          <a:lstStyle/>
          <a:p>
            <a:r>
              <a:rPr lang="it-IT" sz="5400" b="1" dirty="0" smtClean="0">
                <a:solidFill>
                  <a:schemeClr val="tx1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Ipotesi nulla fenotipica</a:t>
            </a:r>
            <a:endParaRPr lang="it-IT" sz="5400" b="0" dirty="0">
              <a:ln>
                <a:noFill/>
              </a:ln>
              <a:solidFill>
                <a:schemeClr val="tx1"/>
              </a:solidFill>
              <a:effectLst/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249680" y="1850064"/>
            <a:ext cx="7406640" cy="4459256"/>
          </a:xfrm>
        </p:spPr>
        <p:txBody>
          <a:bodyPr>
            <a:normAutofit lnSpcReduction="10000"/>
          </a:bodyPr>
          <a:lstStyle/>
          <a:p>
            <a:r>
              <a:rPr lang="it-IT" sz="2800" dirty="0" smtClean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Ipotesi </a:t>
            </a:r>
            <a:r>
              <a:rPr lang="it-IT" sz="2800" dirty="0" smtClean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 </a:t>
            </a:r>
            <a:r>
              <a:rPr lang="it-IT" sz="2800" dirty="0" smtClean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la </a:t>
            </a:r>
            <a:r>
              <a:rPr lang="it-IT" sz="28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personalità è un processo </a:t>
            </a:r>
            <a:r>
              <a:rPr lang="it-IT" sz="2800" dirty="0" smtClean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fenotipico</a:t>
            </a:r>
          </a:p>
          <a:p>
            <a:endParaRPr lang="it-IT" sz="2800" dirty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it-IT" sz="2800" dirty="0" smtClean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Una </a:t>
            </a:r>
            <a:r>
              <a:rPr lang="it-IT" sz="28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versione aggiornata delle leggi viene chiamata dagli autori ‘’ipotesi nulla fenotipica della genetica comportamentale’’ </a:t>
            </a:r>
            <a:r>
              <a:rPr lang="it-IT" sz="2800" dirty="0" smtClean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 </a:t>
            </a:r>
            <a:r>
              <a:rPr lang="it-IT" sz="28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può essere definita come: </a:t>
            </a:r>
            <a:endParaRPr lang="it-IT" sz="2800" dirty="0" smtClean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it-IT" sz="700" i="1" dirty="0" smtClean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it-IT" sz="2800" i="1" dirty="0" smtClean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tutti </a:t>
            </a:r>
            <a:r>
              <a:rPr lang="it-IT" sz="2800" i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 tratti sono ereditabili e la struttura multivariata delle componenti biometriche del comportamento non differisce dalla struttura </a:t>
            </a:r>
            <a:r>
              <a:rPr lang="it-IT" sz="2800" i="1" dirty="0" smtClean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fenotipica</a:t>
            </a:r>
            <a:endParaRPr lang="it-IT" sz="2800" i="1" dirty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it-IT" dirty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2366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115616" y="260648"/>
            <a:ext cx="7406640" cy="1139386"/>
          </a:xfrm>
        </p:spPr>
        <p:txBody>
          <a:bodyPr/>
          <a:lstStyle/>
          <a:p>
            <a:r>
              <a:rPr lang="it-IT" sz="5400" b="1" dirty="0" smtClean="0">
                <a:solidFill>
                  <a:schemeClr val="tx1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Conclusioni</a:t>
            </a:r>
            <a:endParaRPr lang="it-IT" sz="5400" b="0" dirty="0">
              <a:ln>
                <a:noFill/>
              </a:ln>
              <a:solidFill>
                <a:schemeClr val="tx1"/>
              </a:solidFill>
              <a:effectLst/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249680" y="1850064"/>
            <a:ext cx="7406640" cy="4459256"/>
          </a:xfrm>
        </p:spPr>
        <p:txBody>
          <a:bodyPr>
            <a:normAutofit/>
          </a:bodyPr>
          <a:lstStyle/>
          <a:p>
            <a:pPr marL="484632" indent="-457200">
              <a:buFont typeface="Arial" panose="020B0604020202020204" pitchFamily="34" charset="0"/>
              <a:buChar char="•"/>
            </a:pPr>
            <a:r>
              <a:rPr lang="it-IT" sz="30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Più le persone sono simili nel loro genotipo, più sono simili a livello di personalità. </a:t>
            </a:r>
          </a:p>
          <a:p>
            <a:pPr marL="484632" indent="-457200">
              <a:buFont typeface="Arial" panose="020B0604020202020204" pitchFamily="34" charset="0"/>
              <a:buChar char="•"/>
            </a:pPr>
            <a:endParaRPr lang="it-IT" sz="3000" dirty="0" smtClean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484632" indent="-457200">
              <a:buFont typeface="Arial" panose="020B0604020202020204" pitchFamily="34" charset="0"/>
              <a:buChar char="•"/>
            </a:pPr>
            <a:r>
              <a:rPr lang="it-IT" sz="3000" dirty="0" smtClean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La </a:t>
            </a:r>
            <a:r>
              <a:rPr lang="it-IT" sz="30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personalità è ereditabile ma non ha un meccanismo genetico </a:t>
            </a:r>
            <a:endParaRPr lang="it-IT" sz="3000" dirty="0" smtClean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484632" indent="-457200">
              <a:buFont typeface="Arial" panose="020B0604020202020204" pitchFamily="34" charset="0"/>
              <a:buChar char="•"/>
            </a:pPr>
            <a:endParaRPr lang="it-IT" sz="3000" dirty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484632" indent="-457200">
              <a:buFont typeface="Arial" panose="020B0604020202020204" pitchFamily="34" charset="0"/>
              <a:buChar char="•"/>
            </a:pPr>
            <a:r>
              <a:rPr lang="it-IT" sz="3000" dirty="0" smtClean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La </a:t>
            </a:r>
            <a:r>
              <a:rPr lang="it-IT" sz="30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variazione fenotipica spiega la struttura genetica dei comportamenti.</a:t>
            </a:r>
          </a:p>
          <a:p>
            <a:endParaRPr lang="it-IT" dirty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9517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331640" y="1340768"/>
            <a:ext cx="7235981" cy="4896544"/>
          </a:xfrm>
        </p:spPr>
        <p:txBody>
          <a:bodyPr/>
          <a:lstStyle/>
          <a:p>
            <a:pPr algn="ctr"/>
            <a:r>
              <a:rPr lang="it-IT" sz="3500" b="1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Ipotesi fenotipica nulla</a:t>
            </a:r>
            <a:r>
              <a:rPr lang="it-IT" sz="3500" b="0" dirty="0">
                <a:ln>
                  <a:noFill/>
                </a:ln>
                <a:solidFill>
                  <a:schemeClr val="tx1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/>
            </a:r>
            <a:br>
              <a:rPr lang="it-IT" sz="3500" b="0" dirty="0">
                <a:ln>
                  <a:noFill/>
                </a:ln>
                <a:solidFill>
                  <a:schemeClr val="tx1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it-IT" sz="3500" b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/>
            </a:r>
            <a:br>
              <a:rPr lang="it-IT" sz="3500" b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it-IT" sz="3500" b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/>
            </a:r>
            <a:br>
              <a:rPr lang="it-IT" sz="3500" b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it-IT" sz="3500" b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la </a:t>
            </a:r>
            <a:r>
              <a:rPr lang="it-IT" sz="3500" b="0" dirty="0">
                <a:ln>
                  <a:noFill/>
                </a:ln>
                <a:solidFill>
                  <a:schemeClr val="tx1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varianza genetica non è un meccanismo indipendente delle differenze individuali nella </a:t>
            </a:r>
            <a:r>
              <a:rPr lang="it-IT" sz="3500" b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personalità </a:t>
            </a:r>
            <a:r>
              <a:rPr lang="it-IT" sz="3500" b="0" dirty="0">
                <a:ln>
                  <a:noFill/>
                </a:ln>
                <a:solidFill>
                  <a:schemeClr val="tx1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ma piuttosto un risultato del processo che è meglio concettualizzato a livello fenotipico.</a:t>
            </a:r>
            <a:endParaRPr lang="it-IT" sz="3500" b="0" dirty="0">
              <a:ln>
                <a:noFill/>
              </a:ln>
              <a:solidFill>
                <a:schemeClr val="tx1"/>
              </a:solidFill>
              <a:effectLst/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03648" y="164232"/>
            <a:ext cx="7406640" cy="1752600"/>
          </a:xfrm>
        </p:spPr>
        <p:txBody>
          <a:bodyPr>
            <a:normAutofit/>
          </a:bodyPr>
          <a:lstStyle/>
          <a:p>
            <a:pPr algn="l"/>
            <a:r>
              <a:rPr lang="it-IT" sz="5400" b="1" dirty="0" smtClean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Introduzione</a:t>
            </a:r>
            <a:endParaRPr lang="it-IT" sz="5400" b="1" dirty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4" name="Freccia in giù 3"/>
          <p:cNvSpPr/>
          <p:nvPr/>
        </p:nvSpPr>
        <p:spPr>
          <a:xfrm>
            <a:off x="4716016" y="1916832"/>
            <a:ext cx="360040" cy="10801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12880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979712" y="5085184"/>
            <a:ext cx="7406640" cy="1472184"/>
          </a:xfrm>
        </p:spPr>
        <p:txBody>
          <a:bodyPr>
            <a:normAutofit fontScale="90000"/>
          </a:bodyPr>
          <a:lstStyle/>
          <a:p>
            <a:r>
              <a:rPr lang="it-IT" sz="3500" b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/>
            </a:r>
            <a:br>
              <a:rPr lang="it-IT" sz="3500" b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it-IT" sz="3500" dirty="0">
                <a:solidFill>
                  <a:schemeClr val="tx1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/>
            </a:r>
            <a:br>
              <a:rPr lang="it-IT" sz="3500" dirty="0">
                <a:solidFill>
                  <a:schemeClr val="tx1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it-IT" sz="3500" dirty="0" smtClean="0">
                <a:solidFill>
                  <a:schemeClr val="tx1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/>
            </a:r>
            <a:br>
              <a:rPr lang="it-IT" sz="3500" dirty="0" smtClean="0">
                <a:solidFill>
                  <a:schemeClr val="tx1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it-IT" sz="3500" dirty="0">
                <a:solidFill>
                  <a:schemeClr val="tx1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/>
            </a:r>
            <a:br>
              <a:rPr lang="it-IT" sz="3500" dirty="0">
                <a:solidFill>
                  <a:schemeClr val="tx1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it-IT" sz="3500" dirty="0" smtClean="0">
                <a:solidFill>
                  <a:schemeClr val="tx1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/>
            </a:r>
            <a:br>
              <a:rPr lang="it-IT" sz="3500" dirty="0" smtClean="0">
                <a:solidFill>
                  <a:schemeClr val="tx1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it-IT" sz="3500" b="0" dirty="0">
                <a:ln>
                  <a:noFill/>
                </a:ln>
                <a:solidFill>
                  <a:schemeClr val="tx1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/>
            </a:r>
            <a:br>
              <a:rPr lang="it-IT" sz="3500" b="0" dirty="0">
                <a:ln>
                  <a:noFill/>
                </a:ln>
                <a:solidFill>
                  <a:schemeClr val="tx1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</a:br>
            <a:endParaRPr lang="it-IT" sz="3500" b="0" dirty="0">
              <a:ln>
                <a:noFill/>
              </a:ln>
              <a:solidFill>
                <a:schemeClr val="tx1"/>
              </a:solidFill>
              <a:effectLst/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935087" y="188640"/>
            <a:ext cx="8208913" cy="949569"/>
          </a:xfrm>
        </p:spPr>
        <p:txBody>
          <a:bodyPr>
            <a:noAutofit/>
          </a:bodyPr>
          <a:lstStyle/>
          <a:p>
            <a:r>
              <a:rPr lang="it-IT" sz="5400" b="1" dirty="0" smtClean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Genetica comportamentale</a:t>
            </a:r>
            <a:endParaRPr lang="it-IT" sz="5400" b="1" dirty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1115616" y="1124744"/>
            <a:ext cx="756084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M</a:t>
            </a:r>
            <a:r>
              <a:rPr lang="it-IT" sz="2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odello </a:t>
            </a:r>
            <a:r>
              <a:rPr lang="it-IT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classico dei </a:t>
            </a:r>
            <a:r>
              <a:rPr lang="it-IT" sz="2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gemelli:</a:t>
            </a:r>
          </a:p>
          <a:p>
            <a:r>
              <a:rPr lang="it-IT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/>
            </a:r>
            <a:br>
              <a:rPr lang="it-IT" sz="2800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it-IT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(</a:t>
            </a:r>
            <a:r>
              <a:rPr lang="it-IT" sz="28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A</a:t>
            </a:r>
            <a:r>
              <a:rPr lang="it-IT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) </a:t>
            </a:r>
            <a:r>
              <a:rPr lang="it-IT" sz="2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l’effetto </a:t>
            </a:r>
            <a:r>
              <a:rPr lang="it-IT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additivo di geni multipli, di cui il 100% è condiviso dai gemelli identici e il 50% dai gemelli fraterni</a:t>
            </a:r>
            <a:br>
              <a:rPr lang="it-IT" sz="2800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endParaRPr lang="it-IT" sz="2800" dirty="0" smtClean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it-IT" sz="2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(</a:t>
            </a:r>
            <a:r>
              <a:rPr lang="it-IT" sz="28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C</a:t>
            </a:r>
            <a:r>
              <a:rPr lang="it-IT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) gli effetti dell’ambiente condiviso </a:t>
            </a:r>
            <a:r>
              <a:rPr lang="it-IT" sz="2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rendono simili </a:t>
            </a:r>
            <a:r>
              <a:rPr lang="it-IT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i fratelli cresciuti nella stessa </a:t>
            </a:r>
            <a:r>
              <a:rPr lang="it-IT" sz="2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famiglia</a:t>
            </a:r>
            <a:r>
              <a:rPr lang="it-IT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/>
            </a:r>
            <a:br>
              <a:rPr lang="it-IT" sz="2800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endParaRPr lang="it-IT" sz="2800" dirty="0" smtClean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it-IT" sz="2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(</a:t>
            </a:r>
            <a:r>
              <a:rPr lang="it-IT" sz="28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E</a:t>
            </a:r>
            <a:r>
              <a:rPr lang="it-IT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) l’ambiente non condiviso o </a:t>
            </a:r>
            <a:r>
              <a:rPr lang="it-IT" sz="2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unico </a:t>
            </a:r>
            <a:r>
              <a:rPr lang="it-IT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racchiude tutto ciò che rende diversi i gemelli cresciuti assieme e include l’errore </a:t>
            </a:r>
            <a:r>
              <a:rPr lang="it-IT" sz="2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di misurazione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3916464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979712" y="5085184"/>
            <a:ext cx="7406640" cy="1472184"/>
          </a:xfrm>
        </p:spPr>
        <p:txBody>
          <a:bodyPr>
            <a:normAutofit fontScale="90000"/>
          </a:bodyPr>
          <a:lstStyle/>
          <a:p>
            <a:r>
              <a:rPr lang="it-IT" sz="3500" b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/>
            </a:r>
            <a:br>
              <a:rPr lang="it-IT" sz="3500" b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it-IT" sz="3500" dirty="0">
                <a:solidFill>
                  <a:schemeClr val="tx1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/>
            </a:r>
            <a:br>
              <a:rPr lang="it-IT" sz="3500" dirty="0">
                <a:solidFill>
                  <a:schemeClr val="tx1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it-IT" sz="3500" dirty="0" smtClean="0">
                <a:solidFill>
                  <a:schemeClr val="tx1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/>
            </a:r>
            <a:br>
              <a:rPr lang="it-IT" sz="3500" dirty="0" smtClean="0">
                <a:solidFill>
                  <a:schemeClr val="tx1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it-IT" sz="3500" dirty="0">
                <a:solidFill>
                  <a:schemeClr val="tx1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/>
            </a:r>
            <a:br>
              <a:rPr lang="it-IT" sz="3500" dirty="0">
                <a:solidFill>
                  <a:schemeClr val="tx1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it-IT" sz="3500" dirty="0" smtClean="0">
                <a:solidFill>
                  <a:schemeClr val="tx1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/>
            </a:r>
            <a:br>
              <a:rPr lang="it-IT" sz="3500" dirty="0" smtClean="0">
                <a:solidFill>
                  <a:schemeClr val="tx1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it-IT" sz="3500" b="0" dirty="0">
                <a:ln>
                  <a:noFill/>
                </a:ln>
                <a:solidFill>
                  <a:schemeClr val="tx1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/>
            </a:r>
            <a:br>
              <a:rPr lang="it-IT" sz="3500" b="0" dirty="0">
                <a:ln>
                  <a:noFill/>
                </a:ln>
                <a:solidFill>
                  <a:schemeClr val="tx1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</a:br>
            <a:endParaRPr lang="it-IT" sz="3500" b="0" dirty="0">
              <a:ln>
                <a:noFill/>
              </a:ln>
              <a:solidFill>
                <a:schemeClr val="tx1"/>
              </a:solidFill>
              <a:effectLst/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043607" y="0"/>
            <a:ext cx="8100393" cy="949569"/>
          </a:xfrm>
        </p:spPr>
        <p:txBody>
          <a:bodyPr>
            <a:noAutofit/>
          </a:bodyPr>
          <a:lstStyle/>
          <a:p>
            <a:r>
              <a:rPr lang="it-IT" sz="5400" b="1" dirty="0" smtClean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Leggi della genetica comportamentale</a:t>
            </a:r>
            <a:endParaRPr lang="it-IT" sz="5400" b="1" dirty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1043608" y="1669098"/>
            <a:ext cx="7776864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Le differenze nella personalità sono </a:t>
            </a:r>
            <a:r>
              <a:rPr lang="it-IT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ereditabili: gemelli </a:t>
            </a:r>
            <a:r>
              <a:rPr lang="it-IT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identici sono più simili per i tratti di personalità di quanto non lo siano i gemelli fraterni e </a:t>
            </a:r>
            <a:r>
              <a:rPr lang="it-IT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le </a:t>
            </a:r>
            <a:r>
              <a:rPr lang="it-IT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personalità dei bambini adottati sono più simili a quelle dei loro genitori biologici rispetto a quelle dei genitori adottivi. </a:t>
            </a:r>
            <a:endParaRPr lang="it-IT" sz="2400" dirty="0" smtClean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it-IT" sz="1400" dirty="0">
                <a:latin typeface="Calibri Light" panose="020F0302020204030204" pitchFamily="34" charset="0"/>
                <a:cs typeface="Calibri Light" panose="020F0302020204030204" pitchFamily="34" charset="0"/>
              </a:rPr>
              <a:t/>
            </a:r>
            <a:br>
              <a:rPr lang="it-IT" sz="1400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it-IT" sz="24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Prima legge</a:t>
            </a:r>
            <a:r>
              <a:rPr lang="it-IT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: </a:t>
            </a:r>
            <a:r>
              <a:rPr lang="it-IT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tutti i tratti umani sono ereditabili</a:t>
            </a:r>
            <a:r>
              <a:rPr lang="it-IT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.</a:t>
            </a:r>
          </a:p>
          <a:p>
            <a:endParaRPr lang="it-IT" sz="1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it-IT" sz="24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Seconda legge</a:t>
            </a:r>
            <a:r>
              <a:rPr lang="it-IT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: la </a:t>
            </a:r>
            <a:r>
              <a:rPr lang="it-IT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componente ambientale condivisa delle differenze individuali è </a:t>
            </a:r>
            <a:r>
              <a:rPr lang="it-IT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ridotta. </a:t>
            </a:r>
            <a:r>
              <a:rPr lang="it-IT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/>
            </a:r>
            <a:br>
              <a:rPr lang="it-IT" sz="2400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endParaRPr lang="it-IT" sz="1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it-IT" sz="2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T</a:t>
            </a:r>
            <a:r>
              <a:rPr lang="it-IT" sz="24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erza legge</a:t>
            </a:r>
            <a:r>
              <a:rPr lang="it-IT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: </a:t>
            </a:r>
            <a:r>
              <a:rPr lang="it-IT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gemelli identici cresciuti nella stessa casa non sono perfettamente correlati </a:t>
            </a:r>
            <a:r>
              <a:rPr lang="it-IT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in tutto </a:t>
            </a:r>
            <a:r>
              <a:rPr lang="it-IT" sz="2400" dirty="0" smtClean="0"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 </a:t>
            </a:r>
            <a:r>
              <a:rPr lang="it-IT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varianza </a:t>
            </a:r>
            <a:r>
              <a:rPr lang="it-IT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fenotipica nella coppia dei gemelli identici cresciuti insieme.</a:t>
            </a:r>
          </a:p>
        </p:txBody>
      </p:sp>
    </p:spTree>
    <p:extLst>
      <p:ext uri="{BB962C8B-B14F-4D97-AF65-F5344CB8AC3E}">
        <p14:creationId xmlns:p14="http://schemas.microsoft.com/office/powerpoint/2010/main" val="2351727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331640" y="1196752"/>
            <a:ext cx="7406640" cy="1472184"/>
          </a:xfrm>
        </p:spPr>
        <p:txBody>
          <a:bodyPr>
            <a:normAutofit fontScale="90000"/>
          </a:bodyPr>
          <a:lstStyle/>
          <a:p>
            <a:r>
              <a:rPr lang="it-IT" sz="5400" b="1" dirty="0" smtClean="0">
                <a:solidFill>
                  <a:schemeClr val="tx1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Perché non ci sono effetti dell’ambiente condiviso sulla personalità?</a:t>
            </a:r>
            <a:endParaRPr lang="it-IT" sz="5400" b="1" dirty="0">
              <a:ln>
                <a:noFill/>
              </a:ln>
              <a:solidFill>
                <a:schemeClr val="tx1"/>
              </a:solidFill>
              <a:effectLst/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67328" y="2924944"/>
            <a:ext cx="7406640" cy="1752600"/>
          </a:xfrm>
        </p:spPr>
        <p:txBody>
          <a:bodyPr>
            <a:noAutofit/>
          </a:bodyPr>
          <a:lstStyle/>
          <a:p>
            <a:pPr algn="ctr"/>
            <a:r>
              <a:rPr lang="it-IT" sz="2800" dirty="0" smtClean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 causa dell’effetto </a:t>
            </a:r>
            <a:r>
              <a:rPr lang="it-IT" sz="28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che accresce la similarità di coppie di gemelli identici rispetto ad altri tipi di </a:t>
            </a:r>
            <a:r>
              <a:rPr lang="it-IT" sz="2800" dirty="0" smtClean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relazioni</a:t>
            </a:r>
          </a:p>
          <a:p>
            <a:pPr algn="ctr"/>
            <a:endParaRPr lang="it-IT" sz="2800" dirty="0" smtClean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it-IT" sz="2800" dirty="0" smtClean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Le </a:t>
            </a:r>
            <a:r>
              <a:rPr lang="it-IT" sz="28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famiglie contribuiscono all’accentuarsi di questo effetto poiché tendono a non differenziare i bambini cresciuti assieme, non favorendo la variabilità sistematica.</a:t>
            </a:r>
            <a:endParaRPr lang="it-IT" sz="2800" dirty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5" name="Freccia in giù 4"/>
          <p:cNvSpPr/>
          <p:nvPr/>
        </p:nvSpPr>
        <p:spPr>
          <a:xfrm>
            <a:off x="4854624" y="4220696"/>
            <a:ext cx="432048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28071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043608" y="332656"/>
            <a:ext cx="7406640" cy="1472184"/>
          </a:xfrm>
        </p:spPr>
        <p:txBody>
          <a:bodyPr>
            <a:normAutofit fontScale="90000"/>
          </a:bodyPr>
          <a:lstStyle/>
          <a:p>
            <a:r>
              <a:rPr lang="it-IT" sz="5400" b="1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Ci sono tratti più ereditabili di altri?</a:t>
            </a:r>
            <a:endParaRPr lang="it-IT" sz="5400" b="1" dirty="0">
              <a:ln>
                <a:noFill/>
              </a:ln>
              <a:solidFill>
                <a:schemeClr val="tx1"/>
              </a:solidFill>
              <a:effectLst/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15616" y="1844824"/>
            <a:ext cx="7694672" cy="5013176"/>
          </a:xfrm>
        </p:spPr>
        <p:txBody>
          <a:bodyPr>
            <a:normAutofit fontScale="92500"/>
          </a:bodyPr>
          <a:lstStyle/>
          <a:p>
            <a:r>
              <a:rPr lang="it-IT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Il </a:t>
            </a:r>
            <a:r>
              <a:rPr lang="it-IT" b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coefficiente di ereditarietà </a:t>
            </a:r>
            <a:r>
              <a:rPr lang="it-IT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indica la proporzione della variabilità fenotipica associata alla variabilità nel </a:t>
            </a:r>
            <a:r>
              <a:rPr lang="it-IT" dirty="0" smtClean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genotipo.</a:t>
            </a:r>
          </a:p>
          <a:p>
            <a:endParaRPr lang="it-IT" sz="500" dirty="0" smtClean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484632" indent="-457200">
              <a:buFont typeface="Arial" panose="020B0604020202020204" pitchFamily="34" charset="0"/>
              <a:buChar char="•"/>
            </a:pPr>
            <a:r>
              <a:rPr lang="it-IT" b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Thompson e Wilde (1973</a:t>
            </a:r>
            <a:r>
              <a:rPr lang="it-IT" b="1" dirty="0" smtClean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): </a:t>
            </a:r>
            <a:r>
              <a:rPr lang="it-IT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viene studiata la personalità dei </a:t>
            </a:r>
            <a:r>
              <a:rPr lang="it-IT" dirty="0" smtClean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gemelli; </a:t>
            </a:r>
            <a:r>
              <a:rPr lang="it-IT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sono stati notati dei tentativi di ‘’replicare’’ l’ereditarietà attraverso il genere e l’età dei </a:t>
            </a:r>
            <a:r>
              <a:rPr lang="it-IT" dirty="0" smtClean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gemelli</a:t>
            </a:r>
            <a:r>
              <a:rPr lang="it-IT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. I risultati non erano significativi</a:t>
            </a:r>
            <a:r>
              <a:rPr lang="it-IT" dirty="0" smtClean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.</a:t>
            </a:r>
          </a:p>
          <a:p>
            <a:endParaRPr lang="it-IT" sz="500" dirty="0" smtClean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484632" indent="-457200">
              <a:buFont typeface="Arial" panose="020B0604020202020204" pitchFamily="34" charset="0"/>
              <a:buChar char="•"/>
            </a:pPr>
            <a:r>
              <a:rPr lang="it-IT" b="1" dirty="0" err="1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Loehlin</a:t>
            </a:r>
            <a:r>
              <a:rPr lang="it-IT" b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e </a:t>
            </a:r>
            <a:r>
              <a:rPr lang="it-IT" b="1" dirty="0" err="1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Nichols</a:t>
            </a:r>
            <a:r>
              <a:rPr lang="it-IT" b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it-IT" b="1" dirty="0" smtClean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(1976)</a:t>
            </a:r>
            <a:r>
              <a:rPr lang="it-IT" dirty="0" smtClean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: analisi su </a:t>
            </a:r>
            <a:r>
              <a:rPr lang="it-IT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850 coppie di </a:t>
            </a:r>
            <a:r>
              <a:rPr lang="it-IT" dirty="0" smtClean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gemelli, concludendo che </a:t>
            </a:r>
            <a:r>
              <a:rPr lang="it-IT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le coppie di gemelli identici sono effettivamente più simili di quelle dei gemelli fraterni </a:t>
            </a:r>
          </a:p>
          <a:p>
            <a:endParaRPr lang="it-IT" sz="200" dirty="0" smtClean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it-IT" dirty="0" smtClean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 è difficile </a:t>
            </a:r>
            <a:r>
              <a:rPr lang="it-IT" dirty="0" smtClean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dimostrare </a:t>
            </a:r>
            <a:r>
              <a:rPr lang="it-IT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che il tratto X è più ereditabile del tratto Y</a:t>
            </a:r>
            <a:endParaRPr lang="it-IT" dirty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0169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043608" y="404664"/>
            <a:ext cx="7406640" cy="1472184"/>
          </a:xfrm>
        </p:spPr>
        <p:txBody>
          <a:bodyPr>
            <a:normAutofit fontScale="90000"/>
          </a:bodyPr>
          <a:lstStyle/>
          <a:p>
            <a:r>
              <a:rPr lang="it-IT" sz="5400" b="1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Ci sono tratti più ereditabili di altri?</a:t>
            </a:r>
            <a:endParaRPr lang="it-IT" sz="5400" b="1" dirty="0">
              <a:ln>
                <a:noFill/>
              </a:ln>
              <a:solidFill>
                <a:schemeClr val="tx1"/>
              </a:solidFill>
              <a:effectLst/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15616" y="2348880"/>
            <a:ext cx="7694672" cy="5013176"/>
          </a:xfrm>
        </p:spPr>
        <p:txBody>
          <a:bodyPr>
            <a:normAutofit/>
          </a:bodyPr>
          <a:lstStyle/>
          <a:p>
            <a:r>
              <a:rPr lang="it-IT" b="1" dirty="0" err="1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Lohelin</a:t>
            </a:r>
            <a:r>
              <a:rPr lang="it-IT" b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(</a:t>
            </a:r>
            <a:r>
              <a:rPr lang="it-IT" b="1" dirty="0" smtClean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1982): </a:t>
            </a:r>
          </a:p>
          <a:p>
            <a:endParaRPr lang="it-IT" sz="900" b="1" dirty="0" smtClean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484632" indent="-457200">
              <a:buFont typeface="Arial" panose="020B0604020202020204" pitchFamily="34" charset="0"/>
              <a:buChar char="•"/>
            </a:pPr>
            <a:r>
              <a:rPr lang="it-IT" dirty="0" smtClean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con </a:t>
            </a:r>
            <a:r>
              <a:rPr lang="it-IT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campioni sufficientemente grandi l’ipotesi nulla è sempre sbagliata </a:t>
            </a:r>
            <a:endParaRPr lang="it-IT" dirty="0" smtClean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484632" indent="-457200">
              <a:buFont typeface="Arial" panose="020B0604020202020204" pitchFamily="34" charset="0"/>
              <a:buChar char="•"/>
            </a:pPr>
            <a:endParaRPr lang="it-IT" sz="900" dirty="0" smtClean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484632" indent="-457200">
              <a:buFont typeface="Arial" panose="020B0604020202020204" pitchFamily="34" charset="0"/>
              <a:buChar char="•"/>
            </a:pPr>
            <a:r>
              <a:rPr lang="it-IT" dirty="0" smtClean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l’ereditarietà </a:t>
            </a:r>
            <a:r>
              <a:rPr lang="it-IT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dell’estroversione e del nevroticismo non </a:t>
            </a:r>
            <a:r>
              <a:rPr lang="it-IT" dirty="0" smtClean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può </a:t>
            </a:r>
            <a:r>
              <a:rPr lang="it-IT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essere </a:t>
            </a:r>
            <a:r>
              <a:rPr lang="it-IT" dirty="0" smtClean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differenziata </a:t>
            </a:r>
            <a:r>
              <a:rPr lang="it-IT" dirty="0" smtClean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</a:t>
            </a:r>
            <a:r>
              <a:rPr lang="it-IT" dirty="0" smtClean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entrambi </a:t>
            </a:r>
            <a:r>
              <a:rPr lang="it-IT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sono due grandi fattori nel dominio della personalità che potrebbero nascondere altri tratti perché hanno una maggior varianza.</a:t>
            </a:r>
            <a:endParaRPr lang="it-IT" dirty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8756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043608" y="332656"/>
            <a:ext cx="7406640" cy="1472184"/>
          </a:xfrm>
        </p:spPr>
        <p:txBody>
          <a:bodyPr>
            <a:normAutofit fontScale="90000"/>
          </a:bodyPr>
          <a:lstStyle/>
          <a:p>
            <a:r>
              <a:rPr lang="it-IT" sz="5400" b="1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Ci sono tratti più ereditabili di altri?</a:t>
            </a:r>
            <a:endParaRPr lang="it-IT" sz="5400" b="1" dirty="0">
              <a:ln>
                <a:noFill/>
              </a:ln>
              <a:solidFill>
                <a:schemeClr val="tx1"/>
              </a:solidFill>
              <a:effectLst/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15616" y="1844824"/>
            <a:ext cx="7694672" cy="5013176"/>
          </a:xfrm>
        </p:spPr>
        <p:txBody>
          <a:bodyPr>
            <a:normAutofit/>
          </a:bodyPr>
          <a:lstStyle/>
          <a:p>
            <a:r>
              <a:rPr lang="it-IT" b="1" dirty="0" err="1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Loehlin</a:t>
            </a:r>
            <a:r>
              <a:rPr lang="it-IT" b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(2012) </a:t>
            </a:r>
            <a:r>
              <a:rPr lang="it-IT" b="1" dirty="0" smtClean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: </a:t>
            </a:r>
          </a:p>
          <a:p>
            <a:r>
              <a:rPr lang="it-IT" dirty="0" smtClean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- 2600 </a:t>
            </a:r>
            <a:r>
              <a:rPr lang="it-IT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coppie di gemelli </a:t>
            </a:r>
            <a:endParaRPr lang="it-IT" dirty="0" smtClean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it-IT" dirty="0" smtClean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- Confronto di correlazioni </a:t>
            </a:r>
            <a:r>
              <a:rPr lang="it-IT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tra gemelli MZ e DZ attraverso coppie M e F divisi in due </a:t>
            </a:r>
            <a:r>
              <a:rPr lang="it-IT" dirty="0" smtClean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sottogruppi</a:t>
            </a:r>
          </a:p>
          <a:p>
            <a:endParaRPr lang="it-IT" sz="2000" dirty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it-IT" dirty="0" smtClean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È stata </a:t>
            </a:r>
            <a:r>
              <a:rPr lang="it-IT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trovata una consistenza nelle differenze tra MZ e </a:t>
            </a:r>
            <a:r>
              <a:rPr lang="it-IT" dirty="0" smtClean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DZ: </a:t>
            </a:r>
          </a:p>
          <a:p>
            <a:pPr marL="484632" indent="-457200">
              <a:buFont typeface="Arial" panose="020B0604020202020204" pitchFamily="34" charset="0"/>
              <a:buChar char="•"/>
            </a:pPr>
            <a:r>
              <a:rPr lang="it-IT" dirty="0" smtClean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 tratti </a:t>
            </a:r>
            <a:r>
              <a:rPr lang="it-IT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più affidabili sono quelli con ereditarietà meno variabile </a:t>
            </a:r>
          </a:p>
          <a:p>
            <a:pPr marL="484632" indent="-457200">
              <a:buFont typeface="Arial" panose="020B0604020202020204" pitchFamily="34" charset="0"/>
              <a:buChar char="•"/>
            </a:pPr>
            <a:r>
              <a:rPr lang="it-IT" dirty="0" smtClean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 </a:t>
            </a:r>
            <a:r>
              <a:rPr lang="it-IT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tratti meno affidabili sono più variabili e quindi si differenziano l’uno dall’altro con più probabilità.</a:t>
            </a:r>
          </a:p>
        </p:txBody>
      </p:sp>
      <p:sp>
        <p:nvSpPr>
          <p:cNvPr id="4" name="Freccia in giù 3"/>
          <p:cNvSpPr/>
          <p:nvPr/>
        </p:nvSpPr>
        <p:spPr>
          <a:xfrm>
            <a:off x="4716016" y="3645024"/>
            <a:ext cx="288032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44256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115616" y="260648"/>
            <a:ext cx="7406640" cy="1139386"/>
          </a:xfrm>
        </p:spPr>
        <p:txBody>
          <a:bodyPr/>
          <a:lstStyle/>
          <a:p>
            <a:r>
              <a:rPr lang="it-IT" sz="5400" b="1" dirty="0" smtClean="0">
                <a:solidFill>
                  <a:schemeClr val="tx1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Stabilità</a:t>
            </a:r>
            <a:r>
              <a:rPr lang="it-IT" sz="5400" dirty="0" smtClean="0">
                <a:solidFill>
                  <a:schemeClr val="tx1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endParaRPr lang="it-IT" sz="5400" b="0" dirty="0">
              <a:ln>
                <a:noFill/>
              </a:ln>
              <a:solidFill>
                <a:schemeClr val="tx1"/>
              </a:solidFill>
              <a:effectLst/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249680" y="1850064"/>
            <a:ext cx="7406640" cy="4459256"/>
          </a:xfrm>
        </p:spPr>
        <p:txBody>
          <a:bodyPr>
            <a:normAutofit lnSpcReduction="10000"/>
          </a:bodyPr>
          <a:lstStyle/>
          <a:p>
            <a:r>
              <a:rPr lang="it-IT" sz="3000" dirty="0" smtClean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Sviluppo </a:t>
            </a:r>
            <a:r>
              <a:rPr lang="it-IT" sz="30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strutturale della stabilità fenotipica della </a:t>
            </a:r>
            <a:r>
              <a:rPr lang="it-IT" sz="3000" dirty="0" smtClean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personalità </a:t>
            </a:r>
            <a:r>
              <a:rPr lang="it-IT" sz="30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è una combinazione di:</a:t>
            </a:r>
          </a:p>
          <a:p>
            <a:pPr marL="541782" indent="-514350">
              <a:buAutoNum type="alphaLcParenR"/>
            </a:pPr>
            <a:endParaRPr lang="it-IT" sz="1700" dirty="0" smtClean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541782" indent="-514350">
              <a:buFont typeface="+mj-lt"/>
              <a:buAutoNum type="alphaLcParenR"/>
            </a:pPr>
            <a:r>
              <a:rPr lang="it-IT" sz="3000" i="1" dirty="0" smtClean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differenze </a:t>
            </a:r>
            <a:r>
              <a:rPr lang="it-IT" sz="3000" i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genetiche </a:t>
            </a:r>
            <a:r>
              <a:rPr lang="it-IT" sz="30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che diventano quasi  perfettamente stabili nella prima età adulta e non decadono con il </a:t>
            </a:r>
            <a:r>
              <a:rPr lang="it-IT" sz="3000" dirty="0" smtClean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tempo</a:t>
            </a:r>
          </a:p>
          <a:p>
            <a:pPr marL="541782" indent="-514350">
              <a:buAutoNum type="alphaLcParenR"/>
            </a:pPr>
            <a:endParaRPr lang="it-IT" sz="1700" dirty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541782" indent="-514350">
              <a:buFont typeface="+mj-lt"/>
              <a:buAutoNum type="alphaLcParenR"/>
            </a:pPr>
            <a:r>
              <a:rPr lang="it-IT" sz="3000" i="1" dirty="0" smtClean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differenze </a:t>
            </a:r>
            <a:r>
              <a:rPr lang="it-IT" sz="3000" i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ambientali </a:t>
            </a:r>
            <a:r>
              <a:rPr lang="it-IT" sz="3000" dirty="0" smtClean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che diventano </a:t>
            </a:r>
            <a:r>
              <a:rPr lang="it-IT" sz="30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più instabili nella vecchiaia e decadono lungo il tempo</a:t>
            </a:r>
          </a:p>
          <a:p>
            <a:endParaRPr lang="it-IT" dirty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2528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zio">
  <a:themeElements>
    <a:clrScheme name="Vial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olstiz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z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166</TotalTime>
  <Words>493</Words>
  <Application>Microsoft Office PowerPoint</Application>
  <PresentationFormat>Presentazione su schermo (4:3)</PresentationFormat>
  <Paragraphs>61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2" baseType="lpstr">
      <vt:lpstr>Solstizio</vt:lpstr>
      <vt:lpstr>A Phenotypic Null Hypothesis for the Genetics of Personality  E. Turkheimer, E. Pettersson, E. E. Horn</vt:lpstr>
      <vt:lpstr>Ipotesi fenotipica nulla   la varianza genetica non è un meccanismo indipendente delle differenze individuali nella personalità ma piuttosto un risultato del processo che è meglio concettualizzato a livello fenotipico.</vt:lpstr>
      <vt:lpstr>      </vt:lpstr>
      <vt:lpstr>      </vt:lpstr>
      <vt:lpstr>Perché non ci sono effetti dell’ambiente condiviso sulla personalità?</vt:lpstr>
      <vt:lpstr>Ci sono tratti più ereditabili di altri?</vt:lpstr>
      <vt:lpstr>Ci sono tratti più ereditabili di altri?</vt:lpstr>
      <vt:lpstr>Ci sono tratti più ereditabili di altri?</vt:lpstr>
      <vt:lpstr>Stabilità </vt:lpstr>
      <vt:lpstr>Ipotesi nulla fenotipica</vt:lpstr>
      <vt:lpstr>Conclusioni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Phenotypic Null Hypothesis for the Genetics of Personality  E. Turkheimer, E. Pettersson, E. E. Horn</dc:title>
  <dc:creator>Jasmin Finocchiaro</dc:creator>
  <cp:lastModifiedBy>Jasmin</cp:lastModifiedBy>
  <cp:revision>17</cp:revision>
  <dcterms:created xsi:type="dcterms:W3CDTF">2017-05-16T14:31:37Z</dcterms:created>
  <dcterms:modified xsi:type="dcterms:W3CDTF">2017-05-17T21:12:51Z</dcterms:modified>
</cp:coreProperties>
</file>