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49D355-16BD-4E45-BD9A-5EA878CF7CBD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93952" y="260648"/>
            <a:ext cx="8064896" cy="4773276"/>
          </a:xfrm>
        </p:spPr>
        <p:txBody>
          <a:bodyPr>
            <a:normAutofit fontScale="90000"/>
          </a:bodyPr>
          <a:lstStyle/>
          <a:p>
            <a:r>
              <a:rPr lang="it-IT" sz="66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it-IT" sz="66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Phenotypic</a:t>
            </a:r>
            <a:r>
              <a:rPr lang="it-IT" sz="66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sz="66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Null</a:t>
            </a:r>
            <a:r>
              <a:rPr lang="it-IT" sz="66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sz="66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Hypothesis</a:t>
            </a:r>
            <a:r>
              <a:rPr lang="it-IT" sz="66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for the Genetics of </a:t>
            </a:r>
            <a:r>
              <a:rPr lang="it-IT" sz="66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Personality</a:t>
            </a:r>
            <a:r>
              <a:rPr lang="it-IT" sz="6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6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6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60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44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lang="it-IT" sz="44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it-IT" sz="44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Turkheimer</a:t>
            </a:r>
            <a:r>
              <a:rPr lang="it-IT" sz="44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, E. </a:t>
            </a:r>
            <a:r>
              <a:rPr lang="it-IT" sz="44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Pettersson</a:t>
            </a:r>
            <a:r>
              <a:rPr lang="it-IT" sz="44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, E. E. </a:t>
            </a:r>
            <a:r>
              <a:rPr lang="it-IT" sz="4400" b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Horn</a:t>
            </a:r>
            <a:endParaRPr lang="it-IT" sz="6000" b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6021288"/>
            <a:ext cx="4010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Federica Di Lauro, Jasmin Finocchiaro</a:t>
            </a:r>
            <a:endParaRPr lang="it-IT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406640" cy="1139386"/>
          </a:xfrm>
        </p:spPr>
        <p:txBody>
          <a:bodyPr/>
          <a:lstStyle/>
          <a:p>
            <a:r>
              <a:rPr lang="it-IT" sz="5400" b="1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Ipotesi nulla fenotipica</a:t>
            </a:r>
            <a:endParaRPr lang="it-IT" sz="54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49680" y="1850064"/>
            <a:ext cx="7406640" cy="4459256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Ipotesi </a:t>
            </a:r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</a:t>
            </a:r>
            <a:r>
              <a:rPr lang="it-IT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personalità è un processo </a:t>
            </a:r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fenotipico</a:t>
            </a:r>
          </a:p>
          <a:p>
            <a:endParaRPr lang="it-IT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Una </a:t>
            </a:r>
            <a:r>
              <a:rPr lang="it-IT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versione aggiornata delle leggi viene chiamata dagli autori ‘’ipotesi nulla fenotipica della genetica comportamentale’’ </a:t>
            </a:r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 </a:t>
            </a:r>
            <a:r>
              <a:rPr lang="it-IT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può essere definita come: </a:t>
            </a:r>
            <a:endParaRPr lang="it-IT" sz="28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it-IT" sz="700" i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800" i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tutti </a:t>
            </a:r>
            <a:r>
              <a:rPr lang="it-IT" sz="28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tratti sono ereditabili e la struttura multivariata delle componenti biometriche del comportamento non differisce dalla struttura </a:t>
            </a:r>
            <a:r>
              <a:rPr lang="it-IT" sz="2800" i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fenotipica</a:t>
            </a:r>
            <a:endParaRPr lang="it-IT" sz="2800" i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it-IT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3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406640" cy="1139386"/>
          </a:xfrm>
        </p:spPr>
        <p:txBody>
          <a:bodyPr/>
          <a:lstStyle/>
          <a:p>
            <a:r>
              <a:rPr lang="it-IT" sz="5400" b="1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Conclusioni</a:t>
            </a:r>
            <a:endParaRPr lang="it-IT" sz="54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49680" y="1850064"/>
            <a:ext cx="7406640" cy="4459256"/>
          </a:xfrm>
        </p:spPr>
        <p:txBody>
          <a:bodyPr>
            <a:normAutofit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Più le persone sono simili nel loro genotipo, più sono simili a livello di personalità.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it-IT" sz="30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personalità è ereditabile ma non ha un meccanismo genetico </a:t>
            </a:r>
            <a:endParaRPr lang="it-IT" sz="30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endParaRPr lang="it-IT" sz="3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variazione fenotipica spiega la struttura genetica dei comportamenti.</a:t>
            </a:r>
          </a:p>
          <a:p>
            <a:endParaRPr lang="it-IT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1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7235981" cy="4896544"/>
          </a:xfrm>
        </p:spPr>
        <p:txBody>
          <a:bodyPr/>
          <a:lstStyle/>
          <a:p>
            <a:pPr algn="ctr"/>
            <a:r>
              <a:rPr lang="it-IT" sz="35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Ipotesi fenotipica nulla</a:t>
            </a:r>
            <a: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la </a:t>
            </a:r>
            <a: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varianza genetica non è un meccanismo indipendente delle differenze individuali nella </a:t>
            </a:r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personalità </a:t>
            </a:r>
            <a: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ma piuttosto un risultato del processo che è meglio concettualizzato a livello fenotipico.</a:t>
            </a:r>
            <a:endParaRPr lang="it-IT" sz="35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64232"/>
            <a:ext cx="7406640" cy="1752600"/>
          </a:xfrm>
        </p:spPr>
        <p:txBody>
          <a:bodyPr>
            <a:normAutofit/>
          </a:bodyPr>
          <a:lstStyle/>
          <a:p>
            <a:pPr algn="l"/>
            <a:r>
              <a:rPr lang="it-IT" sz="5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Introduzione</a:t>
            </a:r>
            <a:endParaRPr lang="it-IT" sz="54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716016" y="1916832"/>
            <a:ext cx="36004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8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508518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it-IT" sz="35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35087" y="188640"/>
            <a:ext cx="8208913" cy="94956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Genetica comportamentale</a:t>
            </a:r>
            <a:endParaRPr lang="it-IT" sz="54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1124744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odello 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classico dei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gemelli:</a:t>
            </a:r>
          </a:p>
          <a:p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it-IT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l’effetto 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additivo di geni multipli, di cui il 100% è condiviso dai gemelli identici e il 50% dai gemelli fraterni</a:t>
            </a:r>
            <a:b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it-IT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it-IT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) gli effetti dell’ambiente condiviso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rendono simili 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i fratelli cresciuti nella stessa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famiglia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it-IT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it-IT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) l’ambiente non condiviso o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unico </a:t>
            </a:r>
            <a:r>
              <a:rPr lang="it-IT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racchiude tutto ciò che rende diversi i gemelli cresciuti assieme e include l’errore </a:t>
            </a:r>
            <a:r>
              <a:rPr lang="it-IT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di misurazione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164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79712" y="508518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3500" b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it-IT" sz="35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7" y="0"/>
            <a:ext cx="8100393" cy="949569"/>
          </a:xfrm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Leggi della genetica comportamentale</a:t>
            </a:r>
            <a:endParaRPr lang="it-IT" sz="54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43608" y="1669098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Le differenze nella personalità sono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ereditabili: gemelli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identici sono più simili per i tratti di personalità di quanto non lo siano i gemelli fraterni e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le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personalità dei bambini adottati sono più simili a quelle dei loro genitori biologici rispetto a quelle dei genitori adottivi. </a:t>
            </a:r>
            <a:endParaRPr lang="it-IT" sz="24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1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it-IT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Prima legge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tutti i tratti umani sono ereditabili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endParaRPr lang="it-IT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Seconda legge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la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componente ambientale condivisa delle differenze individuali è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ridotta.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it-IT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lang="it-IT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erza legge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gemelli identici cresciuti nella stessa casa non sono perfettamente correlati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in tutto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</a:t>
            </a:r>
            <a:r>
              <a:rPr lang="it-IT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varianza </a:t>
            </a:r>
            <a:r>
              <a:rPr lang="it-IT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fenotipica nella coppia dei gemelli identici cresciuti insieme.</a:t>
            </a:r>
          </a:p>
        </p:txBody>
      </p:sp>
    </p:spTree>
    <p:extLst>
      <p:ext uri="{BB962C8B-B14F-4D97-AF65-F5344CB8AC3E}">
        <p14:creationId xmlns:p14="http://schemas.microsoft.com/office/powerpoint/2010/main" val="235172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5400" b="1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Perché non ci sono effetti dell’ambiente condiviso sulla personalità?</a:t>
            </a:r>
            <a:endParaRPr lang="it-IT" sz="5400" b="1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67328" y="2924944"/>
            <a:ext cx="7406640" cy="1752600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causa dell’effetto </a:t>
            </a:r>
            <a:r>
              <a:rPr lang="it-IT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 accresce la similarità di coppie di gemelli identici rispetto ad altri tipi di </a:t>
            </a:r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relazioni</a:t>
            </a:r>
          </a:p>
          <a:p>
            <a:pPr algn="ctr"/>
            <a:endParaRPr lang="it-IT" sz="28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sz="28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Le </a:t>
            </a:r>
            <a:r>
              <a:rPr lang="it-IT" sz="28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famiglie contribuiscono all’accentuarsi di questo effetto poiché tendono a non differenziare i bambini cresciuti assieme, non favorendo la variabilità sistematica.</a:t>
            </a:r>
            <a:endParaRPr lang="it-IT" sz="2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854624" y="4220696"/>
            <a:ext cx="43204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0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54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 sono tratti più ereditabili di altri?</a:t>
            </a:r>
            <a:endParaRPr lang="it-IT" sz="5400" b="1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694672" cy="5013176"/>
          </a:xfrm>
        </p:spPr>
        <p:txBody>
          <a:bodyPr>
            <a:normAutofit fontScale="92500"/>
          </a:bodyPr>
          <a:lstStyle/>
          <a:p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Il </a:t>
            </a: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coefficiente di ereditarietà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 la proporzione della variabilità fenotipica associata alla variabilità nel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genotipo.</a:t>
            </a:r>
          </a:p>
          <a:p>
            <a:endParaRPr lang="it-IT" sz="5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Thompson e Wilde (1973</a:t>
            </a:r>
            <a:r>
              <a:rPr lang="it-IT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):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viene studiata la personalità dei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gemelli;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sono stati notati dei tentativi di ‘’replicare’’ l’ereditarietà attraverso il genere e l’età dei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gemelli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I risultati non erano significativi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endParaRPr lang="it-IT" sz="5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b="1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Loehlin</a:t>
            </a: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 </a:t>
            </a:r>
            <a:r>
              <a:rPr lang="it-IT" b="1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Nichols</a:t>
            </a: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it-IT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(1976)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analisi su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850 coppie di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gemelli, concludendo che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 coppie di gemelli identici sono effettivamente più simili di quelle dei gemelli fraterni </a:t>
            </a:r>
          </a:p>
          <a:p>
            <a:endParaRPr lang="it-IT" sz="2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è difficile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dimostrare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 il tratto X è più ereditabile del tratto Y</a:t>
            </a:r>
            <a:endParaRPr lang="it-IT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6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54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 sono tratti più ereditabili di altri?</a:t>
            </a:r>
            <a:endParaRPr lang="it-IT" sz="5400" b="1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694672" cy="5013176"/>
          </a:xfrm>
        </p:spPr>
        <p:txBody>
          <a:bodyPr>
            <a:normAutofit/>
          </a:bodyPr>
          <a:lstStyle/>
          <a:p>
            <a:r>
              <a:rPr lang="it-IT" b="1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Lohelin</a:t>
            </a: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it-IT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1982): </a:t>
            </a:r>
          </a:p>
          <a:p>
            <a:endParaRPr lang="it-IT" sz="9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campioni sufficientemente grandi l’ipotesi nulla è sempre sbagliata </a:t>
            </a:r>
            <a:endParaRPr lang="it-IT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endParaRPr lang="it-IT" sz="9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l’ereditarietà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dell’estroversione e del nevroticismo non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può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essere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differenziata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entrambi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sono due grandi fattori nel dominio della personalità che potrebbero nascondere altri tratti perché hanno una maggior varianza.</a:t>
            </a:r>
            <a:endParaRPr lang="it-IT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it-IT" sz="54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Ci sono tratti più ereditabili di altri?</a:t>
            </a:r>
            <a:endParaRPr lang="it-IT" sz="5400" b="1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694672" cy="5013176"/>
          </a:xfrm>
        </p:spPr>
        <p:txBody>
          <a:bodyPr>
            <a:normAutofit/>
          </a:bodyPr>
          <a:lstStyle/>
          <a:p>
            <a:r>
              <a:rPr lang="it-IT" b="1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Loehlin</a:t>
            </a:r>
            <a:r>
              <a:rPr lang="it-IT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(2012) </a:t>
            </a:r>
            <a:r>
              <a:rPr lang="it-IT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</a:p>
          <a:p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- 2600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coppie di gemelli </a:t>
            </a:r>
            <a:endParaRPr lang="it-IT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Confronto di correlazioni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 gemelli MZ e DZ attraverso coppie M e F divisi in due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sottogruppi</a:t>
            </a:r>
          </a:p>
          <a:p>
            <a:endParaRPr lang="it-IT" sz="20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È stata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trovata una consistenza nelle differenze tra MZ e </a:t>
            </a: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DZ: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tratti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più affidabili sono quelli con ereditarietà meno variabile 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</a:t>
            </a:r>
            <a:r>
              <a:rPr lang="it-IT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tratti meno affidabili sono più variabili e quindi si differenziano l’uno dall’altro con più probabilità.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716016" y="3645024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2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406640" cy="1139386"/>
          </a:xfrm>
        </p:spPr>
        <p:txBody>
          <a:bodyPr/>
          <a:lstStyle/>
          <a:p>
            <a:r>
              <a:rPr lang="it-IT" sz="5400" b="1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Stabilità</a:t>
            </a:r>
            <a:r>
              <a:rPr lang="it-IT" sz="5400" dirty="0" smtClean="0"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it-IT" sz="5400" b="0" dirty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49680" y="1850064"/>
            <a:ext cx="7406640" cy="4459256"/>
          </a:xfrm>
        </p:spPr>
        <p:txBody>
          <a:bodyPr>
            <a:normAutofit lnSpcReduction="10000"/>
          </a:bodyPr>
          <a:lstStyle/>
          <a:p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Sviluppo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strutturale della stabilità fenotipica della </a:t>
            </a:r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personalità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è una combinazione di:</a:t>
            </a:r>
          </a:p>
          <a:p>
            <a:pPr marL="541782" indent="-514350">
              <a:buAutoNum type="alphaLcParenR"/>
            </a:pPr>
            <a:endParaRPr lang="it-IT" sz="1700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41782" indent="-514350">
              <a:buFont typeface="+mj-lt"/>
              <a:buAutoNum type="alphaLcParenR"/>
            </a:pPr>
            <a:r>
              <a:rPr lang="it-IT" sz="3000" i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differenze </a:t>
            </a:r>
            <a:r>
              <a:rPr lang="it-IT" sz="3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genetiche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 diventano quasi  perfettamente stabili nella prima età adulta e non decadono con il </a:t>
            </a:r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tempo</a:t>
            </a:r>
          </a:p>
          <a:p>
            <a:pPr marL="541782" indent="-514350">
              <a:buAutoNum type="alphaLcParenR"/>
            </a:pPr>
            <a:endParaRPr lang="it-IT" sz="17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41782" indent="-514350">
              <a:buFont typeface="+mj-lt"/>
              <a:buAutoNum type="alphaLcParenR"/>
            </a:pPr>
            <a:r>
              <a:rPr lang="it-IT" sz="3000" i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differenze </a:t>
            </a:r>
            <a:r>
              <a:rPr lang="it-IT" sz="30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ambientali </a:t>
            </a:r>
            <a:r>
              <a:rPr lang="it-IT" sz="300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 diventano </a:t>
            </a:r>
            <a:r>
              <a:rPr lang="it-IT" sz="3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più instabili nella vecchiaia e decadono lungo il tempo</a:t>
            </a:r>
          </a:p>
          <a:p>
            <a:endParaRPr lang="it-IT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5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493</Words>
  <Application>Microsoft Office PowerPoint</Application>
  <PresentationFormat>Presentazione su schermo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Solstizio</vt:lpstr>
      <vt:lpstr>A Phenotypic Null Hypothesis for the Genetics of Personality  E. Turkheimer, E. Pettersson, E. E. Horn</vt:lpstr>
      <vt:lpstr>Ipotesi fenotipica nulla   la varianza genetica non è un meccanismo indipendente delle differenze individuali nella personalità ma piuttosto un risultato del processo che è meglio concettualizzato a livello fenotipico.</vt:lpstr>
      <vt:lpstr>      </vt:lpstr>
      <vt:lpstr>      </vt:lpstr>
      <vt:lpstr>Perché non ci sono effetti dell’ambiente condiviso sulla personalità?</vt:lpstr>
      <vt:lpstr>Ci sono tratti più ereditabili di altri?</vt:lpstr>
      <vt:lpstr>Ci sono tratti più ereditabili di altri?</vt:lpstr>
      <vt:lpstr>Ci sono tratti più ereditabili di altri?</vt:lpstr>
      <vt:lpstr>Stabilità </vt:lpstr>
      <vt:lpstr>Ipotesi nulla fenotipica</vt:lpstr>
      <vt:lpstr>Conclusioni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Phenotypic Null Hypothesis for the Genetics of Personality  E. Turkheimer, E. Pettersson, E. E. Horn</dc:title>
  <dc:creator>Jasmin Finocchiaro</dc:creator>
  <cp:lastModifiedBy>Jasmin</cp:lastModifiedBy>
  <cp:revision>17</cp:revision>
  <dcterms:created xsi:type="dcterms:W3CDTF">2017-05-16T14:31:37Z</dcterms:created>
  <dcterms:modified xsi:type="dcterms:W3CDTF">2017-05-17T21:12:51Z</dcterms:modified>
</cp:coreProperties>
</file>