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3" r:id="rId10"/>
    <p:sldId id="264" r:id="rId11"/>
    <p:sldId id="268" r:id="rId12"/>
    <p:sldId id="269" r:id="rId13"/>
    <p:sldId id="270" r:id="rId14"/>
    <p:sldId id="266" r:id="rId15"/>
    <p:sldId id="271" r:id="rId16"/>
    <p:sldId id="267" r:id="rId17"/>
    <p:sldId id="272" r:id="rId18"/>
    <p:sldId id="273" r:id="rId19"/>
    <p:sldId id="274" r:id="rId20"/>
    <p:sldId id="275"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ce fabiani" initials="af" lastIdx="1" clrIdx="0">
    <p:extLst>
      <p:ext uri="{19B8F6BF-5375-455C-9EA6-DF929625EA0E}">
        <p15:presenceInfo xmlns:p15="http://schemas.microsoft.com/office/powerpoint/2012/main" userId="13ab72ac27b7fa5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CCFF99"/>
    <a:srgbClr val="CC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2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20F688E-7016-4E7E-804C-26D365858A27}" type="datetimeFigureOut">
              <a:rPr lang="it-IT" smtClean="0"/>
              <a:t>25/05/2017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2605228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20F688E-7016-4E7E-804C-26D365858A27}" type="datetimeFigureOut">
              <a:rPr lang="it-IT" smtClean="0"/>
              <a:t>25/05/2017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147746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20F688E-7016-4E7E-804C-26D365858A27}" type="datetimeFigureOut">
              <a:rPr lang="it-IT" smtClean="0"/>
              <a:t>25/05/2017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15451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20F688E-7016-4E7E-804C-26D365858A27}" type="datetimeFigureOut">
              <a:rPr lang="it-IT" smtClean="0"/>
              <a:t>25/05/2017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2563205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C20F688E-7016-4E7E-804C-26D365858A27}" type="datetimeFigureOut">
              <a:rPr lang="it-IT" smtClean="0"/>
              <a:t>25/05/2017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3382966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20F688E-7016-4E7E-804C-26D365858A27}" type="datetimeFigureOut">
              <a:rPr lang="it-IT" smtClean="0"/>
              <a:t>25/05/2017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2842465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20F688E-7016-4E7E-804C-26D365858A27}" type="datetimeFigureOut">
              <a:rPr lang="it-IT" smtClean="0"/>
              <a:t>25/05/2017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844401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20F688E-7016-4E7E-804C-26D365858A27}" type="datetimeFigureOut">
              <a:rPr lang="it-IT" smtClean="0"/>
              <a:t>25/05/2017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415424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20F688E-7016-4E7E-804C-26D365858A27}" type="datetimeFigureOut">
              <a:rPr lang="it-IT" smtClean="0"/>
              <a:t>25/05/2017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4232859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20F688E-7016-4E7E-804C-26D365858A27}" type="datetimeFigureOut">
              <a:rPr lang="it-IT" smtClean="0"/>
              <a:t>25/05/2017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85653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20F688E-7016-4E7E-804C-26D365858A27}" type="datetimeFigureOut">
              <a:rPr lang="it-IT" smtClean="0"/>
              <a:t>25/05/2017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FED0B2B-D1C2-4E13-9807-A091DBF99A17}" type="slidenum">
              <a:rPr lang="it-IT" smtClean="0"/>
              <a:t>‹N›</a:t>
            </a:fld>
            <a:endParaRPr lang="it-IT"/>
          </a:p>
        </p:txBody>
      </p:sp>
    </p:spTree>
    <p:extLst>
      <p:ext uri="{BB962C8B-B14F-4D97-AF65-F5344CB8AC3E}">
        <p14:creationId xmlns:p14="http://schemas.microsoft.com/office/powerpoint/2010/main" val="3487330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F688E-7016-4E7E-804C-26D365858A27}" type="datetimeFigureOut">
              <a:rPr lang="it-IT" smtClean="0"/>
              <a:t>25/05/2017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D0B2B-D1C2-4E13-9807-A091DBF99A17}" type="slidenum">
              <a:rPr lang="it-IT" smtClean="0"/>
              <a:t>‹N›</a:t>
            </a:fld>
            <a:endParaRPr lang="it-IT"/>
          </a:p>
        </p:txBody>
      </p:sp>
    </p:spTree>
    <p:extLst>
      <p:ext uri="{BB962C8B-B14F-4D97-AF65-F5344CB8AC3E}">
        <p14:creationId xmlns:p14="http://schemas.microsoft.com/office/powerpoint/2010/main" val="678576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5" name="Rettangolo 4"/>
          <p:cNvSpPr/>
          <p:nvPr/>
        </p:nvSpPr>
        <p:spPr>
          <a:xfrm>
            <a:off x="0" y="1100435"/>
            <a:ext cx="12125325" cy="3416320"/>
          </a:xfrm>
          <a:prstGeom prst="rect">
            <a:avLst/>
          </a:prstGeom>
          <a:noFill/>
        </p:spPr>
        <p:txBody>
          <a:bodyPr wrap="square" lIns="91440" tIns="45720" rIns="91440" bIns="45720">
            <a:spAutoFit/>
          </a:bodyPr>
          <a:lstStyle/>
          <a:p>
            <a:pPr algn="ctr"/>
            <a:r>
              <a:rPr lang="it-IT" sz="4800" b="1" dirty="0">
                <a:latin typeface="Bell MT" panose="02020503060305020303" pitchFamily="18" charset="0"/>
              </a:rPr>
              <a:t>DINAMICHE DELLA PERSONALITA’, </a:t>
            </a:r>
          </a:p>
          <a:p>
            <a:pPr algn="ctr"/>
            <a:r>
              <a:rPr lang="it-IT" sz="4800" b="1" dirty="0">
                <a:latin typeface="Bell MT" panose="02020503060305020303" pitchFamily="18" charset="0"/>
              </a:rPr>
              <a:t>SIGNIFICATO E IDIOSINCRASIA: </a:t>
            </a:r>
          </a:p>
          <a:p>
            <a:pPr algn="ctr"/>
            <a:r>
              <a:rPr lang="it-IT" sz="4000" b="1" dirty="0">
                <a:latin typeface="Bell MT" panose="02020503060305020303" pitchFamily="18" charset="0"/>
              </a:rPr>
              <a:t>IDENTIFICARE LA COERENZA TRA SITUAZIONI VALUTANDO L’ARCHITETTURA DELLA PERSONALITA’</a:t>
            </a:r>
          </a:p>
        </p:txBody>
      </p:sp>
      <p:sp>
        <p:nvSpPr>
          <p:cNvPr id="6" name="CasellaDiTesto 5"/>
          <p:cNvSpPr txBox="1"/>
          <p:nvPr/>
        </p:nvSpPr>
        <p:spPr>
          <a:xfrm>
            <a:off x="10248899" y="6029325"/>
            <a:ext cx="1866901" cy="707886"/>
          </a:xfrm>
          <a:prstGeom prst="rect">
            <a:avLst/>
          </a:prstGeom>
          <a:noFill/>
        </p:spPr>
        <p:txBody>
          <a:bodyPr wrap="square" rtlCol="0">
            <a:spAutoFit/>
          </a:bodyPr>
          <a:lstStyle/>
          <a:p>
            <a:r>
              <a:rPr lang="it-IT" sz="2000" dirty="0">
                <a:latin typeface="Bell MT" panose="02020503060305020303" pitchFamily="18" charset="0"/>
              </a:rPr>
              <a:t>Heather </a:t>
            </a:r>
            <a:r>
              <a:rPr lang="it-IT" sz="2000" dirty="0" err="1">
                <a:latin typeface="Bell MT" panose="02020503060305020303" pitchFamily="18" charset="0"/>
              </a:rPr>
              <a:t>Orom</a:t>
            </a:r>
            <a:r>
              <a:rPr lang="it-IT" sz="2000" dirty="0">
                <a:latin typeface="Bell MT" panose="02020503060305020303" pitchFamily="18" charset="0"/>
              </a:rPr>
              <a:t>, Daniel Cervone </a:t>
            </a:r>
          </a:p>
        </p:txBody>
      </p:sp>
    </p:spTree>
    <p:extLst>
      <p:ext uri="{BB962C8B-B14F-4D97-AF65-F5344CB8AC3E}">
        <p14:creationId xmlns:p14="http://schemas.microsoft.com/office/powerpoint/2010/main" val="161802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graphicFrame>
        <p:nvGraphicFramePr>
          <p:cNvPr id="8" name="Tabella 7"/>
          <p:cNvGraphicFramePr>
            <a:graphicFrameLocks noGrp="1"/>
          </p:cNvGraphicFramePr>
          <p:nvPr>
            <p:extLst>
              <p:ext uri="{D42A27DB-BD31-4B8C-83A1-F6EECF244321}">
                <p14:modId xmlns:p14="http://schemas.microsoft.com/office/powerpoint/2010/main" val="102821488"/>
              </p:ext>
            </p:extLst>
          </p:nvPr>
        </p:nvGraphicFramePr>
        <p:xfrm>
          <a:off x="0" y="287356"/>
          <a:ext cx="12020550" cy="6361095"/>
        </p:xfrm>
        <a:graphic>
          <a:graphicData uri="http://schemas.openxmlformats.org/drawingml/2006/table">
            <a:tbl>
              <a:tblPr firstRow="1" bandRow="1">
                <a:tableStyleId>{5C22544A-7EE6-4342-B048-85BDC9FD1C3A}</a:tableStyleId>
              </a:tblPr>
              <a:tblGrid>
                <a:gridCol w="6010275">
                  <a:extLst>
                    <a:ext uri="{9D8B030D-6E8A-4147-A177-3AD203B41FA5}">
                      <a16:colId xmlns:a16="http://schemas.microsoft.com/office/drawing/2014/main" val="2539019403"/>
                    </a:ext>
                  </a:extLst>
                </a:gridCol>
                <a:gridCol w="6010275">
                  <a:extLst>
                    <a:ext uri="{9D8B030D-6E8A-4147-A177-3AD203B41FA5}">
                      <a16:colId xmlns:a16="http://schemas.microsoft.com/office/drawing/2014/main" val="3695641209"/>
                    </a:ext>
                  </a:extLst>
                </a:gridCol>
              </a:tblGrid>
              <a:tr h="537747">
                <a:tc>
                  <a:txBody>
                    <a:bodyPr/>
                    <a:lstStyle/>
                    <a:p>
                      <a:r>
                        <a:rPr lang="it-IT" sz="2800" dirty="0">
                          <a:solidFill>
                            <a:schemeClr val="tx1"/>
                          </a:solidFill>
                          <a:latin typeface="Bell MT" panose="02020503060305020303" pitchFamily="18" charset="0"/>
                        </a:rPr>
                        <a:t>OBIETTIVI</a:t>
                      </a:r>
                    </a:p>
                  </a:txBody>
                  <a:tcPr/>
                </a:tc>
                <a:tc>
                  <a:txBody>
                    <a:bodyPr/>
                    <a:lstStyle/>
                    <a:p>
                      <a:r>
                        <a:rPr lang="it-IT" sz="2800" dirty="0">
                          <a:solidFill>
                            <a:schemeClr val="tx1"/>
                          </a:solidFill>
                          <a:latin typeface="Bell MT" panose="02020503060305020303" pitchFamily="18" charset="0"/>
                        </a:rPr>
                        <a:t>COMPITI</a:t>
                      </a:r>
                    </a:p>
                  </a:txBody>
                  <a:tcPr/>
                </a:tc>
                <a:extLst>
                  <a:ext uri="{0D108BD9-81ED-4DB2-BD59-A6C34878D82A}">
                    <a16:rowId xmlns:a16="http://schemas.microsoft.com/office/drawing/2014/main" val="2744176277"/>
                  </a:ext>
                </a:extLst>
              </a:tr>
              <a:tr h="474483">
                <a:tc>
                  <a:txBody>
                    <a:bodyPr/>
                    <a:lstStyle/>
                    <a:p>
                      <a:r>
                        <a:rPr lang="it-IT" sz="2400" b="1" dirty="0">
                          <a:latin typeface="Bell MT" panose="02020503060305020303" pitchFamily="18" charset="0"/>
                        </a:rPr>
                        <a:t>Settimana 1</a:t>
                      </a:r>
                    </a:p>
                  </a:txBody>
                  <a:tcPr/>
                </a:tc>
                <a:tc>
                  <a:txBody>
                    <a:bodyPr/>
                    <a:lstStyle/>
                    <a:p>
                      <a:endParaRPr lang="it-IT" dirty="0"/>
                    </a:p>
                  </a:txBody>
                  <a:tcPr/>
                </a:tc>
                <a:extLst>
                  <a:ext uri="{0D108BD9-81ED-4DB2-BD59-A6C34878D82A}">
                    <a16:rowId xmlns:a16="http://schemas.microsoft.com/office/drawing/2014/main" val="566708826"/>
                  </a:ext>
                </a:extLst>
              </a:tr>
              <a:tr h="762721">
                <a:tc>
                  <a:txBody>
                    <a:bodyPr/>
                    <a:lstStyle/>
                    <a:p>
                      <a:r>
                        <a:rPr lang="it-IT" dirty="0">
                          <a:latin typeface="Bell MT" panose="02020503060305020303" pitchFamily="18" charset="0"/>
                        </a:rPr>
                        <a:t>Identificare i punti di forza e di debolezza dei </a:t>
                      </a:r>
                      <a:r>
                        <a:rPr lang="it-IT" dirty="0" err="1">
                          <a:latin typeface="Bell MT" panose="02020503060305020303" pitchFamily="18" charset="0"/>
                        </a:rPr>
                        <a:t>pp</a:t>
                      </a:r>
                      <a:endParaRPr lang="it-IT" dirty="0">
                        <a:latin typeface="Bell MT" panose="02020503060305020303" pitchFamily="18" charset="0"/>
                      </a:endParaRPr>
                    </a:p>
                  </a:txBody>
                  <a:tcPr/>
                </a:tc>
                <a:tc>
                  <a:txBody>
                    <a:bodyPr/>
                    <a:lstStyle/>
                    <a:p>
                      <a:r>
                        <a:rPr lang="it-IT" dirty="0">
                          <a:latin typeface="Bell MT" panose="02020503060305020303" pitchFamily="18" charset="0"/>
                        </a:rPr>
                        <a:t>I </a:t>
                      </a:r>
                      <a:r>
                        <a:rPr lang="it-IT" dirty="0" err="1">
                          <a:latin typeface="Bell MT" panose="02020503060305020303" pitchFamily="18" charset="0"/>
                        </a:rPr>
                        <a:t>pp</a:t>
                      </a:r>
                      <a:r>
                        <a:rPr lang="it-IT" dirty="0">
                          <a:latin typeface="Bell MT" panose="02020503060305020303" pitchFamily="18" charset="0"/>
                        </a:rPr>
                        <a:t> scrivono una o due parole che descrivano i maggiori punti di forza e di debolezza con l’aiuto della scrittura libera</a:t>
                      </a:r>
                    </a:p>
                  </a:txBody>
                  <a:tcPr/>
                </a:tc>
                <a:extLst>
                  <a:ext uri="{0D108BD9-81ED-4DB2-BD59-A6C34878D82A}">
                    <a16:rowId xmlns:a16="http://schemas.microsoft.com/office/drawing/2014/main" val="3990940296"/>
                  </a:ext>
                </a:extLst>
              </a:tr>
              <a:tr h="664276">
                <a:tc>
                  <a:txBody>
                    <a:bodyPr/>
                    <a:lstStyle/>
                    <a:p>
                      <a:r>
                        <a:rPr lang="it-IT" dirty="0">
                          <a:latin typeface="Bell MT" panose="02020503060305020303" pitchFamily="18" charset="0"/>
                        </a:rPr>
                        <a:t>Identificare le caratteristiche </a:t>
                      </a:r>
                      <a:r>
                        <a:rPr lang="it-IT" dirty="0" err="1">
                          <a:latin typeface="Bell MT" panose="02020503060305020303" pitchFamily="18" charset="0"/>
                        </a:rPr>
                        <a:t>aschematiche</a:t>
                      </a:r>
                      <a:r>
                        <a:rPr lang="it-IT" dirty="0">
                          <a:latin typeface="Bell MT" panose="02020503060305020303" pitchFamily="18" charset="0"/>
                        </a:rPr>
                        <a:t> positive e negative</a:t>
                      </a:r>
                    </a:p>
                  </a:txBody>
                  <a:tcPr/>
                </a:tc>
                <a:tc>
                  <a:txBody>
                    <a:bodyPr/>
                    <a:lstStyle/>
                    <a:p>
                      <a:r>
                        <a:rPr lang="it-IT" dirty="0">
                          <a:latin typeface="Bell MT" panose="02020503060305020303" pitchFamily="18" charset="0"/>
                        </a:rPr>
                        <a:t>Compito suddivisone Big </a:t>
                      </a:r>
                      <a:r>
                        <a:rPr lang="it-IT" dirty="0" err="1">
                          <a:latin typeface="Bell MT" panose="02020503060305020303" pitchFamily="18" charset="0"/>
                        </a:rPr>
                        <a:t>Five</a:t>
                      </a:r>
                      <a:r>
                        <a:rPr lang="it-IT" dirty="0">
                          <a:latin typeface="Bell MT" panose="02020503060305020303" pitchFamily="18" charset="0"/>
                        </a:rPr>
                        <a:t> </a:t>
                      </a:r>
                      <a:r>
                        <a:rPr lang="it-IT" dirty="0" err="1">
                          <a:latin typeface="Bell MT" panose="02020503060305020303" pitchFamily="18" charset="0"/>
                        </a:rPr>
                        <a:t>Cards</a:t>
                      </a:r>
                      <a:r>
                        <a:rPr lang="it-IT" dirty="0">
                          <a:latin typeface="Bell MT" panose="02020503060305020303" pitchFamily="18" charset="0"/>
                        </a:rPr>
                        <a:t>: i </a:t>
                      </a:r>
                      <a:r>
                        <a:rPr lang="it-IT" dirty="0" err="1">
                          <a:latin typeface="Bell MT" panose="02020503060305020303" pitchFamily="18" charset="0"/>
                        </a:rPr>
                        <a:t>pp</a:t>
                      </a:r>
                      <a:r>
                        <a:rPr lang="it-IT" dirty="0">
                          <a:latin typeface="Bell MT" panose="02020503060305020303" pitchFamily="18" charset="0"/>
                        </a:rPr>
                        <a:t> suddividono carte contenti tratti positivi e negativi basati sui Big </a:t>
                      </a:r>
                      <a:r>
                        <a:rPr lang="it-IT" dirty="0" err="1">
                          <a:latin typeface="Bell MT" panose="02020503060305020303" pitchFamily="18" charset="0"/>
                        </a:rPr>
                        <a:t>Five</a:t>
                      </a:r>
                      <a:endParaRPr lang="it-IT" dirty="0">
                        <a:latin typeface="Bell MT" panose="02020503060305020303" pitchFamily="18" charset="0"/>
                      </a:endParaRPr>
                    </a:p>
                  </a:txBody>
                  <a:tcPr/>
                </a:tc>
                <a:extLst>
                  <a:ext uri="{0D108BD9-81ED-4DB2-BD59-A6C34878D82A}">
                    <a16:rowId xmlns:a16="http://schemas.microsoft.com/office/drawing/2014/main" val="3468658249"/>
                  </a:ext>
                </a:extLst>
              </a:tr>
              <a:tr h="410696">
                <a:tc>
                  <a:txBody>
                    <a:bodyPr/>
                    <a:lstStyle/>
                    <a:p>
                      <a:r>
                        <a:rPr lang="it-IT" dirty="0">
                          <a:latin typeface="Bell MT" panose="02020503060305020303" pitchFamily="18" charset="0"/>
                        </a:rPr>
                        <a:t>Identificare i tratti più importanti</a:t>
                      </a:r>
                    </a:p>
                  </a:txBody>
                  <a:tcPr/>
                </a:tc>
                <a:tc>
                  <a:txBody>
                    <a:bodyPr/>
                    <a:lstStyle/>
                    <a:p>
                      <a:r>
                        <a:rPr lang="it-IT" dirty="0">
                          <a:latin typeface="Bell MT" panose="02020503060305020303" pitchFamily="18" charset="0"/>
                        </a:rPr>
                        <a:t>Compito di suddivisone dei Big </a:t>
                      </a:r>
                      <a:r>
                        <a:rPr lang="it-IT" dirty="0" err="1">
                          <a:latin typeface="Bell MT" panose="02020503060305020303" pitchFamily="18" charset="0"/>
                        </a:rPr>
                        <a:t>Five</a:t>
                      </a:r>
                      <a:r>
                        <a:rPr lang="it-IT" dirty="0">
                          <a:latin typeface="Bell MT" panose="02020503060305020303" pitchFamily="18" charset="0"/>
                        </a:rPr>
                        <a:t> </a:t>
                      </a:r>
                      <a:r>
                        <a:rPr lang="it-IT" dirty="0" err="1">
                          <a:latin typeface="Bell MT" panose="02020503060305020303" pitchFamily="18" charset="0"/>
                        </a:rPr>
                        <a:t>Cards</a:t>
                      </a:r>
                      <a:endParaRPr lang="it-IT" dirty="0">
                        <a:latin typeface="Bell MT" panose="02020503060305020303" pitchFamily="18" charset="0"/>
                      </a:endParaRPr>
                    </a:p>
                  </a:txBody>
                  <a:tcPr/>
                </a:tc>
                <a:extLst>
                  <a:ext uri="{0D108BD9-81ED-4DB2-BD59-A6C34878D82A}">
                    <a16:rowId xmlns:a16="http://schemas.microsoft.com/office/drawing/2014/main" val="4187518106"/>
                  </a:ext>
                </a:extLst>
              </a:tr>
              <a:tr h="474483">
                <a:tc>
                  <a:txBody>
                    <a:bodyPr/>
                    <a:lstStyle/>
                    <a:p>
                      <a:r>
                        <a:rPr lang="it-IT" sz="2400" b="1" dirty="0">
                          <a:latin typeface="Bell MT" panose="02020503060305020303" pitchFamily="18" charset="0"/>
                        </a:rPr>
                        <a:t>Settimana 2</a:t>
                      </a:r>
                    </a:p>
                  </a:txBody>
                  <a:tcPr/>
                </a:tc>
                <a:tc>
                  <a:txBody>
                    <a:bodyPr/>
                    <a:lstStyle/>
                    <a:p>
                      <a:endParaRPr lang="it-IT"/>
                    </a:p>
                  </a:txBody>
                  <a:tcPr/>
                </a:tc>
                <a:extLst>
                  <a:ext uri="{0D108BD9-81ED-4DB2-BD59-A6C34878D82A}">
                    <a16:rowId xmlns:a16="http://schemas.microsoft.com/office/drawing/2014/main" val="3648685332"/>
                  </a:ext>
                </a:extLst>
              </a:tr>
              <a:tr h="948965">
                <a:tc>
                  <a:txBody>
                    <a:bodyPr/>
                    <a:lstStyle/>
                    <a:p>
                      <a:r>
                        <a:rPr lang="it-IT" dirty="0">
                          <a:latin typeface="Bell MT" panose="02020503060305020303" pitchFamily="18" charset="0"/>
                        </a:rPr>
                        <a:t>Valutazione della percezione dei </a:t>
                      </a:r>
                      <a:r>
                        <a:rPr lang="it-IT" dirty="0" err="1">
                          <a:latin typeface="Bell MT" panose="02020503060305020303" pitchFamily="18" charset="0"/>
                        </a:rPr>
                        <a:t>pp</a:t>
                      </a:r>
                      <a:r>
                        <a:rPr lang="it-IT" dirty="0">
                          <a:latin typeface="Bell MT" panose="02020503060305020303" pitchFamily="18" charset="0"/>
                        </a:rPr>
                        <a:t> della rilevanza delle caratteristiche schematiche</a:t>
                      </a:r>
                    </a:p>
                  </a:txBody>
                  <a:tcPr/>
                </a:tc>
                <a:tc>
                  <a:txBody>
                    <a:bodyPr/>
                    <a:lstStyle/>
                    <a:p>
                      <a:r>
                        <a:rPr lang="it-IT" dirty="0">
                          <a:latin typeface="Bell MT" panose="02020503060305020303" pitchFamily="18" charset="0"/>
                        </a:rPr>
                        <a:t>Compito di suddivisione carte: i </a:t>
                      </a:r>
                      <a:r>
                        <a:rPr lang="it-IT" dirty="0" err="1">
                          <a:latin typeface="Bell MT" panose="02020503060305020303" pitchFamily="18" charset="0"/>
                        </a:rPr>
                        <a:t>pp</a:t>
                      </a:r>
                      <a:r>
                        <a:rPr lang="it-IT" dirty="0">
                          <a:latin typeface="Bell MT" panose="02020503060305020303" pitchFamily="18" charset="0"/>
                        </a:rPr>
                        <a:t> suddividono le situazioni secondo la rilevanza percepita delle caratteristiche per le situazioni</a:t>
                      </a:r>
                    </a:p>
                  </a:txBody>
                  <a:tcPr/>
                </a:tc>
                <a:extLst>
                  <a:ext uri="{0D108BD9-81ED-4DB2-BD59-A6C34878D82A}">
                    <a16:rowId xmlns:a16="http://schemas.microsoft.com/office/drawing/2014/main" val="978445152"/>
                  </a:ext>
                </a:extLst>
              </a:tr>
              <a:tr h="474483">
                <a:tc>
                  <a:txBody>
                    <a:bodyPr/>
                    <a:lstStyle/>
                    <a:p>
                      <a:r>
                        <a:rPr lang="it-IT" sz="2400" b="1" dirty="0">
                          <a:latin typeface="Bell MT" panose="02020503060305020303" pitchFamily="18" charset="0"/>
                        </a:rPr>
                        <a:t>Settimana 3</a:t>
                      </a:r>
                    </a:p>
                  </a:txBody>
                  <a:tcPr/>
                </a:tc>
                <a:tc>
                  <a:txBody>
                    <a:bodyPr/>
                    <a:lstStyle/>
                    <a:p>
                      <a:endParaRPr lang="it-IT"/>
                    </a:p>
                  </a:txBody>
                  <a:tcPr/>
                </a:tc>
                <a:extLst>
                  <a:ext uri="{0D108BD9-81ED-4DB2-BD59-A6C34878D82A}">
                    <a16:rowId xmlns:a16="http://schemas.microsoft.com/office/drawing/2014/main" val="846776923"/>
                  </a:ext>
                </a:extLst>
              </a:tr>
              <a:tr h="664276">
                <a:tc>
                  <a:txBody>
                    <a:bodyPr/>
                    <a:lstStyle/>
                    <a:p>
                      <a:r>
                        <a:rPr lang="it-IT" dirty="0">
                          <a:latin typeface="Bell MT" panose="02020503060305020303" pitchFamily="18" charset="0"/>
                        </a:rPr>
                        <a:t>Valutazione dell’autoefficacia per comportamenti messi in atto nelle stesse situazioni sociali</a:t>
                      </a:r>
                    </a:p>
                  </a:txBody>
                  <a:tcPr/>
                </a:tc>
                <a:tc>
                  <a:txBody>
                    <a:bodyPr/>
                    <a:lstStyle/>
                    <a:p>
                      <a:r>
                        <a:rPr lang="it-IT" dirty="0">
                          <a:latin typeface="Bell MT" panose="02020503060305020303" pitchFamily="18" charset="0"/>
                        </a:rPr>
                        <a:t>I </a:t>
                      </a:r>
                      <a:r>
                        <a:rPr lang="it-IT" dirty="0" err="1">
                          <a:latin typeface="Bell MT" panose="02020503060305020303" pitchFamily="18" charset="0"/>
                        </a:rPr>
                        <a:t>pp</a:t>
                      </a:r>
                      <a:r>
                        <a:rPr lang="it-IT" dirty="0">
                          <a:latin typeface="Bell MT" panose="02020503060305020303" pitchFamily="18" charset="0"/>
                        </a:rPr>
                        <a:t> valutano l’autoefficacia su scala da 1 a 10</a:t>
                      </a:r>
                    </a:p>
                  </a:txBody>
                  <a:tcPr/>
                </a:tc>
                <a:extLst>
                  <a:ext uri="{0D108BD9-81ED-4DB2-BD59-A6C34878D82A}">
                    <a16:rowId xmlns:a16="http://schemas.microsoft.com/office/drawing/2014/main" val="3307966579"/>
                  </a:ext>
                </a:extLst>
              </a:tr>
              <a:tr h="948965">
                <a:tc>
                  <a:txBody>
                    <a:bodyPr/>
                    <a:lstStyle/>
                    <a:p>
                      <a:r>
                        <a:rPr lang="it-IT" dirty="0">
                          <a:latin typeface="Bell MT" panose="02020503060305020303" pitchFamily="18" charset="0"/>
                        </a:rPr>
                        <a:t>Misurazione del tempo di reazione per giudicare l’autoefficacia</a:t>
                      </a:r>
                    </a:p>
                  </a:txBody>
                  <a:tcPr/>
                </a:tc>
                <a:tc>
                  <a:txBody>
                    <a:bodyPr/>
                    <a:lstStyle/>
                    <a:p>
                      <a:r>
                        <a:rPr lang="it-IT" dirty="0">
                          <a:latin typeface="Bell MT" panose="02020503060305020303" pitchFamily="18" charset="0"/>
                        </a:rPr>
                        <a:t>Misurazioni computerizzate della lunghezza del tempo impiegato dai </a:t>
                      </a:r>
                      <a:r>
                        <a:rPr lang="it-IT" dirty="0" err="1">
                          <a:latin typeface="Bell MT" panose="02020503060305020303" pitchFamily="18" charset="0"/>
                        </a:rPr>
                        <a:t>pp</a:t>
                      </a:r>
                      <a:r>
                        <a:rPr lang="it-IT" dirty="0">
                          <a:latin typeface="Bell MT" panose="02020503060305020303" pitchFamily="18" charset="0"/>
                        </a:rPr>
                        <a:t> per valutare se possono o meno mettere in atto il comportamento</a:t>
                      </a:r>
                    </a:p>
                  </a:txBody>
                  <a:tcPr/>
                </a:tc>
                <a:extLst>
                  <a:ext uri="{0D108BD9-81ED-4DB2-BD59-A6C34878D82A}">
                    <a16:rowId xmlns:a16="http://schemas.microsoft.com/office/drawing/2014/main" val="3843260365"/>
                  </a:ext>
                </a:extLst>
              </a:tr>
            </a:tbl>
          </a:graphicData>
        </a:graphic>
      </p:graphicFrame>
    </p:spTree>
    <p:extLst>
      <p:ext uri="{BB962C8B-B14F-4D97-AF65-F5344CB8AC3E}">
        <p14:creationId xmlns:p14="http://schemas.microsoft.com/office/powerpoint/2010/main" val="388862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4" name="CasellaDiTesto 3"/>
          <p:cNvSpPr txBox="1"/>
          <p:nvPr/>
        </p:nvSpPr>
        <p:spPr>
          <a:xfrm>
            <a:off x="1457325" y="561975"/>
            <a:ext cx="8248650" cy="646331"/>
          </a:xfrm>
          <a:prstGeom prst="rect">
            <a:avLst/>
          </a:prstGeom>
          <a:noFill/>
        </p:spPr>
        <p:txBody>
          <a:bodyPr wrap="square" rtlCol="0">
            <a:spAutoFit/>
          </a:bodyPr>
          <a:lstStyle/>
          <a:p>
            <a:pPr algn="ctr"/>
            <a:r>
              <a:rPr lang="it-IT" sz="3600" b="1" dirty="0">
                <a:latin typeface="Bell MT" panose="02020503060305020303" pitchFamily="18" charset="0"/>
              </a:rPr>
              <a:t>RISULTATI</a:t>
            </a:r>
          </a:p>
        </p:txBody>
      </p:sp>
      <p:sp>
        <p:nvSpPr>
          <p:cNvPr id="5" name="CasellaDiTesto 4"/>
          <p:cNvSpPr txBox="1"/>
          <p:nvPr/>
        </p:nvSpPr>
        <p:spPr>
          <a:xfrm>
            <a:off x="685800" y="1798856"/>
            <a:ext cx="10496550" cy="4093428"/>
          </a:xfrm>
          <a:prstGeom prst="rect">
            <a:avLst/>
          </a:prstGeom>
          <a:noFill/>
        </p:spPr>
        <p:txBody>
          <a:bodyPr wrap="square" rtlCol="0">
            <a:spAutoFit/>
          </a:bodyPr>
          <a:lstStyle/>
          <a:p>
            <a:r>
              <a:rPr lang="it-IT" sz="2800" b="1" dirty="0">
                <a:latin typeface="Bell MT" panose="02020503060305020303" pitchFamily="18" charset="0"/>
              </a:rPr>
              <a:t>Sessione 1: autoconoscenza schematica</a:t>
            </a:r>
          </a:p>
          <a:p>
            <a:pPr marL="457200" indent="-457200">
              <a:buFont typeface="Arial" panose="020B0604020202020204" pitchFamily="34" charset="0"/>
              <a:buChar char="•"/>
            </a:pPr>
            <a:r>
              <a:rPr lang="it-IT" sz="2800" dirty="0">
                <a:latin typeface="Bell MT" panose="02020503060305020303" pitchFamily="18" charset="0"/>
              </a:rPr>
              <a:t>Differenza tra le descrizioni delle persone sui loro punti di forza e di debolezze </a:t>
            </a:r>
          </a:p>
          <a:p>
            <a:pPr marL="457200" indent="-457200">
              <a:buFont typeface="Arial" panose="020B0604020202020204" pitchFamily="34" charset="0"/>
              <a:buChar char="•"/>
            </a:pPr>
            <a:r>
              <a:rPr lang="it-IT" sz="2800" dirty="0">
                <a:latin typeface="Bell MT" panose="02020503060305020303" pitchFamily="18" charset="0"/>
              </a:rPr>
              <a:t>Dichiarazioni categorizzate</a:t>
            </a:r>
          </a:p>
          <a:p>
            <a:pPr marL="1371600" lvl="2" indent="-457200" algn="ctr">
              <a:buFont typeface="Wingdings" panose="05000000000000000000" pitchFamily="2" charset="2"/>
              <a:buChar char="Ø"/>
            </a:pPr>
            <a:r>
              <a:rPr lang="it-IT" sz="2400" i="1" dirty="0">
                <a:latin typeface="Bell MT" panose="02020503060305020303" pitchFamily="18" charset="0"/>
              </a:rPr>
              <a:t>Disposizionali</a:t>
            </a:r>
            <a:r>
              <a:rPr lang="it-IT" sz="2400" dirty="0">
                <a:latin typeface="Bell MT" panose="02020503060305020303" pitchFamily="18" charset="0"/>
              </a:rPr>
              <a:t>: descrivono un carattere tipico del comportamento, dell’esperienza emotiva o della tendenza motivazionale</a:t>
            </a:r>
          </a:p>
          <a:p>
            <a:pPr marL="2286000" lvl="4" indent="-457200" algn="ctr">
              <a:buFont typeface="Wingdings" panose="05000000000000000000" pitchFamily="2" charset="2"/>
              <a:buChar char="Ø"/>
            </a:pPr>
            <a:r>
              <a:rPr lang="it-IT" sz="2400" i="1" dirty="0">
                <a:latin typeface="Bell MT" panose="02020503060305020303" pitchFamily="18" charset="0"/>
              </a:rPr>
              <a:t>Non disposizionali</a:t>
            </a:r>
            <a:r>
              <a:rPr lang="it-IT" sz="2400" dirty="0">
                <a:latin typeface="Bell MT" panose="02020503060305020303" pitchFamily="18" charset="0"/>
              </a:rPr>
              <a:t>: descrivono un’abilità, cognizione o preferenza che l’individuo crede di possedere</a:t>
            </a:r>
          </a:p>
          <a:p>
            <a:pPr lvl="4"/>
            <a:endParaRPr lang="it-IT" sz="2400" dirty="0">
              <a:latin typeface="Bell MT" panose="02020503060305020303" pitchFamily="18" charset="0"/>
            </a:endParaRPr>
          </a:p>
          <a:p>
            <a:pPr marL="457200" indent="-457200" algn="ctr">
              <a:buFont typeface="Arial" panose="020B0604020202020204" pitchFamily="34" charset="0"/>
              <a:buChar char="•"/>
            </a:pPr>
            <a:endParaRPr lang="it-IT" sz="2800" dirty="0">
              <a:latin typeface="Bell MT" panose="02020503060305020303" pitchFamily="18" charset="0"/>
            </a:endParaRPr>
          </a:p>
        </p:txBody>
      </p:sp>
    </p:spTree>
    <p:extLst>
      <p:ext uri="{BB962C8B-B14F-4D97-AF65-F5344CB8AC3E}">
        <p14:creationId xmlns:p14="http://schemas.microsoft.com/office/powerpoint/2010/main" val="4152580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4" name="Segnaposto contenuto 3"/>
          <p:cNvSpPr txBox="1">
            <a:spLocks noGrp="1"/>
          </p:cNvSpPr>
          <p:nvPr>
            <p:ph idx="1"/>
          </p:nvPr>
        </p:nvSpPr>
        <p:spPr>
          <a:xfrm>
            <a:off x="600075" y="120650"/>
            <a:ext cx="10515600" cy="6640792"/>
          </a:xfrm>
          <a:prstGeom prst="rect">
            <a:avLst/>
          </a:prstGeom>
          <a:noFill/>
        </p:spPr>
        <p:txBody>
          <a:bodyPr wrap="square" rtlCol="0">
            <a:spAutoFit/>
          </a:bodyPr>
          <a:lstStyle/>
          <a:p>
            <a:r>
              <a:rPr lang="it-IT" dirty="0">
                <a:latin typeface="Bell MT" panose="02020503060305020303" pitchFamily="18" charset="0"/>
              </a:rPr>
              <a:t>27/39 </a:t>
            </a:r>
            <a:r>
              <a:rPr lang="it-IT" dirty="0" err="1">
                <a:latin typeface="Bell MT" panose="02020503060305020303" pitchFamily="18" charset="0"/>
              </a:rPr>
              <a:t>pp</a:t>
            </a:r>
            <a:r>
              <a:rPr lang="it-IT" dirty="0">
                <a:latin typeface="Bell MT" panose="02020503060305020303" pitchFamily="18" charset="0"/>
              </a:rPr>
              <a:t> hanno fornito più dichiarazioni disposizionali che non disposizionali per i propri punti di forza.</a:t>
            </a:r>
            <a:endParaRPr lang="it-IT" sz="2800" dirty="0">
              <a:latin typeface="Bell MT" panose="02020503060305020303" pitchFamily="18" charset="0"/>
            </a:endParaRPr>
          </a:p>
          <a:p>
            <a:r>
              <a:rPr lang="it-IT" dirty="0">
                <a:latin typeface="Bell MT" panose="02020503060305020303" pitchFamily="18" charset="0"/>
              </a:rPr>
              <a:t>35/39 </a:t>
            </a:r>
            <a:r>
              <a:rPr lang="it-IT" dirty="0" err="1">
                <a:latin typeface="Bell MT" panose="02020503060305020303" pitchFamily="18" charset="0"/>
              </a:rPr>
              <a:t>pp</a:t>
            </a:r>
            <a:r>
              <a:rPr lang="it-IT" dirty="0">
                <a:latin typeface="Bell MT" panose="02020503060305020303" pitchFamily="18" charset="0"/>
              </a:rPr>
              <a:t> hanno fornito altre dichiarazioni per le proprie debolezze seguendo la teoria dei Big </a:t>
            </a:r>
            <a:r>
              <a:rPr lang="it-IT" dirty="0" err="1">
                <a:latin typeface="Bell MT" panose="02020503060305020303" pitchFamily="18" charset="0"/>
              </a:rPr>
              <a:t>Five</a:t>
            </a:r>
            <a:r>
              <a:rPr lang="it-IT" dirty="0">
                <a:latin typeface="Bell MT" panose="02020503060305020303" pitchFamily="18" charset="0"/>
              </a:rPr>
              <a:t> le più comuni qualità disposizionali:</a:t>
            </a:r>
          </a:p>
          <a:p>
            <a:pPr algn="ctr">
              <a:buFont typeface="Wingdings" panose="05000000000000000000" pitchFamily="2" charset="2"/>
              <a:buChar char="Ø"/>
            </a:pPr>
            <a:r>
              <a:rPr lang="it-IT" sz="2400" dirty="0">
                <a:latin typeface="Bell MT" panose="02020503060305020303" pitchFamily="18" charset="0"/>
              </a:rPr>
              <a:t>Per i punti di forza        ESTROVERSIONE</a:t>
            </a:r>
          </a:p>
          <a:p>
            <a:pPr algn="ctr">
              <a:buFont typeface="Wingdings" panose="05000000000000000000" pitchFamily="2" charset="2"/>
              <a:buChar char="Ø"/>
            </a:pPr>
            <a:r>
              <a:rPr lang="it-IT" sz="2400" dirty="0">
                <a:latin typeface="Bell MT" panose="02020503060305020303" pitchFamily="18" charset="0"/>
              </a:rPr>
              <a:t>Per i punti di debolezza        NEVROTICISMO</a:t>
            </a:r>
          </a:p>
          <a:p>
            <a:pPr marL="0" indent="0">
              <a:buNone/>
            </a:pPr>
            <a:endParaRPr lang="it-IT" sz="2400" dirty="0">
              <a:latin typeface="Bell MT" panose="02020503060305020303" pitchFamily="18" charset="0"/>
            </a:endParaRPr>
          </a:p>
          <a:p>
            <a:r>
              <a:rPr lang="it-IT" sz="2800" dirty="0">
                <a:latin typeface="Bell MT" panose="02020503060305020303" pitchFamily="18" charset="0"/>
              </a:rPr>
              <a:t>Tra le dichiarazioni non disposizionali la forma più comune descriveva un’abilità personale: sia per i punti di forza che per le debolezze.</a:t>
            </a:r>
          </a:p>
          <a:p>
            <a:r>
              <a:rPr lang="it-IT" dirty="0">
                <a:latin typeface="Bell MT" panose="02020503060305020303" pitchFamily="18" charset="0"/>
              </a:rPr>
              <a:t>3/5 dei </a:t>
            </a:r>
            <a:r>
              <a:rPr lang="it-IT" dirty="0" err="1">
                <a:latin typeface="Bell MT" panose="02020503060305020303" pitchFamily="18" charset="0"/>
              </a:rPr>
              <a:t>pp</a:t>
            </a:r>
            <a:r>
              <a:rPr lang="it-IT" dirty="0">
                <a:latin typeface="Bell MT" panose="02020503060305020303" pitchFamily="18" charset="0"/>
              </a:rPr>
              <a:t> ha riferito che i loro attributi personali più autoreferenti comprendevano due qualità che si riferivano alle estremità opposte di una data dimensione del tratto.</a:t>
            </a:r>
          </a:p>
          <a:p>
            <a:r>
              <a:rPr lang="it-IT" dirty="0">
                <a:latin typeface="Bell MT" panose="02020503060305020303" pitchFamily="18" charset="0"/>
              </a:rPr>
              <a:t>D</a:t>
            </a:r>
            <a:r>
              <a:rPr lang="it-IT" sz="2800" dirty="0">
                <a:latin typeface="Bell MT" panose="02020503060305020303" pitchFamily="18" charset="0"/>
              </a:rPr>
              <a:t>e</a:t>
            </a:r>
            <a:r>
              <a:rPr lang="it-IT" dirty="0">
                <a:latin typeface="Bell MT" panose="02020503060305020303" pitchFamily="18" charset="0"/>
              </a:rPr>
              <a:t>bolezze personali schematiche generalmente erano costituite da attributi non negativi in natura.</a:t>
            </a:r>
            <a:endParaRPr lang="it-IT" sz="2800" dirty="0">
              <a:latin typeface="Bell MT" panose="02020503060305020303" pitchFamily="18" charset="0"/>
            </a:endParaRPr>
          </a:p>
        </p:txBody>
      </p:sp>
      <p:sp>
        <p:nvSpPr>
          <p:cNvPr id="2" name="Freccia a destra 1"/>
          <p:cNvSpPr/>
          <p:nvPr/>
        </p:nvSpPr>
        <p:spPr>
          <a:xfrm>
            <a:off x="5638067" y="2092569"/>
            <a:ext cx="439616" cy="96716"/>
          </a:xfrm>
          <a:prstGeom prst="rightArrow">
            <a:avLst/>
          </a:prstGeom>
          <a:solidFill>
            <a:schemeClr val="tx1">
              <a:lumMod val="95000"/>
              <a:lumOff val="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p:cNvSpPr/>
          <p:nvPr/>
        </p:nvSpPr>
        <p:spPr>
          <a:xfrm>
            <a:off x="6001482" y="2543908"/>
            <a:ext cx="439616" cy="96716"/>
          </a:xfrm>
          <a:prstGeom prst="rightArrow">
            <a:avLst/>
          </a:prstGeom>
          <a:solidFill>
            <a:schemeClr val="tx1">
              <a:lumMod val="95000"/>
              <a:lumOff val="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69358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p:cTn id="3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 calcmode="lin" valueType="num">
                                      <p:cBhvr>
                                        <p:cTn id="42"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4">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p:cTn id="49"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2875" y="320674"/>
            <a:ext cx="10515600" cy="6080125"/>
          </a:xfrm>
        </p:spPr>
        <p:txBody>
          <a:bodyPr>
            <a:normAutofit/>
          </a:bodyPr>
          <a:lstStyle/>
          <a:p>
            <a:pPr marL="0" indent="0">
              <a:buNone/>
            </a:pPr>
            <a:r>
              <a:rPr lang="it-IT" b="1" dirty="0">
                <a:latin typeface="Bell MT" panose="02020503060305020303" pitchFamily="18" charset="0"/>
              </a:rPr>
              <a:t>Sessione 2: credenze situazionali</a:t>
            </a:r>
          </a:p>
          <a:p>
            <a:endParaRPr lang="it-IT" b="1" dirty="0">
              <a:latin typeface="Bell MT" panose="02020503060305020303" pitchFamily="18" charset="0"/>
            </a:endParaRPr>
          </a:p>
          <a:p>
            <a:r>
              <a:rPr lang="it-IT" dirty="0">
                <a:latin typeface="Bell MT" panose="02020503060305020303" pitchFamily="18" charset="0"/>
              </a:rPr>
              <a:t>I </a:t>
            </a:r>
            <a:r>
              <a:rPr lang="it-IT" dirty="0" err="1">
                <a:latin typeface="Bell MT" panose="02020503060305020303" pitchFamily="18" charset="0"/>
              </a:rPr>
              <a:t>pp</a:t>
            </a:r>
            <a:r>
              <a:rPr lang="it-IT" dirty="0">
                <a:latin typeface="Bell MT" panose="02020503060305020303" pitchFamily="18" charset="0"/>
              </a:rPr>
              <a:t> hanno giudicato la rilevanza dei 5 attributi di personalità: i punti di forza, le debolezze personali, il tratto più importante e gli attributi </a:t>
            </a:r>
            <a:r>
              <a:rPr lang="it-IT" dirty="0" err="1">
                <a:latin typeface="Bell MT" panose="02020503060305020303" pitchFamily="18" charset="0"/>
              </a:rPr>
              <a:t>aschematici</a:t>
            </a:r>
            <a:r>
              <a:rPr lang="it-IT" dirty="0">
                <a:latin typeface="Bell MT" panose="02020503060305020303" pitchFamily="18" charset="0"/>
              </a:rPr>
              <a:t> positivi e negativi</a:t>
            </a:r>
          </a:p>
          <a:p>
            <a:r>
              <a:rPr lang="it-IT" dirty="0">
                <a:latin typeface="Bell MT" panose="02020503060305020303" pitchFamily="18" charset="0"/>
              </a:rPr>
              <a:t>Differenza tra valutazione idiografica e nomotetica:</a:t>
            </a:r>
          </a:p>
          <a:p>
            <a:pPr algn="ctr">
              <a:buFont typeface="Courier New" panose="02070309020205020404" pitchFamily="49" charset="0"/>
              <a:buChar char="o"/>
            </a:pPr>
            <a:r>
              <a:rPr lang="it-IT" dirty="0">
                <a:latin typeface="Bell MT" panose="02020503060305020303" pitchFamily="18" charset="0"/>
              </a:rPr>
              <a:t>MODELLI NOMOTETICI: tratti e comportamenti sono legati gerarchicamente, ovvero si presuppone che un comportamento sia applicabile a tutte le persone in una determinata situazione.</a:t>
            </a:r>
          </a:p>
          <a:p>
            <a:pPr algn="ctr">
              <a:buFont typeface="Courier New" panose="02070309020205020404" pitchFamily="49" charset="0"/>
              <a:buChar char="o"/>
            </a:pPr>
            <a:r>
              <a:rPr lang="it-IT" dirty="0">
                <a:latin typeface="Bell MT" panose="02020503060305020303" pitchFamily="18" charset="0"/>
              </a:rPr>
              <a:t>MODELLI IDIOGRAFICI: le tendenze medie della popolazione nel complesso posso essere descrizioni scarse a livello di singoli casi, infatti diverse persone hanno riferito la stessa circostanza a diversi attributi di personalità.</a:t>
            </a:r>
          </a:p>
          <a:p>
            <a:endParaRPr lang="it-IT" dirty="0">
              <a:latin typeface="Bell MT" panose="02020503060305020303" pitchFamily="18" charset="0"/>
            </a:endParaRPr>
          </a:p>
        </p:txBody>
      </p:sp>
    </p:spTree>
    <p:extLst>
      <p:ext uri="{BB962C8B-B14F-4D97-AF65-F5344CB8AC3E}">
        <p14:creationId xmlns:p14="http://schemas.microsoft.com/office/powerpoint/2010/main" val="366539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grpSp>
        <p:nvGrpSpPr>
          <p:cNvPr id="11" name="Group 37043"/>
          <p:cNvGrpSpPr/>
          <p:nvPr/>
        </p:nvGrpSpPr>
        <p:grpSpPr>
          <a:xfrm>
            <a:off x="960486" y="243192"/>
            <a:ext cx="9697988" cy="4890783"/>
            <a:chOff x="20830" y="0"/>
            <a:chExt cx="4382985" cy="2162321"/>
          </a:xfrm>
        </p:grpSpPr>
        <p:sp>
          <p:nvSpPr>
            <p:cNvPr id="12" name="Shape 2423"/>
            <p:cNvSpPr/>
            <p:nvPr/>
          </p:nvSpPr>
          <p:spPr>
            <a:xfrm>
              <a:off x="360059" y="164737"/>
              <a:ext cx="1855762" cy="1604747"/>
            </a:xfrm>
            <a:custGeom>
              <a:avLst/>
              <a:gdLst/>
              <a:ahLst/>
              <a:cxnLst/>
              <a:rect l="0" t="0" r="0" b="0"/>
              <a:pathLst>
                <a:path w="1855762" h="1604747">
                  <a:moveTo>
                    <a:pt x="0" y="1604747"/>
                  </a:moveTo>
                  <a:lnTo>
                    <a:pt x="1855762" y="1604747"/>
                  </a:lnTo>
                  <a:lnTo>
                    <a:pt x="1855762" y="0"/>
                  </a:lnTo>
                  <a:lnTo>
                    <a:pt x="0" y="0"/>
                  </a:lnTo>
                  <a:close/>
                </a:path>
              </a:pathLst>
            </a:custGeom>
            <a:ln w="6350" cap="flat">
              <a:miter lim="100000"/>
            </a:ln>
          </p:spPr>
          <p:style>
            <a:lnRef idx="1">
              <a:srgbClr val="111212"/>
            </a:lnRef>
            <a:fillRef idx="0">
              <a:srgbClr val="000000">
                <a:alpha val="0"/>
              </a:srgbClr>
            </a:fillRef>
            <a:effectRef idx="0">
              <a:scrgbClr r="0" g="0" b="0"/>
            </a:effectRef>
            <a:fontRef idx="none"/>
          </p:style>
          <p:txBody>
            <a:bodyPr/>
            <a:lstStyle/>
            <a:p>
              <a:endParaRPr lang="it-IT"/>
            </a:p>
          </p:txBody>
        </p:sp>
        <p:sp>
          <p:nvSpPr>
            <p:cNvPr id="13" name="Shape 2424"/>
            <p:cNvSpPr/>
            <p:nvPr/>
          </p:nvSpPr>
          <p:spPr>
            <a:xfrm>
              <a:off x="360059" y="1769484"/>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14" name="Shape 2425"/>
            <p:cNvSpPr/>
            <p:nvPr/>
          </p:nvSpPr>
          <p:spPr>
            <a:xfrm>
              <a:off x="360059" y="1593538"/>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15" name="Shape 2426"/>
            <p:cNvSpPr/>
            <p:nvPr/>
          </p:nvSpPr>
          <p:spPr>
            <a:xfrm>
              <a:off x="360059" y="1410518"/>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16" name="Shape 2427"/>
            <p:cNvSpPr/>
            <p:nvPr/>
          </p:nvSpPr>
          <p:spPr>
            <a:xfrm>
              <a:off x="360059" y="1234572"/>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17" name="Shape 2428"/>
            <p:cNvSpPr/>
            <p:nvPr/>
          </p:nvSpPr>
          <p:spPr>
            <a:xfrm>
              <a:off x="360059" y="1058614"/>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18" name="Shape 2429"/>
            <p:cNvSpPr/>
            <p:nvPr/>
          </p:nvSpPr>
          <p:spPr>
            <a:xfrm>
              <a:off x="360059" y="699661"/>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19" name="Shape 2430"/>
            <p:cNvSpPr/>
            <p:nvPr/>
          </p:nvSpPr>
          <p:spPr>
            <a:xfrm>
              <a:off x="360059" y="523702"/>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20" name="Shape 2431"/>
            <p:cNvSpPr/>
            <p:nvPr/>
          </p:nvSpPr>
          <p:spPr>
            <a:xfrm>
              <a:off x="360059" y="340708"/>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21" name="Shape 2432"/>
            <p:cNvSpPr/>
            <p:nvPr/>
          </p:nvSpPr>
          <p:spPr>
            <a:xfrm>
              <a:off x="360059" y="164750"/>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22" name="Shape 2433"/>
            <p:cNvSpPr/>
            <p:nvPr/>
          </p:nvSpPr>
          <p:spPr>
            <a:xfrm>
              <a:off x="360059" y="164737"/>
              <a:ext cx="1855762" cy="0"/>
            </a:xfrm>
            <a:custGeom>
              <a:avLst/>
              <a:gdLst/>
              <a:ahLst/>
              <a:cxnLst/>
              <a:rect l="0" t="0" r="0" b="0"/>
              <a:pathLst>
                <a:path w="1855762">
                  <a:moveTo>
                    <a:pt x="0" y="0"/>
                  </a:moveTo>
                  <a:lnTo>
                    <a:pt x="1855762" y="0"/>
                  </a:lnTo>
                </a:path>
              </a:pathLst>
            </a:custGeom>
            <a:ln w="4445" cap="rnd">
              <a:round/>
            </a:ln>
          </p:spPr>
          <p:style>
            <a:lnRef idx="1">
              <a:srgbClr val="989999"/>
            </a:lnRef>
            <a:fillRef idx="0">
              <a:srgbClr val="000000">
                <a:alpha val="0"/>
              </a:srgbClr>
            </a:fillRef>
            <a:effectRef idx="0">
              <a:scrgbClr r="0" g="0" b="0"/>
            </a:effectRef>
            <a:fontRef idx="none"/>
          </p:style>
          <p:txBody>
            <a:bodyPr/>
            <a:lstStyle/>
            <a:p>
              <a:endParaRPr lang="it-IT"/>
            </a:p>
          </p:txBody>
        </p:sp>
        <p:sp>
          <p:nvSpPr>
            <p:cNvPr id="23" name="Shape 2434"/>
            <p:cNvSpPr/>
            <p:nvPr/>
          </p:nvSpPr>
          <p:spPr>
            <a:xfrm>
              <a:off x="360059" y="164737"/>
              <a:ext cx="1855762" cy="1604747"/>
            </a:xfrm>
            <a:custGeom>
              <a:avLst/>
              <a:gdLst/>
              <a:ahLst/>
              <a:cxnLst/>
              <a:rect l="0" t="0" r="0" b="0"/>
              <a:pathLst>
                <a:path w="1855762" h="1604747">
                  <a:moveTo>
                    <a:pt x="1855762" y="0"/>
                  </a:moveTo>
                  <a:lnTo>
                    <a:pt x="1855762" y="1604747"/>
                  </a:lnTo>
                  <a:lnTo>
                    <a:pt x="0" y="1604747"/>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24" name="Shape 2435"/>
            <p:cNvSpPr/>
            <p:nvPr/>
          </p:nvSpPr>
          <p:spPr>
            <a:xfrm>
              <a:off x="360059" y="164737"/>
              <a:ext cx="0" cy="1604747"/>
            </a:xfrm>
            <a:custGeom>
              <a:avLst/>
              <a:gdLst/>
              <a:ahLst/>
              <a:cxnLst/>
              <a:rect l="0" t="0" r="0" b="0"/>
              <a:pathLst>
                <a:path h="1604747">
                  <a:moveTo>
                    <a:pt x="0" y="1604747"/>
                  </a:moveTo>
                  <a:lnTo>
                    <a:pt x="0" y="0"/>
                  </a:lnTo>
                </a:path>
              </a:pathLst>
            </a:custGeom>
            <a:ln w="4445" cap="rnd">
              <a:round/>
            </a:ln>
          </p:spPr>
          <p:style>
            <a:lnRef idx="1">
              <a:srgbClr val="989999"/>
            </a:lnRef>
            <a:fillRef idx="0">
              <a:srgbClr val="000000">
                <a:alpha val="0"/>
              </a:srgbClr>
            </a:fillRef>
            <a:effectRef idx="0">
              <a:scrgbClr r="0" g="0" b="0"/>
            </a:effectRef>
            <a:fontRef idx="none"/>
          </p:style>
          <p:txBody>
            <a:bodyPr/>
            <a:lstStyle/>
            <a:p>
              <a:endParaRPr lang="it-IT"/>
            </a:p>
          </p:txBody>
        </p:sp>
        <p:sp>
          <p:nvSpPr>
            <p:cNvPr id="25" name="Shape 47146"/>
            <p:cNvSpPr/>
            <p:nvPr/>
          </p:nvSpPr>
          <p:spPr>
            <a:xfrm>
              <a:off x="638862" y="361815"/>
              <a:ext cx="370281" cy="513804"/>
            </a:xfrm>
            <a:custGeom>
              <a:avLst/>
              <a:gdLst/>
              <a:ahLst/>
              <a:cxnLst/>
              <a:rect l="0" t="0" r="0" b="0"/>
              <a:pathLst>
                <a:path w="370281" h="513804">
                  <a:moveTo>
                    <a:pt x="0" y="0"/>
                  </a:moveTo>
                  <a:lnTo>
                    <a:pt x="370281" y="0"/>
                  </a:lnTo>
                  <a:lnTo>
                    <a:pt x="370281" y="513804"/>
                  </a:lnTo>
                  <a:lnTo>
                    <a:pt x="0" y="513804"/>
                  </a:lnTo>
                  <a:lnTo>
                    <a:pt x="0" y="0"/>
                  </a:lnTo>
                </a:path>
              </a:pathLst>
            </a:custGeom>
            <a:ln w="0" cap="flat">
              <a:miter lim="100000"/>
            </a:ln>
          </p:spPr>
          <p:style>
            <a:lnRef idx="0">
              <a:srgbClr val="000000">
                <a:alpha val="0"/>
              </a:srgbClr>
            </a:lnRef>
            <a:fillRef idx="1">
              <a:srgbClr val="111212"/>
            </a:fillRef>
            <a:effectRef idx="0">
              <a:scrgbClr r="0" g="0" b="0"/>
            </a:effectRef>
            <a:fontRef idx="none"/>
          </p:style>
          <p:txBody>
            <a:bodyPr/>
            <a:lstStyle/>
            <a:p>
              <a:endParaRPr lang="it-IT"/>
            </a:p>
          </p:txBody>
        </p:sp>
        <p:sp>
          <p:nvSpPr>
            <p:cNvPr id="26" name="Shape 2437"/>
            <p:cNvSpPr/>
            <p:nvPr/>
          </p:nvSpPr>
          <p:spPr>
            <a:xfrm>
              <a:off x="638862" y="361815"/>
              <a:ext cx="370281" cy="513804"/>
            </a:xfrm>
            <a:custGeom>
              <a:avLst/>
              <a:gdLst/>
              <a:ahLst/>
              <a:cxnLst/>
              <a:rect l="0" t="0" r="0" b="0"/>
              <a:pathLst>
                <a:path w="370281" h="513804">
                  <a:moveTo>
                    <a:pt x="0" y="513804"/>
                  </a:moveTo>
                  <a:lnTo>
                    <a:pt x="370281" y="513804"/>
                  </a:lnTo>
                  <a:lnTo>
                    <a:pt x="370281" y="0"/>
                  </a:lnTo>
                  <a:lnTo>
                    <a:pt x="0" y="0"/>
                  </a:lnTo>
                  <a:close/>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27" name="Shape 47147"/>
            <p:cNvSpPr/>
            <p:nvPr/>
          </p:nvSpPr>
          <p:spPr>
            <a:xfrm>
              <a:off x="1566737" y="875607"/>
              <a:ext cx="370281" cy="443408"/>
            </a:xfrm>
            <a:custGeom>
              <a:avLst/>
              <a:gdLst/>
              <a:ahLst/>
              <a:cxnLst/>
              <a:rect l="0" t="0" r="0" b="0"/>
              <a:pathLst>
                <a:path w="370281" h="443408">
                  <a:moveTo>
                    <a:pt x="0" y="0"/>
                  </a:moveTo>
                  <a:lnTo>
                    <a:pt x="370281" y="0"/>
                  </a:lnTo>
                  <a:lnTo>
                    <a:pt x="370281" y="443408"/>
                  </a:lnTo>
                  <a:lnTo>
                    <a:pt x="0" y="443408"/>
                  </a:lnTo>
                  <a:lnTo>
                    <a:pt x="0" y="0"/>
                  </a:lnTo>
                </a:path>
              </a:pathLst>
            </a:custGeom>
            <a:ln w="0" cap="rnd">
              <a:round/>
            </a:ln>
          </p:spPr>
          <p:style>
            <a:lnRef idx="0">
              <a:srgbClr val="000000">
                <a:alpha val="0"/>
              </a:srgbClr>
            </a:lnRef>
            <a:fillRef idx="1">
              <a:srgbClr val="111212"/>
            </a:fillRef>
            <a:effectRef idx="0">
              <a:scrgbClr r="0" g="0" b="0"/>
            </a:effectRef>
            <a:fontRef idx="none"/>
          </p:style>
          <p:txBody>
            <a:bodyPr/>
            <a:lstStyle/>
            <a:p>
              <a:endParaRPr lang="it-IT"/>
            </a:p>
          </p:txBody>
        </p:sp>
        <p:sp>
          <p:nvSpPr>
            <p:cNvPr id="28" name="Shape 2439"/>
            <p:cNvSpPr/>
            <p:nvPr/>
          </p:nvSpPr>
          <p:spPr>
            <a:xfrm>
              <a:off x="1566737" y="875619"/>
              <a:ext cx="370281" cy="443408"/>
            </a:xfrm>
            <a:custGeom>
              <a:avLst/>
              <a:gdLst/>
              <a:ahLst/>
              <a:cxnLst/>
              <a:rect l="0" t="0" r="0" b="0"/>
              <a:pathLst>
                <a:path w="370281" h="443408">
                  <a:moveTo>
                    <a:pt x="0" y="443408"/>
                  </a:moveTo>
                  <a:lnTo>
                    <a:pt x="370281" y="443408"/>
                  </a:lnTo>
                  <a:lnTo>
                    <a:pt x="370281" y="0"/>
                  </a:lnTo>
                  <a:lnTo>
                    <a:pt x="0" y="0"/>
                  </a:lnTo>
                  <a:close/>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pic>
          <p:nvPicPr>
            <p:cNvPr id="29" name="Picture 45981"/>
            <p:cNvPicPr/>
            <p:nvPr/>
          </p:nvPicPr>
          <p:blipFill>
            <a:blip r:embed="rId2"/>
            <a:stretch>
              <a:fillRect/>
            </a:stretch>
          </p:blipFill>
          <p:spPr>
            <a:xfrm>
              <a:off x="1564298" y="1316995"/>
              <a:ext cx="374904" cy="423672"/>
            </a:xfrm>
            <a:prstGeom prst="rect">
              <a:avLst/>
            </a:prstGeom>
          </p:spPr>
        </p:pic>
        <p:sp>
          <p:nvSpPr>
            <p:cNvPr id="30" name="Shape 2442"/>
            <p:cNvSpPr/>
            <p:nvPr/>
          </p:nvSpPr>
          <p:spPr>
            <a:xfrm>
              <a:off x="1566737" y="1319015"/>
              <a:ext cx="370281" cy="422313"/>
            </a:xfrm>
            <a:custGeom>
              <a:avLst/>
              <a:gdLst/>
              <a:ahLst/>
              <a:cxnLst/>
              <a:rect l="0" t="0" r="0" b="0"/>
              <a:pathLst>
                <a:path w="370281" h="422313">
                  <a:moveTo>
                    <a:pt x="0" y="422313"/>
                  </a:moveTo>
                  <a:lnTo>
                    <a:pt x="370281" y="422313"/>
                  </a:lnTo>
                  <a:lnTo>
                    <a:pt x="370281" y="0"/>
                  </a:lnTo>
                  <a:lnTo>
                    <a:pt x="0" y="0"/>
                  </a:lnTo>
                  <a:close/>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1" name="Shape 2443"/>
            <p:cNvSpPr/>
            <p:nvPr/>
          </p:nvSpPr>
          <p:spPr>
            <a:xfrm>
              <a:off x="360059" y="164737"/>
              <a:ext cx="0" cy="1604747"/>
            </a:xfrm>
            <a:custGeom>
              <a:avLst/>
              <a:gdLst/>
              <a:ahLst/>
              <a:cxnLst/>
              <a:rect l="0" t="0" r="0" b="0"/>
              <a:pathLst>
                <a:path h="1604747">
                  <a:moveTo>
                    <a:pt x="0" y="0"/>
                  </a:moveTo>
                  <a:lnTo>
                    <a:pt x="0" y="1604747"/>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2" name="Shape 2444"/>
            <p:cNvSpPr/>
            <p:nvPr/>
          </p:nvSpPr>
          <p:spPr>
            <a:xfrm>
              <a:off x="342635" y="1769484"/>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3" name="Shape 2445"/>
            <p:cNvSpPr/>
            <p:nvPr/>
          </p:nvSpPr>
          <p:spPr>
            <a:xfrm>
              <a:off x="342635" y="1593538"/>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4" name="Shape 2446"/>
            <p:cNvSpPr/>
            <p:nvPr/>
          </p:nvSpPr>
          <p:spPr>
            <a:xfrm>
              <a:off x="342635" y="1410518"/>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5" name="Shape 2447"/>
            <p:cNvSpPr/>
            <p:nvPr/>
          </p:nvSpPr>
          <p:spPr>
            <a:xfrm>
              <a:off x="342635" y="1234572"/>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6" name="Shape 2448"/>
            <p:cNvSpPr/>
            <p:nvPr/>
          </p:nvSpPr>
          <p:spPr>
            <a:xfrm>
              <a:off x="342635" y="1058614"/>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7" name="Shape 2449"/>
            <p:cNvSpPr/>
            <p:nvPr/>
          </p:nvSpPr>
          <p:spPr>
            <a:xfrm>
              <a:off x="342635" y="875619"/>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8" name="Shape 2450"/>
            <p:cNvSpPr/>
            <p:nvPr/>
          </p:nvSpPr>
          <p:spPr>
            <a:xfrm>
              <a:off x="342635" y="699661"/>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39" name="Shape 2451"/>
            <p:cNvSpPr/>
            <p:nvPr/>
          </p:nvSpPr>
          <p:spPr>
            <a:xfrm>
              <a:off x="342635" y="523702"/>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40" name="Shape 2452"/>
            <p:cNvSpPr/>
            <p:nvPr/>
          </p:nvSpPr>
          <p:spPr>
            <a:xfrm>
              <a:off x="342635" y="340708"/>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41" name="Shape 2453"/>
            <p:cNvSpPr/>
            <p:nvPr/>
          </p:nvSpPr>
          <p:spPr>
            <a:xfrm>
              <a:off x="342635" y="164750"/>
              <a:ext cx="17424" cy="0"/>
            </a:xfrm>
            <a:custGeom>
              <a:avLst/>
              <a:gdLst/>
              <a:ahLst/>
              <a:cxnLst/>
              <a:rect l="0" t="0" r="0" b="0"/>
              <a:pathLst>
                <a:path w="17424">
                  <a:moveTo>
                    <a:pt x="0" y="0"/>
                  </a:moveTo>
                  <a:lnTo>
                    <a:pt x="17424"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42" name="Shape 2454"/>
            <p:cNvSpPr/>
            <p:nvPr/>
          </p:nvSpPr>
          <p:spPr>
            <a:xfrm>
              <a:off x="360059" y="875619"/>
              <a:ext cx="1855762" cy="0"/>
            </a:xfrm>
            <a:custGeom>
              <a:avLst/>
              <a:gdLst/>
              <a:ahLst/>
              <a:cxnLst/>
              <a:rect l="0" t="0" r="0" b="0"/>
              <a:pathLst>
                <a:path w="1855762">
                  <a:moveTo>
                    <a:pt x="0" y="0"/>
                  </a:moveTo>
                  <a:lnTo>
                    <a:pt x="1855762"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43" name="Shape 2455"/>
            <p:cNvSpPr/>
            <p:nvPr/>
          </p:nvSpPr>
          <p:spPr>
            <a:xfrm>
              <a:off x="360059" y="875619"/>
              <a:ext cx="0" cy="28156"/>
            </a:xfrm>
            <a:custGeom>
              <a:avLst/>
              <a:gdLst/>
              <a:ahLst/>
              <a:cxnLst/>
              <a:rect l="0" t="0" r="0" b="0"/>
              <a:pathLst>
                <a:path h="28156">
                  <a:moveTo>
                    <a:pt x="0" y="28156"/>
                  </a:moveTo>
                  <a:lnTo>
                    <a:pt x="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44" name="Shape 2456"/>
            <p:cNvSpPr/>
            <p:nvPr/>
          </p:nvSpPr>
          <p:spPr>
            <a:xfrm>
              <a:off x="1287946" y="875619"/>
              <a:ext cx="0" cy="28156"/>
            </a:xfrm>
            <a:custGeom>
              <a:avLst/>
              <a:gdLst/>
              <a:ahLst/>
              <a:cxnLst/>
              <a:rect l="0" t="0" r="0" b="0"/>
              <a:pathLst>
                <a:path h="28156">
                  <a:moveTo>
                    <a:pt x="0" y="28156"/>
                  </a:moveTo>
                  <a:lnTo>
                    <a:pt x="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45" name="Shape 2457"/>
            <p:cNvSpPr/>
            <p:nvPr/>
          </p:nvSpPr>
          <p:spPr>
            <a:xfrm>
              <a:off x="2215821" y="875619"/>
              <a:ext cx="0" cy="28156"/>
            </a:xfrm>
            <a:custGeom>
              <a:avLst/>
              <a:gdLst/>
              <a:ahLst/>
              <a:cxnLst/>
              <a:rect l="0" t="0" r="0" b="0"/>
              <a:pathLst>
                <a:path h="28156">
                  <a:moveTo>
                    <a:pt x="0" y="28156"/>
                  </a:moveTo>
                  <a:lnTo>
                    <a:pt x="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46" name="Rectangle 2458"/>
            <p:cNvSpPr/>
            <p:nvPr/>
          </p:nvSpPr>
          <p:spPr>
            <a:xfrm>
              <a:off x="129642" y="1690488"/>
              <a:ext cx="217498" cy="123778"/>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000000"/>
                  </a:solidFill>
                  <a:effectLst/>
                  <a:latin typeface="Bell MT" panose="02020503060305020303" pitchFamily="18" charset="0"/>
                  <a:ea typeface="Times New Roman" panose="02020603050405020304" pitchFamily="18" charset="0"/>
                </a:rPr>
                <a:t>-1</a:t>
              </a:r>
            </a:p>
          </p:txBody>
        </p:sp>
        <p:sp>
          <p:nvSpPr>
            <p:cNvPr id="47" name="Rectangle 2459"/>
            <p:cNvSpPr/>
            <p:nvPr/>
          </p:nvSpPr>
          <p:spPr>
            <a:xfrm>
              <a:off x="157149" y="1561066"/>
              <a:ext cx="213908"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effectLst/>
                  <a:latin typeface="Bell MT" panose="02020503060305020303" pitchFamily="18" charset="0"/>
                  <a:ea typeface="Times New Roman" panose="02020603050405020304" pitchFamily="18" charset="0"/>
                </a:rPr>
                <a:t>-0,8</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48" name="Rectangle 2460"/>
            <p:cNvSpPr/>
            <p:nvPr/>
          </p:nvSpPr>
          <p:spPr>
            <a:xfrm>
              <a:off x="157149" y="1378084"/>
              <a:ext cx="213908"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-0,6</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49" name="Rectangle 2461"/>
            <p:cNvSpPr/>
            <p:nvPr/>
          </p:nvSpPr>
          <p:spPr>
            <a:xfrm>
              <a:off x="157149" y="1202113"/>
              <a:ext cx="213908"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-0,4</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50" name="Rectangle 2462"/>
            <p:cNvSpPr/>
            <p:nvPr/>
          </p:nvSpPr>
          <p:spPr>
            <a:xfrm>
              <a:off x="157149" y="1026141"/>
              <a:ext cx="213908"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-0,2</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51" name="Rectangle 2463"/>
            <p:cNvSpPr/>
            <p:nvPr/>
          </p:nvSpPr>
          <p:spPr>
            <a:xfrm>
              <a:off x="222477" y="843159"/>
              <a:ext cx="67564"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000000"/>
                  </a:solidFill>
                  <a:effectLst/>
                  <a:latin typeface="Bell MT" panose="02020503060305020303" pitchFamily="18" charset="0"/>
                  <a:ea typeface="Times New Roman" panose="02020603050405020304" pitchFamily="18" charset="0"/>
                </a:rPr>
                <a:t>0</a:t>
              </a:r>
            </a:p>
          </p:txBody>
        </p:sp>
        <p:sp>
          <p:nvSpPr>
            <p:cNvPr id="52" name="Rectangle 2464"/>
            <p:cNvSpPr/>
            <p:nvPr/>
          </p:nvSpPr>
          <p:spPr>
            <a:xfrm>
              <a:off x="174522" y="667188"/>
              <a:ext cx="168910"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effectLst/>
                  <a:latin typeface="Bell MT" panose="02020503060305020303" pitchFamily="18" charset="0"/>
                  <a:ea typeface="Times New Roman" panose="02020603050405020304" pitchFamily="18" charset="0"/>
                </a:rPr>
                <a:t>0.2</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53" name="Rectangle 2465"/>
            <p:cNvSpPr/>
            <p:nvPr/>
          </p:nvSpPr>
          <p:spPr>
            <a:xfrm>
              <a:off x="174522" y="491318"/>
              <a:ext cx="168910"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effectLst/>
                  <a:latin typeface="Bell MT" panose="02020503060305020303" pitchFamily="18" charset="0"/>
                  <a:ea typeface="Times New Roman" panose="02020603050405020304" pitchFamily="18" charset="0"/>
                </a:rPr>
                <a:t>0.4</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54" name="Rectangle 2466"/>
            <p:cNvSpPr/>
            <p:nvPr/>
          </p:nvSpPr>
          <p:spPr>
            <a:xfrm>
              <a:off x="174522" y="308336"/>
              <a:ext cx="168910"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effectLst/>
                  <a:latin typeface="Bell MT" panose="02020503060305020303" pitchFamily="18" charset="0"/>
                  <a:ea typeface="Times New Roman" panose="02020603050405020304" pitchFamily="18" charset="0"/>
                </a:rPr>
                <a:t>0.6</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55" name="Rectangle 2467"/>
            <p:cNvSpPr/>
            <p:nvPr/>
          </p:nvSpPr>
          <p:spPr>
            <a:xfrm>
              <a:off x="174522" y="132365"/>
              <a:ext cx="168910"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effectLst/>
                  <a:latin typeface="Bell MT" panose="02020503060305020303" pitchFamily="18" charset="0"/>
                  <a:ea typeface="Times New Roman" panose="02020603050405020304" pitchFamily="18" charset="0"/>
                </a:rPr>
                <a:t>0.8</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56" name="Shape 2469"/>
            <p:cNvSpPr/>
            <p:nvPr/>
          </p:nvSpPr>
          <p:spPr>
            <a:xfrm>
              <a:off x="2548053" y="164737"/>
              <a:ext cx="1855749" cy="1604747"/>
            </a:xfrm>
            <a:custGeom>
              <a:avLst/>
              <a:gdLst/>
              <a:ahLst/>
              <a:cxnLst/>
              <a:rect l="0" t="0" r="0" b="0"/>
              <a:pathLst>
                <a:path w="1855749" h="1604747">
                  <a:moveTo>
                    <a:pt x="0" y="1604747"/>
                  </a:moveTo>
                  <a:lnTo>
                    <a:pt x="1855749" y="1604747"/>
                  </a:lnTo>
                  <a:lnTo>
                    <a:pt x="1855749" y="0"/>
                  </a:lnTo>
                  <a:lnTo>
                    <a:pt x="0" y="0"/>
                  </a:lnTo>
                  <a:close/>
                </a:path>
              </a:pathLst>
            </a:custGeom>
            <a:ln w="6350" cap="flat">
              <a:miter lim="100000"/>
            </a:ln>
          </p:spPr>
          <p:style>
            <a:lnRef idx="1">
              <a:srgbClr val="111212"/>
            </a:lnRef>
            <a:fillRef idx="0">
              <a:srgbClr val="000000">
                <a:alpha val="0"/>
              </a:srgbClr>
            </a:fillRef>
            <a:effectRef idx="0">
              <a:scrgbClr r="0" g="0" b="0"/>
            </a:effectRef>
            <a:fontRef idx="none"/>
          </p:style>
          <p:txBody>
            <a:bodyPr/>
            <a:lstStyle/>
            <a:p>
              <a:endParaRPr lang="it-IT"/>
            </a:p>
          </p:txBody>
        </p:sp>
        <p:sp>
          <p:nvSpPr>
            <p:cNvPr id="57" name="Shape 2470"/>
            <p:cNvSpPr/>
            <p:nvPr/>
          </p:nvSpPr>
          <p:spPr>
            <a:xfrm>
              <a:off x="2548053" y="1769484"/>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58" name="Shape 2471"/>
            <p:cNvSpPr/>
            <p:nvPr/>
          </p:nvSpPr>
          <p:spPr>
            <a:xfrm>
              <a:off x="2548053" y="1593538"/>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59" name="Shape 2472"/>
            <p:cNvSpPr/>
            <p:nvPr/>
          </p:nvSpPr>
          <p:spPr>
            <a:xfrm>
              <a:off x="2548053" y="1410518"/>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60" name="Shape 2473"/>
            <p:cNvSpPr/>
            <p:nvPr/>
          </p:nvSpPr>
          <p:spPr>
            <a:xfrm>
              <a:off x="2548053" y="1234572"/>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61" name="Shape 2474"/>
            <p:cNvSpPr/>
            <p:nvPr/>
          </p:nvSpPr>
          <p:spPr>
            <a:xfrm>
              <a:off x="2548053" y="1058614"/>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62" name="Shape 2475"/>
            <p:cNvSpPr/>
            <p:nvPr/>
          </p:nvSpPr>
          <p:spPr>
            <a:xfrm>
              <a:off x="2548053" y="699661"/>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63" name="Shape 2476"/>
            <p:cNvSpPr/>
            <p:nvPr/>
          </p:nvSpPr>
          <p:spPr>
            <a:xfrm>
              <a:off x="2548053" y="523702"/>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64" name="Shape 2477"/>
            <p:cNvSpPr/>
            <p:nvPr/>
          </p:nvSpPr>
          <p:spPr>
            <a:xfrm>
              <a:off x="2548053" y="340708"/>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65" name="Shape 2478"/>
            <p:cNvSpPr/>
            <p:nvPr/>
          </p:nvSpPr>
          <p:spPr>
            <a:xfrm>
              <a:off x="2548053" y="164750"/>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66" name="Shape 2479"/>
            <p:cNvSpPr/>
            <p:nvPr/>
          </p:nvSpPr>
          <p:spPr>
            <a:xfrm>
              <a:off x="2548053" y="164750"/>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67" name="Shape 2480"/>
            <p:cNvSpPr/>
            <p:nvPr/>
          </p:nvSpPr>
          <p:spPr>
            <a:xfrm>
              <a:off x="2548054" y="164737"/>
              <a:ext cx="1855749" cy="1604747"/>
            </a:xfrm>
            <a:custGeom>
              <a:avLst/>
              <a:gdLst/>
              <a:ahLst/>
              <a:cxnLst/>
              <a:rect l="0" t="0" r="0" b="0"/>
              <a:pathLst>
                <a:path w="1855749" h="1604747">
                  <a:moveTo>
                    <a:pt x="1855749" y="1604747"/>
                  </a:moveTo>
                  <a:lnTo>
                    <a:pt x="0" y="1604747"/>
                  </a:lnTo>
                  <a:lnTo>
                    <a:pt x="0" y="0"/>
                  </a:lnTo>
                </a:path>
              </a:pathLst>
            </a:custGeom>
            <a:ln w="4445" cap="rnd">
              <a:round/>
            </a:ln>
          </p:spPr>
          <p:style>
            <a:lnRef idx="1">
              <a:srgbClr val="989999"/>
            </a:lnRef>
            <a:fillRef idx="0">
              <a:srgbClr val="000000">
                <a:alpha val="0"/>
              </a:srgbClr>
            </a:fillRef>
            <a:effectRef idx="0">
              <a:scrgbClr r="0" g="0" b="0"/>
            </a:effectRef>
            <a:fontRef idx="none"/>
          </p:style>
          <p:txBody>
            <a:bodyPr/>
            <a:lstStyle/>
            <a:p>
              <a:endParaRPr lang="it-IT"/>
            </a:p>
          </p:txBody>
        </p:sp>
        <p:sp>
          <p:nvSpPr>
            <p:cNvPr id="68" name="Shape 47148"/>
            <p:cNvSpPr/>
            <p:nvPr/>
          </p:nvSpPr>
          <p:spPr>
            <a:xfrm>
              <a:off x="2826844" y="875619"/>
              <a:ext cx="370306" cy="35192"/>
            </a:xfrm>
            <a:custGeom>
              <a:avLst/>
              <a:gdLst/>
              <a:ahLst/>
              <a:cxnLst/>
              <a:rect l="0" t="0" r="0" b="0"/>
              <a:pathLst>
                <a:path w="370306" h="35192">
                  <a:moveTo>
                    <a:pt x="0" y="0"/>
                  </a:moveTo>
                  <a:lnTo>
                    <a:pt x="370306" y="0"/>
                  </a:lnTo>
                  <a:lnTo>
                    <a:pt x="370306" y="35192"/>
                  </a:lnTo>
                  <a:lnTo>
                    <a:pt x="0" y="35192"/>
                  </a:lnTo>
                  <a:lnTo>
                    <a:pt x="0" y="0"/>
                  </a:lnTo>
                </a:path>
              </a:pathLst>
            </a:custGeom>
            <a:ln w="0" cap="rnd">
              <a:round/>
            </a:ln>
          </p:spPr>
          <p:style>
            <a:lnRef idx="0">
              <a:srgbClr val="000000">
                <a:alpha val="0"/>
              </a:srgbClr>
            </a:lnRef>
            <a:fillRef idx="1">
              <a:srgbClr val="111212"/>
            </a:fillRef>
            <a:effectRef idx="0">
              <a:scrgbClr r="0" g="0" b="0"/>
            </a:effectRef>
            <a:fontRef idx="none"/>
          </p:style>
          <p:txBody>
            <a:bodyPr/>
            <a:lstStyle/>
            <a:p>
              <a:endParaRPr lang="it-IT"/>
            </a:p>
          </p:txBody>
        </p:sp>
        <p:sp>
          <p:nvSpPr>
            <p:cNvPr id="69" name="Shape 2482"/>
            <p:cNvSpPr/>
            <p:nvPr/>
          </p:nvSpPr>
          <p:spPr>
            <a:xfrm>
              <a:off x="2826844" y="875619"/>
              <a:ext cx="370306" cy="35192"/>
            </a:xfrm>
            <a:custGeom>
              <a:avLst/>
              <a:gdLst/>
              <a:ahLst/>
              <a:cxnLst/>
              <a:rect l="0" t="0" r="0" b="0"/>
              <a:pathLst>
                <a:path w="370306" h="35192">
                  <a:moveTo>
                    <a:pt x="0" y="35192"/>
                  </a:moveTo>
                  <a:lnTo>
                    <a:pt x="370306" y="35192"/>
                  </a:lnTo>
                  <a:lnTo>
                    <a:pt x="370306" y="0"/>
                  </a:lnTo>
                  <a:lnTo>
                    <a:pt x="0" y="0"/>
                  </a:lnTo>
                  <a:close/>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0" name="Shape 47149"/>
            <p:cNvSpPr/>
            <p:nvPr/>
          </p:nvSpPr>
          <p:spPr>
            <a:xfrm>
              <a:off x="3754731" y="875619"/>
              <a:ext cx="370269" cy="182994"/>
            </a:xfrm>
            <a:custGeom>
              <a:avLst/>
              <a:gdLst/>
              <a:ahLst/>
              <a:cxnLst/>
              <a:rect l="0" t="0" r="0" b="0"/>
              <a:pathLst>
                <a:path w="370269" h="182994">
                  <a:moveTo>
                    <a:pt x="0" y="0"/>
                  </a:moveTo>
                  <a:lnTo>
                    <a:pt x="370269" y="0"/>
                  </a:lnTo>
                  <a:lnTo>
                    <a:pt x="370269" y="182994"/>
                  </a:lnTo>
                  <a:lnTo>
                    <a:pt x="0" y="182994"/>
                  </a:lnTo>
                  <a:lnTo>
                    <a:pt x="0" y="0"/>
                  </a:lnTo>
                </a:path>
              </a:pathLst>
            </a:custGeom>
            <a:ln w="0" cap="rnd">
              <a:round/>
            </a:ln>
          </p:spPr>
          <p:style>
            <a:lnRef idx="0">
              <a:srgbClr val="000000">
                <a:alpha val="0"/>
              </a:srgbClr>
            </a:lnRef>
            <a:fillRef idx="1">
              <a:srgbClr val="111212"/>
            </a:fillRef>
            <a:effectRef idx="0">
              <a:scrgbClr r="0" g="0" b="0"/>
            </a:effectRef>
            <a:fontRef idx="none"/>
          </p:style>
          <p:txBody>
            <a:bodyPr/>
            <a:lstStyle/>
            <a:p>
              <a:endParaRPr lang="it-IT"/>
            </a:p>
          </p:txBody>
        </p:sp>
        <p:sp>
          <p:nvSpPr>
            <p:cNvPr id="71" name="Shape 2484"/>
            <p:cNvSpPr/>
            <p:nvPr/>
          </p:nvSpPr>
          <p:spPr>
            <a:xfrm>
              <a:off x="3754731" y="875619"/>
              <a:ext cx="370269" cy="182994"/>
            </a:xfrm>
            <a:custGeom>
              <a:avLst/>
              <a:gdLst/>
              <a:ahLst/>
              <a:cxnLst/>
              <a:rect l="0" t="0" r="0" b="0"/>
              <a:pathLst>
                <a:path w="370269" h="182994">
                  <a:moveTo>
                    <a:pt x="0" y="182994"/>
                  </a:moveTo>
                  <a:lnTo>
                    <a:pt x="370269" y="182994"/>
                  </a:lnTo>
                  <a:lnTo>
                    <a:pt x="370269" y="0"/>
                  </a:lnTo>
                  <a:lnTo>
                    <a:pt x="0" y="0"/>
                  </a:lnTo>
                  <a:close/>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2" name="Shape 2485"/>
            <p:cNvSpPr/>
            <p:nvPr/>
          </p:nvSpPr>
          <p:spPr>
            <a:xfrm>
              <a:off x="2548053" y="164750"/>
              <a:ext cx="0" cy="1604747"/>
            </a:xfrm>
            <a:custGeom>
              <a:avLst/>
              <a:gdLst/>
              <a:ahLst/>
              <a:cxnLst/>
              <a:rect l="0" t="0" r="0" b="0"/>
              <a:pathLst>
                <a:path h="1604747">
                  <a:moveTo>
                    <a:pt x="0" y="0"/>
                  </a:moveTo>
                  <a:lnTo>
                    <a:pt x="0" y="1604747"/>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3" name="Shape 2486"/>
            <p:cNvSpPr/>
            <p:nvPr/>
          </p:nvSpPr>
          <p:spPr>
            <a:xfrm>
              <a:off x="2530629" y="1769497"/>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4" name="Shape 2487"/>
            <p:cNvSpPr/>
            <p:nvPr/>
          </p:nvSpPr>
          <p:spPr>
            <a:xfrm>
              <a:off x="2530629" y="1593551"/>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5" name="Shape 2488"/>
            <p:cNvSpPr/>
            <p:nvPr/>
          </p:nvSpPr>
          <p:spPr>
            <a:xfrm>
              <a:off x="2530629" y="1410530"/>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6" name="Shape 2489"/>
            <p:cNvSpPr/>
            <p:nvPr/>
          </p:nvSpPr>
          <p:spPr>
            <a:xfrm>
              <a:off x="2530629" y="1234585"/>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7" name="Shape 2490"/>
            <p:cNvSpPr/>
            <p:nvPr/>
          </p:nvSpPr>
          <p:spPr>
            <a:xfrm>
              <a:off x="2530629" y="1058626"/>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8" name="Shape 2491"/>
            <p:cNvSpPr/>
            <p:nvPr/>
          </p:nvSpPr>
          <p:spPr>
            <a:xfrm>
              <a:off x="2530629" y="875632"/>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79" name="Shape 2492"/>
            <p:cNvSpPr/>
            <p:nvPr/>
          </p:nvSpPr>
          <p:spPr>
            <a:xfrm>
              <a:off x="2530629" y="699674"/>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80" name="Shape 2493"/>
            <p:cNvSpPr/>
            <p:nvPr/>
          </p:nvSpPr>
          <p:spPr>
            <a:xfrm>
              <a:off x="2530629" y="523715"/>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81" name="Shape 2494"/>
            <p:cNvSpPr/>
            <p:nvPr/>
          </p:nvSpPr>
          <p:spPr>
            <a:xfrm>
              <a:off x="2530629" y="340720"/>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82" name="Shape 2495"/>
            <p:cNvSpPr/>
            <p:nvPr/>
          </p:nvSpPr>
          <p:spPr>
            <a:xfrm>
              <a:off x="2530629" y="164762"/>
              <a:ext cx="17425" cy="0"/>
            </a:xfrm>
            <a:custGeom>
              <a:avLst/>
              <a:gdLst/>
              <a:ahLst/>
              <a:cxnLst/>
              <a:rect l="0" t="0" r="0" b="0"/>
              <a:pathLst>
                <a:path w="17425">
                  <a:moveTo>
                    <a:pt x="0" y="0"/>
                  </a:moveTo>
                  <a:lnTo>
                    <a:pt x="17425"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83" name="Shape 2496"/>
            <p:cNvSpPr/>
            <p:nvPr/>
          </p:nvSpPr>
          <p:spPr>
            <a:xfrm>
              <a:off x="2548053" y="875632"/>
              <a:ext cx="1855750" cy="0"/>
            </a:xfrm>
            <a:custGeom>
              <a:avLst/>
              <a:gdLst/>
              <a:ahLst/>
              <a:cxnLst/>
              <a:rect l="0" t="0" r="0" b="0"/>
              <a:pathLst>
                <a:path w="1855750">
                  <a:moveTo>
                    <a:pt x="0" y="0"/>
                  </a:moveTo>
                  <a:lnTo>
                    <a:pt x="185575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84" name="Shape 2497"/>
            <p:cNvSpPr/>
            <p:nvPr/>
          </p:nvSpPr>
          <p:spPr>
            <a:xfrm>
              <a:off x="2548053" y="875632"/>
              <a:ext cx="0" cy="28156"/>
            </a:xfrm>
            <a:custGeom>
              <a:avLst/>
              <a:gdLst/>
              <a:ahLst/>
              <a:cxnLst/>
              <a:rect l="0" t="0" r="0" b="0"/>
              <a:pathLst>
                <a:path h="28156">
                  <a:moveTo>
                    <a:pt x="0" y="28156"/>
                  </a:moveTo>
                  <a:lnTo>
                    <a:pt x="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85" name="Shape 2498"/>
            <p:cNvSpPr/>
            <p:nvPr/>
          </p:nvSpPr>
          <p:spPr>
            <a:xfrm>
              <a:off x="3475941" y="875632"/>
              <a:ext cx="0" cy="28156"/>
            </a:xfrm>
            <a:custGeom>
              <a:avLst/>
              <a:gdLst/>
              <a:ahLst/>
              <a:cxnLst/>
              <a:rect l="0" t="0" r="0" b="0"/>
              <a:pathLst>
                <a:path h="28156">
                  <a:moveTo>
                    <a:pt x="0" y="28156"/>
                  </a:moveTo>
                  <a:lnTo>
                    <a:pt x="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86" name="Shape 2499"/>
            <p:cNvSpPr/>
            <p:nvPr/>
          </p:nvSpPr>
          <p:spPr>
            <a:xfrm>
              <a:off x="4403815" y="875632"/>
              <a:ext cx="0" cy="28156"/>
            </a:xfrm>
            <a:custGeom>
              <a:avLst/>
              <a:gdLst/>
              <a:ahLst/>
              <a:cxnLst/>
              <a:rect l="0" t="0" r="0" b="0"/>
              <a:pathLst>
                <a:path h="28156">
                  <a:moveTo>
                    <a:pt x="0" y="28156"/>
                  </a:moveTo>
                  <a:lnTo>
                    <a:pt x="0" y="0"/>
                  </a:lnTo>
                </a:path>
              </a:pathLst>
            </a:custGeom>
            <a:ln w="4445" cap="rnd">
              <a:round/>
            </a:ln>
          </p:spPr>
          <p:style>
            <a:lnRef idx="1">
              <a:srgbClr val="111212"/>
            </a:lnRef>
            <a:fillRef idx="0">
              <a:srgbClr val="000000">
                <a:alpha val="0"/>
              </a:srgbClr>
            </a:fillRef>
            <a:effectRef idx="0">
              <a:scrgbClr r="0" g="0" b="0"/>
            </a:effectRef>
            <a:fontRef idx="none"/>
          </p:style>
          <p:txBody>
            <a:bodyPr/>
            <a:lstStyle/>
            <a:p>
              <a:endParaRPr lang="it-IT"/>
            </a:p>
          </p:txBody>
        </p:sp>
        <p:sp>
          <p:nvSpPr>
            <p:cNvPr id="87" name="Rectangle 2500"/>
            <p:cNvSpPr/>
            <p:nvPr/>
          </p:nvSpPr>
          <p:spPr>
            <a:xfrm>
              <a:off x="2330993" y="1690488"/>
              <a:ext cx="174644" cy="170225"/>
            </a:xfrm>
            <a:prstGeom prst="rect">
              <a:avLst/>
            </a:prstGeom>
            <a:ln>
              <a:noFill/>
            </a:ln>
          </p:spPr>
          <p:txBody>
            <a:bodyPr vert="horz" lIns="0" tIns="0" rIns="0" bIns="0" rtlCol="0">
              <a:noAutofit/>
            </a:bodyPr>
            <a:lstStyle/>
            <a:p>
              <a:pPr indent="141605" algn="l">
                <a:lnSpc>
                  <a:spcPct val="107000"/>
                </a:lnSpc>
                <a:spcAft>
                  <a:spcPts val="800"/>
                </a:spcAft>
              </a:pPr>
              <a:endParaRPr lang="it-IT" sz="1600" dirty="0">
                <a:solidFill>
                  <a:srgbClr val="000000"/>
                </a:solidFill>
                <a:effectLst/>
                <a:latin typeface="Bell MT" panose="02020503060305020303" pitchFamily="18" charset="0"/>
                <a:ea typeface="Times New Roman" panose="02020603050405020304" pitchFamily="18" charset="0"/>
              </a:endParaRPr>
            </a:p>
          </p:txBody>
        </p:sp>
        <p:sp>
          <p:nvSpPr>
            <p:cNvPr id="88" name="Rectangle 2501"/>
            <p:cNvSpPr/>
            <p:nvPr/>
          </p:nvSpPr>
          <p:spPr>
            <a:xfrm>
              <a:off x="2345120" y="1561066"/>
              <a:ext cx="213908"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-0,8</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89" name="Rectangle 2502"/>
            <p:cNvSpPr/>
            <p:nvPr/>
          </p:nvSpPr>
          <p:spPr>
            <a:xfrm>
              <a:off x="2345120" y="1378084"/>
              <a:ext cx="213908"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-0,6</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90" name="Rectangle 2503"/>
            <p:cNvSpPr/>
            <p:nvPr/>
          </p:nvSpPr>
          <p:spPr>
            <a:xfrm>
              <a:off x="2345120" y="1202113"/>
              <a:ext cx="213908"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-0,4</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91" name="Rectangle 2504"/>
            <p:cNvSpPr/>
            <p:nvPr/>
          </p:nvSpPr>
          <p:spPr>
            <a:xfrm>
              <a:off x="2345120" y="1026141"/>
              <a:ext cx="213908"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-0,2</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92" name="Rectangle 2505"/>
            <p:cNvSpPr/>
            <p:nvPr/>
          </p:nvSpPr>
          <p:spPr>
            <a:xfrm>
              <a:off x="2410449" y="843159"/>
              <a:ext cx="67564"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93" name="Rectangle 2506"/>
            <p:cNvSpPr/>
            <p:nvPr/>
          </p:nvSpPr>
          <p:spPr>
            <a:xfrm>
              <a:off x="2362494" y="667188"/>
              <a:ext cx="168910"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0,2</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94" name="Rectangle 2507"/>
            <p:cNvSpPr/>
            <p:nvPr/>
          </p:nvSpPr>
          <p:spPr>
            <a:xfrm>
              <a:off x="2362494" y="491318"/>
              <a:ext cx="168910"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0,4</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95" name="Rectangle 2508"/>
            <p:cNvSpPr/>
            <p:nvPr/>
          </p:nvSpPr>
          <p:spPr>
            <a:xfrm>
              <a:off x="2362494" y="308336"/>
              <a:ext cx="168910"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0,6</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96" name="Rectangle 2509"/>
            <p:cNvSpPr/>
            <p:nvPr/>
          </p:nvSpPr>
          <p:spPr>
            <a:xfrm>
              <a:off x="2362494" y="132365"/>
              <a:ext cx="168910" cy="123777"/>
            </a:xfrm>
            <a:prstGeom prst="rect">
              <a:avLst/>
            </a:prstGeom>
            <a:ln>
              <a:noFill/>
            </a:ln>
          </p:spPr>
          <p:txBody>
            <a:bodyPr vert="horz" lIns="0" tIns="0" rIns="0" bIns="0" rtlCol="0">
              <a:noAutofit/>
            </a:bodyPr>
            <a:lstStyle/>
            <a:p>
              <a:pPr indent="141605" algn="l">
                <a:lnSpc>
                  <a:spcPct val="107000"/>
                </a:lnSpc>
                <a:spcAft>
                  <a:spcPts val="800"/>
                </a:spcAft>
              </a:pPr>
              <a:r>
                <a:rPr lang="it-IT" sz="1400" dirty="0">
                  <a:solidFill>
                    <a:srgbClr val="111212"/>
                  </a:solidFill>
                  <a:latin typeface="Bell MT" panose="02020503060305020303" pitchFamily="18" charset="0"/>
                  <a:ea typeface="Times New Roman" panose="02020603050405020304" pitchFamily="18" charset="0"/>
                </a:rPr>
                <a:t>0,8</a:t>
              </a:r>
              <a:endParaRPr lang="it-IT" sz="1400" dirty="0">
                <a:solidFill>
                  <a:srgbClr val="000000"/>
                </a:solidFill>
                <a:effectLst/>
                <a:latin typeface="Bell MT" panose="02020503060305020303" pitchFamily="18" charset="0"/>
                <a:ea typeface="Times New Roman" panose="02020603050405020304" pitchFamily="18" charset="0"/>
              </a:endParaRPr>
            </a:p>
          </p:txBody>
        </p:sp>
        <p:sp>
          <p:nvSpPr>
            <p:cNvPr id="97" name="Rectangle 5327"/>
            <p:cNvSpPr/>
            <p:nvPr/>
          </p:nvSpPr>
          <p:spPr>
            <a:xfrm>
              <a:off x="462312" y="1816590"/>
              <a:ext cx="627684" cy="154720"/>
            </a:xfrm>
            <a:prstGeom prst="rect">
              <a:avLst/>
            </a:prstGeom>
            <a:ln>
              <a:noFill/>
            </a:ln>
          </p:spPr>
          <p:txBody>
            <a:bodyPr vert="horz" lIns="0" tIns="0" rIns="0" bIns="0" rtlCol="0">
              <a:noAutofit/>
            </a:bodyPr>
            <a:lstStyle/>
            <a:p>
              <a:pPr indent="141605" algn="l">
                <a:lnSpc>
                  <a:spcPct val="107000"/>
                </a:lnSpc>
                <a:spcAft>
                  <a:spcPts val="800"/>
                </a:spcAft>
              </a:pPr>
              <a:r>
                <a:rPr lang="it-IT" sz="2400" b="1" dirty="0">
                  <a:solidFill>
                    <a:schemeClr val="accent6">
                      <a:lumMod val="50000"/>
                    </a:schemeClr>
                  </a:solidFill>
                  <a:effectLst/>
                  <a:latin typeface="Bell MT" panose="02020503060305020303" pitchFamily="18" charset="0"/>
                  <a:ea typeface="Times New Roman" panose="02020603050405020304" pitchFamily="18" charset="0"/>
                </a:rPr>
                <a:t>Positivo</a:t>
              </a:r>
              <a:r>
                <a:rPr lang="it-IT" sz="1000" b="1" dirty="0">
                  <a:solidFill>
                    <a:srgbClr val="111212"/>
                  </a:solidFill>
                  <a:effectLst/>
                  <a:latin typeface="Times New Roman" panose="02020603050405020304" pitchFamily="18" charset="0"/>
                  <a:ea typeface="Times New Roman" panose="02020603050405020304" pitchFamily="18" charset="0"/>
                </a:rPr>
                <a:t>  </a:t>
              </a:r>
              <a:endParaRPr lang="it-IT" sz="800" b="1" dirty="0">
                <a:solidFill>
                  <a:srgbClr val="000000"/>
                </a:solidFill>
                <a:effectLst/>
                <a:latin typeface="Times New Roman" panose="02020603050405020304" pitchFamily="18" charset="0"/>
                <a:ea typeface="Times New Roman" panose="02020603050405020304" pitchFamily="18" charset="0"/>
              </a:endParaRPr>
            </a:p>
          </p:txBody>
        </p:sp>
        <p:sp>
          <p:nvSpPr>
            <p:cNvPr id="98" name="Rectangle 5328"/>
            <p:cNvSpPr/>
            <p:nvPr/>
          </p:nvSpPr>
          <p:spPr>
            <a:xfrm>
              <a:off x="1452140" y="1798289"/>
              <a:ext cx="818071" cy="154720"/>
            </a:xfrm>
            <a:prstGeom prst="rect">
              <a:avLst/>
            </a:prstGeom>
            <a:ln>
              <a:noFill/>
            </a:ln>
          </p:spPr>
          <p:txBody>
            <a:bodyPr vert="horz" lIns="0" tIns="0" rIns="0" bIns="0" rtlCol="0">
              <a:noAutofit/>
            </a:bodyPr>
            <a:lstStyle/>
            <a:p>
              <a:pPr indent="141605" algn="l">
                <a:lnSpc>
                  <a:spcPct val="107000"/>
                </a:lnSpc>
                <a:spcAft>
                  <a:spcPts val="800"/>
                </a:spcAft>
              </a:pPr>
              <a:r>
                <a:rPr lang="it-IT" sz="2400" b="1" dirty="0">
                  <a:solidFill>
                    <a:srgbClr val="FF0000"/>
                  </a:solidFill>
                  <a:latin typeface="Bell MT" panose="02020503060305020303" pitchFamily="18" charset="0"/>
                  <a:ea typeface="Times New Roman" panose="02020603050405020304" pitchFamily="18" charset="0"/>
                </a:rPr>
                <a:t>Negativo</a:t>
              </a:r>
              <a:r>
                <a:rPr lang="it-IT" sz="1000" dirty="0">
                  <a:solidFill>
                    <a:srgbClr val="111212"/>
                  </a:solidFill>
                  <a:effectLst/>
                  <a:latin typeface="Times New Roman" panose="02020603050405020304" pitchFamily="18" charset="0"/>
                  <a:ea typeface="Times New Roman" panose="02020603050405020304" pitchFamily="18" charset="0"/>
                </a:rPr>
                <a:t>    </a:t>
              </a:r>
              <a:endParaRPr lang="it-IT" sz="800" dirty="0">
                <a:solidFill>
                  <a:srgbClr val="000000"/>
                </a:solidFill>
                <a:effectLst/>
                <a:latin typeface="Times New Roman" panose="02020603050405020304" pitchFamily="18" charset="0"/>
                <a:ea typeface="Times New Roman" panose="02020603050405020304" pitchFamily="18" charset="0"/>
              </a:endParaRPr>
            </a:p>
          </p:txBody>
        </p:sp>
        <p:sp>
          <p:nvSpPr>
            <p:cNvPr id="99" name="Rectangle 5329"/>
            <p:cNvSpPr/>
            <p:nvPr/>
          </p:nvSpPr>
          <p:spPr>
            <a:xfrm>
              <a:off x="2844983" y="1816590"/>
              <a:ext cx="634791" cy="154720"/>
            </a:xfrm>
            <a:prstGeom prst="rect">
              <a:avLst/>
            </a:prstGeom>
            <a:ln>
              <a:noFill/>
            </a:ln>
          </p:spPr>
          <p:txBody>
            <a:bodyPr vert="horz" lIns="0" tIns="0" rIns="0" bIns="0" rtlCol="0">
              <a:noAutofit/>
            </a:bodyPr>
            <a:lstStyle/>
            <a:p>
              <a:pPr indent="141605" algn="l">
                <a:lnSpc>
                  <a:spcPct val="107000"/>
                </a:lnSpc>
                <a:spcAft>
                  <a:spcPts val="800"/>
                </a:spcAft>
              </a:pPr>
              <a:r>
                <a:rPr lang="it-IT" sz="1000" dirty="0">
                  <a:solidFill>
                    <a:srgbClr val="111212"/>
                  </a:solidFill>
                  <a:effectLst/>
                  <a:latin typeface="Times New Roman" panose="02020603050405020304" pitchFamily="18" charset="0"/>
                  <a:ea typeface="Times New Roman" panose="02020603050405020304" pitchFamily="18" charset="0"/>
                </a:rPr>
                <a:t>  </a:t>
              </a:r>
              <a:endParaRPr lang="it-IT" sz="800" dirty="0">
                <a:solidFill>
                  <a:srgbClr val="000000"/>
                </a:solidFill>
                <a:effectLst/>
                <a:latin typeface="Times New Roman" panose="02020603050405020304" pitchFamily="18" charset="0"/>
                <a:ea typeface="Times New Roman" panose="02020603050405020304" pitchFamily="18" charset="0"/>
              </a:endParaRPr>
            </a:p>
          </p:txBody>
        </p:sp>
        <p:sp>
          <p:nvSpPr>
            <p:cNvPr id="100" name="Rectangle 5330"/>
            <p:cNvSpPr/>
            <p:nvPr/>
          </p:nvSpPr>
          <p:spPr>
            <a:xfrm>
              <a:off x="3725502" y="1816590"/>
              <a:ext cx="648838" cy="154720"/>
            </a:xfrm>
            <a:prstGeom prst="rect">
              <a:avLst/>
            </a:prstGeom>
            <a:ln>
              <a:noFill/>
            </a:ln>
          </p:spPr>
          <p:txBody>
            <a:bodyPr vert="horz" lIns="0" tIns="0" rIns="0" bIns="0" rtlCol="0">
              <a:noAutofit/>
            </a:bodyPr>
            <a:lstStyle/>
            <a:p>
              <a:pPr indent="141605" algn="l">
                <a:lnSpc>
                  <a:spcPct val="107000"/>
                </a:lnSpc>
                <a:spcAft>
                  <a:spcPts val="800"/>
                </a:spcAft>
              </a:pPr>
              <a:r>
                <a:rPr lang="it-IT" sz="2400" b="1" dirty="0">
                  <a:solidFill>
                    <a:srgbClr val="FF0000"/>
                  </a:solidFill>
                  <a:latin typeface="Bell MT" panose="02020503060305020303" pitchFamily="18" charset="0"/>
                  <a:ea typeface="Times New Roman" panose="02020603050405020304" pitchFamily="18" charset="0"/>
                </a:rPr>
                <a:t>Negativo</a:t>
              </a:r>
              <a:r>
                <a:rPr lang="it-IT" sz="1000" dirty="0">
                  <a:solidFill>
                    <a:srgbClr val="111212"/>
                  </a:solidFill>
                  <a:effectLst/>
                  <a:latin typeface="Times New Roman" panose="02020603050405020304" pitchFamily="18" charset="0"/>
                  <a:ea typeface="Times New Roman" panose="02020603050405020304" pitchFamily="18" charset="0"/>
                </a:rPr>
                <a:t> </a:t>
              </a:r>
              <a:endParaRPr lang="it-IT" sz="800" dirty="0">
                <a:solidFill>
                  <a:srgbClr val="000000"/>
                </a:solidFill>
                <a:effectLst/>
                <a:latin typeface="Times New Roman" panose="02020603050405020304" pitchFamily="18" charset="0"/>
                <a:ea typeface="Times New Roman" panose="02020603050405020304" pitchFamily="18" charset="0"/>
              </a:endParaRPr>
            </a:p>
          </p:txBody>
        </p:sp>
        <p:sp>
          <p:nvSpPr>
            <p:cNvPr id="101" name="Rectangle 2512"/>
            <p:cNvSpPr/>
            <p:nvPr/>
          </p:nvSpPr>
          <p:spPr>
            <a:xfrm>
              <a:off x="628926" y="2009628"/>
              <a:ext cx="1294799" cy="152693"/>
            </a:xfrm>
            <a:prstGeom prst="rect">
              <a:avLst/>
            </a:prstGeom>
            <a:ln>
              <a:noFill/>
            </a:ln>
          </p:spPr>
          <p:txBody>
            <a:bodyPr vert="horz" lIns="0" tIns="0" rIns="0" bIns="0" rtlCol="0">
              <a:noAutofit/>
            </a:bodyPr>
            <a:lstStyle/>
            <a:p>
              <a:pPr indent="141605" algn="l">
                <a:lnSpc>
                  <a:spcPct val="107000"/>
                </a:lnSpc>
                <a:spcAft>
                  <a:spcPts val="800"/>
                </a:spcAft>
              </a:pPr>
              <a:r>
                <a:rPr lang="it-IT" sz="2000" b="1" dirty="0">
                  <a:solidFill>
                    <a:srgbClr val="111212"/>
                  </a:solidFill>
                  <a:latin typeface="Bell MT" panose="02020503060305020303" pitchFamily="18" charset="0"/>
                  <a:ea typeface="Times New Roman" panose="02020603050405020304" pitchFamily="18" charset="0"/>
                </a:rPr>
                <a:t>Valenza degli attributi</a:t>
              </a:r>
              <a:endParaRPr lang="it-IT" sz="2000" dirty="0">
                <a:effectLst/>
                <a:latin typeface="Bell MT" panose="02020503060305020303" pitchFamily="18" charset="0"/>
                <a:ea typeface="Times New Roman" panose="02020603050405020304" pitchFamily="18" charset="0"/>
              </a:endParaRPr>
            </a:p>
          </p:txBody>
        </p:sp>
        <p:sp>
          <p:nvSpPr>
            <p:cNvPr id="102" name="Rectangle 2513"/>
            <p:cNvSpPr/>
            <p:nvPr/>
          </p:nvSpPr>
          <p:spPr>
            <a:xfrm>
              <a:off x="2945760" y="2009628"/>
              <a:ext cx="1294799" cy="152693"/>
            </a:xfrm>
            <a:prstGeom prst="rect">
              <a:avLst/>
            </a:prstGeom>
            <a:ln>
              <a:noFill/>
            </a:ln>
          </p:spPr>
          <p:txBody>
            <a:bodyPr vert="horz" lIns="0" tIns="0" rIns="0" bIns="0" rtlCol="0">
              <a:noAutofit/>
            </a:bodyPr>
            <a:lstStyle/>
            <a:p>
              <a:pPr indent="141605" algn="l">
                <a:lnSpc>
                  <a:spcPct val="107000"/>
                </a:lnSpc>
                <a:spcAft>
                  <a:spcPts val="800"/>
                </a:spcAft>
              </a:pPr>
              <a:r>
                <a:rPr lang="it-IT" sz="2000" b="1" dirty="0">
                  <a:solidFill>
                    <a:srgbClr val="111212"/>
                  </a:solidFill>
                  <a:latin typeface="Bell MT" panose="02020503060305020303" pitchFamily="18" charset="0"/>
                  <a:ea typeface="Times New Roman" panose="02020603050405020304" pitchFamily="18" charset="0"/>
                </a:rPr>
                <a:t>Valenza degli attributi</a:t>
              </a:r>
              <a:endParaRPr lang="it-IT" sz="2000" dirty="0">
                <a:solidFill>
                  <a:srgbClr val="000000"/>
                </a:solidFill>
                <a:effectLst/>
                <a:latin typeface="Bell MT" panose="02020503060305020303" pitchFamily="18" charset="0"/>
                <a:ea typeface="Times New Roman" panose="02020603050405020304" pitchFamily="18" charset="0"/>
              </a:endParaRPr>
            </a:p>
          </p:txBody>
        </p:sp>
        <p:sp>
          <p:nvSpPr>
            <p:cNvPr id="103" name="Rectangle 2514"/>
            <p:cNvSpPr/>
            <p:nvPr/>
          </p:nvSpPr>
          <p:spPr>
            <a:xfrm>
              <a:off x="533622" y="0"/>
              <a:ext cx="1411570" cy="154720"/>
            </a:xfrm>
            <a:prstGeom prst="rect">
              <a:avLst/>
            </a:prstGeom>
            <a:ln>
              <a:noFill/>
            </a:ln>
          </p:spPr>
          <p:txBody>
            <a:bodyPr vert="horz" lIns="0" tIns="0" rIns="0" bIns="0" rtlCol="0">
              <a:noAutofit/>
            </a:bodyPr>
            <a:lstStyle/>
            <a:p>
              <a:pPr indent="141605" algn="l">
                <a:lnSpc>
                  <a:spcPct val="107000"/>
                </a:lnSpc>
                <a:spcAft>
                  <a:spcPts val="800"/>
                </a:spcAft>
              </a:pPr>
              <a:r>
                <a:rPr lang="it-IT" sz="2400" dirty="0">
                  <a:solidFill>
                    <a:srgbClr val="111212"/>
                  </a:solidFill>
                  <a:latin typeface="Bell MT" panose="02020503060305020303" pitchFamily="18" charset="0"/>
                  <a:ea typeface="Times New Roman" panose="02020603050405020304" pitchFamily="18" charset="0"/>
                </a:rPr>
                <a:t>Attributi schematici</a:t>
              </a:r>
              <a:endParaRPr lang="it-IT" sz="2400" dirty="0">
                <a:solidFill>
                  <a:srgbClr val="000000"/>
                </a:solidFill>
                <a:effectLst/>
                <a:latin typeface="Bell MT" panose="02020503060305020303" pitchFamily="18" charset="0"/>
                <a:ea typeface="Times New Roman" panose="02020603050405020304" pitchFamily="18" charset="0"/>
              </a:endParaRPr>
            </a:p>
          </p:txBody>
        </p:sp>
        <p:sp>
          <p:nvSpPr>
            <p:cNvPr id="104" name="Rectangle 2515"/>
            <p:cNvSpPr/>
            <p:nvPr/>
          </p:nvSpPr>
          <p:spPr>
            <a:xfrm>
              <a:off x="2848546" y="12700"/>
              <a:ext cx="1511078" cy="154720"/>
            </a:xfrm>
            <a:prstGeom prst="rect">
              <a:avLst/>
            </a:prstGeom>
            <a:ln>
              <a:noFill/>
            </a:ln>
          </p:spPr>
          <p:txBody>
            <a:bodyPr vert="horz" lIns="0" tIns="0" rIns="0" bIns="0" rtlCol="0">
              <a:noAutofit/>
            </a:bodyPr>
            <a:lstStyle/>
            <a:p>
              <a:pPr indent="141605" algn="l">
                <a:lnSpc>
                  <a:spcPct val="107000"/>
                </a:lnSpc>
                <a:spcAft>
                  <a:spcPts val="800"/>
                </a:spcAft>
              </a:pPr>
              <a:r>
                <a:rPr lang="it-IT" sz="2400" dirty="0">
                  <a:solidFill>
                    <a:srgbClr val="111212"/>
                  </a:solidFill>
                  <a:latin typeface="Bell MT" panose="02020503060305020303" pitchFamily="18" charset="0"/>
                  <a:ea typeface="Times New Roman" panose="02020603050405020304" pitchFamily="18" charset="0"/>
                </a:rPr>
                <a:t>Attributi </a:t>
              </a:r>
              <a:r>
                <a:rPr lang="it-IT" sz="2400" dirty="0" err="1">
                  <a:solidFill>
                    <a:srgbClr val="111212"/>
                  </a:solidFill>
                  <a:latin typeface="Bell MT" panose="02020503060305020303" pitchFamily="18" charset="0"/>
                  <a:ea typeface="Times New Roman" panose="02020603050405020304" pitchFamily="18" charset="0"/>
                </a:rPr>
                <a:t>aschematici</a:t>
              </a:r>
              <a:endParaRPr lang="it-IT" sz="2400" dirty="0">
                <a:solidFill>
                  <a:srgbClr val="111212"/>
                </a:solidFill>
                <a:effectLst/>
                <a:latin typeface="Bell MT" panose="02020503060305020303" pitchFamily="18" charset="0"/>
                <a:ea typeface="Times New Roman" panose="02020603050405020304" pitchFamily="18" charset="0"/>
              </a:endParaRPr>
            </a:p>
            <a:p>
              <a:pPr indent="141605" algn="l">
                <a:lnSpc>
                  <a:spcPct val="107000"/>
                </a:lnSpc>
                <a:spcAft>
                  <a:spcPts val="800"/>
                </a:spcAft>
              </a:pPr>
              <a:endParaRPr lang="it-IT" sz="800" dirty="0">
                <a:solidFill>
                  <a:srgbClr val="000000"/>
                </a:solidFill>
                <a:effectLst/>
                <a:latin typeface="Times New Roman" panose="02020603050405020304" pitchFamily="18" charset="0"/>
                <a:ea typeface="Times New Roman" panose="02020603050405020304" pitchFamily="18" charset="0"/>
              </a:endParaRPr>
            </a:p>
          </p:txBody>
        </p:sp>
        <p:sp>
          <p:nvSpPr>
            <p:cNvPr id="105" name="Rectangle 2516"/>
            <p:cNvSpPr/>
            <p:nvPr/>
          </p:nvSpPr>
          <p:spPr>
            <a:xfrm rot="16200001">
              <a:off x="-634883" y="889880"/>
              <a:ext cx="1450676" cy="139250"/>
            </a:xfrm>
            <a:prstGeom prst="rect">
              <a:avLst/>
            </a:prstGeom>
            <a:ln>
              <a:noFill/>
            </a:ln>
          </p:spPr>
          <p:txBody>
            <a:bodyPr vert="horz" lIns="0" tIns="0" rIns="0" bIns="0" rtlCol="0">
              <a:noAutofit/>
            </a:bodyPr>
            <a:lstStyle/>
            <a:p>
              <a:pPr indent="141605" algn="l">
                <a:lnSpc>
                  <a:spcPct val="107000"/>
                </a:lnSpc>
                <a:spcAft>
                  <a:spcPts val="800"/>
                </a:spcAft>
              </a:pPr>
              <a:r>
                <a:rPr lang="it-IT" sz="2000" dirty="0">
                  <a:solidFill>
                    <a:srgbClr val="111212"/>
                  </a:solidFill>
                  <a:latin typeface="Bell MT" panose="02020503060305020303" pitchFamily="18" charset="0"/>
                  <a:ea typeface="Times New Roman" panose="02020603050405020304" pitchFamily="18" charset="0"/>
                </a:rPr>
                <a:t>Valutazione dell’autoefficacia</a:t>
              </a:r>
              <a:endParaRPr lang="it-IT" sz="2000" dirty="0">
                <a:solidFill>
                  <a:srgbClr val="000000"/>
                </a:solidFill>
                <a:effectLst/>
                <a:latin typeface="Bell MT" panose="02020503060305020303" pitchFamily="18" charset="0"/>
                <a:ea typeface="Times New Roman" panose="02020603050405020304" pitchFamily="18" charset="0"/>
              </a:endParaRPr>
            </a:p>
          </p:txBody>
        </p:sp>
      </p:grpSp>
      <p:sp>
        <p:nvSpPr>
          <p:cNvPr id="106" name="Rettangolo 105"/>
          <p:cNvSpPr/>
          <p:nvPr/>
        </p:nvSpPr>
        <p:spPr>
          <a:xfrm>
            <a:off x="6991470" y="4364837"/>
            <a:ext cx="1276888" cy="461665"/>
          </a:xfrm>
          <a:prstGeom prst="rect">
            <a:avLst/>
          </a:prstGeom>
        </p:spPr>
        <p:txBody>
          <a:bodyPr wrap="none">
            <a:spAutoFit/>
          </a:bodyPr>
          <a:lstStyle/>
          <a:p>
            <a:r>
              <a:rPr lang="it-IT" sz="2400" b="1" dirty="0">
                <a:solidFill>
                  <a:schemeClr val="accent6">
                    <a:lumMod val="50000"/>
                  </a:schemeClr>
                </a:solidFill>
                <a:latin typeface="Bell MT" panose="02020503060305020303" pitchFamily="18" charset="0"/>
                <a:ea typeface="Times New Roman" panose="02020603050405020304" pitchFamily="18" charset="0"/>
              </a:rPr>
              <a:t>Positivo</a:t>
            </a:r>
            <a:endParaRPr lang="it-IT" sz="2400" dirty="0"/>
          </a:p>
        </p:txBody>
      </p:sp>
      <p:sp>
        <p:nvSpPr>
          <p:cNvPr id="107" name="CasellaDiTesto 106"/>
          <p:cNvSpPr txBox="1"/>
          <p:nvPr/>
        </p:nvSpPr>
        <p:spPr>
          <a:xfrm>
            <a:off x="6179435" y="4071582"/>
            <a:ext cx="473302" cy="307777"/>
          </a:xfrm>
          <a:prstGeom prst="rect">
            <a:avLst/>
          </a:prstGeom>
          <a:noFill/>
        </p:spPr>
        <p:txBody>
          <a:bodyPr wrap="square" rtlCol="0">
            <a:spAutoFit/>
          </a:bodyPr>
          <a:lstStyle/>
          <a:p>
            <a:r>
              <a:rPr lang="it-IT" sz="1400" dirty="0">
                <a:latin typeface="Bell MT" panose="02020503060305020303" pitchFamily="18" charset="0"/>
              </a:rPr>
              <a:t>-1</a:t>
            </a:r>
          </a:p>
        </p:txBody>
      </p:sp>
      <p:sp>
        <p:nvSpPr>
          <p:cNvPr id="108" name="CasellaDiTesto 107"/>
          <p:cNvSpPr txBox="1"/>
          <p:nvPr/>
        </p:nvSpPr>
        <p:spPr>
          <a:xfrm>
            <a:off x="938764" y="5247227"/>
            <a:ext cx="10917190" cy="1477328"/>
          </a:xfrm>
          <a:prstGeom prst="rect">
            <a:avLst/>
          </a:prstGeom>
          <a:noFill/>
          <a:ln w="28575">
            <a:solidFill>
              <a:srgbClr val="002060"/>
            </a:solidFill>
          </a:ln>
        </p:spPr>
        <p:txBody>
          <a:bodyPr wrap="square" rtlCol="0">
            <a:spAutoFit/>
          </a:bodyPr>
          <a:lstStyle/>
          <a:p>
            <a:r>
              <a:rPr lang="it-IT" dirty="0">
                <a:latin typeface="Bell MT" panose="02020503060305020303" pitchFamily="18" charset="0"/>
              </a:rPr>
              <a:t>Le barre solide mostrano livelli di autoefficacia in situazioni giudicate altamente rilevanti per i punti di forza e le debolezze personali dei partecipanti e gli attributi positivi e negativi di personalità rispetto alla  media generale  dell'efficienza personale. La barra schiusa visualizza le valutazioni di autoefficacia nel sottoinsieme di situazioni giudicate rilevanti per le debolezze personali schematiche dei partecipanti, ma non pertinenti ai loro punti di forza schematici o ad un altro attributo schematico, il carattere più importante.</a:t>
            </a:r>
          </a:p>
        </p:txBody>
      </p:sp>
    </p:spTree>
    <p:extLst>
      <p:ext uri="{BB962C8B-B14F-4D97-AF65-F5344CB8AC3E}">
        <p14:creationId xmlns:p14="http://schemas.microsoft.com/office/powerpoint/2010/main" val="2134603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9100" y="390525"/>
            <a:ext cx="10515600" cy="6118225"/>
          </a:xfrm>
        </p:spPr>
        <p:txBody>
          <a:bodyPr>
            <a:normAutofit lnSpcReduction="10000"/>
          </a:bodyPr>
          <a:lstStyle/>
          <a:p>
            <a:pPr marL="0" indent="0">
              <a:buNone/>
            </a:pPr>
            <a:r>
              <a:rPr lang="it-IT" b="1" dirty="0">
                <a:latin typeface="Bell MT" panose="02020503060305020303" pitchFamily="18" charset="0"/>
              </a:rPr>
              <a:t>Sessione 3: valutazione di autoefficacia e tempi di risposta</a:t>
            </a:r>
          </a:p>
          <a:p>
            <a:r>
              <a:rPr lang="it-IT" dirty="0">
                <a:latin typeface="Bell MT" panose="02020503060305020303" pitchFamily="18" charset="0"/>
              </a:rPr>
              <a:t>Ipotesi confermata: la conoscenza idiosincratica delle situazioni e dell’autoconoscenza è legata a modelli di autovalutazione in circostanze sociali differenti.</a:t>
            </a:r>
          </a:p>
          <a:p>
            <a:r>
              <a:rPr lang="it-IT" dirty="0">
                <a:latin typeface="Bell MT" panose="02020503060305020303" pitchFamily="18" charset="0"/>
              </a:rPr>
              <a:t>Le valutazione dell’autoefficacia in situazioni giudicate altamente rilevanti per le forze e le debolezze differivano significativamente al contrario non c’era differenza significativa per gli attributi </a:t>
            </a:r>
            <a:r>
              <a:rPr lang="it-IT" dirty="0" err="1">
                <a:latin typeface="Bell MT" panose="02020503060305020303" pitchFamily="18" charset="0"/>
              </a:rPr>
              <a:t>aschematici</a:t>
            </a:r>
            <a:r>
              <a:rPr lang="it-IT" dirty="0">
                <a:latin typeface="Bell MT" panose="02020503060305020303" pitchFamily="18" charset="0"/>
              </a:rPr>
              <a:t> positivi e negativi.</a:t>
            </a:r>
          </a:p>
          <a:p>
            <a:r>
              <a:rPr lang="it-IT" dirty="0">
                <a:latin typeface="Bell MT" panose="02020503060305020303" pitchFamily="18" charset="0"/>
              </a:rPr>
              <a:t>Tramite un’analisi dei tempi di risposta «si» o «no» relativi all’autoefficacia è emerso che:</a:t>
            </a:r>
          </a:p>
          <a:p>
            <a:pPr marL="457200" indent="-457200" algn="ctr">
              <a:buFont typeface="+mj-lt"/>
              <a:buAutoNum type="arabicPeriod"/>
            </a:pPr>
            <a:r>
              <a:rPr lang="it-IT" sz="2400" dirty="0">
                <a:latin typeface="Bell MT" panose="02020503060305020303" pitchFamily="18" charset="0"/>
              </a:rPr>
              <a:t>Risposte più rapide in situazioni di maggiore rilevanza per i punti di forza schematici personali che in situazioni di minor rilevanza </a:t>
            </a:r>
          </a:p>
          <a:p>
            <a:pPr marL="457200" indent="-457200" algn="ctr">
              <a:buFont typeface="+mj-lt"/>
              <a:buAutoNum type="arabicPeriod"/>
            </a:pPr>
            <a:r>
              <a:rPr lang="it-IT" sz="2400" dirty="0">
                <a:latin typeface="Bell MT" panose="02020503060305020303" pitchFamily="18" charset="0"/>
              </a:rPr>
              <a:t>Al contrario, per gli attributi </a:t>
            </a:r>
            <a:r>
              <a:rPr lang="it-IT" sz="2400" dirty="0" err="1">
                <a:latin typeface="Bell MT" panose="02020503060305020303" pitchFamily="18" charset="0"/>
              </a:rPr>
              <a:t>aschematici</a:t>
            </a:r>
            <a:r>
              <a:rPr lang="it-IT" sz="2400" dirty="0">
                <a:latin typeface="Bell MT" panose="02020503060305020303" pitchFamily="18" charset="0"/>
              </a:rPr>
              <a:t> i tempi di risposta non differivano significativamente tra le situazioni di maggior o minor rilevanza </a:t>
            </a:r>
          </a:p>
          <a:p>
            <a:pPr marL="457200" indent="-457200" algn="ctr">
              <a:buFont typeface="+mj-lt"/>
              <a:buAutoNum type="arabicPeriod"/>
            </a:pPr>
            <a:r>
              <a:rPr lang="it-IT" sz="2400" dirty="0">
                <a:latin typeface="Bell MT" panose="02020503060305020303" pitchFamily="18" charset="0"/>
              </a:rPr>
              <a:t>Maggiore velocità nel rispondere «no» di fronte a situazioni precedentemente rilevate molto rilevanti per i punti di forza schematici</a:t>
            </a:r>
          </a:p>
          <a:p>
            <a:pPr marL="0" indent="0">
              <a:buNone/>
            </a:pPr>
            <a:endParaRPr lang="it-IT" dirty="0">
              <a:latin typeface="Bell MT" panose="02020503060305020303" pitchFamily="18" charset="0"/>
            </a:endParaRPr>
          </a:p>
          <a:p>
            <a:endParaRPr lang="it-IT" dirty="0">
              <a:latin typeface="Bell MT" panose="02020503060305020303" pitchFamily="18" charset="0"/>
            </a:endParaRPr>
          </a:p>
          <a:p>
            <a:endParaRPr lang="it-IT" dirty="0">
              <a:latin typeface="Bell MT" panose="02020503060305020303" pitchFamily="18" charset="0"/>
            </a:endParaRPr>
          </a:p>
          <a:p>
            <a:pPr marL="0" indent="0">
              <a:buNone/>
            </a:pPr>
            <a:endParaRPr lang="it-IT" dirty="0">
              <a:latin typeface="Bell MT" panose="02020503060305020303" pitchFamily="18" charset="0"/>
            </a:endParaRPr>
          </a:p>
        </p:txBody>
      </p:sp>
    </p:spTree>
    <p:extLst>
      <p:ext uri="{BB962C8B-B14F-4D97-AF65-F5344CB8AC3E}">
        <p14:creationId xmlns:p14="http://schemas.microsoft.com/office/powerpoint/2010/main" val="106643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grpSp>
        <p:nvGrpSpPr>
          <p:cNvPr id="6" name="Group 41800"/>
          <p:cNvGrpSpPr/>
          <p:nvPr/>
        </p:nvGrpSpPr>
        <p:grpSpPr>
          <a:xfrm>
            <a:off x="838200" y="-142875"/>
            <a:ext cx="9010650" cy="4464669"/>
            <a:chOff x="1" y="-627441"/>
            <a:chExt cx="3265965" cy="2695724"/>
          </a:xfrm>
        </p:grpSpPr>
        <p:sp>
          <p:nvSpPr>
            <p:cNvPr id="7" name="Shape 2706"/>
            <p:cNvSpPr/>
            <p:nvPr/>
          </p:nvSpPr>
          <p:spPr>
            <a:xfrm>
              <a:off x="420493" y="1851523"/>
              <a:ext cx="2821470" cy="0"/>
            </a:xfrm>
            <a:custGeom>
              <a:avLst/>
              <a:gdLst/>
              <a:ahLst/>
              <a:cxnLst/>
              <a:rect l="0" t="0" r="0" b="0"/>
              <a:pathLst>
                <a:path w="2821470">
                  <a:moveTo>
                    <a:pt x="0" y="0"/>
                  </a:moveTo>
                  <a:lnTo>
                    <a:pt x="282147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8" name="Shape 2707"/>
            <p:cNvSpPr/>
            <p:nvPr/>
          </p:nvSpPr>
          <p:spPr>
            <a:xfrm>
              <a:off x="420493" y="1592583"/>
              <a:ext cx="2821470" cy="0"/>
            </a:xfrm>
            <a:custGeom>
              <a:avLst/>
              <a:gdLst/>
              <a:ahLst/>
              <a:cxnLst/>
              <a:rect l="0" t="0" r="0" b="0"/>
              <a:pathLst>
                <a:path w="2821470">
                  <a:moveTo>
                    <a:pt x="0" y="0"/>
                  </a:moveTo>
                  <a:lnTo>
                    <a:pt x="282147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9" name="Shape 2708"/>
            <p:cNvSpPr/>
            <p:nvPr/>
          </p:nvSpPr>
          <p:spPr>
            <a:xfrm>
              <a:off x="420493" y="1341504"/>
              <a:ext cx="2821470" cy="0"/>
            </a:xfrm>
            <a:custGeom>
              <a:avLst/>
              <a:gdLst/>
              <a:ahLst/>
              <a:cxnLst/>
              <a:rect l="0" t="0" r="0" b="0"/>
              <a:pathLst>
                <a:path w="2821470">
                  <a:moveTo>
                    <a:pt x="0" y="0"/>
                  </a:moveTo>
                  <a:lnTo>
                    <a:pt x="282147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hape 2709"/>
            <p:cNvSpPr/>
            <p:nvPr/>
          </p:nvSpPr>
          <p:spPr>
            <a:xfrm>
              <a:off x="420493" y="1082577"/>
              <a:ext cx="2821470" cy="0"/>
            </a:xfrm>
            <a:custGeom>
              <a:avLst/>
              <a:gdLst/>
              <a:ahLst/>
              <a:cxnLst/>
              <a:rect l="0" t="0" r="0" b="0"/>
              <a:pathLst>
                <a:path w="2821470">
                  <a:moveTo>
                    <a:pt x="0" y="0"/>
                  </a:moveTo>
                  <a:lnTo>
                    <a:pt x="282147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1" name="Shape 2710"/>
            <p:cNvSpPr/>
            <p:nvPr/>
          </p:nvSpPr>
          <p:spPr>
            <a:xfrm>
              <a:off x="420493" y="831498"/>
              <a:ext cx="2821470" cy="0"/>
            </a:xfrm>
            <a:custGeom>
              <a:avLst/>
              <a:gdLst/>
              <a:ahLst/>
              <a:cxnLst/>
              <a:rect l="0" t="0" r="0" b="0"/>
              <a:pathLst>
                <a:path w="2821470">
                  <a:moveTo>
                    <a:pt x="0" y="0"/>
                  </a:moveTo>
                  <a:lnTo>
                    <a:pt x="282147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2" name="Shape 2711"/>
            <p:cNvSpPr/>
            <p:nvPr/>
          </p:nvSpPr>
          <p:spPr>
            <a:xfrm>
              <a:off x="420493" y="572570"/>
              <a:ext cx="2821470" cy="0"/>
            </a:xfrm>
            <a:custGeom>
              <a:avLst/>
              <a:gdLst/>
              <a:ahLst/>
              <a:cxnLst/>
              <a:rect l="0" t="0" r="0" b="0"/>
              <a:pathLst>
                <a:path w="2821470">
                  <a:moveTo>
                    <a:pt x="0" y="0"/>
                  </a:moveTo>
                  <a:lnTo>
                    <a:pt x="282147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3" name="Shape 2712"/>
            <p:cNvSpPr/>
            <p:nvPr/>
          </p:nvSpPr>
          <p:spPr>
            <a:xfrm>
              <a:off x="420493" y="62564"/>
              <a:ext cx="2821470" cy="0"/>
            </a:xfrm>
            <a:custGeom>
              <a:avLst/>
              <a:gdLst/>
              <a:ahLst/>
              <a:cxnLst/>
              <a:rect l="0" t="0" r="0" b="0"/>
              <a:pathLst>
                <a:path w="2821470">
                  <a:moveTo>
                    <a:pt x="0" y="0"/>
                  </a:moveTo>
                  <a:lnTo>
                    <a:pt x="282147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4" name="Shape 2713"/>
            <p:cNvSpPr/>
            <p:nvPr/>
          </p:nvSpPr>
          <p:spPr>
            <a:xfrm>
              <a:off x="420493" y="62576"/>
              <a:ext cx="2821470" cy="1788960"/>
            </a:xfrm>
            <a:custGeom>
              <a:avLst/>
              <a:gdLst/>
              <a:ahLst/>
              <a:cxnLst/>
              <a:rect l="0" t="0" r="0" b="0"/>
              <a:pathLst>
                <a:path w="2821470" h="1788960">
                  <a:moveTo>
                    <a:pt x="0" y="0"/>
                  </a:moveTo>
                  <a:lnTo>
                    <a:pt x="2821470" y="0"/>
                  </a:lnTo>
                  <a:lnTo>
                    <a:pt x="2821470" y="1788960"/>
                  </a:lnTo>
                  <a:lnTo>
                    <a:pt x="0" y="178896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 name="Shape 2714"/>
            <p:cNvSpPr/>
            <p:nvPr/>
          </p:nvSpPr>
          <p:spPr>
            <a:xfrm>
              <a:off x="420493" y="62563"/>
              <a:ext cx="0" cy="1788960"/>
            </a:xfrm>
            <a:custGeom>
              <a:avLst/>
              <a:gdLst/>
              <a:ahLst/>
              <a:cxnLst/>
              <a:rect l="0" t="0" r="0" b="0"/>
              <a:pathLst>
                <a:path h="1788960">
                  <a:moveTo>
                    <a:pt x="0" y="1788960"/>
                  </a:moveTo>
                  <a:lnTo>
                    <a:pt x="0" y="0"/>
                  </a:lnTo>
                </a:path>
              </a:pathLst>
            </a:custGeom>
            <a:noFill/>
            <a:ln w="6350" cap="rnd" cmpd="sng" algn="ctr">
              <a:solidFill>
                <a:srgbClr val="989999"/>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 name="Shape 47154"/>
            <p:cNvSpPr/>
            <p:nvPr/>
          </p:nvSpPr>
          <p:spPr>
            <a:xfrm>
              <a:off x="593912" y="321491"/>
              <a:ext cx="353517" cy="1349566"/>
            </a:xfrm>
            <a:custGeom>
              <a:avLst/>
              <a:gdLst/>
              <a:ahLst/>
              <a:cxnLst/>
              <a:rect l="0" t="0" r="0" b="0"/>
              <a:pathLst>
                <a:path w="353517" h="1349566">
                  <a:moveTo>
                    <a:pt x="0" y="0"/>
                  </a:moveTo>
                  <a:lnTo>
                    <a:pt x="353517" y="0"/>
                  </a:lnTo>
                  <a:lnTo>
                    <a:pt x="353517" y="1349566"/>
                  </a:lnTo>
                  <a:lnTo>
                    <a:pt x="0" y="1349566"/>
                  </a:lnTo>
                  <a:lnTo>
                    <a:pt x="0" y="0"/>
                  </a:lnTo>
                </a:path>
              </a:pathLst>
            </a:custGeom>
            <a:solidFill>
              <a:srgbClr val="111212"/>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 name="Shape 2716"/>
            <p:cNvSpPr/>
            <p:nvPr/>
          </p:nvSpPr>
          <p:spPr>
            <a:xfrm>
              <a:off x="593912" y="321491"/>
              <a:ext cx="353517" cy="1349566"/>
            </a:xfrm>
            <a:custGeom>
              <a:avLst/>
              <a:gdLst/>
              <a:ahLst/>
              <a:cxnLst/>
              <a:rect l="0" t="0" r="0" b="0"/>
              <a:pathLst>
                <a:path w="353517" h="1349566">
                  <a:moveTo>
                    <a:pt x="0" y="1349566"/>
                  </a:moveTo>
                  <a:lnTo>
                    <a:pt x="353517" y="1349566"/>
                  </a:lnTo>
                  <a:lnTo>
                    <a:pt x="353517" y="0"/>
                  </a:lnTo>
                  <a:lnTo>
                    <a:pt x="0" y="0"/>
                  </a:lnTo>
                  <a:close/>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 name="Shape 47155"/>
            <p:cNvSpPr/>
            <p:nvPr/>
          </p:nvSpPr>
          <p:spPr>
            <a:xfrm>
              <a:off x="1300946" y="313643"/>
              <a:ext cx="353517" cy="9144"/>
            </a:xfrm>
            <a:custGeom>
              <a:avLst/>
              <a:gdLst/>
              <a:ahLst/>
              <a:cxnLst/>
              <a:rect l="0" t="0" r="0" b="0"/>
              <a:pathLst>
                <a:path w="353517" h="9144">
                  <a:moveTo>
                    <a:pt x="0" y="0"/>
                  </a:moveTo>
                  <a:lnTo>
                    <a:pt x="353517" y="0"/>
                  </a:lnTo>
                  <a:lnTo>
                    <a:pt x="353517" y="9144"/>
                  </a:lnTo>
                  <a:lnTo>
                    <a:pt x="0" y="9144"/>
                  </a:lnTo>
                  <a:lnTo>
                    <a:pt x="0" y="0"/>
                  </a:lnTo>
                </a:path>
              </a:pathLst>
            </a:custGeom>
            <a:solidFill>
              <a:srgbClr val="111212"/>
            </a:solidFill>
            <a:ln w="0" cap="rnd">
              <a:noFill/>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 name="Shape 2718"/>
            <p:cNvSpPr/>
            <p:nvPr/>
          </p:nvSpPr>
          <p:spPr>
            <a:xfrm>
              <a:off x="1300946" y="313655"/>
              <a:ext cx="353517" cy="7848"/>
            </a:xfrm>
            <a:custGeom>
              <a:avLst/>
              <a:gdLst/>
              <a:ahLst/>
              <a:cxnLst/>
              <a:rect l="0" t="0" r="0" b="0"/>
              <a:pathLst>
                <a:path w="353517" h="7848">
                  <a:moveTo>
                    <a:pt x="0" y="7848"/>
                  </a:moveTo>
                  <a:lnTo>
                    <a:pt x="353517" y="7848"/>
                  </a:lnTo>
                  <a:lnTo>
                    <a:pt x="353517" y="0"/>
                  </a:lnTo>
                  <a:lnTo>
                    <a:pt x="0" y="0"/>
                  </a:lnTo>
                  <a:close/>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 name="Shape 47156"/>
            <p:cNvSpPr/>
            <p:nvPr/>
          </p:nvSpPr>
          <p:spPr>
            <a:xfrm>
              <a:off x="2007993" y="321491"/>
              <a:ext cx="346837" cy="117704"/>
            </a:xfrm>
            <a:custGeom>
              <a:avLst/>
              <a:gdLst/>
              <a:ahLst/>
              <a:cxnLst/>
              <a:rect l="0" t="0" r="0" b="0"/>
              <a:pathLst>
                <a:path w="346837" h="117704">
                  <a:moveTo>
                    <a:pt x="0" y="0"/>
                  </a:moveTo>
                  <a:lnTo>
                    <a:pt x="346837" y="0"/>
                  </a:lnTo>
                  <a:lnTo>
                    <a:pt x="346837" y="117704"/>
                  </a:lnTo>
                  <a:lnTo>
                    <a:pt x="0" y="117704"/>
                  </a:lnTo>
                  <a:lnTo>
                    <a:pt x="0" y="0"/>
                  </a:lnTo>
                </a:path>
              </a:pathLst>
            </a:custGeom>
            <a:solidFill>
              <a:srgbClr val="111212"/>
            </a:solidFill>
            <a:ln w="0" cap="rnd">
              <a:noFill/>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 name="Shape 2720"/>
            <p:cNvSpPr/>
            <p:nvPr/>
          </p:nvSpPr>
          <p:spPr>
            <a:xfrm>
              <a:off x="2007993" y="321491"/>
              <a:ext cx="346837" cy="117704"/>
            </a:xfrm>
            <a:custGeom>
              <a:avLst/>
              <a:gdLst/>
              <a:ahLst/>
              <a:cxnLst/>
              <a:rect l="0" t="0" r="0" b="0"/>
              <a:pathLst>
                <a:path w="346837" h="117704">
                  <a:moveTo>
                    <a:pt x="0" y="117704"/>
                  </a:moveTo>
                  <a:lnTo>
                    <a:pt x="346837" y="117704"/>
                  </a:lnTo>
                  <a:lnTo>
                    <a:pt x="346837" y="0"/>
                  </a:lnTo>
                  <a:lnTo>
                    <a:pt x="0" y="0"/>
                  </a:lnTo>
                  <a:close/>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 name="Shape 47157"/>
            <p:cNvSpPr/>
            <p:nvPr/>
          </p:nvSpPr>
          <p:spPr>
            <a:xfrm>
              <a:off x="2708335" y="321504"/>
              <a:ext cx="353530" cy="368770"/>
            </a:xfrm>
            <a:custGeom>
              <a:avLst/>
              <a:gdLst/>
              <a:ahLst/>
              <a:cxnLst/>
              <a:rect l="0" t="0" r="0" b="0"/>
              <a:pathLst>
                <a:path w="353530" h="368770">
                  <a:moveTo>
                    <a:pt x="0" y="0"/>
                  </a:moveTo>
                  <a:lnTo>
                    <a:pt x="353530" y="0"/>
                  </a:lnTo>
                  <a:lnTo>
                    <a:pt x="353530" y="368770"/>
                  </a:lnTo>
                  <a:lnTo>
                    <a:pt x="0" y="368770"/>
                  </a:lnTo>
                  <a:lnTo>
                    <a:pt x="0" y="0"/>
                  </a:lnTo>
                </a:path>
              </a:pathLst>
            </a:custGeom>
            <a:solidFill>
              <a:srgbClr val="111212"/>
            </a:solidFill>
            <a:ln w="0" cap="rnd">
              <a:noFill/>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 name="Shape 2722"/>
            <p:cNvSpPr/>
            <p:nvPr/>
          </p:nvSpPr>
          <p:spPr>
            <a:xfrm>
              <a:off x="2708335" y="321491"/>
              <a:ext cx="353530" cy="368770"/>
            </a:xfrm>
            <a:custGeom>
              <a:avLst/>
              <a:gdLst/>
              <a:ahLst/>
              <a:cxnLst/>
              <a:rect l="0" t="0" r="0" b="0"/>
              <a:pathLst>
                <a:path w="353530" h="368770">
                  <a:moveTo>
                    <a:pt x="0" y="368770"/>
                  </a:moveTo>
                  <a:lnTo>
                    <a:pt x="353530" y="368770"/>
                  </a:lnTo>
                  <a:lnTo>
                    <a:pt x="353530" y="0"/>
                  </a:lnTo>
                  <a:lnTo>
                    <a:pt x="0" y="0"/>
                  </a:lnTo>
                  <a:close/>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 name="Shape 2723"/>
            <p:cNvSpPr/>
            <p:nvPr/>
          </p:nvSpPr>
          <p:spPr>
            <a:xfrm>
              <a:off x="420481" y="62564"/>
              <a:ext cx="0" cy="1788960"/>
            </a:xfrm>
            <a:custGeom>
              <a:avLst/>
              <a:gdLst/>
              <a:ahLst/>
              <a:cxnLst/>
              <a:rect l="0" t="0" r="0" b="0"/>
              <a:pathLst>
                <a:path h="1788960">
                  <a:moveTo>
                    <a:pt x="0" y="0"/>
                  </a:moveTo>
                  <a:lnTo>
                    <a:pt x="0" y="178896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 name="Shape 2724"/>
            <p:cNvSpPr/>
            <p:nvPr/>
          </p:nvSpPr>
          <p:spPr>
            <a:xfrm>
              <a:off x="393798" y="1851523"/>
              <a:ext cx="26683" cy="0"/>
            </a:xfrm>
            <a:custGeom>
              <a:avLst/>
              <a:gdLst/>
              <a:ahLst/>
              <a:cxnLst/>
              <a:rect l="0" t="0" r="0" b="0"/>
              <a:pathLst>
                <a:path w="26683">
                  <a:moveTo>
                    <a:pt x="0" y="0"/>
                  </a:moveTo>
                  <a:lnTo>
                    <a:pt x="26683"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 name="Shape 2725"/>
            <p:cNvSpPr/>
            <p:nvPr/>
          </p:nvSpPr>
          <p:spPr>
            <a:xfrm>
              <a:off x="393798" y="1592583"/>
              <a:ext cx="26683" cy="0"/>
            </a:xfrm>
            <a:custGeom>
              <a:avLst/>
              <a:gdLst/>
              <a:ahLst/>
              <a:cxnLst/>
              <a:rect l="0" t="0" r="0" b="0"/>
              <a:pathLst>
                <a:path w="26683">
                  <a:moveTo>
                    <a:pt x="0" y="0"/>
                  </a:moveTo>
                  <a:lnTo>
                    <a:pt x="26683"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7" name="Shape 2726"/>
            <p:cNvSpPr/>
            <p:nvPr/>
          </p:nvSpPr>
          <p:spPr>
            <a:xfrm>
              <a:off x="393798" y="1341504"/>
              <a:ext cx="26683" cy="0"/>
            </a:xfrm>
            <a:custGeom>
              <a:avLst/>
              <a:gdLst/>
              <a:ahLst/>
              <a:cxnLst/>
              <a:rect l="0" t="0" r="0" b="0"/>
              <a:pathLst>
                <a:path w="26683">
                  <a:moveTo>
                    <a:pt x="0" y="0"/>
                  </a:moveTo>
                  <a:lnTo>
                    <a:pt x="26683"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8" name="Shape 2727"/>
            <p:cNvSpPr/>
            <p:nvPr/>
          </p:nvSpPr>
          <p:spPr>
            <a:xfrm>
              <a:off x="393798" y="1082577"/>
              <a:ext cx="26683" cy="0"/>
            </a:xfrm>
            <a:custGeom>
              <a:avLst/>
              <a:gdLst/>
              <a:ahLst/>
              <a:cxnLst/>
              <a:rect l="0" t="0" r="0" b="0"/>
              <a:pathLst>
                <a:path w="26683">
                  <a:moveTo>
                    <a:pt x="0" y="0"/>
                  </a:moveTo>
                  <a:lnTo>
                    <a:pt x="26683"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9" name="Shape 2728"/>
            <p:cNvSpPr/>
            <p:nvPr/>
          </p:nvSpPr>
          <p:spPr>
            <a:xfrm>
              <a:off x="393798" y="831498"/>
              <a:ext cx="26683" cy="0"/>
            </a:xfrm>
            <a:custGeom>
              <a:avLst/>
              <a:gdLst/>
              <a:ahLst/>
              <a:cxnLst/>
              <a:rect l="0" t="0" r="0" b="0"/>
              <a:pathLst>
                <a:path w="26683">
                  <a:moveTo>
                    <a:pt x="0" y="0"/>
                  </a:moveTo>
                  <a:lnTo>
                    <a:pt x="26683"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0" name="Shape 2729"/>
            <p:cNvSpPr/>
            <p:nvPr/>
          </p:nvSpPr>
          <p:spPr>
            <a:xfrm>
              <a:off x="393798" y="572570"/>
              <a:ext cx="26683" cy="0"/>
            </a:xfrm>
            <a:custGeom>
              <a:avLst/>
              <a:gdLst/>
              <a:ahLst/>
              <a:cxnLst/>
              <a:rect l="0" t="0" r="0" b="0"/>
              <a:pathLst>
                <a:path w="26683">
                  <a:moveTo>
                    <a:pt x="0" y="0"/>
                  </a:moveTo>
                  <a:lnTo>
                    <a:pt x="26683"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1" name="Shape 2730"/>
            <p:cNvSpPr/>
            <p:nvPr/>
          </p:nvSpPr>
          <p:spPr>
            <a:xfrm>
              <a:off x="393798" y="321491"/>
              <a:ext cx="26683" cy="0"/>
            </a:xfrm>
            <a:custGeom>
              <a:avLst/>
              <a:gdLst/>
              <a:ahLst/>
              <a:cxnLst/>
              <a:rect l="0" t="0" r="0" b="0"/>
              <a:pathLst>
                <a:path w="26683">
                  <a:moveTo>
                    <a:pt x="0" y="0"/>
                  </a:moveTo>
                  <a:lnTo>
                    <a:pt x="26683"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2" name="Shape 2731"/>
            <p:cNvSpPr/>
            <p:nvPr/>
          </p:nvSpPr>
          <p:spPr>
            <a:xfrm>
              <a:off x="393798" y="62564"/>
              <a:ext cx="26683" cy="0"/>
            </a:xfrm>
            <a:custGeom>
              <a:avLst/>
              <a:gdLst/>
              <a:ahLst/>
              <a:cxnLst/>
              <a:rect l="0" t="0" r="0" b="0"/>
              <a:pathLst>
                <a:path w="26683">
                  <a:moveTo>
                    <a:pt x="0" y="0"/>
                  </a:moveTo>
                  <a:lnTo>
                    <a:pt x="26683"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3" name="Shape 2732"/>
            <p:cNvSpPr/>
            <p:nvPr/>
          </p:nvSpPr>
          <p:spPr>
            <a:xfrm>
              <a:off x="420481" y="321491"/>
              <a:ext cx="2821470" cy="0"/>
            </a:xfrm>
            <a:custGeom>
              <a:avLst/>
              <a:gdLst/>
              <a:ahLst/>
              <a:cxnLst/>
              <a:rect l="0" t="0" r="0" b="0"/>
              <a:pathLst>
                <a:path w="2821470">
                  <a:moveTo>
                    <a:pt x="0" y="0"/>
                  </a:moveTo>
                  <a:lnTo>
                    <a:pt x="282147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4" name="Shape 2733"/>
            <p:cNvSpPr/>
            <p:nvPr/>
          </p:nvSpPr>
          <p:spPr>
            <a:xfrm>
              <a:off x="420481" y="321491"/>
              <a:ext cx="0" cy="31394"/>
            </a:xfrm>
            <a:custGeom>
              <a:avLst/>
              <a:gdLst/>
              <a:ahLst/>
              <a:cxnLst/>
              <a:rect l="0" t="0" r="0" b="0"/>
              <a:pathLst>
                <a:path h="31394">
                  <a:moveTo>
                    <a:pt x="0" y="31394"/>
                  </a:moveTo>
                  <a:lnTo>
                    <a:pt x="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5" name="Shape 2734"/>
            <p:cNvSpPr/>
            <p:nvPr/>
          </p:nvSpPr>
          <p:spPr>
            <a:xfrm>
              <a:off x="1127515" y="321491"/>
              <a:ext cx="0" cy="31394"/>
            </a:xfrm>
            <a:custGeom>
              <a:avLst/>
              <a:gdLst/>
              <a:ahLst/>
              <a:cxnLst/>
              <a:rect l="0" t="0" r="0" b="0"/>
              <a:pathLst>
                <a:path h="31394">
                  <a:moveTo>
                    <a:pt x="0" y="31394"/>
                  </a:moveTo>
                  <a:lnTo>
                    <a:pt x="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6" name="Shape 2735"/>
            <p:cNvSpPr/>
            <p:nvPr/>
          </p:nvSpPr>
          <p:spPr>
            <a:xfrm>
              <a:off x="1834562" y="321491"/>
              <a:ext cx="0" cy="31394"/>
            </a:xfrm>
            <a:custGeom>
              <a:avLst/>
              <a:gdLst/>
              <a:ahLst/>
              <a:cxnLst/>
              <a:rect l="0" t="0" r="0" b="0"/>
              <a:pathLst>
                <a:path h="31394">
                  <a:moveTo>
                    <a:pt x="0" y="31394"/>
                  </a:moveTo>
                  <a:lnTo>
                    <a:pt x="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7" name="Shape 2736"/>
            <p:cNvSpPr/>
            <p:nvPr/>
          </p:nvSpPr>
          <p:spPr>
            <a:xfrm>
              <a:off x="2534917" y="321491"/>
              <a:ext cx="0" cy="31394"/>
            </a:xfrm>
            <a:custGeom>
              <a:avLst/>
              <a:gdLst/>
              <a:ahLst/>
              <a:cxnLst/>
              <a:rect l="0" t="0" r="0" b="0"/>
              <a:pathLst>
                <a:path h="31394">
                  <a:moveTo>
                    <a:pt x="0" y="31394"/>
                  </a:moveTo>
                  <a:lnTo>
                    <a:pt x="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8" name="Shape 2737"/>
            <p:cNvSpPr/>
            <p:nvPr/>
          </p:nvSpPr>
          <p:spPr>
            <a:xfrm>
              <a:off x="3241963" y="321491"/>
              <a:ext cx="0" cy="31394"/>
            </a:xfrm>
            <a:custGeom>
              <a:avLst/>
              <a:gdLst/>
              <a:ahLst/>
              <a:cxnLst/>
              <a:rect l="0" t="0" r="0" b="0"/>
              <a:pathLst>
                <a:path h="31394">
                  <a:moveTo>
                    <a:pt x="0" y="31394"/>
                  </a:moveTo>
                  <a:lnTo>
                    <a:pt x="0" y="0"/>
                  </a:lnTo>
                </a:path>
              </a:pathLst>
            </a:custGeom>
            <a:noFill/>
            <a:ln w="6350" cap="rnd" cmpd="sng" algn="ctr">
              <a:solidFill>
                <a:srgbClr val="111212"/>
              </a:solidFill>
              <a:prstDash val="solid"/>
              <a:rou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9" name="Rectangle 2738"/>
            <p:cNvSpPr/>
            <p:nvPr/>
          </p:nvSpPr>
          <p:spPr>
            <a:xfrm>
              <a:off x="186977" y="1823547"/>
              <a:ext cx="247690" cy="123777"/>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1400" kern="0" dirty="0">
                  <a:solidFill>
                    <a:srgbClr val="111212"/>
                  </a:solidFill>
                  <a:latin typeface="Bell MT" panose="02020503060305020303" pitchFamily="18" charset="0"/>
                  <a:ea typeface="Times New Roman" panose="02020603050405020304" pitchFamily="18" charset="0"/>
                </a:rPr>
                <a:t>-600</a:t>
              </a:r>
              <a:endParaRPr kumimoji="0" lang="it-IT" sz="1400" b="0" i="0" u="none" strike="noStrike" kern="0" cap="none" spc="0" normalizeH="0" baseline="0" noProof="0" dirty="0">
                <a:ln>
                  <a:noFill/>
                </a:ln>
                <a:solidFill>
                  <a:srgbClr val="000000"/>
                </a:solidFill>
                <a:effectLst/>
                <a:uLnTx/>
                <a:uFillTx/>
                <a:latin typeface="Bell MT" panose="02020503060305020303" pitchFamily="18" charset="0"/>
                <a:ea typeface="Times New Roman" panose="02020603050405020304" pitchFamily="18" charset="0"/>
              </a:endParaRPr>
            </a:p>
          </p:txBody>
        </p:sp>
        <p:sp>
          <p:nvSpPr>
            <p:cNvPr id="40" name="Rectangle 2739"/>
            <p:cNvSpPr/>
            <p:nvPr/>
          </p:nvSpPr>
          <p:spPr>
            <a:xfrm>
              <a:off x="186977" y="1564568"/>
              <a:ext cx="247690" cy="123777"/>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1400" kern="0" dirty="0">
                  <a:solidFill>
                    <a:srgbClr val="111212"/>
                  </a:solidFill>
                  <a:latin typeface="Bell MT" panose="02020503060305020303" pitchFamily="18" charset="0"/>
                  <a:ea typeface="Times New Roman" panose="02020603050405020304" pitchFamily="18" charset="0"/>
                </a:rPr>
                <a:t>-500</a:t>
              </a:r>
              <a:endParaRPr kumimoji="0" lang="it-IT" sz="1400" b="0" i="0" u="none" strike="noStrike" kern="0" cap="none" spc="0" normalizeH="0" baseline="0" noProof="0" dirty="0">
                <a:ln>
                  <a:noFill/>
                </a:ln>
                <a:solidFill>
                  <a:srgbClr val="000000"/>
                </a:solidFill>
                <a:effectLst/>
                <a:uLnTx/>
                <a:uFillTx/>
                <a:latin typeface="Bell MT" panose="02020503060305020303" pitchFamily="18" charset="0"/>
                <a:ea typeface="Times New Roman" panose="02020603050405020304" pitchFamily="18" charset="0"/>
              </a:endParaRPr>
            </a:p>
          </p:txBody>
        </p:sp>
        <p:sp>
          <p:nvSpPr>
            <p:cNvPr id="41" name="Rectangle 2740"/>
            <p:cNvSpPr/>
            <p:nvPr/>
          </p:nvSpPr>
          <p:spPr>
            <a:xfrm>
              <a:off x="186977" y="1313514"/>
              <a:ext cx="247690" cy="123777"/>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1400" kern="0" dirty="0">
                  <a:solidFill>
                    <a:srgbClr val="111212"/>
                  </a:solidFill>
                  <a:latin typeface="Bell MT" panose="02020503060305020303" pitchFamily="18" charset="0"/>
                  <a:ea typeface="Times New Roman" panose="02020603050405020304" pitchFamily="18" charset="0"/>
                </a:rPr>
                <a:t>-400</a:t>
              </a:r>
              <a:endParaRPr kumimoji="0" lang="it-IT" sz="1400" b="0" i="0" u="none" strike="noStrike" kern="0" cap="none" spc="0" normalizeH="0" baseline="0" noProof="0" dirty="0">
                <a:ln>
                  <a:noFill/>
                </a:ln>
                <a:solidFill>
                  <a:srgbClr val="000000"/>
                </a:solidFill>
                <a:effectLst/>
                <a:uLnTx/>
                <a:uFillTx/>
                <a:latin typeface="Bell MT" panose="02020503060305020303" pitchFamily="18" charset="0"/>
                <a:ea typeface="Times New Roman" panose="02020603050405020304" pitchFamily="18" charset="0"/>
              </a:endParaRPr>
            </a:p>
          </p:txBody>
        </p:sp>
        <p:sp>
          <p:nvSpPr>
            <p:cNvPr id="42" name="Rectangle 2741"/>
            <p:cNvSpPr/>
            <p:nvPr/>
          </p:nvSpPr>
          <p:spPr>
            <a:xfrm>
              <a:off x="186977" y="1054536"/>
              <a:ext cx="247690" cy="123777"/>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1400" kern="0" dirty="0">
                  <a:solidFill>
                    <a:srgbClr val="111212"/>
                  </a:solidFill>
                  <a:latin typeface="Bell MT" panose="02020503060305020303" pitchFamily="18" charset="0"/>
                  <a:ea typeface="Times New Roman" panose="02020603050405020304" pitchFamily="18" charset="0"/>
                </a:rPr>
                <a:t>-300</a:t>
              </a:r>
              <a:endParaRPr kumimoji="0" lang="it-IT" sz="1400" b="0" i="0" u="none" strike="noStrike" kern="0" cap="none" spc="0" normalizeH="0" baseline="0" noProof="0" dirty="0">
                <a:ln>
                  <a:noFill/>
                </a:ln>
                <a:solidFill>
                  <a:srgbClr val="000000"/>
                </a:solidFill>
                <a:effectLst/>
                <a:uLnTx/>
                <a:uFillTx/>
                <a:latin typeface="Bell MT" panose="02020503060305020303" pitchFamily="18" charset="0"/>
                <a:ea typeface="Times New Roman" panose="02020603050405020304" pitchFamily="18" charset="0"/>
              </a:endParaRPr>
            </a:p>
          </p:txBody>
        </p:sp>
        <p:sp>
          <p:nvSpPr>
            <p:cNvPr id="43" name="Rectangle 2742"/>
            <p:cNvSpPr/>
            <p:nvPr/>
          </p:nvSpPr>
          <p:spPr>
            <a:xfrm>
              <a:off x="186977" y="803482"/>
              <a:ext cx="247690" cy="123777"/>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1400" kern="0" dirty="0">
                  <a:solidFill>
                    <a:srgbClr val="111212"/>
                  </a:solidFill>
                  <a:latin typeface="Bell MT" panose="02020503060305020303" pitchFamily="18" charset="0"/>
                  <a:ea typeface="Times New Roman" panose="02020603050405020304" pitchFamily="18" charset="0"/>
                </a:rPr>
                <a:t>-200</a:t>
              </a:r>
              <a:endParaRPr kumimoji="0" lang="it-IT" sz="1400" b="0" i="0" u="none" strike="noStrike" kern="0" cap="none" spc="0" normalizeH="0" baseline="0" noProof="0" dirty="0">
                <a:ln>
                  <a:noFill/>
                </a:ln>
                <a:solidFill>
                  <a:srgbClr val="000000"/>
                </a:solidFill>
                <a:effectLst/>
                <a:uLnTx/>
                <a:uFillTx/>
                <a:latin typeface="Bell MT" panose="02020503060305020303" pitchFamily="18" charset="0"/>
                <a:ea typeface="Times New Roman" panose="02020603050405020304" pitchFamily="18" charset="0"/>
              </a:endParaRPr>
            </a:p>
          </p:txBody>
        </p:sp>
        <p:sp>
          <p:nvSpPr>
            <p:cNvPr id="44" name="Rectangle 2743"/>
            <p:cNvSpPr/>
            <p:nvPr/>
          </p:nvSpPr>
          <p:spPr>
            <a:xfrm>
              <a:off x="186977" y="544503"/>
              <a:ext cx="247690" cy="123777"/>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1400" kern="0" dirty="0">
                  <a:solidFill>
                    <a:srgbClr val="111212"/>
                  </a:solidFill>
                  <a:latin typeface="Bell MT" panose="02020503060305020303" pitchFamily="18" charset="0"/>
                  <a:ea typeface="Times New Roman" panose="02020603050405020304" pitchFamily="18" charset="0"/>
                </a:rPr>
                <a:t>-100</a:t>
              </a:r>
              <a:endParaRPr kumimoji="0" lang="it-IT" sz="1400" b="0" i="0" u="none" strike="noStrike" kern="0" cap="none" spc="0" normalizeH="0" baseline="0" noProof="0" dirty="0">
                <a:ln>
                  <a:noFill/>
                </a:ln>
                <a:solidFill>
                  <a:srgbClr val="000000"/>
                </a:solidFill>
                <a:effectLst/>
                <a:uLnTx/>
                <a:uFillTx/>
                <a:latin typeface="Bell MT" panose="02020503060305020303" pitchFamily="18" charset="0"/>
                <a:ea typeface="Times New Roman" panose="02020603050405020304" pitchFamily="18" charset="0"/>
              </a:endParaRPr>
            </a:p>
          </p:txBody>
        </p:sp>
        <p:sp>
          <p:nvSpPr>
            <p:cNvPr id="45" name="Rectangle 2744"/>
            <p:cNvSpPr/>
            <p:nvPr/>
          </p:nvSpPr>
          <p:spPr>
            <a:xfrm>
              <a:off x="307068" y="293450"/>
              <a:ext cx="67564" cy="123777"/>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1400" kern="0" dirty="0">
                  <a:solidFill>
                    <a:srgbClr val="111212"/>
                  </a:solidFill>
                  <a:latin typeface="Bell MT" panose="02020503060305020303" pitchFamily="18" charset="0"/>
                  <a:ea typeface="Times New Roman" panose="02020603050405020304" pitchFamily="18" charset="0"/>
                </a:rPr>
                <a:t>0</a:t>
              </a:r>
              <a:endParaRPr kumimoji="0" lang="it-IT" sz="1400" b="0" i="0" u="none" strike="noStrike" kern="0" cap="none" spc="0" normalizeH="0" baseline="0" noProof="0" dirty="0">
                <a:ln>
                  <a:noFill/>
                </a:ln>
                <a:solidFill>
                  <a:srgbClr val="000000"/>
                </a:solidFill>
                <a:effectLst/>
                <a:uLnTx/>
                <a:uFillTx/>
                <a:latin typeface="Bell MT" panose="02020503060305020303" pitchFamily="18" charset="0"/>
                <a:ea typeface="Times New Roman" panose="02020603050405020304" pitchFamily="18" charset="0"/>
              </a:endParaRPr>
            </a:p>
          </p:txBody>
        </p:sp>
        <p:sp>
          <p:nvSpPr>
            <p:cNvPr id="46" name="Rectangle 2745"/>
            <p:cNvSpPr/>
            <p:nvPr/>
          </p:nvSpPr>
          <p:spPr>
            <a:xfrm>
              <a:off x="247061" y="34471"/>
              <a:ext cx="202692" cy="1866864"/>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1400" kern="0" dirty="0">
                  <a:solidFill>
                    <a:srgbClr val="111212"/>
                  </a:solidFill>
                  <a:latin typeface="Bell MT" panose="02020503060305020303" pitchFamily="18" charset="0"/>
                  <a:ea typeface="Times New Roman" panose="02020603050405020304" pitchFamily="18" charset="0"/>
                </a:rPr>
                <a:t>100</a:t>
              </a:r>
              <a:endParaRPr kumimoji="0" lang="it-IT" sz="1400" b="0" i="0" u="none" strike="noStrike" kern="0" cap="none" spc="0" normalizeH="0" baseline="0" noProof="0" dirty="0">
                <a:ln>
                  <a:noFill/>
                </a:ln>
                <a:solidFill>
                  <a:srgbClr val="000000"/>
                </a:solidFill>
                <a:effectLst/>
                <a:uLnTx/>
                <a:uFillTx/>
                <a:latin typeface="Bell MT" panose="02020503060305020303" pitchFamily="18" charset="0"/>
                <a:ea typeface="Times New Roman" panose="02020603050405020304" pitchFamily="18" charset="0"/>
              </a:endParaRPr>
            </a:p>
          </p:txBody>
        </p:sp>
        <p:sp>
          <p:nvSpPr>
            <p:cNvPr id="47" name="Rectangle 2746"/>
            <p:cNvSpPr/>
            <p:nvPr/>
          </p:nvSpPr>
          <p:spPr>
            <a:xfrm rot="-5399999">
              <a:off x="-1194762" y="567322"/>
              <a:ext cx="2528775" cy="139250"/>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kumimoji="0" lang="it-IT" sz="2000" b="1" i="0" u="none" strike="noStrike" kern="0" cap="none" spc="0" normalizeH="0" baseline="0" noProof="0" dirty="0">
                  <a:ln>
                    <a:noFill/>
                  </a:ln>
                  <a:solidFill>
                    <a:srgbClr val="111212"/>
                  </a:solidFill>
                  <a:effectLst/>
                  <a:uLnTx/>
                  <a:uFillTx/>
                  <a:latin typeface="Bell MT" panose="02020503060305020303" pitchFamily="18" charset="0"/>
                  <a:ea typeface="Times New Roman" panose="02020603050405020304" pitchFamily="18" charset="0"/>
                </a:rPr>
                <a:t>Tempi di risposta</a:t>
              </a:r>
              <a:endParaRPr kumimoji="0" lang="it-IT" sz="2000" b="1" i="0" u="none" strike="noStrike" kern="0" cap="none" spc="0" normalizeH="0" baseline="0" noProof="0" dirty="0">
                <a:ln>
                  <a:noFill/>
                </a:ln>
                <a:effectLst/>
                <a:uLnTx/>
                <a:uFillTx/>
                <a:latin typeface="Bell MT" panose="02020503060305020303" pitchFamily="18" charset="0"/>
                <a:ea typeface="Times New Roman" panose="02020603050405020304" pitchFamily="18" charset="0"/>
              </a:endParaRPr>
            </a:p>
          </p:txBody>
        </p:sp>
        <p:sp>
          <p:nvSpPr>
            <p:cNvPr id="48" name="Rectangle 2747"/>
            <p:cNvSpPr/>
            <p:nvPr/>
          </p:nvSpPr>
          <p:spPr>
            <a:xfrm>
              <a:off x="545962" y="1929033"/>
              <a:ext cx="558312" cy="139250"/>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2000" b="1" kern="0" dirty="0">
                  <a:solidFill>
                    <a:schemeClr val="accent6">
                      <a:lumMod val="50000"/>
                    </a:schemeClr>
                  </a:solidFill>
                  <a:latin typeface="Bell MT" panose="02020503060305020303" pitchFamily="18" charset="0"/>
                  <a:ea typeface="Times New Roman" panose="02020603050405020304" pitchFamily="18" charset="0"/>
                </a:rPr>
                <a:t>Positivo</a:t>
              </a:r>
              <a:r>
                <a:rPr kumimoji="0" lang="it-IT" sz="900" b="0" i="0" u="none" strike="noStrike" kern="0" cap="none" spc="0" normalizeH="0" baseline="0" noProof="0" dirty="0">
                  <a:ln>
                    <a:noFill/>
                  </a:ln>
                  <a:solidFill>
                    <a:srgbClr val="111212"/>
                  </a:solidFill>
                  <a:effectLst/>
                  <a:uLnTx/>
                  <a:uFillTx/>
                  <a:latin typeface="Times New Roman" panose="02020603050405020304" pitchFamily="18" charset="0"/>
                  <a:ea typeface="Times New Roman" panose="02020603050405020304" pitchFamily="18" charset="0"/>
                </a:rPr>
                <a:t>  </a:t>
              </a:r>
              <a:endParaRPr kumimoji="0" lang="it-IT" sz="8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endParaRPr>
            </a:p>
          </p:txBody>
        </p:sp>
        <p:sp>
          <p:nvSpPr>
            <p:cNvPr id="49" name="Rectangle 2748"/>
            <p:cNvSpPr/>
            <p:nvPr/>
          </p:nvSpPr>
          <p:spPr>
            <a:xfrm>
              <a:off x="2727014" y="1929033"/>
              <a:ext cx="538952" cy="139250"/>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2000" b="1" kern="0" dirty="0">
                  <a:solidFill>
                    <a:srgbClr val="FF0000"/>
                  </a:solidFill>
                  <a:latin typeface="Bell MT" panose="02020503060305020303" pitchFamily="18" charset="0"/>
                  <a:ea typeface="Times New Roman" panose="02020603050405020304" pitchFamily="18" charset="0"/>
                </a:rPr>
                <a:t>Negativo</a:t>
              </a:r>
              <a:endParaRPr kumimoji="0" lang="it-IT" sz="2000" b="1" i="0" u="none" strike="noStrike" kern="0" cap="none" spc="0" normalizeH="0" baseline="0" noProof="0" dirty="0">
                <a:ln>
                  <a:noFill/>
                </a:ln>
                <a:solidFill>
                  <a:srgbClr val="FF0000"/>
                </a:solidFill>
                <a:effectLst/>
                <a:uLnTx/>
                <a:uFillTx/>
                <a:latin typeface="Bell MT" panose="02020503060305020303" pitchFamily="18" charset="0"/>
                <a:ea typeface="Times New Roman" panose="02020603050405020304" pitchFamily="18" charset="0"/>
              </a:endParaRPr>
            </a:p>
          </p:txBody>
        </p:sp>
        <p:sp>
          <p:nvSpPr>
            <p:cNvPr id="50" name="Rectangle 2752"/>
            <p:cNvSpPr/>
            <p:nvPr/>
          </p:nvSpPr>
          <p:spPr>
            <a:xfrm>
              <a:off x="1167874" y="1912193"/>
              <a:ext cx="538982" cy="139250"/>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lang="it-IT" sz="2000" b="1" kern="0" dirty="0">
                  <a:solidFill>
                    <a:srgbClr val="FF0000"/>
                  </a:solidFill>
                  <a:latin typeface="Bell MT" panose="02020503060305020303" pitchFamily="18" charset="0"/>
                  <a:ea typeface="Times New Roman" panose="02020603050405020304" pitchFamily="18" charset="0"/>
                </a:rPr>
                <a:t>Negativo</a:t>
              </a:r>
              <a:endParaRPr kumimoji="0" lang="it-IT" sz="2000" b="1" i="0" u="none" strike="noStrike" kern="0" cap="none" spc="0" normalizeH="0" baseline="0" noProof="0" dirty="0">
                <a:ln>
                  <a:noFill/>
                </a:ln>
                <a:solidFill>
                  <a:srgbClr val="FF0000"/>
                </a:solidFill>
                <a:effectLst/>
                <a:uLnTx/>
                <a:uFillTx/>
                <a:latin typeface="Bell MT" panose="02020503060305020303" pitchFamily="18" charset="0"/>
                <a:ea typeface="Times New Roman" panose="02020603050405020304" pitchFamily="18" charset="0"/>
              </a:endParaRPr>
            </a:p>
          </p:txBody>
        </p:sp>
        <p:sp>
          <p:nvSpPr>
            <p:cNvPr id="51" name="Rectangle 2753"/>
            <p:cNvSpPr/>
            <p:nvPr/>
          </p:nvSpPr>
          <p:spPr>
            <a:xfrm>
              <a:off x="1996878" y="1917337"/>
              <a:ext cx="482936" cy="139250"/>
            </a:xfrm>
            <a:prstGeom prst="rect">
              <a:avLst/>
            </a:prstGeom>
            <a:ln>
              <a:noFill/>
            </a:ln>
          </p:spPr>
          <p:txBody>
            <a:bodyPr vert="horz" lIns="0" tIns="0" rIns="0" bIns="0" rtlCol="0">
              <a:noAutofit/>
            </a:bodyPr>
            <a:lstStyle/>
            <a:p>
              <a:pPr marL="0" marR="0" lvl="0" indent="141605" algn="l" defTabSz="914400" eaLnBrk="1" fontAlgn="auto" latinLnBrk="0" hangingPunct="1">
                <a:lnSpc>
                  <a:spcPct val="107000"/>
                </a:lnSpc>
                <a:spcBef>
                  <a:spcPts val="0"/>
                </a:spcBef>
                <a:spcAft>
                  <a:spcPts val="800"/>
                </a:spcAft>
                <a:buClrTx/>
                <a:buSzTx/>
                <a:buFontTx/>
                <a:buNone/>
                <a:tabLst/>
                <a:defRPr/>
              </a:pPr>
              <a:r>
                <a:rPr kumimoji="0" lang="it-IT" sz="2000" b="1" i="0" u="none" strike="noStrike" kern="0" cap="none" spc="0" normalizeH="0" baseline="0" noProof="0" dirty="0">
                  <a:ln>
                    <a:noFill/>
                  </a:ln>
                  <a:solidFill>
                    <a:schemeClr val="accent6">
                      <a:lumMod val="50000"/>
                    </a:schemeClr>
                  </a:solidFill>
                  <a:effectLst/>
                  <a:uLnTx/>
                  <a:uFillTx/>
                  <a:latin typeface="Bell MT" panose="02020503060305020303" pitchFamily="18" charset="0"/>
                  <a:ea typeface="Times New Roman" panose="02020603050405020304" pitchFamily="18" charset="0"/>
                </a:rPr>
                <a:t>Positivo</a:t>
              </a:r>
            </a:p>
          </p:txBody>
        </p:sp>
      </p:grpSp>
      <p:sp>
        <p:nvSpPr>
          <p:cNvPr id="52" name="CasellaDiTesto 51"/>
          <p:cNvSpPr txBox="1"/>
          <p:nvPr/>
        </p:nvSpPr>
        <p:spPr>
          <a:xfrm>
            <a:off x="584868" y="4979523"/>
            <a:ext cx="11372850" cy="1323439"/>
          </a:xfrm>
          <a:prstGeom prst="rect">
            <a:avLst/>
          </a:prstGeom>
          <a:noFill/>
          <a:ln w="28575">
            <a:solidFill>
              <a:srgbClr val="002060"/>
            </a:solidFill>
          </a:ln>
        </p:spPr>
        <p:txBody>
          <a:bodyPr wrap="square" rtlCol="0">
            <a:spAutoFit/>
          </a:bodyPr>
          <a:lstStyle/>
          <a:p>
            <a:r>
              <a:rPr lang="it-IT" sz="2000" dirty="0">
                <a:latin typeface="Bell MT" panose="02020503060305020303" pitchFamily="18" charset="0"/>
              </a:rPr>
              <a:t>Tempo medio di risposta nella valutazione di autoefficacia in situazioni giudicate  positivamente o negativamente  valutate con attributi personali schematici o </a:t>
            </a:r>
            <a:r>
              <a:rPr lang="it-IT" sz="2000" dirty="0" err="1">
                <a:latin typeface="Bell MT" panose="02020503060305020303" pitchFamily="18" charset="0"/>
              </a:rPr>
              <a:t>aschematici.I</a:t>
            </a:r>
            <a:r>
              <a:rPr lang="it-IT" sz="2000" dirty="0">
                <a:latin typeface="Bell MT" panose="02020503060305020303" pitchFamily="18" charset="0"/>
              </a:rPr>
              <a:t> tempi di risposta sono rilevati come differenze tra i punteggi versus la media generale; i punteggi negativi sono indicati con autovalutazioni più veloci.</a:t>
            </a:r>
          </a:p>
        </p:txBody>
      </p:sp>
    </p:spTree>
    <p:extLst>
      <p:ext uri="{BB962C8B-B14F-4D97-AF65-F5344CB8AC3E}">
        <p14:creationId xmlns:p14="http://schemas.microsoft.com/office/powerpoint/2010/main" val="40764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2"/>
                                        </p:tgtEl>
                                        <p:attrNameLst>
                                          <p:attrName>style.visibility</p:attrName>
                                        </p:attrNameLst>
                                      </p:cBhvr>
                                      <p:to>
                                        <p:strVal val="visible"/>
                                      </p:to>
                                    </p:set>
                                    <p:anim calcmode="lin" valueType="num">
                                      <p:cBhvr>
                                        <p:cTn id="14" dur="500" fill="hold"/>
                                        <p:tgtEl>
                                          <p:spTgt spid="52"/>
                                        </p:tgtEl>
                                        <p:attrNameLst>
                                          <p:attrName>ppt_w</p:attrName>
                                        </p:attrNameLst>
                                      </p:cBhvr>
                                      <p:tavLst>
                                        <p:tav tm="0">
                                          <p:val>
                                            <p:fltVal val="0"/>
                                          </p:val>
                                        </p:tav>
                                        <p:tav tm="100000">
                                          <p:val>
                                            <p:strVal val="#ppt_w"/>
                                          </p:val>
                                        </p:tav>
                                      </p:tavLst>
                                    </p:anim>
                                    <p:anim calcmode="lin" valueType="num">
                                      <p:cBhvr>
                                        <p:cTn id="15" dur="500" fill="hold"/>
                                        <p:tgtEl>
                                          <p:spTgt spid="52"/>
                                        </p:tgtEl>
                                        <p:attrNameLst>
                                          <p:attrName>ppt_h</p:attrName>
                                        </p:attrNameLst>
                                      </p:cBhvr>
                                      <p:tavLst>
                                        <p:tav tm="0">
                                          <p:val>
                                            <p:fltVal val="0"/>
                                          </p:val>
                                        </p:tav>
                                        <p:tav tm="100000">
                                          <p:val>
                                            <p:strVal val="#ppt_h"/>
                                          </p:val>
                                        </p:tav>
                                      </p:tavLst>
                                    </p:anim>
                                    <p:animEffect transition="in" filter="fade">
                                      <p:cBhvr>
                                        <p:cTn id="16"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0499" y="263525"/>
            <a:ext cx="11420475" cy="5842000"/>
          </a:xfrm>
        </p:spPr>
        <p:txBody>
          <a:bodyPr>
            <a:normAutofit fontScale="92500" lnSpcReduction="10000"/>
          </a:bodyPr>
          <a:lstStyle/>
          <a:p>
            <a:pPr marL="0" indent="0" algn="ctr">
              <a:buNone/>
            </a:pPr>
            <a:r>
              <a:rPr lang="it-IT" sz="3600" b="1" dirty="0">
                <a:latin typeface="Bell MT" panose="02020503060305020303" pitchFamily="18" charset="0"/>
              </a:rPr>
              <a:t>CONCLUSIONI</a:t>
            </a:r>
          </a:p>
          <a:p>
            <a:pPr marL="0" indent="0">
              <a:buNone/>
            </a:pPr>
            <a:r>
              <a:rPr lang="it-IT" b="1" dirty="0">
                <a:latin typeface="Bell MT" panose="02020503060305020303" pitchFamily="18" charset="0"/>
              </a:rPr>
              <a:t>SESSIONE 1:</a:t>
            </a:r>
          </a:p>
          <a:p>
            <a:r>
              <a:rPr lang="it-IT" dirty="0">
                <a:latin typeface="Bell MT" panose="02020503060305020303" pitchFamily="18" charset="0"/>
              </a:rPr>
              <a:t>I </a:t>
            </a:r>
            <a:r>
              <a:rPr lang="it-IT" dirty="0" err="1">
                <a:latin typeface="Bell MT" panose="02020503060305020303" pitchFamily="18" charset="0"/>
              </a:rPr>
              <a:t>pp</a:t>
            </a:r>
            <a:r>
              <a:rPr lang="it-IT" dirty="0">
                <a:latin typeface="Bell MT" panose="02020503060305020303" pitchFamily="18" charset="0"/>
              </a:rPr>
              <a:t> si </a:t>
            </a:r>
            <a:r>
              <a:rPr lang="it-IT" dirty="0" err="1">
                <a:latin typeface="Bell MT" panose="02020503060305020303" pitchFamily="18" charset="0"/>
              </a:rPr>
              <a:t>autodesrivono</a:t>
            </a:r>
            <a:r>
              <a:rPr lang="it-IT" dirty="0">
                <a:latin typeface="Bell MT" panose="02020503060305020303" pitchFamily="18" charset="0"/>
              </a:rPr>
              <a:t> più spesso usando termini disposizionali, rispetto a quelli non disposizionali (hanno impiegato un linguaggio non disposizionale per circa ¼ del tempo)</a:t>
            </a:r>
          </a:p>
          <a:p>
            <a:r>
              <a:rPr lang="it-IT" dirty="0">
                <a:latin typeface="Bell MT" panose="02020503060305020303" pitchFamily="18" charset="0"/>
              </a:rPr>
              <a:t>Sono state rilevate consistenti incongruenze semantiche</a:t>
            </a:r>
          </a:p>
          <a:p>
            <a:pPr marL="0" indent="0">
              <a:buNone/>
            </a:pPr>
            <a:r>
              <a:rPr lang="it-IT" b="1" dirty="0">
                <a:latin typeface="Bell MT" panose="02020503060305020303" pitchFamily="18" charset="0"/>
              </a:rPr>
              <a:t>SESSIONE 2:</a:t>
            </a:r>
          </a:p>
          <a:p>
            <a:r>
              <a:rPr lang="it-IT" dirty="0">
                <a:latin typeface="Bell MT" panose="02020503060305020303" pitchFamily="18" charset="0"/>
              </a:rPr>
              <a:t>Differenze tra le valutazioni idiografiche e nomotetiche</a:t>
            </a:r>
          </a:p>
          <a:p>
            <a:r>
              <a:rPr lang="it-IT" dirty="0">
                <a:latin typeface="Bell MT" panose="02020503060305020303" pitchFamily="18" charset="0"/>
              </a:rPr>
              <a:t>Gli individui deviano notevolmente dal prototipo della popolazione: diverse persone hanno riferito diverse qualità personali alla stessa circostanza</a:t>
            </a:r>
          </a:p>
          <a:p>
            <a:pPr marL="0" indent="0">
              <a:buNone/>
            </a:pPr>
            <a:r>
              <a:rPr lang="it-IT" b="1" dirty="0">
                <a:latin typeface="Bell MT" panose="02020503060305020303" pitchFamily="18" charset="0"/>
              </a:rPr>
              <a:t>SESSIONE 3:</a:t>
            </a:r>
          </a:p>
          <a:p>
            <a:r>
              <a:rPr lang="it-IT" dirty="0">
                <a:latin typeface="Bell MT" panose="02020503060305020303" pitchFamily="18" charset="0"/>
              </a:rPr>
              <a:t>I </a:t>
            </a:r>
            <a:r>
              <a:rPr lang="it-IT" dirty="0" err="1">
                <a:latin typeface="Bell MT" panose="02020503060305020303" pitchFamily="18" charset="0"/>
              </a:rPr>
              <a:t>pp</a:t>
            </a:r>
            <a:r>
              <a:rPr lang="it-IT" dirty="0">
                <a:latin typeface="Bell MT" panose="02020503060305020303" pitchFamily="18" charset="0"/>
              </a:rPr>
              <a:t> hanno dimostrato relativamente alte e basse valutazioni dell’autoefficacia in situazioni che in precedenza erano legate agli attributi schematici personali della valenza positiva e negativa rispettivamente</a:t>
            </a:r>
          </a:p>
        </p:txBody>
      </p:sp>
    </p:spTree>
    <p:extLst>
      <p:ext uri="{BB962C8B-B14F-4D97-AF65-F5344CB8AC3E}">
        <p14:creationId xmlns:p14="http://schemas.microsoft.com/office/powerpoint/2010/main" val="172072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4775" y="101599"/>
            <a:ext cx="10515600" cy="6022975"/>
          </a:xfrm>
        </p:spPr>
        <p:txBody>
          <a:bodyPr>
            <a:normAutofit lnSpcReduction="10000"/>
          </a:bodyPr>
          <a:lstStyle/>
          <a:p>
            <a:pPr marL="0" indent="0">
              <a:buNone/>
            </a:pPr>
            <a:r>
              <a:rPr lang="it-IT" b="1" dirty="0">
                <a:latin typeface="Bell MT" panose="02020503060305020303" pitchFamily="18" charset="0"/>
              </a:rPr>
              <a:t>TEMPI DI RISPOSTA:</a:t>
            </a:r>
          </a:p>
          <a:p>
            <a:r>
              <a:rPr lang="it-IT" dirty="0">
                <a:latin typeface="Bell MT" panose="02020503060305020303" pitchFamily="18" charset="0"/>
              </a:rPr>
              <a:t>I </a:t>
            </a:r>
            <a:r>
              <a:rPr lang="it-IT" dirty="0" err="1">
                <a:latin typeface="Bell MT" panose="02020503060305020303" pitchFamily="18" charset="0"/>
              </a:rPr>
              <a:t>pp</a:t>
            </a:r>
            <a:r>
              <a:rPr lang="it-IT" dirty="0">
                <a:latin typeface="Bell MT" panose="02020503060305020303" pitchFamily="18" charset="0"/>
              </a:rPr>
              <a:t> sono stati più veloci a giudicare la possibilità di eseguire con successo le azioni in contesto legati alla loro autovalutazione positiva</a:t>
            </a:r>
          </a:p>
          <a:p>
            <a:r>
              <a:rPr lang="it-IT" dirty="0">
                <a:latin typeface="Bell MT" panose="02020503060305020303" pitchFamily="18" charset="0"/>
              </a:rPr>
              <a:t>I punti di forza personali hanno funzionato come schemi cognitivi che hanno favorito la codifica e la risposta a circostanze rilevanti. Non risultano replicati i risultati in situazioni di rilevata rilevanza per gli attributi </a:t>
            </a:r>
            <a:r>
              <a:rPr lang="it-IT" dirty="0" err="1">
                <a:latin typeface="Bell MT" panose="02020503060305020303" pitchFamily="18" charset="0"/>
              </a:rPr>
              <a:t>aschematici</a:t>
            </a:r>
            <a:endParaRPr lang="it-IT" dirty="0">
              <a:latin typeface="Bell MT" panose="02020503060305020303" pitchFamily="18" charset="0"/>
            </a:endParaRPr>
          </a:p>
          <a:p>
            <a:r>
              <a:rPr lang="it-IT" dirty="0">
                <a:latin typeface="Bell MT" panose="02020503060305020303" pitchFamily="18" charset="0"/>
              </a:rPr>
              <a:t>Le risposte non erano più rapide in situazioni rilevanti per le loro debolezze schematiche. Questo perché: </a:t>
            </a:r>
          </a:p>
          <a:p>
            <a:pPr marL="514350" indent="-514350" algn="ctr">
              <a:buFont typeface="+mj-lt"/>
              <a:buAutoNum type="alphaLcParenR"/>
            </a:pPr>
            <a:r>
              <a:rPr lang="it-IT" sz="2400" dirty="0">
                <a:latin typeface="Bell MT" panose="02020503060305020303" pitchFamily="18" charset="0"/>
              </a:rPr>
              <a:t>Le persone accelerano le proprie risposte se si giudicano incapaci di eseguire un determinato comportamento</a:t>
            </a:r>
          </a:p>
          <a:p>
            <a:pPr marL="514350" indent="-514350" algn="ctr">
              <a:buFont typeface="+mj-lt"/>
              <a:buAutoNum type="alphaLcParenR"/>
            </a:pPr>
            <a:r>
              <a:rPr lang="it-IT" sz="2400" dirty="0">
                <a:latin typeface="Bell MT" panose="02020503060305020303" pitchFamily="18" charset="0"/>
              </a:rPr>
              <a:t>Le considerazioni di attributi negativi posso richiedere ulteriori elaborazioni delle informazioni necessarie alla codifica</a:t>
            </a:r>
          </a:p>
          <a:p>
            <a:pPr marL="514350" indent="-514350" algn="ctr">
              <a:buFont typeface="+mj-lt"/>
              <a:buAutoNum type="alphaLcParenR"/>
            </a:pPr>
            <a:r>
              <a:rPr lang="it-IT" sz="2400" dirty="0">
                <a:latin typeface="Bell MT" panose="02020503060305020303" pitchFamily="18" charset="0"/>
              </a:rPr>
              <a:t>Le informazioni positive e negative possono essere elaborate in diversi sistemi mentali, distinti dal punto di vista funzionale (emisfero destro VS sinistro)</a:t>
            </a:r>
          </a:p>
        </p:txBody>
      </p:sp>
    </p:spTree>
    <p:extLst>
      <p:ext uri="{BB962C8B-B14F-4D97-AF65-F5344CB8AC3E}">
        <p14:creationId xmlns:p14="http://schemas.microsoft.com/office/powerpoint/2010/main" val="124173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00100" y="1168400"/>
            <a:ext cx="10515600" cy="4832350"/>
          </a:xfrm>
        </p:spPr>
        <p:txBody>
          <a:bodyPr>
            <a:normAutofit/>
          </a:bodyPr>
          <a:lstStyle/>
          <a:p>
            <a:pPr marL="0" indent="0" algn="ctr">
              <a:buNone/>
            </a:pPr>
            <a:r>
              <a:rPr lang="it-IT" sz="3600" b="1" dirty="0">
                <a:latin typeface="Bell MT" panose="02020503060305020303" pitchFamily="18" charset="0"/>
              </a:rPr>
              <a:t>LIMITAZIONI</a:t>
            </a:r>
          </a:p>
          <a:p>
            <a:pPr marL="514350" indent="-514350" algn="ctr">
              <a:buFont typeface="+mj-lt"/>
              <a:buAutoNum type="arabicPeriod"/>
            </a:pPr>
            <a:r>
              <a:rPr lang="it-IT" dirty="0">
                <a:latin typeface="Bell MT" panose="02020503060305020303" pitchFamily="18" charset="0"/>
              </a:rPr>
              <a:t>L’esperimento non è stato contestualizzato in un ambiente sociale quotidiano</a:t>
            </a:r>
          </a:p>
          <a:p>
            <a:pPr marL="514350" indent="-514350" algn="ctr">
              <a:buFont typeface="+mj-lt"/>
              <a:buAutoNum type="arabicPeriod"/>
            </a:pPr>
            <a:r>
              <a:rPr lang="it-IT" dirty="0">
                <a:latin typeface="Bell MT" panose="02020503060305020303" pitchFamily="18" charset="0"/>
              </a:rPr>
              <a:t>Si tratta di uno studio valutativo e non sperimentale: i risultati sono correlazionali e non danno una spiegazione causale </a:t>
            </a:r>
          </a:p>
          <a:p>
            <a:pPr marL="514350" indent="-514350" algn="ctr">
              <a:buFont typeface="+mj-lt"/>
              <a:buAutoNum type="arabicPeriod"/>
            </a:pPr>
            <a:r>
              <a:rPr lang="it-IT" dirty="0">
                <a:latin typeface="Bell MT" panose="02020503060305020303" pitchFamily="18" charset="0"/>
              </a:rPr>
              <a:t>Lo studio è stato condotto su un campione abbastanza ristretto </a:t>
            </a:r>
          </a:p>
        </p:txBody>
      </p:sp>
    </p:spTree>
    <p:extLst>
      <p:ext uri="{BB962C8B-B14F-4D97-AF65-F5344CB8AC3E}">
        <p14:creationId xmlns:p14="http://schemas.microsoft.com/office/powerpoint/2010/main" val="14875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4" name="CasellaDiTesto 3"/>
          <p:cNvSpPr txBox="1"/>
          <p:nvPr/>
        </p:nvSpPr>
        <p:spPr>
          <a:xfrm>
            <a:off x="552450" y="257175"/>
            <a:ext cx="11858625" cy="2246769"/>
          </a:xfrm>
          <a:prstGeom prst="rect">
            <a:avLst/>
          </a:prstGeom>
          <a:noFill/>
        </p:spPr>
        <p:txBody>
          <a:bodyPr wrap="square" rtlCol="0">
            <a:spAutoFit/>
          </a:bodyPr>
          <a:lstStyle/>
          <a:p>
            <a:r>
              <a:rPr lang="it-IT" sz="2800" dirty="0">
                <a:latin typeface="Bell MT" panose="02020503060305020303" pitchFamily="18" charset="0"/>
              </a:rPr>
              <a:t>Gli autori di questo esperimento hanno utilizzato metodi idiografici per:</a:t>
            </a:r>
          </a:p>
          <a:p>
            <a:endParaRPr lang="it-IT" sz="2800" dirty="0">
              <a:latin typeface="Bell MT" panose="02020503060305020303" pitchFamily="18" charset="0"/>
            </a:endParaRPr>
          </a:p>
          <a:p>
            <a:pPr marL="342900" indent="-342900">
              <a:buFont typeface="Arial" panose="020B0604020202020204" pitchFamily="34" charset="0"/>
              <a:buChar char="•"/>
            </a:pPr>
            <a:r>
              <a:rPr lang="it-IT" sz="2800" dirty="0">
                <a:latin typeface="Bell MT" panose="02020503060305020303" pitchFamily="18" charset="0"/>
              </a:rPr>
              <a:t>Valutare l’architettura della personalità intra-individuale </a:t>
            </a:r>
          </a:p>
          <a:p>
            <a:pPr marL="342900" indent="-342900">
              <a:buFont typeface="Arial" panose="020B0604020202020204" pitchFamily="34" charset="0"/>
              <a:buChar char="•"/>
            </a:pPr>
            <a:endParaRPr lang="it-IT" sz="2800" dirty="0">
              <a:latin typeface="Bell MT" panose="02020503060305020303" pitchFamily="18" charset="0"/>
            </a:endParaRPr>
          </a:p>
          <a:p>
            <a:pPr marL="342900" indent="-342900">
              <a:buFont typeface="Arial" panose="020B0604020202020204" pitchFamily="34" charset="0"/>
              <a:buChar char="•"/>
            </a:pPr>
            <a:r>
              <a:rPr lang="it-IT" sz="2800" dirty="0">
                <a:latin typeface="Bell MT" panose="02020503060305020303" pitchFamily="18" charset="0"/>
              </a:rPr>
              <a:t>Identificare modelli di coerenza tra situazioni  </a:t>
            </a:r>
          </a:p>
        </p:txBody>
      </p:sp>
      <p:sp>
        <p:nvSpPr>
          <p:cNvPr id="5" name="CasellaDiTesto 4"/>
          <p:cNvSpPr txBox="1"/>
          <p:nvPr/>
        </p:nvSpPr>
        <p:spPr>
          <a:xfrm>
            <a:off x="4086225" y="3390900"/>
            <a:ext cx="3600450" cy="646331"/>
          </a:xfrm>
          <a:prstGeom prst="rect">
            <a:avLst/>
          </a:prstGeom>
          <a:noFill/>
        </p:spPr>
        <p:txBody>
          <a:bodyPr wrap="square" rtlCol="0">
            <a:spAutoFit/>
          </a:bodyPr>
          <a:lstStyle/>
          <a:p>
            <a:pPr lvl="0" algn="ctr"/>
            <a:r>
              <a:rPr lang="it-IT" sz="3600" b="1" dirty="0">
                <a:solidFill>
                  <a:prstClr val="black"/>
                </a:solidFill>
                <a:latin typeface="Bell MT" panose="02020503060305020303" pitchFamily="18" charset="0"/>
              </a:rPr>
              <a:t>OBIETTIVO</a:t>
            </a:r>
          </a:p>
        </p:txBody>
      </p:sp>
      <p:sp>
        <p:nvSpPr>
          <p:cNvPr id="2" name="CasellaDiTesto 1"/>
          <p:cNvSpPr txBox="1"/>
          <p:nvPr/>
        </p:nvSpPr>
        <p:spPr>
          <a:xfrm>
            <a:off x="1354015" y="4378569"/>
            <a:ext cx="8721970" cy="1384995"/>
          </a:xfrm>
          <a:prstGeom prst="rect">
            <a:avLst/>
          </a:prstGeom>
          <a:solidFill>
            <a:schemeClr val="accent1">
              <a:lumMod val="20000"/>
              <a:lumOff val="80000"/>
            </a:schemeClr>
          </a:solidFill>
          <a:ln w="28575">
            <a:solidFill>
              <a:srgbClr val="002060"/>
            </a:solidFill>
          </a:ln>
        </p:spPr>
        <p:txBody>
          <a:bodyPr wrap="square" rtlCol="0">
            <a:spAutoFit/>
          </a:bodyPr>
          <a:lstStyle/>
          <a:p>
            <a:r>
              <a:rPr lang="it-IT" sz="2800" dirty="0">
                <a:latin typeface="Bell MT" panose="02020503060305020303" pitchFamily="18" charset="0"/>
              </a:rPr>
              <a:t>Esaminare l’impatto degli </a:t>
            </a:r>
            <a:r>
              <a:rPr lang="it-IT" sz="2800" dirty="0" err="1">
                <a:latin typeface="Bell MT" panose="02020503060305020303" pitchFamily="18" charset="0"/>
              </a:rPr>
              <a:t>autoschemi</a:t>
            </a:r>
            <a:r>
              <a:rPr lang="it-IT" sz="2800" dirty="0">
                <a:latin typeface="Bell MT" panose="02020503060305020303" pitchFamily="18" charset="0"/>
              </a:rPr>
              <a:t> sulle valutazioni di autoefficacia in un campione generale e in una diversità di contesti specifici.</a:t>
            </a:r>
          </a:p>
        </p:txBody>
      </p:sp>
    </p:spTree>
    <p:extLst>
      <p:ext uri="{BB962C8B-B14F-4D97-AF65-F5344CB8AC3E}">
        <p14:creationId xmlns:p14="http://schemas.microsoft.com/office/powerpoint/2010/main" val="388429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444500"/>
            <a:ext cx="10515600" cy="4351338"/>
          </a:xfrm>
        </p:spPr>
        <p:txBody>
          <a:bodyPr>
            <a:normAutofit/>
          </a:bodyPr>
          <a:lstStyle/>
          <a:p>
            <a:pPr marL="0" indent="0" algn="ctr">
              <a:buNone/>
            </a:pPr>
            <a:r>
              <a:rPr lang="it-IT" sz="4800" b="1" dirty="0">
                <a:latin typeface="Bell MT" panose="02020503060305020303" pitchFamily="18" charset="0"/>
              </a:rPr>
              <a:t>GRAZIE PER L’ATTENZIONE</a:t>
            </a:r>
          </a:p>
          <a:p>
            <a:pPr marL="0" indent="0" algn="ctr">
              <a:buNone/>
            </a:pPr>
            <a:endParaRPr lang="it-IT" sz="4800" b="1" dirty="0">
              <a:latin typeface="Bell MT" panose="02020503060305020303" pitchFamily="18" charset="0"/>
            </a:endParaRPr>
          </a:p>
          <a:p>
            <a:pPr marL="0" indent="0" algn="ctr">
              <a:buNone/>
            </a:pPr>
            <a:r>
              <a:rPr lang="it-IT" sz="4000" b="1" i="1" dirty="0">
                <a:latin typeface="Bell MT" panose="02020503060305020303" pitchFamily="18" charset="0"/>
              </a:rPr>
              <a:t>Lavoro a cura di:</a:t>
            </a:r>
          </a:p>
          <a:p>
            <a:pPr marL="0" indent="0" algn="ctr">
              <a:buNone/>
            </a:pPr>
            <a:r>
              <a:rPr lang="it-IT" sz="4000" b="1" i="1" dirty="0">
                <a:latin typeface="Bell MT" panose="02020503060305020303" pitchFamily="18" charset="0"/>
              </a:rPr>
              <a:t>Fabiani Alice</a:t>
            </a:r>
          </a:p>
          <a:p>
            <a:pPr marL="0" indent="0" algn="ctr">
              <a:buNone/>
            </a:pPr>
            <a:r>
              <a:rPr lang="it-IT" sz="4000" b="1" i="1" dirty="0">
                <a:latin typeface="Bell MT" panose="02020503060305020303" pitchFamily="18" charset="0"/>
              </a:rPr>
              <a:t>Faustini Chiara </a:t>
            </a:r>
          </a:p>
          <a:p>
            <a:pPr marL="0" indent="0" algn="ctr">
              <a:buNone/>
            </a:pPr>
            <a:r>
              <a:rPr lang="it-IT" sz="4000" b="1" i="1" dirty="0">
                <a:latin typeface="Bell MT" panose="02020503060305020303" pitchFamily="18" charset="0"/>
              </a:rPr>
              <a:t>Riccò Beatrice</a:t>
            </a:r>
          </a:p>
        </p:txBody>
      </p:sp>
    </p:spTree>
    <p:extLst>
      <p:ext uri="{BB962C8B-B14F-4D97-AF65-F5344CB8AC3E}">
        <p14:creationId xmlns:p14="http://schemas.microsoft.com/office/powerpoint/2010/main" val="355155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6" name="CasellaDiTesto 5"/>
          <p:cNvSpPr txBox="1"/>
          <p:nvPr/>
        </p:nvSpPr>
        <p:spPr>
          <a:xfrm>
            <a:off x="3514725" y="226307"/>
            <a:ext cx="4095750" cy="646331"/>
          </a:xfrm>
          <a:prstGeom prst="rect">
            <a:avLst/>
          </a:prstGeom>
          <a:noFill/>
        </p:spPr>
        <p:txBody>
          <a:bodyPr wrap="square" rtlCol="0">
            <a:spAutoFit/>
          </a:bodyPr>
          <a:lstStyle/>
          <a:p>
            <a:pPr algn="ctr"/>
            <a:r>
              <a:rPr lang="it-IT" sz="3600" b="1" dirty="0">
                <a:latin typeface="Bell MT" panose="02020503060305020303" pitchFamily="18" charset="0"/>
              </a:rPr>
              <a:t>PREVISIONI</a:t>
            </a:r>
          </a:p>
        </p:txBody>
      </p:sp>
      <p:sp>
        <p:nvSpPr>
          <p:cNvPr id="7" name="CasellaDiTesto 6"/>
          <p:cNvSpPr txBox="1"/>
          <p:nvPr/>
        </p:nvSpPr>
        <p:spPr>
          <a:xfrm>
            <a:off x="485775" y="1571325"/>
            <a:ext cx="10677525" cy="4832092"/>
          </a:xfrm>
          <a:prstGeom prst="rect">
            <a:avLst/>
          </a:prstGeom>
          <a:noFill/>
        </p:spPr>
        <p:txBody>
          <a:bodyPr wrap="square" rtlCol="0">
            <a:spAutoFit/>
          </a:bodyPr>
          <a:lstStyle/>
          <a:p>
            <a:pPr marL="457200" indent="-457200">
              <a:buFont typeface="Arial" panose="020B0604020202020204" pitchFamily="34" charset="0"/>
              <a:buChar char="•"/>
            </a:pPr>
            <a:r>
              <a:rPr lang="it-IT" sz="2800" dirty="0">
                <a:solidFill>
                  <a:prstClr val="black"/>
                </a:solidFill>
                <a:latin typeface="Bell MT" panose="02020503060305020303" pitchFamily="18" charset="0"/>
                <a:ea typeface="Calibri" panose="020F0502020204030204" pitchFamily="34" charset="0"/>
                <a:cs typeface="Times New Roman" panose="02020603050405020304" pitchFamily="18" charset="0"/>
              </a:rPr>
              <a:t>Valutazioni schema-coerenti nelle situazioni pertinenti, cioè situazioni in cui le persone percepiscono che i loro auto-attributi influenzano le loro capacità per la prestazione.</a:t>
            </a:r>
          </a:p>
          <a:p>
            <a:endParaRPr lang="it-IT" sz="2800" dirty="0">
              <a:solidFill>
                <a:prstClr val="black"/>
              </a:solidFill>
              <a:latin typeface="Bell MT" panose="02020503060305020303"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it-IT" sz="2800" dirty="0">
                <a:solidFill>
                  <a:prstClr val="black"/>
                </a:solidFill>
                <a:latin typeface="Bell MT" panose="02020503060305020303" pitchFamily="18" charset="0"/>
                <a:cs typeface="Times New Roman" panose="02020603050405020304" pitchFamily="18" charset="0"/>
              </a:rPr>
              <a:t> Nessuna differenza tra le valutazioni in varie situazioni per le caratteristiche positive e negative della personalità per le quali sono </a:t>
            </a:r>
          </a:p>
          <a:p>
            <a:r>
              <a:rPr lang="it-IT" sz="2800" dirty="0">
                <a:solidFill>
                  <a:prstClr val="black"/>
                </a:solidFill>
                <a:latin typeface="Bell MT" panose="02020503060305020303" pitchFamily="18" charset="0"/>
                <a:cs typeface="Times New Roman" panose="02020603050405020304" pitchFamily="18" charset="0"/>
              </a:rPr>
              <a:t>   </a:t>
            </a:r>
            <a:r>
              <a:rPr lang="it-IT" sz="2800" dirty="0" err="1">
                <a:solidFill>
                  <a:prstClr val="black"/>
                </a:solidFill>
                <a:latin typeface="Bell MT" panose="02020503060305020303" pitchFamily="18" charset="0"/>
                <a:cs typeface="Times New Roman" panose="02020603050405020304" pitchFamily="18" charset="0"/>
              </a:rPr>
              <a:t>aschematici</a:t>
            </a:r>
            <a:r>
              <a:rPr lang="it-IT" sz="2800" dirty="0">
                <a:solidFill>
                  <a:prstClr val="black"/>
                </a:solidFill>
                <a:latin typeface="Bell MT" panose="02020503060305020303" pitchFamily="18" charset="0"/>
                <a:cs typeface="Times New Roman" panose="02020603050405020304" pitchFamily="18" charset="0"/>
              </a:rPr>
              <a:t>.</a:t>
            </a:r>
          </a:p>
          <a:p>
            <a:endParaRPr lang="it-IT" sz="2800" dirty="0">
              <a:solidFill>
                <a:prstClr val="black"/>
              </a:solidFill>
              <a:latin typeface="Bell MT" panose="02020503060305020303" pitchFamily="18" charset="0"/>
              <a:cs typeface="Times New Roman" panose="02020603050405020304" pitchFamily="18" charset="0"/>
            </a:endParaRPr>
          </a:p>
          <a:p>
            <a:pPr marL="285750" indent="-285750">
              <a:buFont typeface="Arial" panose="020B0604020202020204" pitchFamily="34" charset="0"/>
              <a:buChar char="•"/>
            </a:pPr>
            <a:r>
              <a:rPr lang="it-IT" sz="2800" dirty="0">
                <a:solidFill>
                  <a:prstClr val="black"/>
                </a:solidFill>
                <a:latin typeface="Bell MT" panose="02020503060305020303" pitchFamily="18" charset="0"/>
                <a:cs typeface="Times New Roman" panose="02020603050405020304" pitchFamily="18" charset="0"/>
              </a:rPr>
              <a:t> Autovalutazioni fatte più velocemente in situazioni in cui il soggetto possiede un auto-schema da utilizzare in quella data circostanza.</a:t>
            </a:r>
          </a:p>
          <a:p>
            <a:pPr marL="285750" indent="-285750">
              <a:buFont typeface="Arial" panose="020B0604020202020204" pitchFamily="34" charset="0"/>
              <a:buChar char="•"/>
            </a:pPr>
            <a:endParaRPr lang="it-IT" sz="2800" dirty="0">
              <a:solidFill>
                <a:prstClr val="black"/>
              </a:solidFill>
              <a:latin typeface="Bell MT" panose="02020503060305020303" pitchFamily="18" charset="0"/>
              <a:cs typeface="Times New Roman" panose="02020603050405020304" pitchFamily="18" charset="0"/>
            </a:endParaRPr>
          </a:p>
        </p:txBody>
      </p:sp>
    </p:spTree>
    <p:extLst>
      <p:ext uri="{BB962C8B-B14F-4D97-AF65-F5344CB8AC3E}">
        <p14:creationId xmlns:p14="http://schemas.microsoft.com/office/powerpoint/2010/main" val="92716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5" name="CasellaDiTesto 4"/>
          <p:cNvSpPr txBox="1"/>
          <p:nvPr/>
        </p:nvSpPr>
        <p:spPr>
          <a:xfrm>
            <a:off x="0" y="19050"/>
            <a:ext cx="8972550" cy="3170099"/>
          </a:xfrm>
          <a:prstGeom prst="rect">
            <a:avLst/>
          </a:prstGeom>
          <a:noFill/>
          <a:ln>
            <a:solidFill>
              <a:srgbClr val="002060"/>
            </a:solidFill>
          </a:ln>
        </p:spPr>
        <p:txBody>
          <a:bodyPr wrap="square" rtlCol="0">
            <a:spAutoFit/>
          </a:bodyPr>
          <a:lstStyle/>
          <a:p>
            <a:r>
              <a:rPr lang="it-IT" sz="3200" dirty="0">
                <a:latin typeface="Bell MT" panose="02020503060305020303" pitchFamily="18" charset="0"/>
              </a:rPr>
              <a:t>Hanno valutato:</a:t>
            </a:r>
          </a:p>
          <a:p>
            <a:pPr marL="514350" indent="-514350">
              <a:buFont typeface="+mj-lt"/>
              <a:buAutoNum type="arabicPeriod"/>
            </a:pPr>
            <a:r>
              <a:rPr lang="it-IT" sz="2800" dirty="0">
                <a:latin typeface="Bell MT" panose="02020503060305020303" pitchFamily="18" charset="0"/>
              </a:rPr>
              <a:t>Le conoscenze schematiche di Sé</a:t>
            </a:r>
          </a:p>
          <a:p>
            <a:pPr marL="514350" indent="-514350">
              <a:buFont typeface="+mj-lt"/>
              <a:buAutoNum type="arabicPeriod"/>
            </a:pPr>
            <a:r>
              <a:rPr lang="it-IT" sz="2800" dirty="0">
                <a:latin typeface="Bell MT" panose="02020503060305020303" pitchFamily="18" charset="0"/>
              </a:rPr>
              <a:t>Le credenze sui loro attributi schematici in relazione a varie situazioni e quindi quanto essi risultavano pertinenti</a:t>
            </a:r>
          </a:p>
          <a:p>
            <a:pPr marL="514350" indent="-514350">
              <a:buFont typeface="+mj-lt"/>
              <a:buAutoNum type="arabicPeriod"/>
            </a:pPr>
            <a:r>
              <a:rPr lang="it-IT" sz="2800" dirty="0">
                <a:latin typeface="Bell MT" panose="02020503060305020303" pitchFamily="18" charset="0"/>
              </a:rPr>
              <a:t>Le valutazioni dell’autoefficacia per prestazioni in contesti specifici  </a:t>
            </a:r>
          </a:p>
        </p:txBody>
      </p:sp>
      <p:sp>
        <p:nvSpPr>
          <p:cNvPr id="7" name="CasellaDiTesto 6"/>
          <p:cNvSpPr txBox="1"/>
          <p:nvPr/>
        </p:nvSpPr>
        <p:spPr>
          <a:xfrm>
            <a:off x="2362200" y="3581400"/>
            <a:ext cx="9715500" cy="3170099"/>
          </a:xfrm>
          <a:prstGeom prst="rect">
            <a:avLst/>
          </a:prstGeom>
          <a:noFill/>
          <a:ln>
            <a:solidFill>
              <a:srgbClr val="002060"/>
            </a:solidFill>
          </a:ln>
        </p:spPr>
        <p:txBody>
          <a:bodyPr wrap="square" rtlCol="0">
            <a:spAutoFit/>
          </a:bodyPr>
          <a:lstStyle/>
          <a:p>
            <a:r>
              <a:rPr lang="it-IT" sz="3200" dirty="0">
                <a:latin typeface="Bell MT" panose="02020503060305020303" pitchFamily="18" charset="0"/>
              </a:rPr>
              <a:t>Hanno dimostrato:</a:t>
            </a:r>
          </a:p>
          <a:p>
            <a:pPr marL="514350" indent="-514350">
              <a:buFont typeface="+mj-lt"/>
              <a:buAutoNum type="arabicPeriod"/>
            </a:pPr>
            <a:r>
              <a:rPr lang="it-IT" sz="2800" dirty="0">
                <a:latin typeface="Bell MT" panose="02020503060305020303" pitchFamily="18" charset="0"/>
              </a:rPr>
              <a:t>Alte valutazioni di autoefficacia attraverso gruppi idiograficamente identificati in situazioni che sono correlate a caratteristiche positive che i soggetti possiedono (basse/negative)</a:t>
            </a:r>
          </a:p>
          <a:p>
            <a:pPr marL="514350" indent="-514350">
              <a:buFont typeface="+mj-lt"/>
              <a:buAutoNum type="arabicPeriod"/>
            </a:pPr>
            <a:r>
              <a:rPr lang="it-IT" sz="2800" dirty="0">
                <a:latin typeface="Bell MT" panose="02020503060305020303" pitchFamily="18" charset="0"/>
              </a:rPr>
              <a:t>Le valutazioni vengono fatte più velocemente in situazioni in cui sono più probabili attivazioni di auto-schemi positivi</a:t>
            </a:r>
          </a:p>
        </p:txBody>
      </p:sp>
    </p:spTree>
    <p:extLst>
      <p:ext uri="{BB962C8B-B14F-4D97-AF65-F5344CB8AC3E}">
        <p14:creationId xmlns:p14="http://schemas.microsoft.com/office/powerpoint/2010/main" val="144414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4" name="CasellaDiTesto 3"/>
          <p:cNvSpPr txBox="1"/>
          <p:nvPr/>
        </p:nvSpPr>
        <p:spPr>
          <a:xfrm>
            <a:off x="676275" y="190500"/>
            <a:ext cx="10915650" cy="3539430"/>
          </a:xfrm>
          <a:prstGeom prst="rect">
            <a:avLst/>
          </a:prstGeom>
          <a:noFill/>
        </p:spPr>
        <p:txBody>
          <a:bodyPr wrap="square" rtlCol="0">
            <a:spAutoFit/>
          </a:bodyPr>
          <a:lstStyle/>
          <a:p>
            <a:r>
              <a:rPr lang="it-IT" sz="2800" dirty="0">
                <a:latin typeface="Bell MT" panose="02020503060305020303" pitchFamily="18" charset="0"/>
              </a:rPr>
              <a:t>Ma cosa sono le caratteristiche </a:t>
            </a:r>
            <a:r>
              <a:rPr lang="it-IT" sz="2800" b="1" dirty="0">
                <a:solidFill>
                  <a:srgbClr val="002060"/>
                </a:solidFill>
                <a:latin typeface="Bell MT" panose="02020503060305020303" pitchFamily="18" charset="0"/>
              </a:rPr>
              <a:t>schematiche</a:t>
            </a:r>
            <a:r>
              <a:rPr lang="it-IT" sz="2800" dirty="0">
                <a:latin typeface="Bell MT" panose="02020503060305020303" pitchFamily="18" charset="0"/>
              </a:rPr>
              <a:t> e </a:t>
            </a:r>
            <a:r>
              <a:rPr lang="it-IT" sz="2800" b="1" dirty="0" err="1">
                <a:solidFill>
                  <a:srgbClr val="002060"/>
                </a:solidFill>
                <a:latin typeface="Bell MT" panose="02020503060305020303" pitchFamily="18" charset="0"/>
              </a:rPr>
              <a:t>aschematiche</a:t>
            </a:r>
            <a:r>
              <a:rPr lang="it-IT" sz="2800" dirty="0">
                <a:latin typeface="Bell MT" panose="02020503060305020303" pitchFamily="18" charset="0"/>
              </a:rPr>
              <a:t>?</a:t>
            </a:r>
          </a:p>
          <a:p>
            <a:endParaRPr lang="it-IT" sz="2800" dirty="0">
              <a:latin typeface="Bell MT" panose="02020503060305020303" pitchFamily="18" charset="0"/>
            </a:endParaRPr>
          </a:p>
          <a:p>
            <a:pPr marL="457200" indent="-457200">
              <a:buFont typeface="Arial" panose="020B0604020202020204" pitchFamily="34" charset="0"/>
              <a:buChar char="•"/>
            </a:pPr>
            <a:r>
              <a:rPr lang="it-IT" sz="2800" dirty="0">
                <a:solidFill>
                  <a:srgbClr val="002060"/>
                </a:solidFill>
                <a:latin typeface="Bell MT" panose="02020503060305020303" pitchFamily="18" charset="0"/>
              </a:rPr>
              <a:t>Schematiche</a:t>
            </a:r>
            <a:r>
              <a:rPr lang="it-IT" sz="2800" dirty="0">
                <a:latin typeface="Bell MT" panose="02020503060305020303" pitchFamily="18" charset="0"/>
              </a:rPr>
              <a:t>: si parla di caratteristiche schematiche quando ci riferiamo a quelle dimensioni lungo le quali le concezioni di sé risultano precise e definite.</a:t>
            </a:r>
          </a:p>
          <a:p>
            <a:pPr marL="457200" indent="-457200">
              <a:buFont typeface="Arial" panose="020B0604020202020204" pitchFamily="34" charset="0"/>
              <a:buChar char="•"/>
            </a:pPr>
            <a:r>
              <a:rPr lang="it-IT" sz="2800" dirty="0" err="1">
                <a:solidFill>
                  <a:srgbClr val="002060"/>
                </a:solidFill>
                <a:latin typeface="Bell MT" panose="02020503060305020303" pitchFamily="18" charset="0"/>
              </a:rPr>
              <a:t>Aschematiche</a:t>
            </a:r>
            <a:r>
              <a:rPr lang="it-IT" sz="2800" dirty="0">
                <a:latin typeface="Bell MT" panose="02020503060305020303" pitchFamily="18" charset="0"/>
              </a:rPr>
              <a:t>: si parla di caratteristiche </a:t>
            </a:r>
            <a:r>
              <a:rPr lang="it-IT" sz="2800" dirty="0" err="1">
                <a:latin typeface="Bell MT" panose="02020503060305020303" pitchFamily="18" charset="0"/>
              </a:rPr>
              <a:t>aschematiche</a:t>
            </a:r>
            <a:r>
              <a:rPr lang="it-IT" sz="2800" dirty="0">
                <a:latin typeface="Bell MT" panose="02020503060305020303" pitchFamily="18" charset="0"/>
              </a:rPr>
              <a:t> quando cin riferiamo a quelle dimensioni lungo le quali la concezione di sé è più ambigua e indistinta.</a:t>
            </a:r>
          </a:p>
        </p:txBody>
      </p:sp>
      <p:sp>
        <p:nvSpPr>
          <p:cNvPr id="5" name="CasellaDiTesto 4"/>
          <p:cNvSpPr txBox="1"/>
          <p:nvPr/>
        </p:nvSpPr>
        <p:spPr>
          <a:xfrm>
            <a:off x="2486025" y="4229100"/>
            <a:ext cx="6905625" cy="2246769"/>
          </a:xfrm>
          <a:prstGeom prst="rect">
            <a:avLst/>
          </a:prstGeom>
          <a:noFill/>
          <a:ln>
            <a:solidFill>
              <a:srgbClr val="002060"/>
            </a:solidFill>
          </a:ln>
        </p:spPr>
        <p:txBody>
          <a:bodyPr wrap="square" rtlCol="0">
            <a:spAutoFit/>
          </a:bodyPr>
          <a:lstStyle/>
          <a:p>
            <a:r>
              <a:rPr lang="it-IT" sz="2800" dirty="0">
                <a:solidFill>
                  <a:srgbClr val="002060"/>
                </a:solidFill>
                <a:latin typeface="Bell MT" panose="02020503060305020303" pitchFamily="18" charset="0"/>
              </a:rPr>
              <a:t>Schema di sé</a:t>
            </a:r>
            <a:r>
              <a:rPr lang="it-IT" sz="2800" dirty="0">
                <a:latin typeface="Bell MT" panose="02020503060305020303" pitchFamily="18" charset="0"/>
              </a:rPr>
              <a:t>: si parla di schema di sé per riferirsi a quella struttura cognitiva caratterizzata da particolari dimensioni di giudizio che l’individuo quotidianamente impiega per considerare se stesso.</a:t>
            </a:r>
          </a:p>
        </p:txBody>
      </p:sp>
    </p:spTree>
    <p:extLst>
      <p:ext uri="{BB962C8B-B14F-4D97-AF65-F5344CB8AC3E}">
        <p14:creationId xmlns:p14="http://schemas.microsoft.com/office/powerpoint/2010/main" val="1151385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4" name="CasellaDiTesto 3"/>
          <p:cNvSpPr txBox="1"/>
          <p:nvPr/>
        </p:nvSpPr>
        <p:spPr>
          <a:xfrm>
            <a:off x="123825" y="76200"/>
            <a:ext cx="11420475" cy="2677656"/>
          </a:xfrm>
          <a:prstGeom prst="rect">
            <a:avLst/>
          </a:prstGeom>
          <a:noFill/>
        </p:spPr>
        <p:txBody>
          <a:bodyPr wrap="square" rtlCol="0">
            <a:spAutoFit/>
          </a:bodyPr>
          <a:lstStyle/>
          <a:p>
            <a:pPr marL="457200" indent="-457200">
              <a:buFont typeface="Arial" panose="020B0604020202020204" pitchFamily="34" charset="0"/>
              <a:buChar char="•"/>
            </a:pPr>
            <a:r>
              <a:rPr lang="it-IT" sz="2800" dirty="0">
                <a:latin typeface="Bell MT" panose="02020503060305020303" pitchFamily="18" charset="0"/>
              </a:rPr>
              <a:t>I ricercatori adottano una visione </a:t>
            </a:r>
            <a:r>
              <a:rPr lang="it-IT" sz="2800" i="1" dirty="0">
                <a:solidFill>
                  <a:srgbClr val="002060"/>
                </a:solidFill>
                <a:latin typeface="Bell MT" panose="02020503060305020303" pitchFamily="18" charset="0"/>
              </a:rPr>
              <a:t>bottom up </a:t>
            </a:r>
            <a:r>
              <a:rPr lang="it-IT" sz="2800" dirty="0">
                <a:latin typeface="Bell MT" panose="02020503060305020303" pitchFamily="18" charset="0"/>
              </a:rPr>
              <a:t>(dal basso verso l’alto)</a:t>
            </a:r>
          </a:p>
          <a:p>
            <a:pPr marL="457200" indent="-457200">
              <a:buFont typeface="Arial" panose="020B0604020202020204" pitchFamily="34" charset="0"/>
              <a:buChar char="•"/>
            </a:pPr>
            <a:r>
              <a:rPr lang="it-IT" sz="2800" dirty="0">
                <a:latin typeface="Bell MT" panose="02020503060305020303" pitchFamily="18" charset="0"/>
              </a:rPr>
              <a:t>Modello concettuale di strutture e processi della personalità:  </a:t>
            </a:r>
            <a:r>
              <a:rPr lang="it-IT" sz="2800" b="1" dirty="0">
                <a:solidFill>
                  <a:srgbClr val="002060"/>
                </a:solidFill>
                <a:latin typeface="Bell MT" panose="02020503060305020303" pitchFamily="18" charset="0"/>
              </a:rPr>
              <a:t>MODELLO KAPA</a:t>
            </a:r>
            <a:r>
              <a:rPr lang="it-IT" sz="2800" dirty="0">
                <a:latin typeface="Bell MT" panose="02020503060305020303" pitchFamily="18" charset="0"/>
              </a:rPr>
              <a:t>, il quale</a:t>
            </a:r>
            <a:r>
              <a:rPr lang="it-IT" sz="2800" b="1" dirty="0">
                <a:latin typeface="Bell MT" panose="02020503060305020303" pitchFamily="18" charset="0"/>
              </a:rPr>
              <a:t> </a:t>
            </a:r>
            <a:r>
              <a:rPr lang="it-IT" sz="2800" dirty="0">
                <a:latin typeface="Bell MT" panose="02020503060305020303" pitchFamily="18" charset="0"/>
              </a:rPr>
              <a:t>permette di valutare i sistemi della personalità implicati nella costruzione del significato personale mentre si distingue tra strutture socio-cognitive e variabili di processo, consentendo di esplorare la </a:t>
            </a:r>
            <a:r>
              <a:rPr lang="it-IT" sz="2800" i="1" dirty="0">
                <a:solidFill>
                  <a:srgbClr val="002060"/>
                </a:solidFill>
                <a:latin typeface="Bell MT" panose="02020503060305020303" pitchFamily="18" charset="0"/>
              </a:rPr>
              <a:t>coerenza cross-situazionale</a:t>
            </a:r>
            <a:r>
              <a:rPr lang="it-IT" sz="2800" dirty="0">
                <a:latin typeface="Bell MT" panose="02020503060305020303" pitchFamily="18" charset="0"/>
              </a:rPr>
              <a:t> nella risposta psicologica.</a:t>
            </a:r>
          </a:p>
        </p:txBody>
      </p:sp>
      <p:sp>
        <p:nvSpPr>
          <p:cNvPr id="6" name="Rettangolo con angoli arrotondati 5"/>
          <p:cNvSpPr/>
          <p:nvPr/>
        </p:nvSpPr>
        <p:spPr>
          <a:xfrm>
            <a:off x="2724150" y="3056824"/>
            <a:ext cx="6353175" cy="3601151"/>
          </a:xfrm>
          <a:prstGeom prst="roundRect">
            <a:avLst/>
          </a:prstGeom>
          <a:solidFill>
            <a:schemeClr val="bg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800" dirty="0">
              <a:solidFill>
                <a:schemeClr val="tx1"/>
              </a:solidFill>
              <a:latin typeface="Bell MT" panose="02020503060305020303" pitchFamily="18" charset="0"/>
            </a:endParaRPr>
          </a:p>
        </p:txBody>
      </p:sp>
      <p:sp>
        <p:nvSpPr>
          <p:cNvPr id="7" name="CasellaDiTesto 6"/>
          <p:cNvSpPr txBox="1"/>
          <p:nvPr/>
        </p:nvSpPr>
        <p:spPr>
          <a:xfrm>
            <a:off x="2981325" y="3303127"/>
            <a:ext cx="5553075" cy="3108543"/>
          </a:xfrm>
          <a:prstGeom prst="rect">
            <a:avLst/>
          </a:prstGeom>
          <a:noFill/>
        </p:spPr>
        <p:txBody>
          <a:bodyPr wrap="square" rtlCol="0">
            <a:spAutoFit/>
          </a:bodyPr>
          <a:lstStyle/>
          <a:p>
            <a:r>
              <a:rPr lang="it-IT" sz="2800" dirty="0">
                <a:solidFill>
                  <a:srgbClr val="002060"/>
                </a:solidFill>
                <a:latin typeface="Bell MT" panose="02020503060305020303" pitchFamily="18" charset="0"/>
              </a:rPr>
              <a:t>Modello </a:t>
            </a:r>
            <a:r>
              <a:rPr lang="it-IT" sz="2800" dirty="0" err="1">
                <a:solidFill>
                  <a:srgbClr val="002060"/>
                </a:solidFill>
                <a:latin typeface="Bell MT" panose="02020503060305020303" pitchFamily="18" charset="0"/>
              </a:rPr>
              <a:t>Kapa</a:t>
            </a:r>
            <a:r>
              <a:rPr lang="it-IT" sz="2800" dirty="0">
                <a:solidFill>
                  <a:srgbClr val="002060"/>
                </a:solidFill>
                <a:latin typeface="Bell MT" panose="02020503060305020303" pitchFamily="18" charset="0"/>
              </a:rPr>
              <a:t>:</a:t>
            </a:r>
            <a:r>
              <a:rPr lang="it-IT" sz="2800" dirty="0">
                <a:latin typeface="Bell MT" panose="02020503060305020303" pitchFamily="18" charset="0"/>
              </a:rPr>
              <a:t> modello di conoscenza e valutazione dell’architettura della personalità,</a:t>
            </a:r>
            <a:r>
              <a:rPr lang="it-IT" sz="2800" dirty="0">
                <a:solidFill>
                  <a:srgbClr val="002060"/>
                </a:solidFill>
                <a:latin typeface="Bell MT" panose="02020503060305020303" pitchFamily="18" charset="0"/>
              </a:rPr>
              <a:t> </a:t>
            </a:r>
            <a:r>
              <a:rPr lang="it-IT" sz="2800" dirty="0">
                <a:effectLst/>
                <a:latin typeface="Bell MT" panose="02020503060305020303" pitchFamily="18" charset="0"/>
              </a:rPr>
              <a:t>prevede un'aggregazione idiografica dei dati, per cogliere l'organizzazione intrapersonale delle variabili indagate.</a:t>
            </a:r>
            <a:endParaRPr lang="it-IT" sz="2800" dirty="0">
              <a:solidFill>
                <a:srgbClr val="002060"/>
              </a:solidFill>
              <a:latin typeface="Bell MT" panose="02020503060305020303" pitchFamily="18" charset="0"/>
            </a:endParaRPr>
          </a:p>
        </p:txBody>
      </p:sp>
    </p:spTree>
    <p:extLst>
      <p:ext uri="{BB962C8B-B14F-4D97-AF65-F5344CB8AC3E}">
        <p14:creationId xmlns:p14="http://schemas.microsoft.com/office/powerpoint/2010/main" val="274323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4" name="CasellaDiTesto 3"/>
          <p:cNvSpPr txBox="1"/>
          <p:nvPr/>
        </p:nvSpPr>
        <p:spPr>
          <a:xfrm>
            <a:off x="468924" y="334107"/>
            <a:ext cx="6315074" cy="7417415"/>
          </a:xfrm>
          <a:prstGeom prst="rect">
            <a:avLst/>
          </a:prstGeom>
          <a:noFill/>
        </p:spPr>
        <p:txBody>
          <a:bodyPr wrap="square" rtlCol="0">
            <a:spAutoFit/>
          </a:bodyPr>
          <a:lstStyle/>
          <a:p>
            <a:r>
              <a:rPr lang="it-IT" sz="3600" b="1" dirty="0">
                <a:latin typeface="Bell MT" panose="02020503060305020303" pitchFamily="18" charset="0"/>
              </a:rPr>
              <a:t>LIMITI DEGLI STUDI PRECEDENTI</a:t>
            </a:r>
          </a:p>
          <a:p>
            <a:pPr marL="514350" indent="-514350">
              <a:buFont typeface="+mj-lt"/>
              <a:buAutoNum type="arabicPeriod"/>
            </a:pPr>
            <a:r>
              <a:rPr lang="it-IT" sz="2800" dirty="0">
                <a:latin typeface="Bell MT" panose="02020503060305020303" pitchFamily="18" charset="0"/>
              </a:rPr>
              <a:t>Non è stata esplorata la coerenza idiografica cross-situazionale, spesso infatti sono lavori nomotetici.</a:t>
            </a:r>
          </a:p>
          <a:p>
            <a:pPr marL="514350" indent="-514350">
              <a:buFont typeface="+mj-lt"/>
              <a:buAutoNum type="arabicPeriod"/>
            </a:pPr>
            <a:r>
              <a:rPr lang="it-IT" sz="2800" dirty="0">
                <a:latin typeface="Bell MT" panose="02020503060305020303" pitchFamily="18" charset="0"/>
              </a:rPr>
              <a:t>Molti lavori sono descrittivi più che esplicativi. </a:t>
            </a:r>
          </a:p>
          <a:p>
            <a:endParaRPr lang="it-IT" sz="2800" dirty="0">
              <a:latin typeface="Bell MT" panose="02020503060305020303" pitchFamily="18" charset="0"/>
            </a:endParaRPr>
          </a:p>
          <a:p>
            <a:r>
              <a:rPr lang="it-IT" sz="3600" b="1" dirty="0">
                <a:latin typeface="Bell MT" panose="02020503060305020303" pitchFamily="18" charset="0"/>
              </a:rPr>
              <a:t>VANTAGGIO DEL PRESENTE STUDIO</a:t>
            </a:r>
          </a:p>
          <a:p>
            <a:r>
              <a:rPr lang="it-IT" sz="3600" b="1" dirty="0">
                <a:latin typeface="Bell MT" panose="02020503060305020303" pitchFamily="18" charset="0"/>
              </a:rPr>
              <a:t>+ </a:t>
            </a:r>
            <a:r>
              <a:rPr lang="it-IT" sz="2800" dirty="0">
                <a:latin typeface="Bell MT" panose="02020503060305020303" pitchFamily="18" charset="0"/>
              </a:rPr>
              <a:t> Sono stati valutati i tempi di risposta delle autovalutazioni di efficacia.</a:t>
            </a:r>
            <a:endParaRPr lang="it-IT" sz="3600" b="1" dirty="0">
              <a:latin typeface="Bell MT" panose="02020503060305020303" pitchFamily="18" charset="0"/>
            </a:endParaRPr>
          </a:p>
          <a:p>
            <a:endParaRPr lang="it-IT" sz="3600" b="1" dirty="0">
              <a:latin typeface="Bell MT" panose="02020503060305020303" pitchFamily="18" charset="0"/>
            </a:endParaRPr>
          </a:p>
          <a:p>
            <a:endParaRPr lang="it-IT" sz="3600" b="1" dirty="0">
              <a:latin typeface="Bell MT" panose="02020503060305020303" pitchFamily="18" charset="0"/>
            </a:endParaRPr>
          </a:p>
          <a:p>
            <a:endParaRPr lang="it-IT" sz="2800" dirty="0">
              <a:latin typeface="Bell MT" panose="02020503060305020303" pitchFamily="18" charset="0"/>
            </a:endParaRPr>
          </a:p>
        </p:txBody>
      </p:sp>
      <p:sp>
        <p:nvSpPr>
          <p:cNvPr id="5" name="CasellaDiTesto 4"/>
          <p:cNvSpPr txBox="1"/>
          <p:nvPr/>
        </p:nvSpPr>
        <p:spPr>
          <a:xfrm>
            <a:off x="7429500" y="137756"/>
            <a:ext cx="4476750" cy="6494085"/>
          </a:xfrm>
          <a:prstGeom prst="rect">
            <a:avLst/>
          </a:prstGeom>
          <a:solidFill>
            <a:schemeClr val="accent3">
              <a:lumMod val="20000"/>
              <a:lumOff val="80000"/>
            </a:schemeClr>
          </a:solidFill>
          <a:ln>
            <a:solidFill>
              <a:srgbClr val="002060"/>
            </a:solidFill>
          </a:ln>
        </p:spPr>
        <p:txBody>
          <a:bodyPr wrap="square" rtlCol="0">
            <a:spAutoFit/>
          </a:bodyPr>
          <a:lstStyle/>
          <a:p>
            <a:r>
              <a:rPr lang="it-IT" sz="2400" dirty="0">
                <a:latin typeface="Bell MT" panose="02020503060305020303" pitchFamily="18" charset="0"/>
              </a:rPr>
              <a:t>Esistono due tipi di approccio differenti nei metodi di ricerca:</a:t>
            </a:r>
          </a:p>
          <a:p>
            <a:endParaRPr lang="it-IT" sz="2400" dirty="0">
              <a:latin typeface="Bell MT" panose="02020503060305020303" pitchFamily="18" charset="0"/>
            </a:endParaRPr>
          </a:p>
          <a:p>
            <a:pPr marL="342900" indent="-342900">
              <a:buFont typeface="Arial" panose="020B0604020202020204" pitchFamily="34" charset="0"/>
              <a:buChar char="•"/>
            </a:pPr>
            <a:r>
              <a:rPr lang="it-IT" sz="2400" b="1" dirty="0">
                <a:latin typeface="Bell MT" panose="02020503060305020303" pitchFamily="18" charset="0"/>
              </a:rPr>
              <a:t>Nomotetico:</a:t>
            </a:r>
            <a:r>
              <a:rPr lang="it-IT" sz="2400" dirty="0"/>
              <a:t> </a:t>
            </a:r>
            <a:r>
              <a:rPr lang="it-IT" sz="2000" dirty="0">
                <a:latin typeface="Bell MT" panose="02020503060305020303" pitchFamily="18" charset="0"/>
              </a:rPr>
              <a:t>si parte da una ipotesi e quindi da una predizione. Avendo studiato delle situazioni le si può riconoscere e prevedere ciò che accadrà al ripresentarsi delle medesime circostanze.</a:t>
            </a:r>
            <a:r>
              <a:rPr lang="it-IT" sz="2000" dirty="0"/>
              <a:t> </a:t>
            </a:r>
            <a:r>
              <a:rPr lang="it-IT" sz="2000" dirty="0">
                <a:latin typeface="Bell MT" panose="02020503060305020303" pitchFamily="18" charset="0"/>
              </a:rPr>
              <a:t>Si propone di studiare i fenomeni secondo regolarità e cercando solo gli elementi generali.</a:t>
            </a:r>
          </a:p>
          <a:p>
            <a:pPr marL="342900" indent="-342900">
              <a:buFont typeface="Arial" panose="020B0604020202020204" pitchFamily="34" charset="0"/>
              <a:buChar char="•"/>
            </a:pPr>
            <a:r>
              <a:rPr lang="it-IT" sz="2400" b="1" dirty="0">
                <a:latin typeface="Bell MT" panose="02020503060305020303" pitchFamily="18" charset="0"/>
              </a:rPr>
              <a:t>Idiografico:</a:t>
            </a:r>
            <a:r>
              <a:rPr lang="it-IT" sz="2000" dirty="0">
                <a:latin typeface="Bell MT" panose="02020503060305020303" pitchFamily="18" charset="0"/>
              </a:rPr>
              <a:t> si ottiene una spiegazione alla fine del percorso, si parla quindi di una </a:t>
            </a:r>
            <a:r>
              <a:rPr lang="it-IT" sz="2000" dirty="0" err="1">
                <a:latin typeface="Bell MT" panose="02020503060305020303" pitchFamily="18" charset="0"/>
              </a:rPr>
              <a:t>retrodizione</a:t>
            </a:r>
            <a:r>
              <a:rPr lang="it-IT" sz="2000" dirty="0">
                <a:latin typeface="Bell MT" panose="02020503060305020303" pitchFamily="18" charset="0"/>
              </a:rPr>
              <a:t>, si studierà quindi un episodio e come sia potuto verificarsi ma dopo che ciò è successo.</a:t>
            </a:r>
            <a:r>
              <a:rPr lang="it-IT" sz="2000" dirty="0"/>
              <a:t> </a:t>
            </a:r>
            <a:r>
              <a:rPr lang="it-IT" sz="2000" dirty="0">
                <a:latin typeface="Bell MT" panose="02020503060305020303" pitchFamily="18" charset="0"/>
              </a:rPr>
              <a:t>Si propone di studiare i fenomeni secondo individualità, cercando solo elementi specifici.</a:t>
            </a:r>
            <a:br>
              <a:rPr lang="it-IT" sz="2000" dirty="0">
                <a:latin typeface="Bell MT" panose="02020503060305020303" pitchFamily="18" charset="0"/>
              </a:rPr>
            </a:br>
            <a:endParaRPr lang="it-IT" sz="2000" b="1" dirty="0">
              <a:latin typeface="Bell MT" panose="02020503060305020303" pitchFamily="18" charset="0"/>
            </a:endParaRPr>
          </a:p>
        </p:txBody>
      </p:sp>
    </p:spTree>
    <p:extLst>
      <p:ext uri="{BB962C8B-B14F-4D97-AF65-F5344CB8AC3E}">
        <p14:creationId xmlns:p14="http://schemas.microsoft.com/office/powerpoint/2010/main" val="152566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4" name="CasellaDiTesto 3"/>
          <p:cNvSpPr txBox="1"/>
          <p:nvPr/>
        </p:nvSpPr>
        <p:spPr>
          <a:xfrm>
            <a:off x="333375" y="92303"/>
            <a:ext cx="10934700" cy="1815882"/>
          </a:xfrm>
          <a:prstGeom prst="rect">
            <a:avLst/>
          </a:prstGeom>
          <a:noFill/>
        </p:spPr>
        <p:txBody>
          <a:bodyPr wrap="square" rtlCol="0">
            <a:spAutoFit/>
          </a:bodyPr>
          <a:lstStyle/>
          <a:p>
            <a:r>
              <a:rPr lang="it-IT" sz="2800" dirty="0">
                <a:latin typeface="Bell MT" panose="02020503060305020303" pitchFamily="18" charset="0"/>
              </a:rPr>
              <a:t>E’ importante sapere che tutto l’articolo fa riferimento al libro «Personalità e Valutazione» di </a:t>
            </a:r>
            <a:r>
              <a:rPr lang="it-IT" sz="2800" dirty="0" err="1">
                <a:latin typeface="Bell MT" panose="02020503060305020303" pitchFamily="18" charset="0"/>
              </a:rPr>
              <a:t>Mischel</a:t>
            </a:r>
            <a:r>
              <a:rPr lang="it-IT" sz="2800" dirty="0">
                <a:latin typeface="Bell MT" panose="02020503060305020303" pitchFamily="18" charset="0"/>
              </a:rPr>
              <a:t> del 1968.</a:t>
            </a:r>
          </a:p>
          <a:p>
            <a:endParaRPr lang="it-IT" sz="2800" dirty="0">
              <a:latin typeface="Bell MT" panose="02020503060305020303" pitchFamily="18" charset="0"/>
            </a:endParaRPr>
          </a:p>
          <a:p>
            <a:pPr algn="ctr"/>
            <a:r>
              <a:rPr lang="it-IT" sz="2800" dirty="0">
                <a:latin typeface="Bell MT" panose="02020503060305020303" pitchFamily="18" charset="0"/>
              </a:rPr>
              <a:t>Per </a:t>
            </a:r>
            <a:r>
              <a:rPr lang="it-IT" sz="2800" dirty="0" err="1">
                <a:latin typeface="Bell MT" panose="02020503060305020303" pitchFamily="18" charset="0"/>
              </a:rPr>
              <a:t>Mischel</a:t>
            </a:r>
            <a:r>
              <a:rPr lang="it-IT" sz="2800" dirty="0">
                <a:latin typeface="Bell MT" panose="02020503060305020303" pitchFamily="18" charset="0"/>
              </a:rPr>
              <a:t> la </a:t>
            </a:r>
            <a:r>
              <a:rPr lang="it-IT" sz="2800" b="1" dirty="0">
                <a:latin typeface="Bell MT" panose="02020503060305020303" pitchFamily="18" charset="0"/>
              </a:rPr>
              <a:t>psicologia della personalità </a:t>
            </a:r>
            <a:r>
              <a:rPr lang="it-IT" sz="2800" dirty="0">
                <a:latin typeface="Bell MT" panose="02020503060305020303" pitchFamily="18" charset="0"/>
              </a:rPr>
              <a:t>deve essere centrata</a:t>
            </a:r>
          </a:p>
        </p:txBody>
      </p:sp>
      <p:cxnSp>
        <p:nvCxnSpPr>
          <p:cNvPr id="6" name="Connettore 2 5"/>
          <p:cNvCxnSpPr/>
          <p:nvPr/>
        </p:nvCxnSpPr>
        <p:spPr>
          <a:xfrm flipH="1">
            <a:off x="1990723" y="2466975"/>
            <a:ext cx="1152525" cy="10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Connettore 2 7"/>
          <p:cNvCxnSpPr>
            <a:cxnSpLocks/>
          </p:cNvCxnSpPr>
          <p:nvPr/>
        </p:nvCxnSpPr>
        <p:spPr>
          <a:xfrm>
            <a:off x="5617368" y="2403931"/>
            <a:ext cx="52388" cy="132986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Connettore 2 9"/>
          <p:cNvCxnSpPr/>
          <p:nvPr/>
        </p:nvCxnSpPr>
        <p:spPr>
          <a:xfrm>
            <a:off x="9067800" y="2403931"/>
            <a:ext cx="981075" cy="10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CasellaDiTesto 10"/>
          <p:cNvSpPr txBox="1"/>
          <p:nvPr/>
        </p:nvSpPr>
        <p:spPr>
          <a:xfrm>
            <a:off x="145255" y="3733800"/>
            <a:ext cx="2657475" cy="1200329"/>
          </a:xfrm>
          <a:prstGeom prst="rect">
            <a:avLst/>
          </a:prstGeom>
          <a:noFill/>
          <a:ln>
            <a:solidFill>
              <a:srgbClr val="002060"/>
            </a:solidFill>
          </a:ln>
        </p:spPr>
        <p:txBody>
          <a:bodyPr wrap="square" rtlCol="0">
            <a:spAutoFit/>
          </a:bodyPr>
          <a:lstStyle/>
          <a:p>
            <a:r>
              <a:rPr lang="it-IT" sz="2400" dirty="0">
                <a:latin typeface="Bell MT" panose="02020503060305020303" pitchFamily="18" charset="0"/>
              </a:rPr>
              <a:t>Sull’analisi della dinamica psicologica</a:t>
            </a:r>
          </a:p>
        </p:txBody>
      </p:sp>
      <p:sp>
        <p:nvSpPr>
          <p:cNvPr id="12" name="CasellaDiTesto 11"/>
          <p:cNvSpPr txBox="1"/>
          <p:nvPr/>
        </p:nvSpPr>
        <p:spPr>
          <a:xfrm>
            <a:off x="4486275" y="3744456"/>
            <a:ext cx="2066925" cy="1200329"/>
          </a:xfrm>
          <a:prstGeom prst="rect">
            <a:avLst/>
          </a:prstGeom>
          <a:noFill/>
          <a:ln>
            <a:solidFill>
              <a:srgbClr val="002060"/>
            </a:solidFill>
          </a:ln>
        </p:spPr>
        <p:txBody>
          <a:bodyPr wrap="square" rtlCol="0">
            <a:spAutoFit/>
          </a:bodyPr>
          <a:lstStyle/>
          <a:p>
            <a:r>
              <a:rPr lang="it-IT" sz="2400" dirty="0">
                <a:latin typeface="Bell MT" panose="02020503060305020303" pitchFamily="18" charset="0"/>
              </a:rPr>
              <a:t>Sull’analisi del significato soggettivo</a:t>
            </a:r>
          </a:p>
        </p:txBody>
      </p:sp>
      <p:sp>
        <p:nvSpPr>
          <p:cNvPr id="13" name="CasellaDiTesto 12"/>
          <p:cNvSpPr txBox="1"/>
          <p:nvPr/>
        </p:nvSpPr>
        <p:spPr>
          <a:xfrm>
            <a:off x="9186862" y="3744456"/>
            <a:ext cx="2262188" cy="1200329"/>
          </a:xfrm>
          <a:prstGeom prst="rect">
            <a:avLst/>
          </a:prstGeom>
          <a:noFill/>
          <a:ln>
            <a:solidFill>
              <a:srgbClr val="002060"/>
            </a:solidFill>
          </a:ln>
        </p:spPr>
        <p:txBody>
          <a:bodyPr wrap="square" rtlCol="0">
            <a:spAutoFit/>
          </a:bodyPr>
          <a:lstStyle/>
          <a:p>
            <a:r>
              <a:rPr lang="it-IT" sz="2400" dirty="0">
                <a:latin typeface="Bell MT" panose="02020503060305020303" pitchFamily="18" charset="0"/>
              </a:rPr>
              <a:t>Sull’analisi dell’idiosincrasia individuale</a:t>
            </a:r>
          </a:p>
        </p:txBody>
      </p:sp>
      <p:sp>
        <p:nvSpPr>
          <p:cNvPr id="19" name="CasellaDiTesto 18"/>
          <p:cNvSpPr txBox="1"/>
          <p:nvPr/>
        </p:nvSpPr>
        <p:spPr>
          <a:xfrm>
            <a:off x="1885951" y="5457825"/>
            <a:ext cx="8534400" cy="954107"/>
          </a:xfrm>
          <a:prstGeom prst="rect">
            <a:avLst/>
          </a:prstGeom>
          <a:noFill/>
          <a:ln>
            <a:solidFill>
              <a:srgbClr val="002060"/>
            </a:solidFill>
          </a:ln>
        </p:spPr>
        <p:txBody>
          <a:bodyPr wrap="square" rtlCol="0">
            <a:spAutoFit/>
          </a:bodyPr>
          <a:lstStyle/>
          <a:p>
            <a:pPr algn="ctr"/>
            <a:r>
              <a:rPr lang="it-IT" sz="2800" dirty="0">
                <a:latin typeface="Bell MT" panose="02020503060305020303" pitchFamily="18" charset="0"/>
              </a:rPr>
              <a:t>Progredendo, inoltre, come una </a:t>
            </a:r>
            <a:r>
              <a:rPr lang="it-IT" sz="2800" b="1" dirty="0">
                <a:latin typeface="Bell MT" panose="02020503060305020303" pitchFamily="18" charset="0"/>
              </a:rPr>
              <a:t>scienza integrativa </a:t>
            </a:r>
            <a:r>
              <a:rPr lang="it-IT" sz="2800" dirty="0">
                <a:latin typeface="Bell MT" panose="02020503060305020303" pitchFamily="18" charset="0"/>
              </a:rPr>
              <a:t>che esplori la vita mentale degli  individui nei </a:t>
            </a:r>
            <a:r>
              <a:rPr lang="it-IT" sz="2800" b="1" dirty="0">
                <a:latin typeface="Bell MT" panose="02020503060305020303" pitchFamily="18" charset="0"/>
              </a:rPr>
              <a:t>contesti</a:t>
            </a:r>
            <a:r>
              <a:rPr lang="it-IT" sz="2800" dirty="0">
                <a:latin typeface="Bell MT" panose="02020503060305020303" pitchFamily="18" charset="0"/>
              </a:rPr>
              <a:t>.</a:t>
            </a:r>
          </a:p>
        </p:txBody>
      </p:sp>
    </p:spTree>
    <p:extLst>
      <p:ext uri="{BB962C8B-B14F-4D97-AF65-F5344CB8AC3E}">
        <p14:creationId xmlns:p14="http://schemas.microsoft.com/office/powerpoint/2010/main" val="152336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animBg="1"/>
      <p:bldP spid="12" grpId="0" animBg="1"/>
      <p:bldP spid="13"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4" name="CasellaDiTesto 3"/>
          <p:cNvSpPr txBox="1"/>
          <p:nvPr/>
        </p:nvSpPr>
        <p:spPr>
          <a:xfrm>
            <a:off x="0" y="676275"/>
            <a:ext cx="12192000" cy="4955203"/>
          </a:xfrm>
          <a:prstGeom prst="rect">
            <a:avLst/>
          </a:prstGeom>
          <a:noFill/>
        </p:spPr>
        <p:txBody>
          <a:bodyPr wrap="square" rtlCol="0">
            <a:spAutoFit/>
          </a:bodyPr>
          <a:lstStyle/>
          <a:p>
            <a:pPr algn="ctr"/>
            <a:r>
              <a:rPr lang="it-IT" sz="3600" b="1" dirty="0">
                <a:latin typeface="Bell MT" panose="02020503060305020303" pitchFamily="18" charset="0"/>
              </a:rPr>
              <a:t>METODI</a:t>
            </a:r>
          </a:p>
          <a:p>
            <a:endParaRPr lang="it-IT" sz="2800" dirty="0">
              <a:latin typeface="Bell MT" panose="02020503060305020303" pitchFamily="18" charset="0"/>
            </a:endParaRPr>
          </a:p>
          <a:p>
            <a:r>
              <a:rPr lang="it-IT" sz="2800" b="1" dirty="0">
                <a:latin typeface="Bell MT" panose="02020503060305020303" pitchFamily="18" charset="0"/>
              </a:rPr>
              <a:t>Partecipanti:</a:t>
            </a:r>
            <a:r>
              <a:rPr lang="it-IT" sz="2800" dirty="0">
                <a:latin typeface="Bell MT" panose="02020503060305020303" pitchFamily="18" charset="0"/>
              </a:rPr>
              <a:t> 39 studenti di Psicologia Introduttiva di una università nel </a:t>
            </a:r>
            <a:r>
              <a:rPr lang="it-IT" sz="2800" dirty="0" err="1">
                <a:latin typeface="Bell MT" panose="02020503060305020303" pitchFamily="18" charset="0"/>
              </a:rPr>
              <a:t>Midwest</a:t>
            </a:r>
            <a:r>
              <a:rPr lang="it-IT" sz="2800" dirty="0">
                <a:latin typeface="Bell MT" panose="02020503060305020303" pitchFamily="18" charset="0"/>
              </a:rPr>
              <a:t>. Età media 19 anni. 28% maschi VS 72% femmine.</a:t>
            </a:r>
          </a:p>
          <a:p>
            <a:r>
              <a:rPr lang="it-IT" sz="2800" dirty="0">
                <a:latin typeface="Bell MT" panose="02020503060305020303" pitchFamily="18" charset="0"/>
              </a:rPr>
              <a:t>Svolgevano i compiti assegnati individualmente.</a:t>
            </a:r>
          </a:p>
          <a:p>
            <a:endParaRPr lang="it-IT" sz="2800" b="1" dirty="0">
              <a:latin typeface="Bell MT" panose="02020503060305020303" pitchFamily="18" charset="0"/>
            </a:endParaRPr>
          </a:p>
          <a:p>
            <a:r>
              <a:rPr lang="it-IT" sz="2800" b="1" dirty="0">
                <a:latin typeface="Bell MT" panose="02020503060305020303" pitchFamily="18" charset="0"/>
              </a:rPr>
              <a:t>Procedura: </a:t>
            </a:r>
            <a:r>
              <a:rPr lang="it-IT" sz="2800" dirty="0">
                <a:latin typeface="Bell MT" panose="02020503060305020303" pitchFamily="18" charset="0"/>
              </a:rPr>
              <a:t>3 sessioni a distanza di una settimana l’una dall’altra. </a:t>
            </a:r>
          </a:p>
          <a:p>
            <a:r>
              <a:rPr lang="it-IT" sz="2800" dirty="0">
                <a:latin typeface="Bell MT" panose="02020503060305020303" pitchFamily="18" charset="0"/>
              </a:rPr>
              <a:t>Le sessioni 1 e 2 sono state volte a valutare due aspetti della conoscenza duratura: la conoscenza delle caratteristiche personali (sessione 1) e delle situazioni sociali (sessione 2). Nella terza sessione sono state valutate sia la forza dell’autoefficacia per compiere le azioni, sia il tempo di risposta necessario per queste valutazioni. </a:t>
            </a:r>
          </a:p>
        </p:txBody>
      </p:sp>
    </p:spTree>
    <p:extLst>
      <p:ext uri="{BB962C8B-B14F-4D97-AF65-F5344CB8AC3E}">
        <p14:creationId xmlns:p14="http://schemas.microsoft.com/office/powerpoint/2010/main" val="82202199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TotalTime>
  <Words>1762</Words>
  <Application>Microsoft Office PowerPoint</Application>
  <PresentationFormat>Widescreen</PresentationFormat>
  <Paragraphs>175</Paragraphs>
  <Slides>20</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20</vt:i4>
      </vt:variant>
    </vt:vector>
  </HeadingPairs>
  <TitlesOfParts>
    <vt:vector size="28" baseType="lpstr">
      <vt:lpstr>Arial</vt:lpstr>
      <vt:lpstr>Bell MT</vt:lpstr>
      <vt:lpstr>Calibri</vt:lpstr>
      <vt:lpstr>Calibri Light</vt:lpstr>
      <vt:lpstr>Courier New</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alice fabiani</dc:creator>
  <cp:lastModifiedBy>alice fabiani</cp:lastModifiedBy>
  <cp:revision>54</cp:revision>
  <dcterms:created xsi:type="dcterms:W3CDTF">2017-05-23T07:00:39Z</dcterms:created>
  <dcterms:modified xsi:type="dcterms:W3CDTF">2017-05-25T10:56:09Z</dcterms:modified>
</cp:coreProperties>
</file>