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7" r:id="rId4"/>
    <p:sldId id="258" r:id="rId5"/>
    <p:sldId id="259" r:id="rId6"/>
    <p:sldId id="277" r:id="rId7"/>
    <p:sldId id="274" r:id="rId8"/>
    <p:sldId id="278" r:id="rId9"/>
    <p:sldId id="280" r:id="rId10"/>
    <p:sldId id="279" r:id="rId11"/>
    <p:sldId id="262" r:id="rId12"/>
    <p:sldId id="271" r:id="rId13"/>
    <p:sldId id="269" r:id="rId14"/>
    <p:sldId id="273" r:id="rId15"/>
    <p:sldId id="272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87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54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3529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116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1826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297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949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929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92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470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839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20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15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916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57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80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B2FA1-58B4-4E74-93BA-8078CA39ADBD}" type="datetimeFigureOut">
              <a:rPr lang="it-IT" smtClean="0"/>
              <a:t>16/05/2017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8B1B87F-7BBF-404D-9DE3-AD049481CB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7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95131" y="331305"/>
            <a:ext cx="8587408" cy="302149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Impegno o fuga: la struttura del concetto del sé determina il comportamento di auto-regolazione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405928" y="4938055"/>
            <a:ext cx="2290106" cy="1096899"/>
          </a:xfrm>
        </p:spPr>
        <p:txBody>
          <a:bodyPr>
            <a:noAutofit/>
          </a:bodyPr>
          <a:lstStyle/>
          <a:p>
            <a:pPr algn="r"/>
            <a:r>
              <a:rPr lang="it-IT" sz="2000" dirty="0">
                <a:solidFill>
                  <a:schemeClr val="tx1"/>
                </a:solidFill>
              </a:rPr>
              <a:t>Letizia Amodeo</a:t>
            </a:r>
          </a:p>
          <a:p>
            <a:pPr algn="r"/>
            <a:r>
              <a:rPr lang="it-IT" sz="2000" dirty="0">
                <a:solidFill>
                  <a:schemeClr val="tx1"/>
                </a:solidFill>
              </a:rPr>
              <a:t>Caterina </a:t>
            </a:r>
            <a:r>
              <a:rPr lang="it-IT" sz="2000" dirty="0" err="1">
                <a:solidFill>
                  <a:schemeClr val="tx1"/>
                </a:solidFill>
              </a:rPr>
              <a:t>Cibibin</a:t>
            </a:r>
            <a:endParaRPr lang="it-IT" sz="2000" dirty="0">
              <a:solidFill>
                <a:schemeClr val="tx1"/>
              </a:solidFill>
            </a:endParaRPr>
          </a:p>
          <a:p>
            <a:pPr algn="r"/>
            <a:r>
              <a:rPr lang="it-IT" sz="2000" dirty="0">
                <a:solidFill>
                  <a:schemeClr val="tx1"/>
                </a:solidFill>
              </a:rPr>
              <a:t>Elena Cimino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215" y="3681877"/>
            <a:ext cx="2350523" cy="300578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67" y="4010955"/>
            <a:ext cx="4368800" cy="1854200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3238933" y="3312545"/>
            <a:ext cx="3699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Brown C.M. e </a:t>
            </a:r>
            <a:r>
              <a:rPr lang="it-IT" dirty="0" err="1"/>
              <a:t>McConnell</a:t>
            </a:r>
            <a:r>
              <a:rPr lang="it-IT" dirty="0"/>
              <a:t> A.R.</a:t>
            </a:r>
          </a:p>
        </p:txBody>
      </p:sp>
    </p:spTree>
    <p:extLst>
      <p:ext uri="{BB962C8B-B14F-4D97-AF65-F5344CB8AC3E}">
        <p14:creationId xmlns:p14="http://schemas.microsoft.com/office/powerpoint/2010/main" val="68157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511431" cy="861391"/>
          </a:xfrm>
        </p:spPr>
        <p:txBody>
          <a:bodyPr/>
          <a:lstStyle/>
          <a:p>
            <a:r>
              <a:rPr lang="it-IT" dirty="0"/>
              <a:t>Risultati </a:t>
            </a: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182" y="1470991"/>
            <a:ext cx="4313105" cy="3982664"/>
          </a:xfrm>
        </p:spPr>
      </p:pic>
      <p:sp>
        <p:nvSpPr>
          <p:cNvPr id="4" name="TextBox 3"/>
          <p:cNvSpPr txBox="1"/>
          <p:nvPr/>
        </p:nvSpPr>
        <p:spPr>
          <a:xfrm>
            <a:off x="677334" y="1609394"/>
            <a:ext cx="4378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Nei</a:t>
            </a:r>
            <a:r>
              <a:rPr lang="en-US" dirty="0"/>
              <a:t> PP con </a:t>
            </a:r>
            <a:r>
              <a:rPr lang="en-US" dirty="0" err="1"/>
              <a:t>maggiori</a:t>
            </a:r>
            <a:r>
              <a:rPr lang="en-US" dirty="0"/>
              <a:t> </a:t>
            </a:r>
            <a:r>
              <a:rPr lang="en-US" dirty="0" err="1"/>
              <a:t>livelli</a:t>
            </a:r>
            <a:r>
              <a:rPr lang="en-US" dirty="0"/>
              <a:t> di </a:t>
            </a:r>
            <a:r>
              <a:rPr lang="en-US" dirty="0" err="1"/>
              <a:t>complessità</a:t>
            </a:r>
            <a:r>
              <a:rPr lang="en-US" dirty="0"/>
              <a:t> del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osserva</a:t>
            </a:r>
            <a:r>
              <a:rPr lang="en-US" dirty="0"/>
              <a:t> un </a:t>
            </a:r>
            <a:r>
              <a:rPr lang="en-US" dirty="0" err="1"/>
              <a:t>livello</a:t>
            </a:r>
            <a:r>
              <a:rPr lang="en-US" dirty="0"/>
              <a:t> </a:t>
            </a:r>
            <a:r>
              <a:rPr lang="en-US" dirty="0" err="1"/>
              <a:t>d’impegno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pratica</a:t>
            </a:r>
            <a:r>
              <a:rPr lang="en-US" dirty="0"/>
              <a:t> </a:t>
            </a:r>
            <a:r>
              <a:rPr lang="en-US" dirty="0" err="1"/>
              <a:t>superiore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media; </a:t>
            </a:r>
          </a:p>
          <a:p>
            <a:r>
              <a:rPr lang="en-US" dirty="0" err="1"/>
              <a:t>inoltre</a:t>
            </a:r>
            <a:r>
              <a:rPr lang="en-US" dirty="0"/>
              <a:t>, </a:t>
            </a:r>
            <a:r>
              <a:rPr lang="en-US" dirty="0" err="1"/>
              <a:t>c’è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relazione</a:t>
            </a:r>
            <a:r>
              <a:rPr lang="en-US" dirty="0"/>
              <a:t> </a:t>
            </a:r>
            <a:r>
              <a:rPr lang="en-US" dirty="0" err="1"/>
              <a:t>debole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cambiamento</a:t>
            </a:r>
            <a:r>
              <a:rPr lang="en-US" dirty="0"/>
              <a:t> </a:t>
            </a:r>
            <a:r>
              <a:rPr lang="en-US" dirty="0" err="1"/>
              <a:t>affettivo</a:t>
            </a:r>
            <a:r>
              <a:rPr lang="en-US" dirty="0"/>
              <a:t> e </a:t>
            </a:r>
            <a:r>
              <a:rPr lang="en-US" dirty="0" err="1"/>
              <a:t>l’impegno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pratica</a:t>
            </a:r>
            <a:r>
              <a:rPr lang="en-US" dirty="0"/>
              <a:t> non </a:t>
            </a:r>
            <a:r>
              <a:rPr lang="en-US" dirty="0" err="1"/>
              <a:t>moderata</a:t>
            </a:r>
            <a:r>
              <a:rPr lang="en-US" dirty="0"/>
              <a:t>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condizione</a:t>
            </a:r>
            <a:r>
              <a:rPr lang="en-US" dirty="0"/>
              <a:t> di </a:t>
            </a:r>
            <a:r>
              <a:rPr lang="en-US" dirty="0" err="1"/>
              <a:t>efficacia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pratica</a:t>
            </a:r>
            <a:r>
              <a:rPr lang="en-US" dirty="0"/>
              <a:t> (</a:t>
            </a:r>
            <a:r>
              <a:rPr lang="en-US" dirty="0" err="1"/>
              <a:t>efficace</a:t>
            </a:r>
            <a:r>
              <a:rPr lang="en-US" dirty="0"/>
              <a:t> vs. </a:t>
            </a:r>
            <a:r>
              <a:rPr lang="en-US" dirty="0" err="1"/>
              <a:t>inefficace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126612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 </a:t>
            </a: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1083140"/>
            <a:ext cx="4685077" cy="4341846"/>
          </a:xfrm>
        </p:spPr>
      </p:pic>
      <p:sp>
        <p:nvSpPr>
          <p:cNvPr id="7" name="CasellaDiTesto 6"/>
          <p:cNvSpPr txBox="1"/>
          <p:nvPr/>
        </p:nvSpPr>
        <p:spPr>
          <a:xfrm>
            <a:off x="677335" y="1438405"/>
            <a:ext cx="44777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Invece</a:t>
            </a:r>
            <a:r>
              <a:rPr lang="en-US" dirty="0"/>
              <a:t>, </a:t>
            </a:r>
            <a:r>
              <a:rPr lang="en-US" dirty="0" err="1"/>
              <a:t>nei</a:t>
            </a:r>
            <a:r>
              <a:rPr lang="en-US" dirty="0"/>
              <a:t> PP con </a:t>
            </a:r>
            <a:r>
              <a:rPr lang="en-US" dirty="0" err="1"/>
              <a:t>minori</a:t>
            </a:r>
            <a:r>
              <a:rPr lang="en-US" dirty="0"/>
              <a:t> </a:t>
            </a:r>
            <a:r>
              <a:rPr lang="en-US" dirty="0" err="1"/>
              <a:t>livelli</a:t>
            </a:r>
            <a:r>
              <a:rPr lang="en-US" dirty="0"/>
              <a:t> di </a:t>
            </a:r>
            <a:r>
              <a:rPr lang="en-US" dirty="0" err="1"/>
              <a:t>complessità</a:t>
            </a:r>
            <a:r>
              <a:rPr lang="en-US" dirty="0"/>
              <a:t> del </a:t>
            </a:r>
            <a:r>
              <a:rPr lang="en-US" dirty="0" err="1"/>
              <a:t>sé</a:t>
            </a:r>
            <a:r>
              <a:rPr lang="en-US" dirty="0"/>
              <a:t> non vi è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relazione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cambiamento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affettivo</a:t>
            </a:r>
            <a:r>
              <a:rPr lang="en-US" dirty="0"/>
              <a:t> e </a:t>
            </a:r>
            <a:r>
              <a:rPr lang="en-US" dirty="0" err="1"/>
              <a:t>l’impegno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pratica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condizione</a:t>
            </a:r>
            <a:r>
              <a:rPr lang="en-US" dirty="0"/>
              <a:t> di </a:t>
            </a:r>
            <a:r>
              <a:rPr lang="en-US" dirty="0" err="1"/>
              <a:t>inefficacia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pratica</a:t>
            </a:r>
            <a:r>
              <a:rPr lang="en-US" dirty="0"/>
              <a:t>; </a:t>
            </a:r>
          </a:p>
          <a:p>
            <a:r>
              <a:rPr lang="en-US" dirty="0" err="1"/>
              <a:t>mentre</a:t>
            </a:r>
            <a:r>
              <a:rPr lang="en-US" dirty="0"/>
              <a:t>, la </a:t>
            </a:r>
            <a:r>
              <a:rPr lang="en-US" dirty="0" err="1"/>
              <a:t>relazione</a:t>
            </a:r>
            <a:r>
              <a:rPr lang="en-US" dirty="0"/>
              <a:t> è </a:t>
            </a:r>
            <a:r>
              <a:rPr lang="en-US" dirty="0" err="1"/>
              <a:t>significativa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condizione</a:t>
            </a:r>
            <a:r>
              <a:rPr lang="en-US" dirty="0"/>
              <a:t> di </a:t>
            </a:r>
            <a:r>
              <a:rPr lang="en-US" dirty="0" err="1"/>
              <a:t>efficacia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dirty="0"/>
              <a:t> </a:t>
            </a:r>
            <a:r>
              <a:rPr lang="en-US" i="1" dirty="0"/>
              <a:t>r = </a:t>
            </a:r>
            <a:r>
              <a:rPr lang="en-US" dirty="0"/>
              <a:t>.53, </a:t>
            </a:r>
            <a:r>
              <a:rPr lang="en-US" i="1" dirty="0"/>
              <a:t>p &lt; .</a:t>
            </a:r>
            <a:r>
              <a:rPr lang="en-US" dirty="0"/>
              <a:t>05 </a:t>
            </a:r>
          </a:p>
          <a:p>
            <a:r>
              <a:rPr lang="en-US" dirty="0" err="1">
                <a:sym typeface="Wingdings"/>
              </a:rPr>
              <a:t>quindi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l’impegno</a:t>
            </a:r>
            <a:r>
              <a:rPr lang="en-US" dirty="0">
                <a:sym typeface="Wingdings"/>
              </a:rPr>
              <a:t> è </a:t>
            </a:r>
            <a:r>
              <a:rPr lang="en-US" dirty="0" err="1">
                <a:sym typeface="Wingdings"/>
              </a:rPr>
              <a:t>maggiore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quando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cambiamento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stato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effettivo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va</a:t>
            </a:r>
            <a:r>
              <a:rPr lang="en-US" dirty="0">
                <a:sym typeface="Wingdings"/>
              </a:rPr>
              <a:t> in </a:t>
            </a:r>
            <a:r>
              <a:rPr lang="en-US" dirty="0" err="1">
                <a:sym typeface="Wingdings"/>
              </a:rPr>
              <a:t>direzione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negativa</a:t>
            </a:r>
            <a:r>
              <a:rPr lang="en-US" dirty="0">
                <a:sym typeface="Wingdings"/>
              </a:rPr>
              <a:t> 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0781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3" y="1524001"/>
            <a:ext cx="9367815" cy="4969564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chemeClr val="tx1"/>
                </a:solidFill>
              </a:rPr>
              <a:t>Individui con livelli minori di complessità del sé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se stato affettivo negativo + obiettivo irraggiungibile </a:t>
            </a:r>
            <a:r>
              <a:rPr lang="it-IT" dirty="0">
                <a:solidFill>
                  <a:schemeClr val="tx1"/>
                </a:solidFill>
                <a:sym typeface="Wingdings" panose="05000000000000000000" pitchFamily="2" charset="2"/>
              </a:rPr>
              <a:t> tendenza a </a:t>
            </a:r>
            <a:r>
              <a:rPr lang="it-IT" dirty="0">
                <a:solidFill>
                  <a:schemeClr val="tx1"/>
                </a:solidFill>
              </a:rPr>
              <a:t>evitare la situazione (confermata H1)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se stato affettivo negativo + obiettivo raggiungibile </a:t>
            </a:r>
            <a:r>
              <a:rPr lang="it-IT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it-IT" dirty="0">
                <a:solidFill>
                  <a:schemeClr val="tx1"/>
                </a:solidFill>
              </a:rPr>
              <a:t>impegno maggiore per ridurre la discrepanza del sé (confermata H2)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maggior affidamento sulle emozioni (confermata H3)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r>
              <a:rPr lang="it-IT" sz="2000" dirty="0">
                <a:solidFill>
                  <a:schemeClr val="tx1"/>
                </a:solidFill>
              </a:rPr>
              <a:t>Individui con livelli maggiori di complessità del sé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maggior affidamento a stimoli esterni (</a:t>
            </a:r>
            <a:r>
              <a:rPr lang="it-IT" i="1" dirty="0">
                <a:solidFill>
                  <a:schemeClr val="tx1"/>
                </a:solidFill>
              </a:rPr>
              <a:t>feedback</a:t>
            </a:r>
            <a:r>
              <a:rPr lang="it-IT" dirty="0">
                <a:solidFill>
                  <a:schemeClr val="tx1"/>
                </a:solidFill>
              </a:rPr>
              <a:t>), indipendentemente dalla raggiungibilità dell’obiettivo e dalle emozioni provate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1900" dirty="0">
              <a:solidFill>
                <a:schemeClr val="tx1"/>
              </a:solidFill>
            </a:endParaRPr>
          </a:p>
          <a:p>
            <a:r>
              <a:rPr lang="it-IT" sz="2000" dirty="0">
                <a:solidFill>
                  <a:schemeClr val="tx1"/>
                </a:solidFill>
              </a:rPr>
              <a:t>Indipendentemente dai livelli di complessità del sé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Lo stato affettivo era meno positivo dopo il </a:t>
            </a:r>
            <a:r>
              <a:rPr lang="it-IT" i="1" dirty="0">
                <a:solidFill>
                  <a:schemeClr val="tx1"/>
                </a:solidFill>
              </a:rPr>
              <a:t>feedback </a:t>
            </a:r>
            <a:r>
              <a:rPr lang="it-IT" dirty="0">
                <a:solidFill>
                  <a:schemeClr val="tx1"/>
                </a:solidFill>
              </a:rPr>
              <a:t>(PANAS T2 – PANAS T1)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3418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1593" y="608830"/>
            <a:ext cx="4645368" cy="5041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err="1">
                <a:solidFill>
                  <a:srgbClr val="0070C0"/>
                </a:solidFill>
              </a:rPr>
              <a:t>Maggiori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livelli</a:t>
            </a:r>
            <a:r>
              <a:rPr lang="en-US" sz="2000" dirty="0">
                <a:solidFill>
                  <a:srgbClr val="0070C0"/>
                </a:solidFill>
              </a:rPr>
              <a:t> di </a:t>
            </a:r>
            <a:r>
              <a:rPr lang="en-US" sz="2000" dirty="0" err="1">
                <a:solidFill>
                  <a:srgbClr val="0070C0"/>
                </a:solidFill>
              </a:rPr>
              <a:t>complessità</a:t>
            </a:r>
            <a:r>
              <a:rPr lang="en-US" sz="2000" dirty="0">
                <a:solidFill>
                  <a:srgbClr val="0070C0"/>
                </a:solidFill>
              </a:rPr>
              <a:t> del </a:t>
            </a:r>
            <a:r>
              <a:rPr lang="en-US" sz="2000" dirty="0" err="1">
                <a:solidFill>
                  <a:srgbClr val="0070C0"/>
                </a:solidFill>
              </a:rPr>
              <a:t>sé</a:t>
            </a:r>
            <a:r>
              <a:rPr lang="en-US" sz="2000" dirty="0">
                <a:solidFill>
                  <a:srgbClr val="0070C0"/>
                </a:solidFill>
              </a:rPr>
              <a:t>                                                  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V="1">
            <a:off x="3849848" y="2543207"/>
            <a:ext cx="1775438" cy="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81937" y="1336771"/>
            <a:ext cx="205130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Efficacia</a:t>
            </a:r>
            <a:r>
              <a:rPr lang="en-US" dirty="0"/>
              <a:t> </a:t>
            </a:r>
            <a:r>
              <a:rPr lang="en-US" dirty="0" err="1"/>
              <a:t>pratica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737567" y="1758080"/>
            <a:ext cx="16710" cy="802154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665958" y="2188887"/>
            <a:ext cx="2021903" cy="651750"/>
          </a:xfrm>
          <a:prstGeom prst="rect">
            <a:avLst/>
          </a:prstGeom>
          <a:ln>
            <a:solidFill>
              <a:srgbClr val="4F81B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Autoregolazione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338700" y="2158301"/>
            <a:ext cx="1487186" cy="6851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Emozioni</a:t>
            </a:r>
            <a:r>
              <a:rPr lang="en-US" dirty="0"/>
              <a:t> negative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28730" y="3830474"/>
            <a:ext cx="4148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</a:rPr>
              <a:t>Minori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livelli</a:t>
            </a:r>
            <a:r>
              <a:rPr lang="en-US" sz="2000" dirty="0">
                <a:solidFill>
                  <a:srgbClr val="0070C0"/>
                </a:solidFill>
              </a:rPr>
              <a:t> di </a:t>
            </a:r>
            <a:r>
              <a:rPr lang="en-US" sz="2000" dirty="0" err="1">
                <a:solidFill>
                  <a:srgbClr val="0070C0"/>
                </a:solidFill>
              </a:rPr>
              <a:t>complessità</a:t>
            </a:r>
            <a:r>
              <a:rPr lang="en-US" sz="2000" dirty="0">
                <a:solidFill>
                  <a:srgbClr val="0070C0"/>
                </a:solidFill>
              </a:rPr>
              <a:t> del </a:t>
            </a:r>
            <a:r>
              <a:rPr lang="en-US" sz="2000" dirty="0" err="1">
                <a:solidFill>
                  <a:srgbClr val="0070C0"/>
                </a:solidFill>
              </a:rPr>
              <a:t>sé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30" name="Picture 29" descr="Schermata 2017-05-08 alle 17.11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621" y="4423460"/>
            <a:ext cx="5171240" cy="2026144"/>
          </a:xfrm>
          <a:prstGeom prst="rect">
            <a:avLst/>
          </a:prstGeom>
          <a:ln>
            <a:noFill/>
          </a:ln>
        </p:spPr>
      </p:pic>
      <p:sp>
        <p:nvSpPr>
          <p:cNvPr id="2" name="Simbolo &quot;Non consentito&quot; 1"/>
          <p:cNvSpPr/>
          <p:nvPr/>
        </p:nvSpPr>
        <p:spPr>
          <a:xfrm>
            <a:off x="4280367" y="2070795"/>
            <a:ext cx="914400" cy="9144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70C0"/>
              </a:solidFill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592190" y="4994545"/>
            <a:ext cx="510051" cy="7753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54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0417"/>
          </a:xfrm>
        </p:spPr>
        <p:txBody>
          <a:bodyPr/>
          <a:lstStyle/>
          <a:p>
            <a:r>
              <a:rPr lang="it-IT" dirty="0"/>
              <a:t>Implicazioni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630017"/>
            <a:ext cx="8596668" cy="40816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Lo </a:t>
            </a:r>
            <a:r>
              <a:rPr lang="it-IT" sz="2000" dirty="0">
                <a:solidFill>
                  <a:schemeClr val="tx1"/>
                </a:solidFill>
              </a:rPr>
              <a:t>stato affettivo </a:t>
            </a:r>
            <a:r>
              <a:rPr lang="it-IT" dirty="0">
                <a:solidFill>
                  <a:schemeClr val="tx1"/>
                </a:solidFill>
              </a:rPr>
              <a:t>e la </a:t>
            </a:r>
            <a:r>
              <a:rPr lang="it-IT" sz="2000" dirty="0">
                <a:solidFill>
                  <a:schemeClr val="tx1"/>
                </a:solidFill>
              </a:rPr>
              <a:t>raggiungibilità dell’obiettivo </a:t>
            </a:r>
            <a:r>
              <a:rPr lang="it-IT" dirty="0">
                <a:solidFill>
                  <a:schemeClr val="tx1"/>
                </a:solidFill>
              </a:rPr>
              <a:t>interagiscono con la </a:t>
            </a:r>
            <a:r>
              <a:rPr lang="it-IT" sz="2000" dirty="0">
                <a:solidFill>
                  <a:schemeClr val="tx1"/>
                </a:solidFill>
              </a:rPr>
              <a:t>struttura del concetto del sé </a:t>
            </a:r>
            <a:r>
              <a:rPr lang="it-IT" dirty="0">
                <a:solidFill>
                  <a:schemeClr val="tx1"/>
                </a:solidFill>
              </a:rPr>
              <a:t>per mettere in atto comportamenti di auto-regolazione</a:t>
            </a:r>
          </a:p>
          <a:p>
            <a:pPr marL="0" indent="0" algn="ctr">
              <a:buNone/>
            </a:pPr>
            <a:r>
              <a:rPr lang="it-IT" dirty="0">
                <a:solidFill>
                  <a:schemeClr val="tx1"/>
                </a:solidFill>
              </a:rPr>
              <a:t>Sovrapposizione degli aspetti del sé 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pPr marL="400050" lvl="1" indent="0">
              <a:buNone/>
            </a:pPr>
            <a:endParaRPr lang="it-IT" sz="1800" dirty="0">
              <a:solidFill>
                <a:schemeClr val="tx1"/>
              </a:solidFill>
            </a:endParaRPr>
          </a:p>
          <a:p>
            <a:pPr marL="2171700" lvl="5" indent="0">
              <a:buNone/>
            </a:pPr>
            <a:r>
              <a:rPr lang="it-IT" sz="1800" dirty="0">
                <a:solidFill>
                  <a:schemeClr val="tx1"/>
                </a:solidFill>
              </a:rPr>
              <a:t>Attenzione a </a:t>
            </a:r>
            <a:r>
              <a:rPr lang="it-IT" sz="1800" i="1" dirty="0">
                <a:solidFill>
                  <a:schemeClr val="tx1"/>
                </a:solidFill>
              </a:rPr>
              <a:t>feedback</a:t>
            </a:r>
            <a:r>
              <a:rPr lang="it-IT" sz="1800" dirty="0">
                <a:solidFill>
                  <a:schemeClr val="tx1"/>
                </a:solidFill>
              </a:rPr>
              <a:t> e emozioni negative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      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       Ridurre discrepanza del sé                        Ridurre la salienza del </a:t>
            </a:r>
            <a:r>
              <a:rPr lang="it-IT" i="1" dirty="0">
                <a:solidFill>
                  <a:schemeClr val="tx1"/>
                </a:solidFill>
              </a:rPr>
              <a:t>feedback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            (impegno)                                                              (fuga)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650466" y="2939866"/>
            <a:ext cx="357809" cy="636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Freccia in giù 5"/>
          <p:cNvSpPr/>
          <p:nvPr/>
        </p:nvSpPr>
        <p:spPr>
          <a:xfrm rot="1778716">
            <a:off x="3915493" y="4088296"/>
            <a:ext cx="357809" cy="636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 rot="19852517">
            <a:off x="5325984" y="4088295"/>
            <a:ext cx="357809" cy="636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8373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0661"/>
          </a:xfrm>
        </p:spPr>
        <p:txBody>
          <a:bodyPr/>
          <a:lstStyle/>
          <a:p>
            <a:r>
              <a:rPr lang="it-IT" dirty="0"/>
              <a:t>Considerazioni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590261"/>
            <a:ext cx="8596668" cy="4451101"/>
          </a:xfrm>
        </p:spPr>
        <p:txBody>
          <a:bodyPr>
            <a:normAutofit fontScale="92500" lnSpcReduction="20000"/>
          </a:bodyPr>
          <a:lstStyle/>
          <a:p>
            <a:r>
              <a:rPr lang="it-IT" sz="2200" dirty="0" err="1">
                <a:solidFill>
                  <a:schemeClr val="tx1"/>
                </a:solidFill>
              </a:rPr>
              <a:t>Operazionalizzazione</a:t>
            </a:r>
            <a:r>
              <a:rPr lang="it-IT" sz="2200" dirty="0">
                <a:solidFill>
                  <a:schemeClr val="tx1"/>
                </a:solidFill>
              </a:rPr>
              <a:t> dell’auto-regolazione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Dixon e </a:t>
            </a:r>
            <a:r>
              <a:rPr lang="it-IT" sz="1900" dirty="0" err="1">
                <a:solidFill>
                  <a:schemeClr val="tx1"/>
                </a:solidFill>
              </a:rPr>
              <a:t>Baumeister</a:t>
            </a:r>
            <a:r>
              <a:rPr lang="it-IT" sz="1900" dirty="0">
                <a:solidFill>
                  <a:schemeClr val="tx1"/>
                </a:solidFill>
              </a:rPr>
              <a:t> 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 velocità termine compito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Brown e </a:t>
            </a:r>
            <a:r>
              <a:rPr lang="it-IT" sz="1900" dirty="0" err="1">
                <a:solidFill>
                  <a:schemeClr val="tx1"/>
                </a:solidFill>
                <a:sym typeface="Wingdings" panose="05000000000000000000" pitchFamily="2" charset="2"/>
              </a:rPr>
              <a:t>McConnell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  tempo impiegato nella pratica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19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it-IT" sz="2200" dirty="0">
                <a:solidFill>
                  <a:schemeClr val="tx1"/>
                </a:solidFill>
                <a:sym typeface="Wingdings" panose="05000000000000000000" pitchFamily="2" charset="2"/>
              </a:rPr>
              <a:t>Manipolazione dell’efficacia della pratica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istruzioni identiche e differenze bilanciate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logica dello sperimentatore è credibile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condizione della pratica X complessità X cambiamento delle emozioni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r>
              <a:rPr lang="it-IT" sz="2200" dirty="0">
                <a:solidFill>
                  <a:schemeClr val="tx1"/>
                </a:solidFill>
              </a:rPr>
              <a:t>Relazione tra complessità del sé e stato affettivo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relazione semplice negativa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altri aspetti non ancora indagati</a:t>
            </a:r>
          </a:p>
        </p:txBody>
      </p:sp>
    </p:spTree>
    <p:extLst>
      <p:ext uri="{BB962C8B-B14F-4D97-AF65-F5344CB8AC3E}">
        <p14:creationId xmlns:p14="http://schemas.microsoft.com/office/powerpoint/2010/main" val="1486714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Bibliografia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3" y="1470991"/>
            <a:ext cx="9420823" cy="5168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Dixon, T., M., e </a:t>
            </a:r>
            <a:r>
              <a:rPr lang="en-US" dirty="0" err="1">
                <a:solidFill>
                  <a:schemeClr val="tx1"/>
                </a:solidFill>
              </a:rPr>
              <a:t>Baumeister</a:t>
            </a:r>
            <a:r>
              <a:rPr lang="en-US" dirty="0">
                <a:solidFill>
                  <a:schemeClr val="tx1"/>
                </a:solidFill>
              </a:rPr>
              <a:t>, R., F. (1991). Escaping the self: The moderating effect of self-complexity. </a:t>
            </a:r>
            <a:r>
              <a:rPr lang="en-US" i="1" dirty="0">
                <a:solidFill>
                  <a:schemeClr val="tx1"/>
                </a:solidFill>
              </a:rPr>
              <a:t>Personality and Social Psychology Bulletin</a:t>
            </a:r>
            <a:r>
              <a:rPr lang="en-US" dirty="0">
                <a:solidFill>
                  <a:schemeClr val="tx1"/>
                </a:solidFill>
              </a:rPr>
              <a:t>, 17, 363–368.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Higgins, E., T. (1987). Self-Discrepancy: A Theory Relating Self and Affect. </a:t>
            </a:r>
            <a:r>
              <a:rPr lang="en-US" i="1" dirty="0">
                <a:solidFill>
                  <a:schemeClr val="tx1"/>
                </a:solidFill>
              </a:rPr>
              <a:t>Psychological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Review</a:t>
            </a:r>
            <a:r>
              <a:rPr lang="en-US" dirty="0">
                <a:solidFill>
                  <a:schemeClr val="tx1"/>
                </a:solidFill>
              </a:rPr>
              <a:t>, 94, 319-340.</a:t>
            </a: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Linville, P., W. (1985). Self-complexity and affective extremity: Don’t put all of your eggs in one cognitive basket. </a:t>
            </a:r>
            <a:r>
              <a:rPr lang="en-US" i="1" dirty="0">
                <a:solidFill>
                  <a:schemeClr val="tx1"/>
                </a:solidFill>
              </a:rPr>
              <a:t>Social Cognition</a:t>
            </a:r>
            <a:r>
              <a:rPr lang="en-US" dirty="0">
                <a:solidFill>
                  <a:schemeClr val="tx1"/>
                </a:solidFill>
              </a:rPr>
              <a:t>, 3, 94–120.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McConnell, A., R., Renaud, J., M., Dean, K., K., Green, S., P., </a:t>
            </a:r>
            <a:r>
              <a:rPr lang="fr-FR" dirty="0" err="1">
                <a:solidFill>
                  <a:schemeClr val="tx1"/>
                </a:solidFill>
              </a:rPr>
              <a:t>Lamoreaux</a:t>
            </a:r>
            <a:r>
              <a:rPr lang="fr-FR" dirty="0">
                <a:solidFill>
                  <a:schemeClr val="tx1"/>
                </a:solidFill>
              </a:rPr>
              <a:t>, M., J., Hall, C., E., et al. (</a:t>
            </a:r>
            <a:r>
              <a:rPr lang="en-US" dirty="0">
                <a:solidFill>
                  <a:schemeClr val="tx1"/>
                </a:solidFill>
              </a:rPr>
              <a:t>2005). Whose self is it anyway? Self-aspect control moderates the relation between self-complexity and well-being. </a:t>
            </a:r>
            <a:r>
              <a:rPr lang="en-US" i="1" dirty="0">
                <a:solidFill>
                  <a:schemeClr val="tx1"/>
                </a:solidFill>
              </a:rPr>
              <a:t>Journal of Experimental Social Psychology</a:t>
            </a:r>
            <a:r>
              <a:rPr lang="en-US" dirty="0">
                <a:solidFill>
                  <a:schemeClr val="tx1"/>
                </a:solidFill>
              </a:rPr>
              <a:t>, 41, 1–18.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Pacini</a:t>
            </a:r>
            <a:r>
              <a:rPr lang="en-US" dirty="0">
                <a:solidFill>
                  <a:schemeClr val="tx1"/>
                </a:solidFill>
              </a:rPr>
              <a:t>, R., e Epstein, S. (1999). The relation of rational and experiential information processing styles to personality, basic beliefs, and the ratio-bias phenomenon. </a:t>
            </a:r>
            <a:r>
              <a:rPr lang="en-US" i="1" dirty="0">
                <a:solidFill>
                  <a:schemeClr val="tx1"/>
                </a:solidFill>
              </a:rPr>
              <a:t>Journal of Personality and Social Psychology</a:t>
            </a:r>
            <a:r>
              <a:rPr lang="en-US" dirty="0">
                <a:solidFill>
                  <a:schemeClr val="tx1"/>
                </a:solidFill>
              </a:rPr>
              <a:t>, 76, 972–987.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Watson, D., Clark, L., A., e </a:t>
            </a:r>
            <a:r>
              <a:rPr lang="en-US" dirty="0" err="1">
                <a:solidFill>
                  <a:schemeClr val="tx1"/>
                </a:solidFill>
              </a:rPr>
              <a:t>Tellegen</a:t>
            </a:r>
            <a:r>
              <a:rPr lang="en-US" dirty="0">
                <a:solidFill>
                  <a:schemeClr val="tx1"/>
                </a:solidFill>
              </a:rPr>
              <a:t>, A. (1988). Development and validation of brief measures of positive and negative affect: The PANAS scales. </a:t>
            </a:r>
            <a:r>
              <a:rPr lang="en-US" i="1" dirty="0">
                <a:solidFill>
                  <a:schemeClr val="tx1"/>
                </a:solidFill>
              </a:rPr>
              <a:t>Journal of Personality and </a:t>
            </a:r>
            <a:r>
              <a:rPr lang="it-IT" i="1" dirty="0">
                <a:solidFill>
                  <a:schemeClr val="tx1"/>
                </a:solidFill>
              </a:rPr>
              <a:t>Social </a:t>
            </a:r>
            <a:r>
              <a:rPr lang="it-IT" i="1" dirty="0" err="1">
                <a:solidFill>
                  <a:schemeClr val="tx1"/>
                </a:solidFill>
              </a:rPr>
              <a:t>Psychology</a:t>
            </a:r>
            <a:r>
              <a:rPr lang="it-IT" dirty="0">
                <a:solidFill>
                  <a:schemeClr val="tx1"/>
                </a:solidFill>
              </a:rPr>
              <a:t>, 54, 1063–1070.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415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5643"/>
          </a:xfrm>
        </p:spPr>
        <p:txBody>
          <a:bodyPr/>
          <a:lstStyle/>
          <a:p>
            <a:r>
              <a:rPr lang="it-IT" dirty="0"/>
              <a:t>Concetti fondamentali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505243"/>
            <a:ext cx="8596668" cy="4536120"/>
          </a:xfrm>
        </p:spPr>
        <p:txBody>
          <a:bodyPr>
            <a:normAutofit fontScale="92500" lnSpcReduction="20000"/>
          </a:bodyPr>
          <a:lstStyle/>
          <a:p>
            <a:r>
              <a:rPr lang="it-IT" sz="2200" dirty="0">
                <a:solidFill>
                  <a:schemeClr val="tx1"/>
                </a:solidFill>
              </a:rPr>
              <a:t>Auto-regolazione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capacità di regolare il proprio comportamento verso un obiettivo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sostenere l’azione personale in direzione di una meta specifica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dipende dalla valutazione della </a:t>
            </a:r>
            <a:r>
              <a:rPr lang="it-IT" sz="1900" i="1" dirty="0">
                <a:solidFill>
                  <a:schemeClr val="tx1"/>
                </a:solidFill>
              </a:rPr>
              <a:t>performance</a:t>
            </a:r>
            <a:r>
              <a:rPr lang="it-IT" sz="1900" dirty="0">
                <a:solidFill>
                  <a:schemeClr val="tx1"/>
                </a:solidFill>
              </a:rPr>
              <a:t> e dagli </a:t>
            </a:r>
            <a:r>
              <a:rPr lang="it-IT" sz="1900" i="1" dirty="0">
                <a:solidFill>
                  <a:schemeClr val="tx1"/>
                </a:solidFill>
              </a:rPr>
              <a:t>standard</a:t>
            </a:r>
            <a:r>
              <a:rPr lang="it-IT" sz="1900" dirty="0">
                <a:solidFill>
                  <a:schemeClr val="tx1"/>
                </a:solidFill>
              </a:rPr>
              <a:t> personali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fondamentale per l’essere umano</a:t>
            </a:r>
          </a:p>
          <a:p>
            <a:pPr marL="400050" lvl="1" indent="0">
              <a:buNone/>
            </a:pPr>
            <a:endParaRPr lang="it-IT" sz="1800" dirty="0">
              <a:solidFill>
                <a:schemeClr val="tx1"/>
              </a:solidFill>
            </a:endParaRPr>
          </a:p>
          <a:p>
            <a:r>
              <a:rPr lang="it-IT" sz="2200" dirty="0">
                <a:solidFill>
                  <a:schemeClr val="tx1"/>
                </a:solidFill>
              </a:rPr>
              <a:t>Discrepanza del sé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distanza tra il sé reale e sé ideale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sé reale 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 la rappresentazione degli attributi che la persona crede di possedere realmente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sé ideale  la rappresentazione degli attributi che la persona vorrebbe idealmente possedere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è associata a emozioni negative</a:t>
            </a:r>
            <a:endParaRPr lang="it-IT" sz="19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it-IT" sz="1800" dirty="0"/>
          </a:p>
          <a:p>
            <a:pPr marL="0" indent="0">
              <a:buNone/>
            </a:pPr>
            <a:endParaRPr lang="it-IT" sz="2000" i="1" dirty="0"/>
          </a:p>
          <a:p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086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Concetti fondamentali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501320"/>
          </a:xfrm>
        </p:spPr>
        <p:txBody>
          <a:bodyPr>
            <a:normAutofit lnSpcReduction="10000"/>
          </a:bodyPr>
          <a:lstStyle/>
          <a:p>
            <a:r>
              <a:rPr lang="it-IT" sz="2000" dirty="0">
                <a:solidFill>
                  <a:schemeClr val="tx1"/>
                </a:solidFill>
              </a:rPr>
              <a:t>Teoria della complessità del sé (</a:t>
            </a:r>
            <a:r>
              <a:rPr lang="it-IT" sz="2000" dirty="0" err="1">
                <a:solidFill>
                  <a:schemeClr val="tx1"/>
                </a:solidFill>
              </a:rPr>
              <a:t>Linville</a:t>
            </a:r>
            <a:r>
              <a:rPr lang="it-IT" sz="2000" dirty="0">
                <a:solidFill>
                  <a:schemeClr val="tx1"/>
                </a:solidFill>
              </a:rPr>
              <a:t>, 1985)</a:t>
            </a:r>
          </a:p>
          <a:p>
            <a:pPr marL="400050" lvl="1" indent="0">
              <a:buNone/>
            </a:pPr>
            <a:r>
              <a:rPr lang="it-IT" sz="1800" dirty="0">
                <a:solidFill>
                  <a:schemeClr val="tx1"/>
                </a:solidFill>
              </a:rPr>
              <a:t>Il sé è composto da diversi aspetti, ognuno dei quali rappresenta un ambito significativo della vita dell’individuo.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maggiore </a:t>
            </a:r>
            <a:r>
              <a:rPr lang="it-IT" dirty="0">
                <a:solidFill>
                  <a:schemeClr val="tx1"/>
                </a:solidFill>
                <a:sym typeface="Wingdings" panose="05000000000000000000" pitchFamily="2" charset="2"/>
              </a:rPr>
              <a:t> u</a:t>
            </a:r>
            <a:r>
              <a:rPr lang="it-IT" dirty="0">
                <a:solidFill>
                  <a:schemeClr val="tx1"/>
                </a:solidFill>
              </a:rPr>
              <a:t>n sé avente diverse sfaccettature, caratterizzate da attributi diversificati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minore </a:t>
            </a:r>
            <a:r>
              <a:rPr lang="it-IT" dirty="0">
                <a:solidFill>
                  <a:schemeClr val="tx1"/>
                </a:solidFill>
                <a:sym typeface="Wingdings" panose="05000000000000000000" pitchFamily="2" charset="2"/>
              </a:rPr>
              <a:t> un sé avente un </a:t>
            </a:r>
            <a:r>
              <a:rPr lang="it-IT" dirty="0">
                <a:solidFill>
                  <a:schemeClr val="tx1"/>
                </a:solidFill>
              </a:rPr>
              <a:t>minor numero di sfaccettature e più attributi in comune</a:t>
            </a:r>
          </a:p>
          <a:p>
            <a:pPr marL="400050" lvl="1" indent="0">
              <a:buNone/>
            </a:pPr>
            <a:r>
              <a:rPr lang="it-IT" sz="1800" i="1" dirty="0">
                <a:solidFill>
                  <a:schemeClr val="tx1"/>
                </a:solidFill>
              </a:rPr>
              <a:t>Quando i livelli di complessità del sé sono maggiori, l’effetto del feedback negativo ha un impatto minore sulla sfera emotiva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r>
              <a:rPr lang="it-IT" sz="2000" i="1" dirty="0" err="1">
                <a:solidFill>
                  <a:schemeClr val="tx1"/>
                </a:solidFill>
              </a:rPr>
              <a:t>Affective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spillover</a:t>
            </a:r>
            <a:endParaRPr lang="it-IT" sz="2000" i="1" dirty="0">
              <a:solidFill>
                <a:schemeClr val="tx1"/>
              </a:solidFill>
            </a:endParaRPr>
          </a:p>
          <a:p>
            <a:pPr marL="400050" lvl="1" indent="0">
              <a:buNone/>
            </a:pPr>
            <a:r>
              <a:rPr lang="it-IT" sz="1800" dirty="0">
                <a:solidFill>
                  <a:schemeClr val="tx1"/>
                </a:solidFill>
              </a:rPr>
              <a:t>Coloro che hanno un minor livello di complessità del sé mostrano delle reazioni emotive più forti rispetto a coloro che hanno livelli maggiori di complessità del sé (in risposta a </a:t>
            </a:r>
            <a:r>
              <a:rPr lang="it-IT" sz="1800" i="1" dirty="0">
                <a:solidFill>
                  <a:schemeClr val="tx1"/>
                </a:solidFill>
              </a:rPr>
              <a:t>feedback</a:t>
            </a:r>
            <a:r>
              <a:rPr lang="it-IT" sz="1800" dirty="0">
                <a:solidFill>
                  <a:schemeClr val="tx1"/>
                </a:solidFill>
              </a:rPr>
              <a:t> sia positivi che negativi)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734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0049"/>
          </a:xfrm>
        </p:spPr>
        <p:txBody>
          <a:bodyPr/>
          <a:lstStyle/>
          <a:p>
            <a:r>
              <a:rPr lang="it-IT" dirty="0"/>
              <a:t>Studio di Dixon e </a:t>
            </a:r>
            <a:r>
              <a:rPr lang="it-IT" dirty="0" err="1"/>
              <a:t>Baumeister</a:t>
            </a:r>
            <a:r>
              <a:rPr lang="it-IT" dirty="0"/>
              <a:t> (1991)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417371"/>
            <a:ext cx="9704623" cy="5191976"/>
          </a:xfrm>
        </p:spPr>
        <p:txBody>
          <a:bodyPr>
            <a:normAutofit lnSpcReduction="10000"/>
          </a:bodyPr>
          <a:lstStyle/>
          <a:p>
            <a:r>
              <a:rPr lang="it-IT" sz="1900" dirty="0">
                <a:solidFill>
                  <a:schemeClr val="tx1"/>
                </a:solidFill>
              </a:rPr>
              <a:t>Partecipanti con maggiore VS minore livello di complessità del sé</a:t>
            </a:r>
          </a:p>
          <a:p>
            <a:endParaRPr lang="it-IT" sz="1900" dirty="0">
              <a:solidFill>
                <a:schemeClr val="tx1"/>
              </a:solidFill>
            </a:endParaRPr>
          </a:p>
          <a:p>
            <a:r>
              <a:rPr lang="it-IT" sz="1900" i="1" dirty="0">
                <a:solidFill>
                  <a:schemeClr val="tx1"/>
                </a:solidFill>
              </a:rPr>
              <a:t>Feedback</a:t>
            </a:r>
            <a:r>
              <a:rPr lang="it-IT" sz="1900" dirty="0">
                <a:solidFill>
                  <a:schemeClr val="tx1"/>
                </a:solidFill>
              </a:rPr>
              <a:t> positivi VS negativi</a:t>
            </a:r>
          </a:p>
          <a:p>
            <a:endParaRPr lang="it-IT" sz="1900" dirty="0">
              <a:solidFill>
                <a:schemeClr val="tx1"/>
              </a:solidFill>
            </a:endParaRPr>
          </a:p>
          <a:p>
            <a:r>
              <a:rPr lang="it-IT" sz="1900" dirty="0">
                <a:solidFill>
                  <a:schemeClr val="tx1"/>
                </a:solidFill>
              </a:rPr>
              <a:t>Stesura di un saggio</a:t>
            </a:r>
          </a:p>
          <a:p>
            <a:pPr marL="0" indent="0">
              <a:buNone/>
            </a:pPr>
            <a:r>
              <a:rPr lang="it-IT" sz="1900" dirty="0">
                <a:solidFill>
                  <a:schemeClr val="tx1"/>
                </a:solidFill>
              </a:rPr>
              <a:t> </a:t>
            </a:r>
          </a:p>
          <a:p>
            <a:r>
              <a:rPr lang="it-IT" sz="1900" dirty="0">
                <a:solidFill>
                  <a:schemeClr val="tx1"/>
                </a:solidFill>
              </a:rPr>
              <a:t>Stanza con uno specchio rivolto al pp. VS rivolto altrove</a:t>
            </a:r>
          </a:p>
          <a:p>
            <a:pPr marL="0" indent="0">
              <a:buNone/>
            </a:pPr>
            <a:endParaRPr lang="it-IT" sz="1900" dirty="0">
              <a:solidFill>
                <a:schemeClr val="tx1"/>
              </a:solidFill>
            </a:endParaRPr>
          </a:p>
          <a:p>
            <a:r>
              <a:rPr lang="it-IT" sz="1900" dirty="0">
                <a:solidFill>
                  <a:schemeClr val="tx1"/>
                </a:solidFill>
              </a:rPr>
              <a:t>Risultati: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PP con minori livelli di complessità del sé </a:t>
            </a:r>
            <a:r>
              <a:rPr lang="it-IT" sz="1900" b="1" dirty="0">
                <a:solidFill>
                  <a:schemeClr val="tx1"/>
                </a:solidFill>
              </a:rPr>
              <a:t>+</a:t>
            </a:r>
            <a:r>
              <a:rPr lang="it-IT" sz="1900" dirty="0">
                <a:solidFill>
                  <a:schemeClr val="tx1"/>
                </a:solidFill>
              </a:rPr>
              <a:t> </a:t>
            </a:r>
            <a:r>
              <a:rPr lang="it-IT" sz="1900" i="1" dirty="0">
                <a:solidFill>
                  <a:schemeClr val="tx1"/>
                </a:solidFill>
              </a:rPr>
              <a:t>feedback</a:t>
            </a:r>
            <a:r>
              <a:rPr lang="it-IT" sz="1900" dirty="0">
                <a:solidFill>
                  <a:schemeClr val="tx1"/>
                </a:solidFill>
              </a:rPr>
              <a:t> negativo 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it-IT" sz="1900" dirty="0" err="1">
                <a:solidFill>
                  <a:schemeClr val="tx1"/>
                </a:solidFill>
                <a:sym typeface="Wingdings" panose="05000000000000000000" pitchFamily="2" charset="2"/>
              </a:rPr>
              <a:t>comp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. di fuga     </a:t>
            </a:r>
            <a:r>
              <a:rPr lang="it-IT" sz="1900" dirty="0">
                <a:solidFill>
                  <a:schemeClr val="tx1"/>
                </a:solidFill>
              </a:rPr>
              <a:t>rispetto a quelli con maggiori livelli di complessità del sé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PP con maggiori livelli di complessità del sé: tendono ad evitare la consapevolezza del fallimento più velocemente perché una porzione maggiore delle sfaccettature del sé ne è intaccata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400050" lvl="1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46138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Studio preliminare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325218"/>
            <a:ext cx="9738875" cy="53406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1900" dirty="0">
                <a:solidFill>
                  <a:schemeClr val="tx1"/>
                </a:solidFill>
              </a:rPr>
              <a:t>Un’emozione negativa è interpretata in modo diverso a seconda del livello di complessità del sé</a:t>
            </a:r>
          </a:p>
          <a:p>
            <a:r>
              <a:rPr lang="it-IT" sz="1900" dirty="0">
                <a:solidFill>
                  <a:schemeClr val="tx1"/>
                </a:solidFill>
              </a:rPr>
              <a:t>Partecipanti (N = 35)</a:t>
            </a:r>
          </a:p>
          <a:p>
            <a:pPr marL="0" indent="0">
              <a:buNone/>
            </a:pPr>
            <a:r>
              <a:rPr lang="it-IT" sz="1900" dirty="0">
                <a:solidFill>
                  <a:schemeClr val="tx1"/>
                </a:solidFill>
              </a:rPr>
              <a:t> </a:t>
            </a:r>
          </a:p>
          <a:p>
            <a:r>
              <a:rPr lang="it-IT" sz="1900" dirty="0">
                <a:solidFill>
                  <a:schemeClr val="tx1"/>
                </a:solidFill>
              </a:rPr>
              <a:t>Strumento carta-e-matita (Linville,1985) 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it-IT" sz="1900" dirty="0">
                <a:solidFill>
                  <a:schemeClr val="tx1"/>
                </a:solidFill>
              </a:rPr>
              <a:t>livello di complessità del sé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lista di 40 attributi per ogni aspetto del sé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compito: raggruppare e etichettare gli attributi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1900" dirty="0">
              <a:solidFill>
                <a:schemeClr val="tx1"/>
              </a:solidFill>
            </a:endParaRPr>
          </a:p>
          <a:p>
            <a:r>
              <a:rPr lang="it-IT" sz="1900" i="1" dirty="0" err="1">
                <a:solidFill>
                  <a:schemeClr val="tx1"/>
                </a:solidFill>
              </a:rPr>
              <a:t>Rational-Experiential</a:t>
            </a:r>
            <a:r>
              <a:rPr lang="it-IT" sz="1900" i="1" dirty="0">
                <a:solidFill>
                  <a:schemeClr val="tx1"/>
                </a:solidFill>
              </a:rPr>
              <a:t> Inventory </a:t>
            </a:r>
            <a:r>
              <a:rPr lang="it-IT" sz="1900" dirty="0">
                <a:solidFill>
                  <a:schemeClr val="tx1"/>
                </a:solidFill>
              </a:rPr>
              <a:t>(REI Pacini e Epstein, 1999) 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 importanza delle emozioni</a:t>
            </a:r>
            <a:endParaRPr lang="it-IT" sz="19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2 item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</a:rPr>
              <a:t>scala </a:t>
            </a:r>
            <a:r>
              <a:rPr lang="it-IT" sz="1900" dirty="0" err="1">
                <a:solidFill>
                  <a:schemeClr val="tx1"/>
                </a:solidFill>
              </a:rPr>
              <a:t>Likert</a:t>
            </a:r>
            <a:r>
              <a:rPr lang="it-IT" sz="1900" dirty="0">
                <a:solidFill>
                  <a:schemeClr val="tx1"/>
                </a:solidFill>
              </a:rPr>
              <a:t> a 5 punti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1900" dirty="0">
              <a:solidFill>
                <a:schemeClr val="tx1"/>
              </a:solidFill>
            </a:endParaRPr>
          </a:p>
          <a:p>
            <a:r>
              <a:rPr lang="it-IT" sz="1900" dirty="0">
                <a:solidFill>
                  <a:schemeClr val="tx1"/>
                </a:solidFill>
              </a:rPr>
              <a:t>Risultati: </a:t>
            </a:r>
          </a:p>
          <a:p>
            <a:pPr marL="400050" lvl="1" indent="0">
              <a:buNone/>
            </a:pPr>
            <a:r>
              <a:rPr lang="it-IT" sz="1900" dirty="0">
                <a:solidFill>
                  <a:schemeClr val="tx1"/>
                </a:solidFill>
              </a:rPr>
              <a:t>correlazione tra risposte dei PP agli item e grado di complessità del sé: complessità del sé         tendenza ad affidarsi alle emozioni  </a:t>
            </a:r>
          </a:p>
          <a:p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1449293" y="6332319"/>
            <a:ext cx="159025" cy="213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 rot="10800000">
            <a:off x="1780596" y="6332318"/>
            <a:ext cx="159025" cy="213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9106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attuale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534781"/>
            <a:ext cx="8596668" cy="5010088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chemeClr val="tx1"/>
                </a:solidFill>
              </a:rPr>
              <a:t>Ipotesi</a:t>
            </a:r>
          </a:p>
          <a:p>
            <a:pPr marL="0" lvl="0" indent="0">
              <a:buNone/>
            </a:pPr>
            <a:r>
              <a:rPr lang="it-IT" dirty="0">
                <a:solidFill>
                  <a:schemeClr val="tx1"/>
                </a:solidFill>
              </a:rPr>
              <a:t>I ricercatori volevano indagare la quantità di pratica nei PP con minori livelli di complessità del sé, per farlo hanno manipolato la raggiungibilità dell’obiettivo, ipotizzando che</a:t>
            </a:r>
          </a:p>
          <a:p>
            <a:pPr lvl="0">
              <a:buFont typeface="+mj-lt"/>
              <a:buAutoNum type="arabicPeriod"/>
            </a:pPr>
            <a:r>
              <a:rPr lang="it-IT" dirty="0">
                <a:solidFill>
                  <a:schemeClr val="tx1"/>
                </a:solidFill>
              </a:rPr>
              <a:t>Quando l’obiettivo è percepito come irraggiungibile</a:t>
            </a:r>
            <a:r>
              <a:rPr lang="it-IT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la pratica dei PP con livelli minori di complessità del sé diminuisce (“fuga”)</a:t>
            </a:r>
          </a:p>
          <a:p>
            <a:pPr>
              <a:buFont typeface="+mj-lt"/>
              <a:buAutoNum type="arabicPeriod"/>
            </a:pPr>
            <a:r>
              <a:rPr lang="it-IT" dirty="0">
                <a:solidFill>
                  <a:schemeClr val="tx1"/>
                </a:solidFill>
              </a:rPr>
              <a:t>Quando l'obiettivo è percepito come raggiungibile la pratica dei PP con minori livelli di complessità del sé aumenta, quindi non è attesa una correlazione tra complessità del sé e impegno perché compensano le discrepanze con l'impegno anziché con la "fuga"</a:t>
            </a:r>
          </a:p>
          <a:p>
            <a:pPr lvl="0">
              <a:buFont typeface="+mj-lt"/>
              <a:buAutoNum type="arabicPeriod"/>
            </a:pPr>
            <a:r>
              <a:rPr lang="it-IT" dirty="0">
                <a:solidFill>
                  <a:schemeClr val="tx1"/>
                </a:solidFill>
              </a:rPr>
              <a:t>PP con minori livelli di complessità del sé </a:t>
            </a:r>
            <a:r>
              <a:rPr lang="it-IT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i="1" dirty="0">
                <a:solidFill>
                  <a:schemeClr val="tx1"/>
                </a:solidFill>
              </a:rPr>
              <a:t>feedback</a:t>
            </a:r>
            <a:r>
              <a:rPr lang="it-IT" dirty="0">
                <a:solidFill>
                  <a:schemeClr val="tx1"/>
                </a:solidFill>
              </a:rPr>
              <a:t> interno (esperienza emotiva) per regolare il comportamento e l’impegno, emozione negativa fa aumentare l’impegno</a:t>
            </a:r>
          </a:p>
          <a:p>
            <a:pPr marL="400050" lvl="1" indent="0">
              <a:buNone/>
            </a:pPr>
            <a:r>
              <a:rPr lang="it-IT" sz="1800" dirty="0">
                <a:solidFill>
                  <a:schemeClr val="tx1"/>
                </a:solidFill>
              </a:rPr>
              <a:t>PP con maggiori livelli di complessità del sé </a:t>
            </a:r>
            <a:r>
              <a:rPr lang="it-IT" sz="1800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it-IT" sz="1800" i="1" dirty="0">
                <a:solidFill>
                  <a:schemeClr val="tx1"/>
                </a:solidFill>
                <a:sym typeface="Wingdings"/>
              </a:rPr>
              <a:t>feedback</a:t>
            </a:r>
            <a:r>
              <a:rPr lang="it-IT" sz="1800" dirty="0">
                <a:solidFill>
                  <a:schemeClr val="tx1"/>
                </a:solidFill>
                <a:sym typeface="Wingdings"/>
              </a:rPr>
              <a:t> esterno per regolare il comportamento e l’impegno </a:t>
            </a:r>
            <a:endParaRPr lang="it-IT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365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636295"/>
            <a:ext cx="8596668" cy="4405067"/>
          </a:xfrm>
        </p:spPr>
        <p:txBody>
          <a:bodyPr>
            <a:normAutofit fontScale="92500" lnSpcReduction="20000"/>
          </a:bodyPr>
          <a:lstStyle/>
          <a:p>
            <a:r>
              <a:rPr lang="it-IT" sz="2200" dirty="0">
                <a:solidFill>
                  <a:schemeClr val="tx1"/>
                </a:solidFill>
              </a:rPr>
              <a:t>Partecipanti</a:t>
            </a:r>
            <a:r>
              <a:rPr lang="it-IT" sz="2000" dirty="0">
                <a:solidFill>
                  <a:schemeClr val="tx1"/>
                </a:solidFill>
              </a:rPr>
              <a:t> (N = 67)</a:t>
            </a:r>
          </a:p>
          <a:p>
            <a:pPr marL="0" indent="0">
              <a:buNone/>
            </a:pPr>
            <a:endParaRPr lang="it-IT" sz="2000" dirty="0">
              <a:solidFill>
                <a:schemeClr val="tx1"/>
              </a:solidFill>
            </a:endParaRPr>
          </a:p>
          <a:p>
            <a:r>
              <a:rPr lang="it-IT" sz="2200" dirty="0" err="1">
                <a:solidFill>
                  <a:schemeClr val="tx1"/>
                </a:solidFill>
                <a:sym typeface="Wingdings" panose="05000000000000000000" pitchFamily="2" charset="2"/>
              </a:rPr>
              <a:t>Operazionalizzazione</a:t>
            </a:r>
            <a:endParaRPr lang="it-IT" sz="22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discrepanza del sé  </a:t>
            </a:r>
            <a:r>
              <a:rPr lang="it-IT" sz="1900" i="1" dirty="0">
                <a:solidFill>
                  <a:schemeClr val="tx1"/>
                </a:solidFill>
                <a:sym typeface="Wingdings" panose="05000000000000000000" pitchFamily="2" charset="2"/>
              </a:rPr>
              <a:t>feedback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 negativo sulla </a:t>
            </a:r>
            <a:r>
              <a:rPr lang="it-IT" sz="1900" i="1" dirty="0">
                <a:solidFill>
                  <a:schemeClr val="tx1"/>
                </a:solidFill>
                <a:sym typeface="Wingdings" panose="05000000000000000000" pitchFamily="2" charset="2"/>
              </a:rPr>
              <a:t>performance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 del pp.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auto-regolazione  impegno nella pratica (tempo)</a:t>
            </a:r>
          </a:p>
          <a:p>
            <a:pPr marL="0" indent="0">
              <a:buNone/>
            </a:pPr>
            <a:endParaRPr lang="it-IT" sz="1900" dirty="0">
              <a:solidFill>
                <a:schemeClr val="tx1"/>
              </a:solidFill>
            </a:endParaRPr>
          </a:p>
          <a:p>
            <a:r>
              <a:rPr lang="it-IT" sz="2200" dirty="0">
                <a:solidFill>
                  <a:schemeClr val="tx1"/>
                </a:solidFill>
              </a:rPr>
              <a:t>Strumenti</a:t>
            </a:r>
            <a:r>
              <a:rPr lang="it-IT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i="1" dirty="0">
                <a:solidFill>
                  <a:schemeClr val="tx1"/>
                </a:solidFill>
              </a:rPr>
              <a:t>Trait-</a:t>
            </a:r>
            <a:r>
              <a:rPr lang="it-IT" sz="1900" i="1" dirty="0" err="1">
                <a:solidFill>
                  <a:schemeClr val="tx1"/>
                </a:solidFill>
              </a:rPr>
              <a:t>sorting</a:t>
            </a:r>
            <a:r>
              <a:rPr lang="it-IT" sz="1900" i="1" dirty="0">
                <a:solidFill>
                  <a:schemeClr val="tx1"/>
                </a:solidFill>
              </a:rPr>
              <a:t> task (</a:t>
            </a:r>
            <a:r>
              <a:rPr lang="it-IT" sz="1900" dirty="0" err="1">
                <a:solidFill>
                  <a:schemeClr val="tx1"/>
                </a:solidFill>
              </a:rPr>
              <a:t>Linville</a:t>
            </a:r>
            <a:r>
              <a:rPr lang="it-IT" sz="1900" dirty="0">
                <a:solidFill>
                  <a:schemeClr val="tx1"/>
                </a:solidFill>
              </a:rPr>
              <a:t>, 1985)</a:t>
            </a:r>
          </a:p>
          <a:p>
            <a:pPr marL="400050" lvl="1" indent="0">
              <a:buNone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 complessità del sé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i="1" dirty="0">
                <a:solidFill>
                  <a:schemeClr val="tx1"/>
                </a:solidFill>
              </a:rPr>
              <a:t>The Positive and Negative </a:t>
            </a:r>
            <a:r>
              <a:rPr lang="it-IT" sz="1900" i="1" dirty="0" err="1">
                <a:solidFill>
                  <a:schemeClr val="tx1"/>
                </a:solidFill>
              </a:rPr>
              <a:t>Affect</a:t>
            </a:r>
            <a:r>
              <a:rPr lang="it-IT" sz="1900" i="1" dirty="0">
                <a:solidFill>
                  <a:schemeClr val="tx1"/>
                </a:solidFill>
              </a:rPr>
              <a:t> Schedule</a:t>
            </a:r>
            <a:r>
              <a:rPr lang="it-IT" sz="1900" dirty="0">
                <a:solidFill>
                  <a:schemeClr val="tx1"/>
                </a:solidFill>
              </a:rPr>
              <a:t> (PANAS Watson et al., 1988)  </a:t>
            </a:r>
          </a:p>
          <a:p>
            <a:pPr marL="400050" lvl="1" indent="0">
              <a:buNone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 qualità dello stato affettivo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900" i="1" dirty="0" err="1">
                <a:solidFill>
                  <a:schemeClr val="tx1"/>
                </a:solidFill>
              </a:rPr>
              <a:t>Thorndike</a:t>
            </a:r>
            <a:r>
              <a:rPr lang="it-IT" sz="1900" i="1" dirty="0">
                <a:solidFill>
                  <a:schemeClr val="tx1"/>
                </a:solidFill>
              </a:rPr>
              <a:t> </a:t>
            </a:r>
            <a:r>
              <a:rPr lang="it-IT" sz="1900" i="1" dirty="0" err="1">
                <a:solidFill>
                  <a:schemeClr val="tx1"/>
                </a:solidFill>
              </a:rPr>
              <a:t>Anagrams</a:t>
            </a:r>
            <a:r>
              <a:rPr lang="it-IT" sz="1900" i="1" dirty="0">
                <a:solidFill>
                  <a:schemeClr val="tx1"/>
                </a:solidFill>
              </a:rPr>
              <a:t> Test</a:t>
            </a:r>
            <a:r>
              <a:rPr lang="it-IT" sz="1900" dirty="0">
                <a:solidFill>
                  <a:schemeClr val="tx1"/>
                </a:solidFill>
              </a:rPr>
              <a:t> (TAT, Dixon et al., 1991) </a:t>
            </a:r>
            <a:endParaRPr lang="it-IT" sz="19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125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059" y="591959"/>
            <a:ext cx="8596668" cy="1320800"/>
          </a:xfrm>
        </p:spPr>
        <p:txBody>
          <a:bodyPr/>
          <a:lstStyle/>
          <a:p>
            <a:r>
              <a:rPr lang="it-IT" dirty="0"/>
              <a:t>Metodo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6783" y="1376011"/>
            <a:ext cx="9010005" cy="5000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it-IT" sz="2000" dirty="0">
                <a:solidFill>
                  <a:schemeClr val="tx1"/>
                </a:solidFill>
                <a:sym typeface="Wingdings" panose="05000000000000000000" pitchFamily="2" charset="2"/>
              </a:rPr>
              <a:t>Procedura</a:t>
            </a:r>
            <a:r>
              <a:rPr lang="it-IT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endParaRPr lang="it-IT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endParaRPr lang="it-IT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sym typeface="Wingdings" panose="05000000000000000000" pitchFamily="2" charset="2"/>
              </a:rPr>
              <a:t>T1: 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T2: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i="1" dirty="0">
                <a:solidFill>
                  <a:schemeClr val="tx1"/>
                </a:solidFill>
              </a:rPr>
              <a:t>Briefing </a:t>
            </a:r>
            <a:r>
              <a:rPr lang="it-IT" dirty="0">
                <a:solidFill>
                  <a:schemeClr val="tx1"/>
                </a:solidFill>
              </a:rPr>
              <a:t>con i partecipanti</a:t>
            </a:r>
            <a:endParaRPr lang="it-IT" i="1" dirty="0"/>
          </a:p>
        </p:txBody>
      </p:sp>
      <p:sp>
        <p:nvSpPr>
          <p:cNvPr id="4" name="Freccia in giù 3"/>
          <p:cNvSpPr/>
          <p:nvPr/>
        </p:nvSpPr>
        <p:spPr>
          <a:xfrm>
            <a:off x="1046144" y="3547334"/>
            <a:ext cx="408118" cy="1139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70121" y="3980185"/>
            <a:ext cx="237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Feedback</a:t>
            </a:r>
            <a:r>
              <a:rPr lang="it-IT" dirty="0"/>
              <a:t> negativo</a:t>
            </a:r>
          </a:p>
        </p:txBody>
      </p:sp>
      <p:cxnSp>
        <p:nvCxnSpPr>
          <p:cNvPr id="7" name="Connettore diritto 6"/>
          <p:cNvCxnSpPr>
            <a:cxnSpLocks/>
          </p:cNvCxnSpPr>
          <p:nvPr/>
        </p:nvCxnSpPr>
        <p:spPr>
          <a:xfrm flipV="1">
            <a:off x="1470122" y="2814194"/>
            <a:ext cx="467390" cy="297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/>
          <p:cNvCxnSpPr>
            <a:cxnSpLocks/>
          </p:cNvCxnSpPr>
          <p:nvPr/>
        </p:nvCxnSpPr>
        <p:spPr>
          <a:xfrm>
            <a:off x="1470121" y="3115339"/>
            <a:ext cx="479791" cy="368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1990426" y="2604988"/>
            <a:ext cx="4267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Trait-</a:t>
            </a:r>
            <a:r>
              <a:rPr lang="it-IT" i="1" dirty="0" err="1"/>
              <a:t>sorting</a:t>
            </a:r>
            <a:r>
              <a:rPr lang="it-IT" i="1" dirty="0"/>
              <a:t> task + </a:t>
            </a:r>
            <a:r>
              <a:rPr lang="it-IT" dirty="0">
                <a:sym typeface="Wingdings" panose="05000000000000000000" pitchFamily="2" charset="2"/>
              </a:rPr>
              <a:t>PANAS (</a:t>
            </a:r>
            <a:r>
              <a:rPr lang="it-IT" i="1" dirty="0">
                <a:sym typeface="Wingdings" panose="05000000000000000000" pitchFamily="2" charset="2"/>
              </a:rPr>
              <a:t>baseline</a:t>
            </a:r>
            <a:r>
              <a:rPr lang="it-IT" dirty="0">
                <a:sym typeface="Wingdings" panose="05000000000000000000" pitchFamily="2" charset="2"/>
              </a:rPr>
              <a:t>) 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991609" y="3318425"/>
            <a:ext cx="3821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TAT (10 di cui 7 impossibili)</a:t>
            </a:r>
          </a:p>
          <a:p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089597" y="4523433"/>
            <a:ext cx="420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PANAS (misurare effetto del </a:t>
            </a:r>
            <a:r>
              <a:rPr lang="it-IT" i="1" dirty="0"/>
              <a:t>feedback</a:t>
            </a:r>
            <a:r>
              <a:rPr lang="it-IT" dirty="0"/>
              <a:t>)</a:t>
            </a:r>
          </a:p>
        </p:txBody>
      </p:sp>
      <p:cxnSp>
        <p:nvCxnSpPr>
          <p:cNvPr id="17" name="Connettore diritto 16"/>
          <p:cNvCxnSpPr>
            <a:cxnSpLocks/>
          </p:cNvCxnSpPr>
          <p:nvPr/>
        </p:nvCxnSpPr>
        <p:spPr>
          <a:xfrm flipV="1">
            <a:off x="1527422" y="4729312"/>
            <a:ext cx="512357" cy="2597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/>
          <p:cNvCxnSpPr>
            <a:cxnSpLocks/>
          </p:cNvCxnSpPr>
          <p:nvPr/>
        </p:nvCxnSpPr>
        <p:spPr>
          <a:xfrm>
            <a:off x="1520327" y="4983643"/>
            <a:ext cx="490564" cy="272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2068668" y="4974806"/>
            <a:ext cx="3451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TAT (davanti allo specchio) </a:t>
            </a:r>
          </a:p>
          <a:p>
            <a:r>
              <a:rPr lang="it-IT" dirty="0">
                <a:sym typeface="Wingdings"/>
              </a:rPr>
              <a:t> pratica per max. 25 minuti</a:t>
            </a:r>
            <a:endParaRPr lang="it-IT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291284" y="5115936"/>
            <a:ext cx="476215" cy="2822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91284" y="5415835"/>
            <a:ext cx="476215" cy="1940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855689" y="4868960"/>
            <a:ext cx="1781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efficace</a:t>
            </a:r>
            <a:r>
              <a:rPr lang="en-US" dirty="0"/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02773" y="5415837"/>
            <a:ext cx="1552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inefficace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924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270000"/>
            <a:ext cx="8837727" cy="5327374"/>
          </a:xfrm>
        </p:spPr>
        <p:txBody>
          <a:bodyPr>
            <a:normAutofit fontScale="92500" lnSpcReduction="10000"/>
          </a:bodyPr>
          <a:lstStyle/>
          <a:p>
            <a:r>
              <a:rPr lang="it-IT" sz="1900" dirty="0">
                <a:solidFill>
                  <a:schemeClr val="tx1"/>
                </a:solidFill>
              </a:rPr>
              <a:t>Lo stato affettivo è significativamente meno positivo al T2 (M = 4.74, SD = 0.92) rispetto al T1 (M = 5.03, SD = 0.80) </a:t>
            </a:r>
            <a:r>
              <a:rPr lang="it-IT" sz="1900" dirty="0">
                <a:solidFill>
                  <a:schemeClr val="tx1"/>
                </a:solidFill>
                <a:sym typeface="Wingdings"/>
              </a:rPr>
              <a:t></a:t>
            </a:r>
            <a:r>
              <a:rPr lang="it-IT" sz="1900" i="1" dirty="0">
                <a:solidFill>
                  <a:schemeClr val="tx1"/>
                </a:solidFill>
                <a:sym typeface="Wingdings"/>
              </a:rPr>
              <a:t> </a:t>
            </a:r>
            <a:r>
              <a:rPr lang="it-IT" sz="1900" i="1" dirty="0">
                <a:solidFill>
                  <a:schemeClr val="tx1"/>
                </a:solidFill>
              </a:rPr>
              <a:t>t</a:t>
            </a:r>
            <a:r>
              <a:rPr lang="it-IT" sz="1900" dirty="0">
                <a:solidFill>
                  <a:schemeClr val="tx1"/>
                </a:solidFill>
              </a:rPr>
              <a:t>(63) = 4.50, </a:t>
            </a:r>
            <a:r>
              <a:rPr lang="it-IT" sz="1900" i="1" dirty="0">
                <a:solidFill>
                  <a:schemeClr val="tx1"/>
                </a:solidFill>
              </a:rPr>
              <a:t>p </a:t>
            </a:r>
            <a:r>
              <a:rPr lang="it-IT" sz="1900" dirty="0">
                <a:solidFill>
                  <a:schemeClr val="tx1"/>
                </a:solidFill>
              </a:rPr>
              <a:t>&lt; .001</a:t>
            </a:r>
          </a:p>
          <a:p>
            <a:pPr marL="400050" lvl="1" indent="0">
              <a:buNone/>
            </a:pPr>
            <a:r>
              <a:rPr lang="it-IT" sz="1900" dirty="0">
                <a:solidFill>
                  <a:schemeClr val="tx1"/>
                </a:solidFill>
              </a:rPr>
              <a:t>Quindi, la complessità del sé non è correlata al cambiamento dell’emozione dopo il </a:t>
            </a:r>
            <a:r>
              <a:rPr lang="it-IT" sz="1900" i="1" dirty="0">
                <a:solidFill>
                  <a:schemeClr val="tx1"/>
                </a:solidFill>
              </a:rPr>
              <a:t>feedback</a:t>
            </a:r>
          </a:p>
          <a:p>
            <a:pPr marL="0" indent="0">
              <a:buNone/>
            </a:pPr>
            <a:endParaRPr lang="it-IT" sz="1900" i="1" dirty="0">
              <a:solidFill>
                <a:schemeClr val="tx1"/>
              </a:solidFill>
            </a:endParaRPr>
          </a:p>
          <a:p>
            <a:r>
              <a:rPr lang="en-US" sz="1900" dirty="0" err="1">
                <a:solidFill>
                  <a:schemeClr val="tx1"/>
                </a:solidFill>
              </a:rPr>
              <a:t>Effetto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principale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della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complessità</a:t>
            </a:r>
            <a:r>
              <a:rPr lang="en-US" sz="1900" dirty="0">
                <a:solidFill>
                  <a:schemeClr val="tx1"/>
                </a:solidFill>
              </a:rPr>
              <a:t> del </a:t>
            </a:r>
            <a:r>
              <a:rPr lang="en-US" sz="1900" dirty="0" err="1">
                <a:solidFill>
                  <a:schemeClr val="tx1"/>
                </a:solidFill>
              </a:rPr>
              <a:t>sé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>
                <a:solidFill>
                  <a:schemeClr val="tx1"/>
                </a:solidFill>
                <a:sym typeface="Wingdings"/>
              </a:rPr>
              <a:t>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i="1" dirty="0">
                <a:solidFill>
                  <a:schemeClr val="tx1"/>
                </a:solidFill>
              </a:rPr>
              <a:t>B = </a:t>
            </a:r>
            <a:r>
              <a:rPr lang="en-US" sz="1900" dirty="0">
                <a:solidFill>
                  <a:schemeClr val="tx1"/>
                </a:solidFill>
              </a:rPr>
              <a:t>.38, </a:t>
            </a:r>
            <a:r>
              <a:rPr lang="en-US" sz="1900" i="1" dirty="0">
                <a:solidFill>
                  <a:schemeClr val="tx1"/>
                </a:solidFill>
              </a:rPr>
              <a:t>t =</a:t>
            </a:r>
            <a:r>
              <a:rPr lang="en-US" sz="1900" dirty="0">
                <a:solidFill>
                  <a:schemeClr val="tx1"/>
                </a:solidFill>
              </a:rPr>
              <a:t> 3.15, </a:t>
            </a:r>
            <a:r>
              <a:rPr lang="en-US" sz="1900" i="1" dirty="0">
                <a:solidFill>
                  <a:schemeClr val="tx1"/>
                </a:solidFill>
              </a:rPr>
              <a:t>p </a:t>
            </a:r>
            <a:r>
              <a:rPr lang="en-US" sz="1900" dirty="0">
                <a:solidFill>
                  <a:schemeClr val="tx1"/>
                </a:solidFill>
              </a:rPr>
              <a:t>&lt; .05</a:t>
            </a:r>
          </a:p>
          <a:p>
            <a:pPr marL="0" indent="0">
              <a:buNone/>
            </a:pPr>
            <a:r>
              <a:rPr lang="en-US" sz="1900" dirty="0">
                <a:solidFill>
                  <a:schemeClr val="tx1"/>
                </a:solidFill>
              </a:rPr>
              <a:t> </a:t>
            </a:r>
          </a:p>
          <a:p>
            <a:r>
              <a:rPr lang="en-US" sz="1900" dirty="0" err="1">
                <a:solidFill>
                  <a:schemeClr val="tx1"/>
                </a:solidFill>
              </a:rPr>
              <a:t>Effetto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marginale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della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condizione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della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pratica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en-US" sz="1900" i="1" dirty="0">
                <a:solidFill>
                  <a:schemeClr val="tx1"/>
                </a:solidFill>
                <a:sym typeface="Wingdings"/>
              </a:rPr>
              <a:t>B = </a:t>
            </a:r>
            <a:r>
              <a:rPr lang="en-US" sz="1900" dirty="0">
                <a:solidFill>
                  <a:schemeClr val="tx1"/>
                </a:solidFill>
              </a:rPr>
              <a:t>.22, </a:t>
            </a:r>
            <a:r>
              <a:rPr lang="en-US" sz="1900" i="1" dirty="0">
                <a:solidFill>
                  <a:schemeClr val="tx1"/>
                </a:solidFill>
              </a:rPr>
              <a:t>t = </a:t>
            </a:r>
            <a:r>
              <a:rPr lang="en-US" sz="1900" dirty="0">
                <a:solidFill>
                  <a:schemeClr val="tx1"/>
                </a:solidFill>
              </a:rPr>
              <a:t>1.88, </a:t>
            </a:r>
            <a:r>
              <a:rPr lang="en-US" sz="1900" i="1" dirty="0">
                <a:solidFill>
                  <a:schemeClr val="tx1"/>
                </a:solidFill>
              </a:rPr>
              <a:t>p &lt; </a:t>
            </a:r>
            <a:r>
              <a:rPr lang="en-US" sz="1900" dirty="0">
                <a:solidFill>
                  <a:schemeClr val="tx1"/>
                </a:solidFill>
              </a:rPr>
              <a:t>.065</a:t>
            </a:r>
          </a:p>
          <a:p>
            <a:pPr marL="0" indent="0">
              <a:buNone/>
            </a:pPr>
            <a:r>
              <a:rPr lang="en-US" sz="1900" dirty="0">
                <a:solidFill>
                  <a:schemeClr val="tx1"/>
                </a:solidFill>
              </a:rPr>
              <a:t> </a:t>
            </a:r>
          </a:p>
          <a:p>
            <a:r>
              <a:rPr lang="en-US" sz="1900" dirty="0" err="1">
                <a:solidFill>
                  <a:schemeClr val="tx1"/>
                </a:solidFill>
              </a:rPr>
              <a:t>Interazione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en-US" sz="1900" i="1" dirty="0">
                <a:solidFill>
                  <a:schemeClr val="tx1"/>
                </a:solidFill>
                <a:sym typeface="Wingdings"/>
              </a:rPr>
              <a:t>B = - </a:t>
            </a:r>
            <a:r>
              <a:rPr lang="en-US" sz="1900" dirty="0">
                <a:solidFill>
                  <a:schemeClr val="tx1"/>
                </a:solidFill>
              </a:rPr>
              <a:t>.27, </a:t>
            </a:r>
            <a:r>
              <a:rPr lang="en-US" sz="1900" i="1" dirty="0">
                <a:solidFill>
                  <a:schemeClr val="tx1"/>
                </a:solidFill>
              </a:rPr>
              <a:t>t = -</a:t>
            </a:r>
            <a:r>
              <a:rPr lang="en-US" sz="1900" dirty="0">
                <a:solidFill>
                  <a:schemeClr val="tx1"/>
                </a:solidFill>
              </a:rPr>
              <a:t>2.13, </a:t>
            </a:r>
            <a:r>
              <a:rPr lang="en-US" sz="1900" i="1" dirty="0">
                <a:solidFill>
                  <a:schemeClr val="tx1"/>
                </a:solidFill>
              </a:rPr>
              <a:t>p &lt; </a:t>
            </a:r>
            <a:r>
              <a:rPr lang="en-US" sz="1900" dirty="0">
                <a:solidFill>
                  <a:schemeClr val="tx1"/>
                </a:solidFill>
              </a:rPr>
              <a:t>.05  </a:t>
            </a:r>
          </a:p>
          <a:p>
            <a:pPr marL="285750" indent="-285750">
              <a:buFont typeface="Arial"/>
              <a:buChar char="•"/>
            </a:pPr>
            <a:r>
              <a:rPr lang="en-US" sz="1900" dirty="0" err="1">
                <a:solidFill>
                  <a:schemeClr val="tx1"/>
                </a:solidFill>
              </a:rPr>
              <a:t>Cambiamento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nello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stato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affettivo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1900" dirty="0" err="1">
                <a:solidFill>
                  <a:schemeClr val="tx1"/>
                </a:solidFill>
              </a:rPr>
              <a:t>Condizione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d’efficacia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della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pratica</a:t>
            </a:r>
            <a:r>
              <a:rPr lang="en-US" sz="1900" dirty="0">
                <a:solidFill>
                  <a:schemeClr val="tx1"/>
                </a:solidFill>
              </a:rPr>
              <a:t> vs. </a:t>
            </a:r>
            <a:r>
              <a:rPr lang="en-US" sz="1900" dirty="0" err="1">
                <a:solidFill>
                  <a:schemeClr val="tx1"/>
                </a:solidFill>
              </a:rPr>
              <a:t>inefficacia</a:t>
            </a:r>
            <a:endParaRPr lang="en-US" sz="1900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900" dirty="0" err="1">
                <a:solidFill>
                  <a:schemeClr val="tx1"/>
                </a:solidFill>
              </a:rPr>
              <a:t>Complessità</a:t>
            </a:r>
            <a:r>
              <a:rPr lang="en-US" sz="1900" dirty="0">
                <a:solidFill>
                  <a:schemeClr val="tx1"/>
                </a:solidFill>
              </a:rPr>
              <a:t> del </a:t>
            </a:r>
            <a:r>
              <a:rPr lang="en-US" sz="1900" dirty="0" err="1">
                <a:solidFill>
                  <a:schemeClr val="tx1"/>
                </a:solidFill>
              </a:rPr>
              <a:t>sé</a:t>
            </a:r>
            <a:endParaRPr lang="en-US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chemeClr val="tx1"/>
                </a:solidFill>
              </a:rPr>
              <a:t>VD: </a:t>
            </a:r>
            <a:r>
              <a:rPr lang="en-US" sz="1900" dirty="0" err="1">
                <a:solidFill>
                  <a:schemeClr val="tx1"/>
                </a:solidFill>
              </a:rPr>
              <a:t>Impegno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nella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pratica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26651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Bl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808</TotalTime>
  <Words>1410</Words>
  <Application>Microsoft Office PowerPoint</Application>
  <PresentationFormat>Widescreen</PresentationFormat>
  <Paragraphs>166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Trebuchet MS</vt:lpstr>
      <vt:lpstr>Wingdings</vt:lpstr>
      <vt:lpstr>Wingdings 3</vt:lpstr>
      <vt:lpstr>Sfaccettatura</vt:lpstr>
      <vt:lpstr>Impegno o fuga: la struttura del concetto del sé determina il comportamento di auto-regolazione</vt:lpstr>
      <vt:lpstr>Concetti fondamentali</vt:lpstr>
      <vt:lpstr>Concetti fondamentali</vt:lpstr>
      <vt:lpstr>Studio di Dixon e Baumeister (1991) </vt:lpstr>
      <vt:lpstr>Studio preliminare</vt:lpstr>
      <vt:lpstr>Ricerca attuale</vt:lpstr>
      <vt:lpstr>Metodo</vt:lpstr>
      <vt:lpstr>Metodo </vt:lpstr>
      <vt:lpstr>Risultati</vt:lpstr>
      <vt:lpstr>Risultati </vt:lpstr>
      <vt:lpstr>Risultati </vt:lpstr>
      <vt:lpstr>Conclusioni</vt:lpstr>
      <vt:lpstr>Presentazione standard di PowerPoint</vt:lpstr>
      <vt:lpstr>Implicazioni </vt:lpstr>
      <vt:lpstr>Considerazioni</vt:lpstr>
      <vt:lpstr>Bibliografia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Acer</dc:creator>
  <cp:lastModifiedBy>Acer</cp:lastModifiedBy>
  <cp:revision>139</cp:revision>
  <dcterms:created xsi:type="dcterms:W3CDTF">2017-04-25T15:07:03Z</dcterms:created>
  <dcterms:modified xsi:type="dcterms:W3CDTF">2017-05-16T21:09:11Z</dcterms:modified>
</cp:coreProperties>
</file>