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76" r:id="rId3"/>
    <p:sldId id="271" r:id="rId4"/>
    <p:sldId id="274" r:id="rId5"/>
    <p:sldId id="275" r:id="rId6"/>
    <p:sldId id="270" r:id="rId7"/>
    <p:sldId id="257" r:id="rId8"/>
    <p:sldId id="272" r:id="rId9"/>
    <p:sldId id="278" r:id="rId10"/>
    <p:sldId id="279" r:id="rId11"/>
    <p:sldId id="267" r:id="rId12"/>
    <p:sldId id="265" r:id="rId13"/>
    <p:sldId id="268" r:id="rId14"/>
    <p:sldId id="259" r:id="rId15"/>
    <p:sldId id="273" r:id="rId16"/>
    <p:sldId id="260" r:id="rId17"/>
    <p:sldId id="261" r:id="rId18"/>
    <p:sldId id="262" r:id="rId19"/>
    <p:sldId id="263" r:id="rId20"/>
  </p:sldIdLst>
  <p:sldSz cx="12192000" cy="6858000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9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A42B5DE-5621-4A44-9B1D-D7C3E07B09AF}" type="datetimeFigureOut">
              <a:rPr lang="it-IT"/>
              <a:pPr>
                <a:defRPr/>
              </a:pPr>
              <a:t>23/05/2017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0F800A3-B30F-48BB-BC4B-CC4BD70D8E28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AAED9C9-1C51-4EE7-AF5F-C39E0E68A4BC}" type="datetimeFigureOut">
              <a:rPr lang="it-IT"/>
              <a:pPr>
                <a:defRPr/>
              </a:pPr>
              <a:t>23/05/2017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2AFF54E-7C82-482A-9113-266FBB738367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1B7C5-2079-4585-8958-6B8DE21159FF}" type="datetimeFigureOut">
              <a:rPr lang="it-IT"/>
              <a:pPr>
                <a:defRPr/>
              </a:pPr>
              <a:t>23/05/2017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6FC8E-BD02-489D-A4E2-B2545F1C62DB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21CD7-5A4F-4255-BF62-2066D692F3CA}" type="datetimeFigureOut">
              <a:rPr lang="it-IT"/>
              <a:pPr>
                <a:defRPr/>
              </a:pPr>
              <a:t>23/05/2017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DFB1C-FB25-469B-95EA-EB10169E0279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FB68D-B60F-4677-92C2-7F4A942919F3}" type="datetimeFigureOut">
              <a:rPr lang="it-IT"/>
              <a:pPr>
                <a:defRPr/>
              </a:pPr>
              <a:t>23/05/2017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E0A36-72FA-45A1-BF70-CC067167F1AB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70922-C464-4841-93CF-DCFDF64EA55B}" type="datetimeFigureOut">
              <a:rPr lang="it-IT"/>
              <a:pPr>
                <a:defRPr/>
              </a:pPr>
              <a:t>23/05/2017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7902E-E231-47ED-B8F9-E0D9AFDC21B8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8D9D7-F2A2-4ED1-9EA8-603C4126DDA7}" type="datetimeFigureOut">
              <a:rPr lang="it-IT"/>
              <a:pPr>
                <a:defRPr/>
              </a:pPr>
              <a:t>23/05/2017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980A7-1435-42EC-981B-2A091ACC7EFD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2AEB0-9223-43BE-A71B-5EF38D2F756E}" type="datetimeFigureOut">
              <a:rPr lang="it-IT"/>
              <a:pPr>
                <a:defRPr/>
              </a:pPr>
              <a:t>23/05/2017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80960-AC8A-4C2E-B714-1FDDB5593309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C6F6F-C0E4-4BFC-84B4-4E88ED93F466}" type="datetimeFigureOut">
              <a:rPr lang="it-IT"/>
              <a:pPr>
                <a:defRPr/>
              </a:pPr>
              <a:t>23/05/2017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F13CE-12D3-4068-AC7D-1CAFE3D60AA7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A7B26-E3CD-4921-9A55-587AFCA181DF}" type="datetimeFigureOut">
              <a:rPr lang="it-IT"/>
              <a:pPr>
                <a:defRPr/>
              </a:pPr>
              <a:t>23/05/2017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4D137-D1CC-47CA-8CDF-87C8DF546AD0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1A2C1-D48F-4449-902C-8AD40FC8A29F}" type="datetimeFigureOut">
              <a:rPr lang="it-IT"/>
              <a:pPr>
                <a:defRPr/>
              </a:pPr>
              <a:t>23/05/2017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C6EB9-EB8E-4259-A538-1684DE9F524D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8DD15-DA10-4505-B3F4-A3BB3A060E33}" type="datetimeFigureOut">
              <a:rPr lang="it-IT"/>
              <a:pPr>
                <a:defRPr/>
              </a:pPr>
              <a:t>23/05/2017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8186A-DF6B-4222-9885-C3384360BC4C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B1751-BC3B-4CC9-AE68-E096344DD61F}" type="datetimeFigureOut">
              <a:rPr lang="it-IT"/>
              <a:pPr>
                <a:defRPr/>
              </a:pPr>
              <a:t>23/05/2017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C58B6-5693-4BE0-BF6E-64A8A5C0D189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Modifica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A6D304-CD04-469A-A22F-54962DC85F9C}" type="datetimeFigureOut">
              <a:rPr lang="it-IT"/>
              <a:pPr>
                <a:defRPr/>
              </a:pPr>
              <a:t>23/05/2017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484652D-737F-4007-A55A-B4658FE38D6D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olo 1"/>
          <p:cNvSpPr>
            <a:spLocks noGrp="1"/>
          </p:cNvSpPr>
          <p:nvPr>
            <p:ph type="ctrTitle"/>
          </p:nvPr>
        </p:nvSpPr>
        <p:spPr>
          <a:xfrm>
            <a:off x="1524000" y="1612900"/>
            <a:ext cx="9144000" cy="2387600"/>
          </a:xfrm>
        </p:spPr>
        <p:txBody>
          <a:bodyPr/>
          <a:lstStyle/>
          <a:p>
            <a:pPr eaLnBrk="1" hangingPunct="1"/>
            <a:r>
              <a:rPr lang="it-IT" altLang="it-IT" sz="4800" dirty="0">
                <a:latin typeface="Verdana" pitchFamily="34" charset="0"/>
                <a:ea typeface="Verdana" pitchFamily="34" charset="0"/>
                <a:cs typeface="Verdana" pitchFamily="34" charset="0"/>
              </a:rPr>
              <a:t>Agitazione e disperazione in relazione ai genitori: attivazione della sofferenza emozionale nel </a:t>
            </a:r>
            <a:r>
              <a:rPr lang="it-IT" altLang="it-IT" sz="4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transfert</a:t>
            </a:r>
            <a:br>
              <a:rPr lang="it-IT" altLang="it-IT" sz="4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it-IT" altLang="it-IT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(Reznik e Andersen, 2007)</a:t>
            </a:r>
            <a:endParaRPr lang="it-IT" altLang="it-IT" sz="4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51" name="Sottotitolo 2"/>
          <p:cNvSpPr>
            <a:spLocks noGrp="1"/>
          </p:cNvSpPr>
          <p:nvPr>
            <p:ph type="subTitle" idx="1"/>
          </p:nvPr>
        </p:nvSpPr>
        <p:spPr>
          <a:xfrm>
            <a:off x="1524000" y="5499100"/>
            <a:ext cx="9144000" cy="490538"/>
          </a:xfrm>
        </p:spPr>
        <p:txBody>
          <a:bodyPr/>
          <a:lstStyle/>
          <a:p>
            <a:pPr eaLnBrk="1" hangingPunct="1"/>
            <a:r>
              <a:rPr lang="it-IT" altLang="it-IT" dirty="0">
                <a:latin typeface="Verdana" pitchFamily="34" charset="0"/>
                <a:ea typeface="Verdana" pitchFamily="34" charset="0"/>
                <a:cs typeface="Verdana" pitchFamily="34" charset="0"/>
              </a:rPr>
              <a:t>Di Viviana Fasciano, Ilenia Valeri e Elena Vian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Ipotesi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Attivazione implicita di una rappresentazione del genitore nel transfert:</a:t>
            </a:r>
          </a:p>
          <a:p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lang="it-IT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ttiva 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 discrepanze del sé dal punto di vista del genitore con le reazioni affettive associate</a:t>
            </a:r>
          </a:p>
          <a:p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lang="it-IT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nticipare 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un’interazione con una persona nuova attiva il focus regolatorio: la regolazione del sé è più forte quando anticipo l’interazione rispetto a quando apprendo che questa non avrebbe avuto luogo</a:t>
            </a:r>
          </a:p>
          <a:p>
            <a:endParaRPr lang="it-IT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it-IT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60124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>
                <a:latin typeface="Verdana" pitchFamily="34" charset="0"/>
                <a:ea typeface="Verdana" pitchFamily="34" charset="0"/>
                <a:cs typeface="Verdana" pitchFamily="34" charset="0"/>
              </a:rPr>
              <a:t>Partecipanti</a:t>
            </a:r>
          </a:p>
        </p:txBody>
      </p:sp>
      <p:sp>
        <p:nvSpPr>
          <p:cNvPr id="9219" name="Segnaposto contenuto 2"/>
          <p:cNvSpPr>
            <a:spLocks noGrp="1"/>
          </p:cNvSpPr>
          <p:nvPr>
            <p:ph idx="1"/>
          </p:nvPr>
        </p:nvSpPr>
        <p:spPr>
          <a:xfrm>
            <a:off x="838200" y="1854200"/>
            <a:ext cx="10515600" cy="4351338"/>
          </a:xfrm>
        </p:spPr>
        <p:txBody>
          <a:bodyPr/>
          <a:lstStyle/>
          <a:p>
            <a:pPr eaLnBrk="1" hangingPunct="1"/>
            <a:endParaRPr lang="it-IT" altLang="it-IT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/>
            <a:r>
              <a:rPr lang="it-IT" altLang="it-IT" dirty="0">
                <a:latin typeface="Verdana" pitchFamily="34" charset="0"/>
                <a:ea typeface="Verdana" pitchFamily="34" charset="0"/>
                <a:cs typeface="Verdana" pitchFamily="34" charset="0"/>
              </a:rPr>
              <a:t>110 studenti di psicologia (36 M e 76 F)</a:t>
            </a:r>
          </a:p>
          <a:p>
            <a:pPr eaLnBrk="1" hangingPunct="1"/>
            <a:r>
              <a:rPr lang="it-IT" altLang="it-IT" dirty="0">
                <a:latin typeface="Verdana" pitchFamily="34" charset="0"/>
                <a:ea typeface="Verdana" pitchFamily="34" charset="0"/>
                <a:cs typeface="Verdana" pitchFamily="34" charset="0"/>
              </a:rPr>
              <a:t>Classificati come:</a:t>
            </a:r>
          </a:p>
          <a:p>
            <a:pPr lvl="1" eaLnBrk="1" hangingPunct="1"/>
            <a:r>
              <a:rPr lang="it-IT" altLang="it-IT" dirty="0">
                <a:latin typeface="Verdana" pitchFamily="34" charset="0"/>
                <a:ea typeface="Verdana" pitchFamily="34" charset="0"/>
                <a:cs typeface="Verdana" pitchFamily="34" charset="0"/>
              </a:rPr>
              <a:t>Ideal-</a:t>
            </a:r>
            <a:r>
              <a:rPr lang="it-IT" altLang="it-IT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discrepant</a:t>
            </a:r>
            <a:r>
              <a:rPr lang="it-IT" altLang="it-IT" dirty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</a:p>
          <a:p>
            <a:pPr lvl="1" eaLnBrk="1" hangingPunct="1"/>
            <a:r>
              <a:rPr lang="it-IT" altLang="it-IT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Ought-discrepant</a:t>
            </a:r>
            <a:endParaRPr lang="it-IT" altLang="it-IT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eaLnBrk="1" hangingPunct="1"/>
            <a:endParaRPr lang="it-IT" altLang="it-IT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/>
            <a:endParaRPr lang="it-IT" altLang="it-IT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/>
            <a:endParaRPr lang="it-IT" altLang="it-IT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/>
            <a:endParaRPr lang="it-IT" altLang="it-IT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/>
            <a:endParaRPr lang="it-IT" altLang="it-IT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>
                <a:latin typeface="Verdana" pitchFamily="34" charset="0"/>
                <a:ea typeface="Verdana" pitchFamily="34" charset="0"/>
                <a:cs typeface="Verdana" pitchFamily="34" charset="0"/>
              </a:rPr>
              <a:t>Metodo</a:t>
            </a:r>
          </a:p>
        </p:txBody>
      </p:sp>
      <p:pic>
        <p:nvPicPr>
          <p:cNvPr id="10243" name="Immagine 1"/>
          <p:cNvPicPr>
            <a:picLocks noChangeAspect="1"/>
          </p:cNvPicPr>
          <p:nvPr/>
        </p:nvPicPr>
        <p:blipFill>
          <a:blip r:embed="rId2" cstate="print"/>
          <a:srcRect l="13696" t="21048" r="14891" b="9740"/>
          <a:stretch>
            <a:fillRect/>
          </a:stretch>
        </p:blipFill>
        <p:spPr bwMode="auto">
          <a:xfrm>
            <a:off x="1743075" y="1690688"/>
            <a:ext cx="8705850" cy="474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>
                <a:latin typeface="Verdana" pitchFamily="34" charset="0"/>
                <a:ea typeface="Verdana" pitchFamily="34" charset="0"/>
                <a:cs typeface="Verdana" pitchFamily="34" charset="0"/>
              </a:rPr>
              <a:t>Metodo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2" cstate="print"/>
          <a:srcRect l="13846" t="24641" r="14961" b="9929"/>
          <a:stretch/>
        </p:blipFill>
        <p:spPr>
          <a:xfrm>
            <a:off x="1756117" y="1690688"/>
            <a:ext cx="8679766" cy="44850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Immagine 2"/>
          <p:cNvPicPr>
            <a:picLocks noChangeAspect="1"/>
          </p:cNvPicPr>
          <p:nvPr/>
        </p:nvPicPr>
        <p:blipFill>
          <a:blip r:embed="rId2" cstate="print"/>
          <a:srcRect l="21304" t="24060" r="21375" b="20187"/>
          <a:stretch>
            <a:fillRect/>
          </a:stretch>
        </p:blipFill>
        <p:spPr bwMode="auto">
          <a:xfrm>
            <a:off x="5745807" y="2309813"/>
            <a:ext cx="5609581" cy="3067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Titolo 1"/>
          <p:cNvSpPr>
            <a:spLocks noGrp="1"/>
          </p:cNvSpPr>
          <p:nvPr>
            <p:ph type="title"/>
          </p:nvPr>
        </p:nvSpPr>
        <p:spPr>
          <a:xfrm>
            <a:off x="838200" y="285750"/>
            <a:ext cx="10515600" cy="1325563"/>
          </a:xfrm>
        </p:spPr>
        <p:txBody>
          <a:bodyPr/>
          <a:lstStyle/>
          <a:p>
            <a:pPr algn="ctr" eaLnBrk="1" hangingPunct="1"/>
            <a:r>
              <a:rPr lang="it-IT" altLang="it-IT" dirty="0">
                <a:latin typeface="Verdana" pitchFamily="34" charset="0"/>
                <a:ea typeface="Verdana" pitchFamily="34" charset="0"/>
                <a:cs typeface="Verdana" pitchFamily="34" charset="0"/>
              </a:rPr>
              <a:t>Risultati: Sconforto </a:t>
            </a: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5" name="Segnaposto contenuto 4"/>
              <p:cNvSpPr>
                <a:spLocks noGrp="1"/>
              </p:cNvSpPr>
              <p:nvPr>
                <p:ph idx="1"/>
              </p:nvPr>
            </p:nvSpPr>
            <p:spPr>
              <a:xfrm>
                <a:off x="838201" y="1825625"/>
                <a:ext cx="5221406" cy="4351338"/>
              </a:xfrm>
            </p:spPr>
            <p:txBody>
              <a:bodyPr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it-IT" sz="22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In assenza di prime, lo sconforto </a:t>
                </a:r>
                <a:r>
                  <a:rPr lang="it-IT" sz="2200" b="1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aumenta</a:t>
                </a:r>
                <a:r>
                  <a:rPr lang="it-IT" sz="22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per i partecipanti </a:t>
                </a:r>
                <a:r>
                  <a:rPr lang="it-IT" sz="2200" b="1" i="1" dirty="0" err="1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ideal-discrepant</a:t>
                </a:r>
                <a:r>
                  <a:rPr lang="it-IT" sz="2200" i="1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/>
                </a:r>
                <a:r>
                  <a:rPr lang="it-IT" sz="22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nella condizione </a:t>
                </a:r>
                <a:r>
                  <a:rPr lang="it-IT" sz="2200" b="1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somiglianza</a:t>
                </a:r>
                <a:r>
                  <a:rPr lang="it-IT" sz="22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, rispetto alla condizione di controllo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it-IT" sz="2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it-IT" sz="22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/>
                </a:r>
                <a:r>
                  <a:rPr lang="it-IT" sz="2200" i="1" dirty="0" err="1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ought-discrepant</a:t>
                </a:r>
                <a:endParaRPr lang="it-IT" sz="2200" i="1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it-IT" sz="22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La somiglianza genitore-persona nuova sembra che abbia attivato indirettamente le discrepanze del sé ideale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it-IT" sz="22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Pattern che scompare nella condizione di prime </a:t>
                </a:r>
                <a:r>
                  <a:rPr lang="it-IT" sz="22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  <a:sym typeface="Wingdings" panose="05000000000000000000" pitchFamily="2" charset="2"/>
                  </a:rPr>
                  <a:t> Attivazione del </a:t>
                </a:r>
                <a:r>
                  <a:rPr lang="it-IT" sz="2200" b="1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  <a:sym typeface="Wingdings" panose="05000000000000000000" pitchFamily="2" charset="2"/>
                  </a:rPr>
                  <a:t>focus regolatorio</a:t>
                </a:r>
                <a:endParaRPr lang="it-IT" sz="2200" b="1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  <a:p>
                <a:endParaRPr lang="it-IT" sz="2000" dirty="0"/>
              </a:p>
            </p:txBody>
          </p:sp>
        </mc:Choice>
        <mc:Fallback>
          <p:sp>
            <p:nvSpPr>
              <p:cNvPr id="5" name="Segnaposto contenuto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1" y="1825625"/>
                <a:ext cx="5221406" cy="4351338"/>
              </a:xfrm>
              <a:blipFill>
                <a:blip r:embed="rId3" cstate="print"/>
                <a:stretch>
                  <a:fillRect l="-1402" t="-1541" r="-2804" b="-10924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Immagine 1"/>
          <p:cNvPicPr>
            <a:picLocks noChangeAspect="1"/>
          </p:cNvPicPr>
          <p:nvPr/>
        </p:nvPicPr>
        <p:blipFill>
          <a:blip r:embed="rId2" cstate="print"/>
          <a:srcRect l="23280" t="20276" r="28152" b="22192"/>
          <a:stretch>
            <a:fillRect/>
          </a:stretch>
        </p:blipFill>
        <p:spPr bwMode="auto">
          <a:xfrm>
            <a:off x="5937250" y="1825625"/>
            <a:ext cx="5416550" cy="360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>
                <a:latin typeface="Verdana" pitchFamily="34" charset="0"/>
                <a:ea typeface="Verdana" pitchFamily="34" charset="0"/>
                <a:cs typeface="Verdana" pitchFamily="34" charset="0"/>
              </a:rPr>
              <a:t>Risultati: Ostilità </a:t>
            </a:r>
          </a:p>
        </p:txBody>
      </p:sp>
      <p:sp>
        <p:nvSpPr>
          <p:cNvPr id="13316" name="Segnaposto contenuto 2"/>
          <p:cNvSpPr>
            <a:spLocks noGrp="1"/>
          </p:cNvSpPr>
          <p:nvPr>
            <p:ph idx="1"/>
          </p:nvPr>
        </p:nvSpPr>
        <p:spPr>
          <a:xfrm>
            <a:off x="838200" y="1825625"/>
            <a:ext cx="5245100" cy="4351338"/>
          </a:xfrm>
        </p:spPr>
        <p:txBody>
          <a:bodyPr/>
          <a:lstStyle/>
          <a:p>
            <a:pPr eaLnBrk="1" hangingPunct="1"/>
            <a:r>
              <a:rPr lang="it-IT" alt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L’</a:t>
            </a:r>
            <a:r>
              <a:rPr lang="it-IT" alt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ostilità</a:t>
            </a:r>
            <a:r>
              <a:rPr lang="it-IT" alt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alt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aumenta</a:t>
            </a:r>
            <a:r>
              <a:rPr lang="it-IT" alt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tra i partecipanti </a:t>
            </a:r>
            <a:r>
              <a:rPr lang="it-IT" altLang="it-IT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ought-discrepant</a:t>
            </a:r>
            <a:r>
              <a:rPr lang="it-IT" alt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nella </a:t>
            </a:r>
            <a:r>
              <a:rPr lang="it-IT" alt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somiglianza</a:t>
            </a:r>
            <a:r>
              <a:rPr lang="it-IT" alt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genitoriale rispetto alla condizione di controllo</a:t>
            </a:r>
          </a:p>
          <a:p>
            <a:pPr eaLnBrk="1" hangingPunct="1"/>
            <a:r>
              <a:rPr lang="it-IT" altLang="it-IT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Ought-discrepant</a:t>
            </a:r>
            <a:r>
              <a:rPr lang="it-IT" alt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&gt; </a:t>
            </a:r>
            <a:r>
              <a:rPr lang="it-IT" altLang="it-IT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ideal-discrepant</a:t>
            </a:r>
            <a:endParaRPr lang="it-IT" altLang="it-IT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hangingPunct="1"/>
            <a:r>
              <a:rPr lang="it-IT" alt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Non si verifica nella condizione di controllo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Immagine 1"/>
          <p:cNvPicPr>
            <a:picLocks noChangeAspect="1"/>
          </p:cNvPicPr>
          <p:nvPr/>
        </p:nvPicPr>
        <p:blipFill>
          <a:blip r:embed="rId2" cstate="print"/>
          <a:srcRect l="21413" t="24641" r="21362" b="17905"/>
          <a:stretch>
            <a:fillRect/>
          </a:stretch>
        </p:blipFill>
        <p:spPr bwMode="auto">
          <a:xfrm>
            <a:off x="5314950" y="2224088"/>
            <a:ext cx="6038850" cy="340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>
                <a:latin typeface="Verdana" pitchFamily="34" charset="0"/>
                <a:ea typeface="Verdana" pitchFamily="34" charset="0"/>
                <a:cs typeface="Verdana" pitchFamily="34" charset="0"/>
              </a:rPr>
              <a:t>Risultati: Calma</a:t>
            </a:r>
          </a:p>
        </p:txBody>
      </p:sp>
      <p:sp>
        <p:nvSpPr>
          <p:cNvPr id="14340" name="Segnaposto contenuto 2"/>
          <p:cNvSpPr>
            <a:spLocks noGrp="1"/>
          </p:cNvSpPr>
          <p:nvPr>
            <p:ph idx="1"/>
          </p:nvPr>
        </p:nvSpPr>
        <p:spPr>
          <a:xfrm>
            <a:off x="838200" y="1825625"/>
            <a:ext cx="4754563" cy="4243388"/>
          </a:xfrm>
        </p:spPr>
        <p:txBody>
          <a:bodyPr/>
          <a:lstStyle/>
          <a:p>
            <a:pPr eaLnBrk="1" hangingPunct="1"/>
            <a:r>
              <a:rPr lang="it-IT" altLang="it-IT" sz="2000" b="1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Ought-discrepant</a:t>
            </a:r>
            <a:r>
              <a:rPr lang="it-IT" altLang="it-IT" sz="20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altLang="it-IT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meno calmi </a:t>
            </a:r>
            <a:r>
              <a:rPr lang="it-IT" alt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nella somiglianza rispetto al controllo</a:t>
            </a:r>
          </a:p>
          <a:p>
            <a:pPr eaLnBrk="1" hangingPunct="1"/>
            <a:r>
              <a:rPr lang="it-IT" alt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Non accade per gli </a:t>
            </a:r>
            <a:r>
              <a:rPr lang="it-IT" altLang="it-IT" sz="2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ideal-discrepant</a:t>
            </a:r>
            <a:r>
              <a:rPr lang="it-IT" altLang="it-IT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eaLnBrk="1" hangingPunct="1"/>
            <a:r>
              <a:rPr lang="it-IT" altLang="it-IT" sz="2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Ought-discrepant</a:t>
            </a:r>
            <a:r>
              <a:rPr lang="it-IT" alt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non erano più calmi quando veniva detto loro che l’interazione non ci sarebbe stata rispetto a quando veniva anticipata</a:t>
            </a:r>
          </a:p>
          <a:p>
            <a:pPr eaLnBrk="1" hangingPunct="1"/>
            <a:r>
              <a:rPr lang="it-IT" alt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maggior parte dei partecipanti era piuttosto calma quando non veniva più anticipata l’interazione, ma non gli </a:t>
            </a:r>
            <a:r>
              <a:rPr lang="it-IT" altLang="it-IT" sz="20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ought-discrepant</a:t>
            </a:r>
            <a:r>
              <a:rPr lang="it-IT" altLang="it-IT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nel transfert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Immagine 1"/>
          <p:cNvPicPr>
            <a:picLocks noChangeAspect="1"/>
          </p:cNvPicPr>
          <p:nvPr/>
        </p:nvPicPr>
        <p:blipFill>
          <a:blip r:embed="rId2" cstate="print"/>
          <a:srcRect l="23804" t="30910" r="28152" b="13026"/>
          <a:stretch>
            <a:fillRect/>
          </a:stretch>
        </p:blipFill>
        <p:spPr bwMode="auto">
          <a:xfrm>
            <a:off x="5419725" y="1920875"/>
            <a:ext cx="5934075" cy="389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>
                <a:latin typeface="Verdana" pitchFamily="34" charset="0"/>
                <a:ea typeface="Verdana" pitchFamily="34" charset="0"/>
                <a:cs typeface="Verdana" pitchFamily="34" charset="0"/>
              </a:rPr>
              <a:t>Risultati: Motivazione di evitamento</a:t>
            </a:r>
          </a:p>
        </p:txBody>
      </p:sp>
      <p:sp>
        <p:nvSpPr>
          <p:cNvPr id="16387" name="Segnaposto contenuto 2"/>
          <p:cNvSpPr>
            <a:spLocks noGrp="1"/>
          </p:cNvSpPr>
          <p:nvPr>
            <p:ph idx="1"/>
          </p:nvPr>
        </p:nvSpPr>
        <p:spPr>
          <a:xfrm>
            <a:off x="838200" y="1825625"/>
            <a:ext cx="4754563" cy="4351338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it-IT" altLang="it-IT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Nel grafico è rappresentata la differenza dei punteggi T1-T2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it-IT" altLang="it-IT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Condizione transfert</a:t>
            </a:r>
            <a:r>
              <a:rPr lang="it-IT" altLang="it-IT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it-IT" altLang="it-IT" sz="24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Ideal-</a:t>
            </a:r>
            <a:r>
              <a:rPr lang="it-IT" altLang="it-IT" sz="24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discrepant</a:t>
            </a:r>
            <a:r>
              <a:rPr lang="it-IT" altLang="it-IT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r>
              <a:rPr lang="it-IT" altLang="it-IT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meno</a:t>
            </a:r>
            <a:r>
              <a:rPr lang="it-IT" altLang="it-IT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motivati ad evitare la persona nuova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it-IT" altLang="it-IT" sz="24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Ought-discrepant</a:t>
            </a:r>
            <a:r>
              <a:rPr lang="it-IT" altLang="it-IT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r>
              <a:rPr lang="it-IT" altLang="it-IT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più</a:t>
            </a:r>
            <a:r>
              <a:rPr lang="it-IT" altLang="it-IT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motivati ad evitare la persona nuova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it-IT" altLang="it-IT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Condizione di controllo</a:t>
            </a:r>
            <a:r>
              <a:rPr lang="it-IT" altLang="it-IT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non si verifica il pattern </a:t>
            </a:r>
            <a:r>
              <a:rPr lang="it-IT" altLang="it-IT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 focus regolatorio</a:t>
            </a:r>
            <a:endParaRPr lang="it-IT" altLang="it-IT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it-IT" altLang="it-IT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olo 1"/>
          <p:cNvSpPr>
            <a:spLocks noGrp="1"/>
          </p:cNvSpPr>
          <p:nvPr>
            <p:ph type="title"/>
          </p:nvPr>
        </p:nvSpPr>
        <p:spPr>
          <a:xfrm>
            <a:off x="838200" y="325438"/>
            <a:ext cx="10515600" cy="1325562"/>
          </a:xfrm>
        </p:spPr>
        <p:txBody>
          <a:bodyPr/>
          <a:lstStyle/>
          <a:p>
            <a:pPr algn="ctr" eaLnBrk="1" hangingPunct="1"/>
            <a:r>
              <a:rPr lang="it-IT" altLang="it-IT" dirty="0">
                <a:latin typeface="Verdana" pitchFamily="34" charset="0"/>
                <a:ea typeface="Verdana" pitchFamily="34" charset="0"/>
                <a:cs typeface="Verdana" pitchFamily="34" charset="0"/>
              </a:rPr>
              <a:t>Conclusioni e critiche</a:t>
            </a:r>
          </a:p>
        </p:txBody>
      </p:sp>
      <p:sp>
        <p:nvSpPr>
          <p:cNvPr id="16387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È stato dimostrato un legame tra:</a:t>
            </a:r>
          </a:p>
          <a:p>
            <a:pPr lvl="0"/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sé relazionale</a:t>
            </a:r>
          </a:p>
          <a:p>
            <a:pPr lvl="0"/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transfert</a:t>
            </a:r>
          </a:p>
          <a:p>
            <a:pPr lvl="0"/>
            <a:r>
              <a:rPr lang="it-IT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teoria 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della discrepanza del sé </a:t>
            </a:r>
          </a:p>
          <a:p>
            <a:r>
              <a:rPr lang="it-IT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teoria del focus 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regolatorio</a:t>
            </a:r>
            <a:endParaRPr lang="it-IT" altLang="it-IT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/>
            <a:endParaRPr lang="it-IT" altLang="it-IT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dirty="0">
                <a:latin typeface="Verdana" pitchFamily="34" charset="0"/>
                <a:ea typeface="Verdana" pitchFamily="34" charset="0"/>
                <a:cs typeface="Verdana" pitchFamily="34" charset="0"/>
              </a:rPr>
              <a:t>Conclusioni e critiche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Hanno partecipato più femmine che maschi (76 vs. 34)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Campione con fasce d’età diverse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it-IT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dirty="0">
                <a:latin typeface="Verdana" pitchFamily="34" charset="0"/>
                <a:ea typeface="Verdana" pitchFamily="34" charset="0"/>
                <a:cs typeface="Verdana" pitchFamily="34" charset="0"/>
              </a:rPr>
              <a:t>Sé relazionale</a:t>
            </a:r>
          </a:p>
        </p:txBody>
      </p:sp>
      <p:sp>
        <p:nvSpPr>
          <p:cNvPr id="3075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it-IT" dirty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</a:p>
          <a:p>
            <a:pPr marL="0" indent="0" eaLnBrk="1" hangingPunct="1">
              <a:buNone/>
            </a:pPr>
            <a:endParaRPr lang="it-IT" altLang="it-IT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eaLnBrk="1" hangingPunct="1">
              <a:buNone/>
            </a:pPr>
            <a:r>
              <a:rPr lang="it-IT" alt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Relazioni interpersonali precoci influenzano il modo in cui gli individui </a:t>
            </a:r>
            <a:r>
              <a:rPr lang="it-IT" altLang="it-IT" dirty="0">
                <a:latin typeface="Verdana" pitchFamily="34" charset="0"/>
                <a:ea typeface="Verdana" pitchFamily="34" charset="0"/>
                <a:cs typeface="Verdana" pitchFamily="34" charset="0"/>
              </a:rPr>
              <a:t>si relazionano al mondo (</a:t>
            </a:r>
            <a:r>
              <a:rPr lang="it-IT" altLang="it-IT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Bowlby</a:t>
            </a:r>
            <a:r>
              <a:rPr lang="it-IT" altLang="it-IT" dirty="0">
                <a:latin typeface="Verdana" pitchFamily="34" charset="0"/>
                <a:ea typeface="Verdana" pitchFamily="34" charset="0"/>
                <a:cs typeface="Verdana" pitchFamily="34" charset="0"/>
              </a:rPr>
              <a:t>, 1969)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dirty="0">
                <a:latin typeface="Verdana" pitchFamily="34" charset="0"/>
                <a:ea typeface="Verdana" pitchFamily="34" charset="0"/>
                <a:cs typeface="Verdana" pitchFamily="34" charset="0"/>
              </a:rPr>
              <a:t>Sé relazionale</a:t>
            </a:r>
          </a:p>
        </p:txBody>
      </p:sp>
      <p:sp>
        <p:nvSpPr>
          <p:cNvPr id="3075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it-IT" dirty="0"/>
              <a:t>   </a:t>
            </a:r>
            <a:r>
              <a:rPr lang="it-IT" dirty="0">
                <a:latin typeface="Verdana" pitchFamily="34" charset="0"/>
                <a:ea typeface="Verdana" pitchFamily="34" charset="0"/>
                <a:cs typeface="Verdana" pitchFamily="34" charset="0"/>
              </a:rPr>
              <a:t>Le </a:t>
            </a:r>
            <a:r>
              <a:rPr lang="it-IT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rappresentazioni mentali </a:t>
            </a:r>
            <a:r>
              <a:rPr lang="it-IT" dirty="0">
                <a:latin typeface="Verdana" pitchFamily="34" charset="0"/>
                <a:ea typeface="Verdana" pitchFamily="34" charset="0"/>
                <a:cs typeface="Verdana" pitchFamily="34" charset="0"/>
              </a:rPr>
              <a:t>degli </a:t>
            </a:r>
            <a:r>
              <a:rPr lang="it-IT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altri significativi (genitori)</a:t>
            </a:r>
            <a:r>
              <a:rPr lang="it-IT" dirty="0">
                <a:latin typeface="Verdana" pitchFamily="34" charset="0"/>
                <a:ea typeface="Verdana" pitchFamily="34" charset="0"/>
                <a:cs typeface="Verdana" pitchFamily="34" charset="0"/>
              </a:rPr>
              <a:t> sono depositate in memoria e possono essere prontamente attivate dagli stimoli rilevanti presenti nel contesto, 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 influiscono sul modo con cui le persone entrano in relazione con gli altri.(Andersen </a:t>
            </a:r>
            <a:r>
              <a:rPr lang="it-IT" dirty="0">
                <a:latin typeface="Verdana" pitchFamily="34" charset="0"/>
                <a:ea typeface="Verdana" pitchFamily="34" charset="0"/>
                <a:cs typeface="Verdana" pitchFamily="34" charset="0"/>
              </a:rPr>
              <a:t>e Cole, 1990; Andersen e </a:t>
            </a:r>
            <a:r>
              <a:rPr lang="it-IT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Baum</a:t>
            </a:r>
            <a:r>
              <a:rPr lang="it-IT" dirty="0">
                <a:latin typeface="Verdana" pitchFamily="34" charset="0"/>
                <a:ea typeface="Verdana" pitchFamily="34" charset="0"/>
                <a:cs typeface="Verdana" pitchFamily="34" charset="0"/>
              </a:rPr>
              <a:t>, 1994; Andersen e </a:t>
            </a:r>
            <a:r>
              <a:rPr lang="it-IT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Glassman</a:t>
            </a:r>
            <a:r>
              <a:rPr lang="it-IT" dirty="0">
                <a:latin typeface="Verdana" pitchFamily="34" charset="0"/>
                <a:ea typeface="Verdana" pitchFamily="34" charset="0"/>
                <a:cs typeface="Verdana" pitchFamily="34" charset="0"/>
              </a:rPr>
              <a:t>, 1996).</a:t>
            </a:r>
          </a:p>
          <a:p>
            <a:pPr eaLnBrk="1" hangingPunct="1">
              <a:buNone/>
            </a:pPr>
            <a:endParaRPr lang="it-IT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buNone/>
            </a:pPr>
            <a:endParaRPr lang="it-IT" altLang="it-IT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/>
            <a:endParaRPr lang="it-IT" altLang="it-IT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/>
            <a:endParaRPr lang="it-IT" altLang="it-IT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olo 1"/>
          <p:cNvSpPr>
            <a:spLocks noGrp="1"/>
          </p:cNvSpPr>
          <p:nvPr>
            <p:ph type="title"/>
          </p:nvPr>
        </p:nvSpPr>
        <p:spPr>
          <a:xfrm>
            <a:off x="838200" y="325368"/>
            <a:ext cx="10515600" cy="1325563"/>
          </a:xfrm>
        </p:spPr>
        <p:txBody>
          <a:bodyPr/>
          <a:lstStyle/>
          <a:p>
            <a:pPr algn="ctr" eaLnBrk="1" hangingPunct="1"/>
            <a:r>
              <a:rPr lang="it-IT" altLang="it-IT" dirty="0">
                <a:latin typeface="Verdana" pitchFamily="34" charset="0"/>
                <a:ea typeface="Verdana" pitchFamily="34" charset="0"/>
                <a:cs typeface="Verdana" pitchFamily="34" charset="0"/>
              </a:rPr>
              <a:t>Transfert</a:t>
            </a:r>
          </a:p>
        </p:txBody>
      </p:sp>
      <p:sp>
        <p:nvSpPr>
          <p:cNvPr id="3075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altLang="it-IT" dirty="0">
                <a:latin typeface="Verdana" pitchFamily="34" charset="0"/>
                <a:ea typeface="Verdana" pitchFamily="34" charset="0"/>
                <a:cs typeface="Verdana" pitchFamily="34" charset="0"/>
              </a:rPr>
              <a:t>Processo cognitivo attivato da stimoli situazionali</a:t>
            </a:r>
          </a:p>
          <a:p>
            <a:pPr eaLnBrk="1" hangingPunct="1"/>
            <a:r>
              <a:rPr lang="it-IT" dirty="0">
                <a:latin typeface="Verdana" pitchFamily="34" charset="0"/>
                <a:ea typeface="Verdana" pitchFamily="34" charset="0"/>
                <a:cs typeface="Verdana" pitchFamily="34" charset="0"/>
              </a:rPr>
              <a:t>Se questi stimoli ricordano un altro significativo, la rappresentazione di quella persona si attiva</a:t>
            </a:r>
          </a:p>
          <a:p>
            <a:pPr eaLnBrk="1" hangingPunct="1"/>
            <a:r>
              <a:rPr lang="it-IT" altLang="it-IT" dirty="0">
                <a:latin typeface="Verdana" pitchFamily="34" charset="0"/>
                <a:ea typeface="Verdana" pitchFamily="34" charset="0"/>
                <a:cs typeface="Verdana" pitchFamily="34" charset="0"/>
              </a:rPr>
              <a:t>Può avvenire in modo automatico</a:t>
            </a:r>
          </a:p>
          <a:p>
            <a:pPr eaLnBrk="1" hangingPunct="1"/>
            <a:r>
              <a:rPr lang="it-IT" altLang="it-IT" dirty="0">
                <a:latin typeface="Verdana" pitchFamily="34" charset="0"/>
                <a:ea typeface="Verdana" pitchFamily="34" charset="0"/>
                <a:cs typeface="Verdana" pitchFamily="34" charset="0"/>
              </a:rPr>
              <a:t>Porta l’individuo a fare inferenze su aspetti rilevanti dell’altra persona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dirty="0">
                <a:latin typeface="Verdana" pitchFamily="34" charset="0"/>
                <a:ea typeface="Verdana" pitchFamily="34" charset="0"/>
                <a:cs typeface="Verdana" pitchFamily="34" charset="0"/>
              </a:rPr>
              <a:t>Transfert</a:t>
            </a:r>
          </a:p>
        </p:txBody>
      </p:sp>
      <p:sp>
        <p:nvSpPr>
          <p:cNvPr id="3075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it-IT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/>
            <a:r>
              <a:rPr lang="it-IT" dirty="0">
                <a:latin typeface="Verdana" pitchFamily="34" charset="0"/>
                <a:ea typeface="Verdana" pitchFamily="34" charset="0"/>
                <a:cs typeface="Verdana" pitchFamily="34" charset="0"/>
              </a:rPr>
              <a:t>L'attivazione della rappresentazione di una persona significativa + ci porta a sviluppare un'opinione + dell’altra persona e viceversa</a:t>
            </a:r>
          </a:p>
          <a:p>
            <a:pPr eaLnBrk="1" hangingPunct="1"/>
            <a:r>
              <a:rPr lang="it-IT" dirty="0">
                <a:latin typeface="Verdana" pitchFamily="34" charset="0"/>
                <a:ea typeface="Verdana" pitchFamily="34" charset="0"/>
                <a:cs typeface="Verdana" pitchFamily="34" charset="0"/>
              </a:rPr>
              <a:t>Accettazione /disapprovazione ricevuti da una persona significativa possono favorire lo sviluppo di aspettative di accettazione o di rifiuto da parte dell’altra 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persona</a:t>
            </a:r>
            <a:endParaRPr lang="it-IT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/>
            <a:r>
              <a:rPr lang="it-IT" alt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Processi di regolazione del sé sono evocati nel transfert</a:t>
            </a:r>
            <a:endParaRPr lang="it-IT" altLang="it-IT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/>
            <a:endParaRPr lang="it-IT" altLang="it-IT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dirty="0">
                <a:latin typeface="Verdana" pitchFamily="34" charset="0"/>
                <a:ea typeface="Verdana" pitchFamily="34" charset="0"/>
                <a:cs typeface="Verdana" pitchFamily="34" charset="0"/>
              </a:rPr>
              <a:t>Teoria della discrepanza del sé (</a:t>
            </a:r>
            <a:r>
              <a:rPr lang="it-IT" altLang="it-IT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Higgins</a:t>
            </a:r>
            <a:r>
              <a:rPr lang="it-IT" altLang="it-IT" dirty="0">
                <a:latin typeface="Verdana" pitchFamily="34" charset="0"/>
                <a:ea typeface="Verdana" pitchFamily="34" charset="0"/>
                <a:cs typeface="Verdana" pitchFamily="34" charset="0"/>
              </a:rPr>
              <a:t>, 1987)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buNone/>
            </a:pPr>
            <a:endParaRPr lang="it-IT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None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Tre rappresentazioni di sé: </a:t>
            </a:r>
          </a:p>
          <a:p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Sé reale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it-IT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actual</a:t>
            </a:r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self) 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(come sono)</a:t>
            </a:r>
          </a:p>
          <a:p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Sé ideale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it-IT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ideal</a:t>
            </a:r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self)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(come vorrei essere)</a:t>
            </a:r>
          </a:p>
          <a:p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Sé imperativo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it-IT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ought</a:t>
            </a:r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self)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(come dovrei essere)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it-IT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it-IT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it-IT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dirty="0">
                <a:latin typeface="Verdana" pitchFamily="34" charset="0"/>
                <a:ea typeface="Verdana" pitchFamily="34" charset="0"/>
                <a:cs typeface="Verdana" pitchFamily="34" charset="0"/>
              </a:rPr>
              <a:t>Teoria della discrepanza del sé (</a:t>
            </a:r>
            <a:r>
              <a:rPr lang="it-IT" altLang="it-IT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Higgins</a:t>
            </a:r>
            <a:r>
              <a:rPr lang="it-IT" altLang="it-IT" dirty="0">
                <a:latin typeface="Verdana" pitchFamily="34" charset="0"/>
                <a:ea typeface="Verdana" pitchFamily="34" charset="0"/>
                <a:cs typeface="Verdana" pitchFamily="34" charset="0"/>
              </a:rPr>
              <a:t>, 1987)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endParaRPr lang="it-IT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Discrepanza  sé reale/sé ideale (</a:t>
            </a:r>
            <a:r>
              <a:rPr lang="it-IT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ideal-discrepant</a:t>
            </a:r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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situazione psicologica di assenza di esiti postivi, stati affettivi depressivi </a:t>
            </a:r>
          </a:p>
          <a:p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Discrepanza sé reale/sé imperativo (</a:t>
            </a:r>
            <a:r>
              <a:rPr lang="it-IT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ought-discrepant</a:t>
            </a:r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</a:t>
            </a:r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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situazione psicologica di presenza di risultati negativi, stati affettivi ansiosi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it-IT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it-IT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it-IT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dirty="0">
                <a:latin typeface="Verdana" pitchFamily="34" charset="0"/>
                <a:ea typeface="Verdana" pitchFamily="34" charset="0"/>
                <a:cs typeface="Verdana" pitchFamily="34" charset="0"/>
              </a:rPr>
              <a:t>Processi di regolazione del sé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Teoria del Focus </a:t>
            </a:r>
            <a:r>
              <a:rPr lang="it-IT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Regolatorio</a:t>
            </a:r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</a:t>
            </a:r>
            <a:r>
              <a:rPr lang="it-IT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Higgins</a:t>
            </a:r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1997)</a:t>
            </a:r>
            <a:endParaRPr lang="it-IT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None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Due modalità </a:t>
            </a:r>
            <a:r>
              <a:rPr lang="it-IT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 regolazione del sé:</a:t>
            </a:r>
            <a:endParaRPr lang="it-IT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Focus di promozione: 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questo processo si associa la </a:t>
            </a:r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discrepanza sé reale/sé ideale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Implica la ricerca di esiti positivi, crescita, raggiungimento di obiettivi massimali, apertura al cambiamento. </a:t>
            </a:r>
          </a:p>
          <a:p>
            <a:pPr marL="514350" indent="-514350">
              <a:buFont typeface="+mj-lt"/>
              <a:buAutoNum type="arabicPeriod"/>
            </a:pPr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Focus di prevenzione: 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questo processo si associ la </a:t>
            </a:r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discrepanza  sé reale/sé imperativo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In queste discrepanze l'individuo è vulnerabile agli esiti negativi, persegue obiettivi minimi, resta vigile a stimoli minacciosi in modo da prevenire esiti negativi.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it-IT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it-IT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it-IT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Obiettivo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endParaRPr lang="it-IT" dirty="0"/>
          </a:p>
          <a:p>
            <a:pPr marL="0" lvl="0" indent="0">
              <a:buNone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Determinare se esista o meno l’attivazione implicita di una </a:t>
            </a:r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rappresentazione genitoriale 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nel </a:t>
            </a:r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transfert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che indirettamente attiva il</a:t>
            </a:r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sé-discrepante 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dalla prospettiva del genitore.</a:t>
            </a:r>
          </a:p>
          <a:p>
            <a:endParaRPr lang="it-IT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it-IT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8192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1011</TotalTime>
  <Words>661</Words>
  <Application>Microsoft Office PowerPoint</Application>
  <PresentationFormat>Custom</PresentationFormat>
  <Paragraphs>85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Tema di Office</vt:lpstr>
      <vt:lpstr>Agitazione e disperazione in relazione ai genitori: attivazione della sofferenza emozionale nel transfert (Reznik e Andersen, 2007)</vt:lpstr>
      <vt:lpstr>Sé relazionale</vt:lpstr>
      <vt:lpstr>Sé relazionale</vt:lpstr>
      <vt:lpstr>Transfert</vt:lpstr>
      <vt:lpstr>Transfert</vt:lpstr>
      <vt:lpstr>Teoria della discrepanza del sé (Higgins, 1987)</vt:lpstr>
      <vt:lpstr>Teoria della discrepanza del sé (Higgins, 1987) </vt:lpstr>
      <vt:lpstr>Processi di regolazione del sé </vt:lpstr>
      <vt:lpstr>Obiettivo</vt:lpstr>
      <vt:lpstr>Ipotesi </vt:lpstr>
      <vt:lpstr>Partecipanti</vt:lpstr>
      <vt:lpstr>Metodo</vt:lpstr>
      <vt:lpstr>Metodo</vt:lpstr>
      <vt:lpstr>Risultati: Sconforto </vt:lpstr>
      <vt:lpstr>Risultati: Ostilità </vt:lpstr>
      <vt:lpstr>Risultati: Calma</vt:lpstr>
      <vt:lpstr>Risultati: Motivazione di evitamento</vt:lpstr>
      <vt:lpstr>Conclusioni e critiche</vt:lpstr>
      <vt:lpstr>Conclusioni e critiche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Indicatori fisiologici della capacità di regolare emozioni</dc:title>
  <dc:creator>Elena Vian</dc:creator>
  <cp:lastModifiedBy>User</cp:lastModifiedBy>
  <cp:revision>128</cp:revision>
  <dcterms:created xsi:type="dcterms:W3CDTF">2017-01-17T12:24:49Z</dcterms:created>
  <dcterms:modified xsi:type="dcterms:W3CDTF">2017-05-23T08:40:14Z</dcterms:modified>
</cp:coreProperties>
</file>