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1" r:id="rId6"/>
    <p:sldId id="260" r:id="rId7"/>
    <p:sldId id="29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277" r:id="rId35"/>
    <p:sldId id="279" r:id="rId36"/>
    <p:sldId id="280" r:id="rId37"/>
    <p:sldId id="278" r:id="rId38"/>
    <p:sldId id="308" r:id="rId39"/>
    <p:sldId id="317" r:id="rId40"/>
    <p:sldId id="309" r:id="rId41"/>
    <p:sldId id="310" r:id="rId42"/>
    <p:sldId id="316" r:id="rId43"/>
    <p:sldId id="315" r:id="rId44"/>
    <p:sldId id="318" r:id="rId45"/>
    <p:sldId id="311" r:id="rId46"/>
    <p:sldId id="312" r:id="rId47"/>
    <p:sldId id="314" r:id="rId48"/>
    <p:sldId id="313" r:id="rId49"/>
    <p:sldId id="281" r:id="rId50"/>
    <p:sldId id="282" r:id="rId51"/>
    <p:sldId id="283" r:id="rId52"/>
    <p:sldId id="284" r:id="rId53"/>
    <p:sldId id="285" r:id="rId54"/>
    <p:sldId id="286" r:id="rId55"/>
    <p:sldId id="289" r:id="rId56"/>
    <p:sldId id="287" r:id="rId57"/>
    <p:sldId id="288" r:id="rId58"/>
    <p:sldId id="290" r:id="rId59"/>
    <p:sldId id="292" r:id="rId60"/>
    <p:sldId id="291" r:id="rId61"/>
    <p:sldId id="293" r:id="rId62"/>
    <p:sldId id="295" r:id="rId63"/>
    <p:sldId id="294" r:id="rId6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45" autoAdjust="0"/>
  </p:normalViewPr>
  <p:slideViewPr>
    <p:cSldViewPr snapToGrid="0">
      <p:cViewPr varScale="1">
        <p:scale>
          <a:sx n="114" d="100"/>
          <a:sy n="114" d="100"/>
        </p:scale>
        <p:origin x="114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8440C-FB2D-42B8-A243-9BE4D6B8D2B3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17C54-5D41-4595-8825-612188D0D2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 da </a:t>
            </a:r>
            <a:r>
              <a:rPr lang="en-GB" dirty="0" err="1" smtClean="0"/>
              <a:t>sempre</a:t>
            </a:r>
            <a:r>
              <a:rPr lang="en-GB" dirty="0" smtClean="0"/>
              <a:t> </a:t>
            </a:r>
            <a:r>
              <a:rPr lang="en-GB" dirty="0" err="1" smtClean="0"/>
              <a:t>affascinato</a:t>
            </a:r>
            <a:r>
              <a:rPr lang="en-GB" dirty="0" smtClean="0"/>
              <a:t> </a:t>
            </a:r>
            <a:r>
              <a:rPr lang="en-GB" dirty="0" err="1" smtClean="0"/>
              <a:t>l’uomo</a:t>
            </a:r>
            <a:r>
              <a:rPr lang="en-GB" dirty="0" smtClean="0"/>
              <a:t> per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suo</a:t>
            </a:r>
            <a:r>
              <a:rPr lang="en-GB" dirty="0" smtClean="0"/>
              <a:t> </a:t>
            </a:r>
            <a:r>
              <a:rPr lang="en-GB" dirty="0" err="1" smtClean="0"/>
              <a:t>comportamento</a:t>
            </a:r>
            <a:r>
              <a:rPr lang="en-GB" dirty="0" smtClean="0"/>
              <a:t> </a:t>
            </a:r>
            <a:r>
              <a:rPr lang="en-GB" dirty="0" err="1" smtClean="0"/>
              <a:t>curioso</a:t>
            </a:r>
            <a:r>
              <a:rPr lang="en-GB" dirty="0" smtClean="0"/>
              <a:t> (</a:t>
            </a:r>
            <a:r>
              <a:rPr lang="en-GB" dirty="0" err="1" smtClean="0"/>
              <a:t>dalle</a:t>
            </a:r>
            <a:r>
              <a:rPr lang="en-GB" baseline="0" dirty="0" smtClean="0"/>
              <a:t> “</a:t>
            </a:r>
            <a:r>
              <a:rPr lang="en-GB" baseline="0" dirty="0" err="1" smtClean="0"/>
              <a:t>vecchie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trottole</a:t>
            </a:r>
            <a:r>
              <a:rPr lang="en-GB" baseline="0" dirty="0" smtClean="0"/>
              <a:t>” </a:t>
            </a:r>
            <a:r>
              <a:rPr lang="en-GB" baseline="0" dirty="0" err="1" smtClean="0"/>
              <a:t>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più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moderni</a:t>
            </a:r>
            <a:r>
              <a:rPr lang="en-GB" baseline="0" dirty="0" smtClean="0"/>
              <a:t> “fidget spinner”)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17C54-5D41-4595-8825-612188D0D2D9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0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8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4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1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061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8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3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6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5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6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1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4D1FFE6-3BA8-4896-A23C-A9DFDAD3AEF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8C9D0E0-BF8E-44B1-861B-C669E1464D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46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irspayce.com/mikem/arduino/AccelStepper/classAccelStepper.html#a5dce13ab2a1b02b8f443318886bf6fc5" TargetMode="External"/><Relationship Id="rId3" Type="http://schemas.openxmlformats.org/officeDocument/2006/relationships/hyperlink" Target="http://www.airspayce.com/mikem/arduino/AccelStepper/classAccelStepper.html#a4f0989d0ae264e7eadfe1fa720769fb6" TargetMode="External"/><Relationship Id="rId7" Type="http://schemas.openxmlformats.org/officeDocument/2006/relationships/hyperlink" Target="http://www.airspayce.com/mikem/arduino/AccelStepper/classAccelStepper.html#a748665c3962e66fbc0e9373eb14c69c1" TargetMode="External"/><Relationship Id="rId2" Type="http://schemas.openxmlformats.org/officeDocument/2006/relationships/hyperlink" Target="http://www.airspayce.com/mikem/arduino/AccelStepper/classAccelStepper.html#abee8d466229b87accba33d6ec929c1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irspayce.com/mikem/arduino/AccelStepper/classAccelStepper.html#ace236ede35f87c63d18da25810ec9736" TargetMode="External"/><Relationship Id="rId5" Type="http://schemas.openxmlformats.org/officeDocument/2006/relationships/hyperlink" Target="http://www.airspayce.com/mikem/arduino/AccelStepper/classAccelStepper.html#ae79c49ad69d5ccc9da0ee691fa4ca235" TargetMode="External"/><Relationship Id="rId10" Type="http://schemas.openxmlformats.org/officeDocument/2006/relationships/hyperlink" Target="http://www.airspayce.com/mikem/arduino/AccelStepper/classAccelStepper.html#a608b2395b64ac15451d16d0371fe13ce" TargetMode="External"/><Relationship Id="rId4" Type="http://schemas.openxmlformats.org/officeDocument/2006/relationships/hyperlink" Target="http://www.airspayce.com/mikem/arduino/AccelStepper/classAccelStepper.html#adfb19e3cd2a028a1fe78131787604fd1" TargetMode="External"/><Relationship Id="rId9" Type="http://schemas.openxmlformats.org/officeDocument/2006/relationships/hyperlink" Target="http://www.airspayce.com/mikem/arduino/AccelStepper/classAccelStepper.html#a638817b85aed9d5cd15c76a76c00aced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Laboratorio Arduino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Generalità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Come </a:t>
            </a:r>
            <a:r>
              <a:rPr lang="en-US" dirty="0" err="1" smtClean="0"/>
              <a:t>generare</a:t>
            </a:r>
            <a:r>
              <a:rPr lang="en-US" dirty="0" smtClean="0"/>
              <a:t> un </a:t>
            </a:r>
            <a:r>
              <a:rPr lang="en-US" dirty="0" err="1" smtClean="0"/>
              <a:t>segnale</a:t>
            </a:r>
            <a:r>
              <a:rPr lang="en-US" dirty="0" smtClean="0"/>
              <a:t> </a:t>
            </a:r>
            <a:r>
              <a:rPr lang="en-US" dirty="0" err="1" smtClean="0"/>
              <a:t>digitale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</a:t>
            </a:r>
            <a:r>
              <a:rPr lang="en-US" dirty="0" err="1" smtClean="0"/>
              <a:t>generare</a:t>
            </a:r>
            <a:r>
              <a:rPr lang="en-US" dirty="0" smtClean="0"/>
              <a:t> un </a:t>
            </a:r>
            <a:r>
              <a:rPr lang="en-US" dirty="0" err="1" smtClean="0"/>
              <a:t>segnale</a:t>
            </a:r>
            <a:r>
              <a:rPr lang="en-US" dirty="0" smtClean="0"/>
              <a:t> </a:t>
            </a:r>
            <a:r>
              <a:rPr lang="en-US" dirty="0"/>
              <a:t>HIGH/LOW </a:t>
            </a:r>
            <a:r>
              <a:rPr lang="en-US" dirty="0" err="1" smtClean="0"/>
              <a:t>tramite</a:t>
            </a:r>
            <a:r>
              <a:rPr lang="en-US" dirty="0" smtClean="0"/>
              <a:t> un </a:t>
            </a:r>
            <a:r>
              <a:rPr lang="en-US" dirty="0" err="1" smtClean="0"/>
              <a:t>pulsante</a:t>
            </a:r>
            <a:r>
              <a:rPr lang="en-US" dirty="0" smtClean="0"/>
              <a:t> ?</a:t>
            </a:r>
          </a:p>
          <a:p>
            <a:pPr lvl="1"/>
            <a:r>
              <a:rPr lang="en-US" dirty="0" err="1" smtClean="0"/>
              <a:t>Introduciamo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resistenza</a:t>
            </a:r>
            <a:r>
              <a:rPr lang="en-US" dirty="0" smtClean="0"/>
              <a:t> (pulldown)</a:t>
            </a:r>
          </a:p>
          <a:p>
            <a:pPr lvl="1"/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pulsante</a:t>
            </a:r>
            <a:r>
              <a:rPr lang="en-US" dirty="0" smtClean="0"/>
              <a:t> è </a:t>
            </a:r>
            <a:r>
              <a:rPr lang="en-US" dirty="0" err="1" smtClean="0"/>
              <a:t>premuto</a:t>
            </a:r>
            <a:r>
              <a:rPr lang="en-US" dirty="0" smtClean="0"/>
              <a:t> la</a:t>
            </a:r>
            <a:br>
              <a:rPr lang="en-US" dirty="0" smtClean="0"/>
            </a:br>
            <a:r>
              <a:rPr lang="en-US" dirty="0" err="1" smtClean="0"/>
              <a:t>tensione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PIN </a:t>
            </a:r>
            <a:r>
              <a:rPr lang="en-US" dirty="0" err="1" smtClean="0"/>
              <a:t>sarà</a:t>
            </a:r>
            <a:r>
              <a:rPr lang="en-US" dirty="0" smtClean="0"/>
              <a:t> 5V</a:t>
            </a:r>
          </a:p>
          <a:p>
            <a:pPr lvl="1"/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pulsante</a:t>
            </a:r>
            <a:r>
              <a:rPr lang="en-US" dirty="0" smtClean="0"/>
              <a:t> è </a:t>
            </a:r>
            <a:r>
              <a:rPr lang="en-US" dirty="0" err="1" smtClean="0"/>
              <a:t>rilasciato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tensione</a:t>
            </a:r>
            <a:r>
              <a:rPr lang="en-US" dirty="0" smtClean="0"/>
              <a:t> </a:t>
            </a:r>
            <a:r>
              <a:rPr lang="en-US" dirty="0" err="1" smtClean="0"/>
              <a:t>sarà</a:t>
            </a:r>
            <a:r>
              <a:rPr lang="en-US" dirty="0" smtClean="0"/>
              <a:t> 0V (GND)</a:t>
            </a:r>
            <a:endParaRPr lang="en-US" dirty="0"/>
          </a:p>
        </p:txBody>
      </p:sp>
      <p:pic>
        <p:nvPicPr>
          <p:cNvPr id="2050" name="Picture 2" descr="http://alvarorevuelta.net/wp-content/uploads/2014/08/digital_inp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3" y="2932240"/>
            <a:ext cx="5056783" cy="35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5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Esempio</a:t>
            </a:r>
            <a:r>
              <a:rPr lang="en-US" dirty="0" smtClean="0"/>
              <a:t> di </a:t>
            </a:r>
            <a:r>
              <a:rPr lang="en-US" dirty="0" err="1" smtClean="0"/>
              <a:t>collegamento</a:t>
            </a:r>
            <a:endParaRPr lang="en-US" dirty="0"/>
          </a:p>
        </p:txBody>
      </p:sp>
      <p:pic>
        <p:nvPicPr>
          <p:cNvPr id="3074" name="Picture 2" descr="http://kulup.sabanciuniv.edu/~robot/wp-content/uploads/sketch2b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32" y="1915566"/>
            <a:ext cx="78634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703443"/>
            <a:ext cx="217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LED: Pin OUT=P9</a:t>
            </a:r>
          </a:p>
          <a:p>
            <a:r>
              <a:rPr lang="en-US" dirty="0" smtClean="0"/>
              <a:t>BUTTON: Pin IN = P7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6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5338" y="1925352"/>
            <a:ext cx="6914606" cy="4609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Il LED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accende</a:t>
            </a:r>
            <a:r>
              <a:rPr lang="en-US" dirty="0" smtClean="0"/>
              <a:t> se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pulsante</a:t>
            </a:r>
            <a:r>
              <a:rPr lang="en-US" dirty="0" smtClean="0"/>
              <a:t> è </a:t>
            </a:r>
            <a:r>
              <a:rPr lang="en-US" dirty="0" err="1" smtClean="0"/>
              <a:t>premuto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235" y="2183434"/>
            <a:ext cx="5638609" cy="4151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LED = 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9;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BUTTON = 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7;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setup() {</a:t>
            </a:r>
          </a:p>
          <a:p>
            <a:pPr marL="0" indent="0">
              <a:buNone/>
            </a:pP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(LED, OUTPUT);</a:t>
            </a:r>
          </a:p>
          <a:p>
            <a:pPr marL="0" indent="0">
              <a:buNone/>
            </a:pP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(BUTTON, INPUT);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loop() {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digitalRead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(BUTTON);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==1) {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(LED, HIGH);}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 {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(LED, LOW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);}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52534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bistabile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</a:t>
            </a:r>
            <a:r>
              <a:rPr lang="en-US" dirty="0" err="1" smtClean="0"/>
              <a:t>modificare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</a:t>
            </a:r>
            <a:r>
              <a:rPr lang="en-US" dirty="0" err="1" smtClean="0"/>
              <a:t>precedente</a:t>
            </a:r>
            <a:r>
              <a:rPr lang="en-US" dirty="0" smtClean="0"/>
              <a:t> per far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endParaRPr lang="en-US" dirty="0" smtClean="0"/>
          </a:p>
          <a:p>
            <a:pPr lvl="1"/>
            <a:r>
              <a:rPr lang="en-US" dirty="0" err="1" smtClean="0"/>
              <a:t>Premendo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volta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led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accenda</a:t>
            </a:r>
            <a:endParaRPr lang="en-US" dirty="0" smtClean="0"/>
          </a:p>
          <a:p>
            <a:pPr lvl="1"/>
            <a:r>
              <a:rPr lang="en-US" dirty="0" err="1" smtClean="0"/>
              <a:t>Premendo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seconda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led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spenga</a:t>
            </a:r>
            <a:endParaRPr lang="en-US" dirty="0" smtClean="0"/>
          </a:p>
          <a:p>
            <a:pPr lvl="1"/>
            <a:r>
              <a:rPr lang="en-US" dirty="0" smtClean="0"/>
              <a:t>….</a:t>
            </a:r>
          </a:p>
          <a:p>
            <a:pPr lvl="1"/>
            <a:endParaRPr lang="en-US" dirty="0"/>
          </a:p>
          <a:p>
            <a:r>
              <a:rPr lang="en-US" dirty="0" smtClean="0"/>
              <a:t>In </a:t>
            </a:r>
            <a:r>
              <a:rPr lang="en-US" dirty="0" err="1" smtClean="0"/>
              <a:t>pratica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/>
              <a:t> </a:t>
            </a:r>
            <a:r>
              <a:rPr lang="en-US" dirty="0" err="1" smtClean="0"/>
              <a:t>riconoscere</a:t>
            </a:r>
            <a:r>
              <a:rPr lang="en-US" dirty="0" smtClean="0"/>
              <a:t> la </a:t>
            </a:r>
            <a:r>
              <a:rPr lang="en-US" dirty="0" err="1" smtClean="0"/>
              <a:t>transizione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invece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lo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stesso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4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5338" y="1925352"/>
            <a:ext cx="6914606" cy="4609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bistabile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235" y="2183434"/>
            <a:ext cx="5638609" cy="4151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stato_attuale,stato_passato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luce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setup() {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luce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loop() {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stato_attuale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digitalRead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(BUTTON);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((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stato_attuale-stato_passato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)==1) {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luce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=1-luce;}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(LED,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luce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stato_passato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stato_attuale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4051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Rimbalzi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541319"/>
            <a:ext cx="10233800" cy="363564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capitare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per “</a:t>
            </a:r>
            <a:r>
              <a:rPr lang="en-US" dirty="0" err="1" smtClean="0"/>
              <a:t>rimbalzi</a:t>
            </a:r>
            <a:r>
              <a:rPr lang="en-US" dirty="0" smtClean="0"/>
              <a:t>” </a:t>
            </a:r>
            <a:r>
              <a:rPr lang="en-US" dirty="0" err="1" smtClean="0"/>
              <a:t>meccanici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Sistema </a:t>
            </a:r>
            <a:r>
              <a:rPr lang="en-US" dirty="0" err="1" smtClean="0"/>
              <a:t>rilevi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transizioni</a:t>
            </a:r>
            <a:r>
              <a:rPr lang="en-US" dirty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la </a:t>
            </a:r>
            <a:r>
              <a:rPr lang="en-US" dirty="0" err="1" smtClean="0"/>
              <a:t>medesima</a:t>
            </a:r>
            <a:r>
              <a:rPr lang="en-US" dirty="0" smtClean="0"/>
              <a:t> </a:t>
            </a:r>
            <a:r>
              <a:rPr lang="en-US" dirty="0" err="1" smtClean="0"/>
              <a:t>pressione</a:t>
            </a:r>
            <a:endParaRPr lang="en-US" dirty="0" smtClean="0"/>
          </a:p>
          <a:p>
            <a:r>
              <a:rPr lang="en-US" dirty="0" smtClean="0"/>
              <a:t>Come </a:t>
            </a:r>
            <a:r>
              <a:rPr lang="en-US" dirty="0" err="1" smtClean="0"/>
              <a:t>implementare</a:t>
            </a:r>
            <a:r>
              <a:rPr lang="en-US" dirty="0" smtClean="0"/>
              <a:t> un Sistema “anti-</a:t>
            </a:r>
            <a:r>
              <a:rPr lang="en-US" dirty="0" err="1" smtClean="0"/>
              <a:t>rimbalzo</a:t>
            </a:r>
            <a:r>
              <a:rPr lang="en-US" dirty="0" smtClean="0"/>
              <a:t>” ?</a:t>
            </a:r>
          </a:p>
          <a:p>
            <a:r>
              <a:rPr lang="en-US" dirty="0" smtClean="0"/>
              <a:t>IDEA: ad </a:t>
            </a:r>
            <a:r>
              <a:rPr lang="en-US" dirty="0" err="1" smtClean="0"/>
              <a:t>esempio</a:t>
            </a:r>
            <a:r>
              <a:rPr lang="en-US" dirty="0" smtClean="0"/>
              <a:t> </a:t>
            </a:r>
            <a:r>
              <a:rPr lang="en-US" dirty="0" err="1" smtClean="0"/>
              <a:t>introducendo</a:t>
            </a:r>
            <a:r>
              <a:rPr lang="en-US" dirty="0" smtClean="0"/>
              <a:t> un </a:t>
            </a:r>
            <a:r>
              <a:rPr lang="en-US" dirty="0" err="1" smtClean="0"/>
              <a:t>ritardo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ciclo</a:t>
            </a:r>
            <a:r>
              <a:rPr lang="en-US" dirty="0" smtClean="0"/>
              <a:t> !	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 fa </a:t>
            </a:r>
            <a:r>
              <a:rPr lang="en-US" dirty="0" err="1" smtClean="0"/>
              <a:t>passare</a:t>
            </a:r>
            <a:r>
              <a:rPr lang="en-US" dirty="0" smtClean="0"/>
              <a:t> un </a:t>
            </a:r>
            <a:r>
              <a:rPr lang="en-US" dirty="0" err="1" smtClean="0"/>
              <a:t>po</a:t>
            </a:r>
            <a:r>
              <a:rPr lang="en-US" dirty="0" smtClean="0"/>
              <a:t>’ di tempo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rilevazione</a:t>
            </a:r>
            <a:r>
              <a:rPr lang="en-US" dirty="0" smtClean="0"/>
              <a:t> e la successive!</a:t>
            </a:r>
          </a:p>
          <a:p>
            <a:pPr lvl="1"/>
            <a:r>
              <a:rPr lang="en-US" dirty="0" err="1" smtClean="0"/>
              <a:t>Questo</a:t>
            </a:r>
            <a:r>
              <a:rPr lang="en-US" dirty="0" smtClean="0"/>
              <a:t> non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troppo</a:t>
            </a:r>
            <a:r>
              <a:rPr lang="en-US" dirty="0" smtClean="0"/>
              <a:t> breve (</a:t>
            </a:r>
            <a:r>
              <a:rPr lang="en-US" dirty="0" err="1" smtClean="0"/>
              <a:t>altrimenti</a:t>
            </a:r>
            <a:r>
              <a:rPr lang="en-US" dirty="0" smtClean="0"/>
              <a:t> non ha </a:t>
            </a:r>
            <a:r>
              <a:rPr lang="en-US" dirty="0" err="1" smtClean="0"/>
              <a:t>effetto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 non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troppo</a:t>
            </a:r>
            <a:r>
              <a:rPr lang="en-US" dirty="0" smtClean="0"/>
              <a:t> </a:t>
            </a:r>
            <a:r>
              <a:rPr lang="en-US" dirty="0" err="1" smtClean="0"/>
              <a:t>lungo</a:t>
            </a:r>
            <a:r>
              <a:rPr lang="en-US" dirty="0" smtClean="0"/>
              <a:t> (</a:t>
            </a:r>
            <a:r>
              <a:rPr lang="en-US" dirty="0" err="1" smtClean="0"/>
              <a:t>altrimenti</a:t>
            </a:r>
            <a:r>
              <a:rPr lang="en-US" dirty="0" smtClean="0"/>
              <a:t> non </a:t>
            </a:r>
            <a:r>
              <a:rPr lang="en-US" dirty="0" err="1" smtClean="0"/>
              <a:t>rileva</a:t>
            </a:r>
            <a:r>
              <a:rPr lang="en-US" dirty="0" smtClean="0"/>
              <a:t> </a:t>
            </a:r>
            <a:r>
              <a:rPr lang="en-US" dirty="0" err="1" smtClean="0"/>
              <a:t>pressioni</a:t>
            </a:r>
            <a:r>
              <a:rPr lang="en-US" dirty="0" smtClean="0"/>
              <a:t> in </a:t>
            </a:r>
            <a:r>
              <a:rPr lang="en-US" dirty="0" err="1" smtClean="0"/>
              <a:t>rapida</a:t>
            </a:r>
            <a:r>
              <a:rPr lang="en-US" dirty="0" smtClean="0"/>
              <a:t> </a:t>
            </a:r>
            <a:r>
              <a:rPr lang="en-US" dirty="0" err="1" smtClean="0"/>
              <a:t>successione</a:t>
            </a:r>
            <a:r>
              <a:rPr lang="en-US" dirty="0" smtClean="0"/>
              <a:t> del </a:t>
            </a:r>
            <a:r>
              <a:rPr lang="en-US" dirty="0" err="1" smtClean="0"/>
              <a:t>pulsante</a:t>
            </a:r>
            <a:endParaRPr lang="en-US" dirty="0" smtClean="0"/>
          </a:p>
          <a:p>
            <a:pPr lvl="1"/>
            <a:r>
              <a:rPr lang="en-US" dirty="0" smtClean="0"/>
              <a:t>Un </a:t>
            </a:r>
            <a:r>
              <a:rPr lang="en-US" dirty="0" err="1" smtClean="0"/>
              <a:t>valore</a:t>
            </a:r>
            <a:r>
              <a:rPr lang="en-US" dirty="0" smtClean="0"/>
              <a:t> “</a:t>
            </a:r>
            <a:r>
              <a:rPr lang="en-US" dirty="0" err="1" smtClean="0"/>
              <a:t>onesto</a:t>
            </a:r>
            <a:r>
              <a:rPr lang="en-US" dirty="0" smtClean="0"/>
              <a:t>”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1/10 sec</a:t>
            </a:r>
            <a:endParaRPr lang="en-US" dirty="0"/>
          </a:p>
        </p:txBody>
      </p:sp>
      <p:pic>
        <p:nvPicPr>
          <p:cNvPr id="3074" name="Picture 2" descr="http://www.maffucci.it/wp-content/uploads/2011/06/segnale-elettrico-rimbalzo-puls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54" y="544378"/>
            <a:ext cx="60960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977246" y="1929008"/>
            <a:ext cx="118754" cy="919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27178" y="1143262"/>
            <a:ext cx="118754" cy="919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277110" y="1153170"/>
            <a:ext cx="118754" cy="919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427042" y="1151189"/>
            <a:ext cx="118754" cy="919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576974" y="1921108"/>
            <a:ext cx="118754" cy="919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7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Macchina</a:t>
            </a:r>
            <a:r>
              <a:rPr lang="en-US" dirty="0" smtClean="0"/>
              <a:t> a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finiti</a:t>
            </a:r>
            <a:r>
              <a:rPr lang="en-US" dirty="0" smtClean="0"/>
              <a:t> (FSM)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precedente</a:t>
            </a:r>
            <a:r>
              <a:rPr lang="en-US" dirty="0" smtClean="0"/>
              <a:t> </a:t>
            </a:r>
            <a:r>
              <a:rPr lang="en-US" dirty="0" err="1" smtClean="0"/>
              <a:t>esitevano</a:t>
            </a:r>
            <a:r>
              <a:rPr lang="en-US" dirty="0" smtClean="0"/>
              <a:t> 2 </a:t>
            </a:r>
            <a:r>
              <a:rPr lang="en-US" dirty="0" err="1" smtClean="0"/>
              <a:t>stati</a:t>
            </a:r>
            <a:r>
              <a:rPr lang="en-US" dirty="0" smtClean="0"/>
              <a:t> (</a:t>
            </a:r>
            <a:r>
              <a:rPr lang="en-US" dirty="0" err="1" smtClean="0"/>
              <a:t>luce</a:t>
            </a:r>
            <a:r>
              <a:rPr lang="en-US" dirty="0" smtClean="0"/>
              <a:t> ON e </a:t>
            </a:r>
            <a:r>
              <a:rPr lang="en-US" dirty="0" err="1" smtClean="0"/>
              <a:t>luce</a:t>
            </a:r>
            <a:r>
              <a:rPr lang="en-US" dirty="0" smtClean="0"/>
              <a:t> OFF)</a:t>
            </a:r>
          </a:p>
          <a:p>
            <a:r>
              <a:rPr lang="en-US" dirty="0" smtClean="0"/>
              <a:t>Come </a:t>
            </a:r>
            <a:r>
              <a:rPr lang="en-US" dirty="0" err="1" smtClean="0"/>
              <a:t>modificare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per </a:t>
            </a:r>
            <a:r>
              <a:rPr lang="en-US" dirty="0" err="1" smtClean="0"/>
              <a:t>ottenere</a:t>
            </a:r>
            <a:r>
              <a:rPr lang="en-US" dirty="0" smtClean="0"/>
              <a:t> ad </a:t>
            </a:r>
            <a:r>
              <a:rPr lang="en-US" dirty="0" err="1" smtClean="0"/>
              <a:t>esempio</a:t>
            </a:r>
            <a:r>
              <a:rPr lang="en-US" dirty="0" smtClean="0"/>
              <a:t> 3 </a:t>
            </a:r>
            <a:r>
              <a:rPr lang="en-US" dirty="0" err="1" smtClean="0"/>
              <a:t>stati</a:t>
            </a:r>
            <a:r>
              <a:rPr lang="en-US" dirty="0" smtClean="0"/>
              <a:t> ?</a:t>
            </a:r>
          </a:p>
          <a:p>
            <a:pPr lvl="1"/>
            <a:r>
              <a:rPr lang="en-US" dirty="0" err="1" smtClean="0"/>
              <a:t>Premo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pulsante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volta</a:t>
            </a:r>
            <a:r>
              <a:rPr lang="en-US" dirty="0" smtClean="0"/>
              <a:t>: la </a:t>
            </a:r>
            <a:r>
              <a:rPr lang="en-US" dirty="0" err="1" smtClean="0"/>
              <a:t>luce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accende</a:t>
            </a:r>
            <a:endParaRPr lang="en-US" dirty="0" smtClean="0"/>
          </a:p>
          <a:p>
            <a:pPr lvl="1"/>
            <a:r>
              <a:rPr lang="en-US" dirty="0" err="1" smtClean="0"/>
              <a:t>Premo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seconda</a:t>
            </a:r>
            <a:r>
              <a:rPr lang="en-US" dirty="0" smtClean="0"/>
              <a:t> </a:t>
            </a:r>
            <a:r>
              <a:rPr lang="en-US" dirty="0" err="1" smtClean="0"/>
              <a:t>volta</a:t>
            </a:r>
            <a:r>
              <a:rPr lang="en-US" dirty="0" smtClean="0"/>
              <a:t>: la </a:t>
            </a:r>
            <a:r>
              <a:rPr lang="en-US" dirty="0" err="1" smtClean="0"/>
              <a:t>luce</a:t>
            </a:r>
            <a:r>
              <a:rPr lang="en-US" dirty="0" smtClean="0"/>
              <a:t> </a:t>
            </a:r>
            <a:r>
              <a:rPr lang="en-US" dirty="0" err="1" smtClean="0"/>
              <a:t>lampeggia</a:t>
            </a:r>
            <a:endParaRPr lang="en-US" dirty="0" smtClean="0"/>
          </a:p>
          <a:p>
            <a:pPr lvl="1"/>
            <a:r>
              <a:rPr lang="en-US" dirty="0" err="1" smtClean="0"/>
              <a:t>Premo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terza</a:t>
            </a:r>
            <a:r>
              <a:rPr lang="en-US" dirty="0" smtClean="0"/>
              <a:t> </a:t>
            </a:r>
            <a:r>
              <a:rPr lang="en-US" dirty="0" err="1" smtClean="0"/>
              <a:t>volta</a:t>
            </a:r>
            <a:r>
              <a:rPr lang="en-US" dirty="0" smtClean="0"/>
              <a:t>: la </a:t>
            </a:r>
            <a:r>
              <a:rPr lang="en-US" dirty="0" err="1" smtClean="0"/>
              <a:t>luce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spegne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83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 </a:t>
            </a:r>
            <a:r>
              <a:rPr lang="en-US" dirty="0" err="1" smtClean="0"/>
              <a:t>stati</a:t>
            </a:r>
            <a:r>
              <a:rPr lang="en-US" dirty="0" smtClean="0"/>
              <a:t> (</a:t>
            </a:r>
            <a:r>
              <a:rPr lang="en-US" dirty="0" err="1" smtClean="0"/>
              <a:t>acceso</a:t>
            </a:r>
            <a:r>
              <a:rPr lang="en-US" dirty="0" smtClean="0"/>
              <a:t>- </a:t>
            </a:r>
            <a:r>
              <a:rPr lang="en-US" dirty="0" err="1" smtClean="0"/>
              <a:t>lampeggio-spento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58590" y="1577009"/>
            <a:ext cx="7170940" cy="51749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LED = 9;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BUTTON = 7;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pulsante_attuale,pulsante_passato,stato,luce1,luce2;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 {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(LED, OUTPUT);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(BUTTON, INPUT);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 {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pulsante_attuale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digitalRead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(BUTTON);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if ((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pulsante_attuale-pulsante_passato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)==1)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=stato+1;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==3)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==0) {luce1=0;luce2=0;}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==1) {luce1=1;luce2=0;}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==2) {luce1=1;luce2=1;}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(LED, luce1);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delay(10);            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(LED, luce2); 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delay(100);           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pulsante_passato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pulsante_attuale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38145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Duty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196935"/>
            <a:ext cx="8116765" cy="398002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precedente</a:t>
            </a:r>
            <a:r>
              <a:rPr lang="en-US" dirty="0" smtClean="0"/>
              <a:t> </a:t>
            </a:r>
            <a:r>
              <a:rPr lang="en-US" dirty="0" err="1" smtClean="0"/>
              <a:t>modifichiamo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ritardi</a:t>
            </a:r>
            <a:r>
              <a:rPr lang="en-US" dirty="0" smtClean="0"/>
              <a:t> e </a:t>
            </a:r>
            <a:r>
              <a:rPr lang="en-US" dirty="0" err="1" smtClean="0"/>
              <a:t>riducendoli</a:t>
            </a:r>
            <a:r>
              <a:rPr lang="en-US" dirty="0" smtClean="0"/>
              <a:t> di un </a:t>
            </a:r>
            <a:r>
              <a:rPr lang="en-US" dirty="0" err="1" smtClean="0"/>
              <a:t>fattore</a:t>
            </a:r>
            <a:r>
              <a:rPr lang="en-US" dirty="0" smtClean="0"/>
              <a:t> 10: </a:t>
            </a:r>
            <a:br>
              <a:rPr lang="en-US" dirty="0" smtClean="0"/>
            </a:br>
            <a:r>
              <a:rPr lang="en-US" dirty="0" smtClean="0"/>
              <a:t>Cosa </a:t>
            </a:r>
            <a:r>
              <a:rPr lang="en-US" dirty="0" err="1" smtClean="0"/>
              <a:t>accade</a:t>
            </a:r>
            <a:r>
              <a:rPr lang="en-US" dirty="0"/>
              <a:t> </a:t>
            </a:r>
            <a:r>
              <a:rPr lang="en-US" dirty="0" smtClean="0"/>
              <a:t>?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verità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led </a:t>
            </a:r>
            <a:r>
              <a:rPr lang="en-US" dirty="0" err="1" smtClean="0"/>
              <a:t>sta</a:t>
            </a:r>
            <a:r>
              <a:rPr lang="en-US" dirty="0" smtClean="0"/>
              <a:t> </a:t>
            </a:r>
            <a:r>
              <a:rPr lang="en-US" dirty="0" err="1" smtClean="0"/>
              <a:t>lampeggiando</a:t>
            </a:r>
            <a:r>
              <a:rPr lang="en-US" dirty="0" smtClean="0"/>
              <a:t>, ma ad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frequenza</a:t>
            </a:r>
            <a:r>
              <a:rPr lang="en-US" dirty="0" smtClean="0"/>
              <a:t> </a:t>
            </a:r>
            <a:r>
              <a:rPr lang="en-US" dirty="0" err="1" smtClean="0"/>
              <a:t>così</a:t>
            </a:r>
            <a:r>
              <a:rPr lang="en-US" dirty="0" smtClean="0"/>
              <a:t> elevate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l’occhio</a:t>
            </a:r>
            <a:r>
              <a:rPr lang="en-US" dirty="0" smtClean="0"/>
              <a:t> non la </a:t>
            </a:r>
            <a:r>
              <a:rPr lang="en-US" dirty="0" err="1" smtClean="0"/>
              <a:t>percepisce</a:t>
            </a:r>
            <a:endParaRPr lang="en-US" dirty="0" smtClean="0"/>
          </a:p>
          <a:p>
            <a:r>
              <a:rPr lang="en-US" dirty="0" err="1" smtClean="0"/>
              <a:t>Modificando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“duty cycle” </a:t>
            </a:r>
            <a:r>
              <a:rPr lang="en-US" dirty="0" err="1" smtClean="0"/>
              <a:t>ovvero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/>
              <a:t> </a:t>
            </a:r>
            <a:r>
              <a:rPr lang="en-US" dirty="0" err="1" smtClean="0"/>
              <a:t>rapporto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tempo di </a:t>
            </a:r>
            <a:r>
              <a:rPr lang="en-US" dirty="0" err="1" smtClean="0"/>
              <a:t>accensione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tempo di </a:t>
            </a:r>
            <a:r>
              <a:rPr lang="en-US" dirty="0" err="1" smtClean="0"/>
              <a:t>spegnimento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modificare</a:t>
            </a:r>
            <a:r>
              <a:rPr lang="en-US" dirty="0" smtClean="0"/>
              <a:t> la </a:t>
            </a:r>
            <a:r>
              <a:rPr lang="en-US" dirty="0" err="1" smtClean="0"/>
              <a:t>luminosità</a:t>
            </a:r>
            <a:r>
              <a:rPr lang="en-US" dirty="0" smtClean="0"/>
              <a:t> del led.</a:t>
            </a:r>
            <a:endParaRPr lang="en-US" dirty="0"/>
          </a:p>
        </p:txBody>
      </p:sp>
      <p:pic>
        <p:nvPicPr>
          <p:cNvPr id="1026" name="Picture 2" descr="https://cdn.sparkfun.com/assets/f/9/c/8/a/512e869bce395fbc6400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209" y="208003"/>
            <a:ext cx="3772046" cy="258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7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Codifica</a:t>
            </a:r>
            <a:r>
              <a:rPr lang="en-US" dirty="0" smtClean="0"/>
              <a:t> PWM (Pulse Width Modulation)</a:t>
            </a:r>
            <a:endParaRPr lang="en-US" dirty="0"/>
          </a:p>
        </p:txBody>
      </p:sp>
      <p:pic>
        <p:nvPicPr>
          <p:cNvPr id="2050" name="Picture 2" descr="https://www.so-logic.net/documents/knowledge/tutorial/Basic_ESD_Tutorial/Basic_Embedded_System_Design_Tutorial-img/Basic_Embedded_System_Design_Tutorial-img0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04" y="2024407"/>
            <a:ext cx="52952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035" y="2024407"/>
            <a:ext cx="60700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Diverse </a:t>
            </a:r>
            <a:r>
              <a:rPr lang="en-US" dirty="0" err="1" smtClean="0"/>
              <a:t>ampiezze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codificate</a:t>
            </a:r>
            <a:r>
              <a:rPr lang="en-US" dirty="0" smtClean="0"/>
              <a:t> con un duty cycle </a:t>
            </a:r>
            <a:r>
              <a:rPr lang="en-US" dirty="0" err="1" smtClean="0"/>
              <a:t>proporzionale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L’ambiente</a:t>
            </a:r>
            <a:r>
              <a:rPr lang="en-US" dirty="0" smtClean="0"/>
              <a:t> Arduino lo </a:t>
            </a:r>
            <a:r>
              <a:rPr lang="en-US" dirty="0" err="1" smtClean="0"/>
              <a:t>tutto</a:t>
            </a:r>
            <a:r>
              <a:rPr lang="en-US" dirty="0" smtClean="0"/>
              <a:t> </a:t>
            </a:r>
            <a:r>
              <a:rPr lang="en-US" dirty="0" err="1" smtClean="0"/>
              <a:t>ciò</a:t>
            </a:r>
            <a:r>
              <a:rPr lang="en-US" dirty="0" smtClean="0"/>
              <a:t>  fa </a:t>
            </a:r>
            <a:r>
              <a:rPr lang="en-US" dirty="0" err="1" smtClean="0"/>
              <a:t>automaticamente</a:t>
            </a:r>
            <a:r>
              <a:rPr lang="en-US" dirty="0" smtClean="0"/>
              <a:t> con la </a:t>
            </a:r>
            <a:r>
              <a:rPr lang="en-US" dirty="0" err="1" smtClean="0"/>
              <a:t>funzione</a:t>
            </a:r>
            <a:r>
              <a:rPr lang="en-US" dirty="0" smtClean="0"/>
              <a:t>  </a:t>
            </a:r>
            <a:r>
              <a:rPr lang="en-US" dirty="0" err="1" smtClean="0"/>
              <a:t>Analogwrite</a:t>
            </a:r>
            <a:r>
              <a:rPr lang="en-US" dirty="0" smtClean="0"/>
              <a:t> (solo per </a:t>
            </a:r>
            <a:r>
              <a:rPr lang="en-US" dirty="0" err="1" smtClean="0"/>
              <a:t>i</a:t>
            </a:r>
            <a:r>
              <a:rPr lang="en-US" dirty="0" smtClean="0"/>
              <a:t> pin “~”)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Il </a:t>
            </a:r>
            <a:r>
              <a:rPr lang="en-US" dirty="0" err="1" smtClean="0"/>
              <a:t>valore</a:t>
            </a:r>
            <a:r>
              <a:rPr lang="en-US" dirty="0" smtClean="0"/>
              <a:t> in </a:t>
            </a:r>
            <a:r>
              <a:rPr lang="en-US" dirty="0" err="1" smtClean="0"/>
              <a:t>ingresso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da 0 (</a:t>
            </a:r>
            <a:r>
              <a:rPr lang="en-US" dirty="0" err="1" smtClean="0"/>
              <a:t>spento</a:t>
            </a:r>
            <a:r>
              <a:rPr lang="en-US" dirty="0" smtClean="0"/>
              <a:t>)  a 255 (</a:t>
            </a:r>
            <a:r>
              <a:rPr lang="en-US" dirty="0" err="1" smtClean="0"/>
              <a:t>acceso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Modifichiamo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</a:t>
            </a:r>
            <a:r>
              <a:rPr lang="en-US" dirty="0" err="1" smtClean="0"/>
              <a:t>precedente</a:t>
            </a:r>
            <a:r>
              <a:rPr lang="en-US" dirty="0" smtClean="0"/>
              <a:t> per </a:t>
            </a:r>
            <a:r>
              <a:rPr lang="en-US" dirty="0" err="1" smtClean="0"/>
              <a:t>accendere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LED a diverse </a:t>
            </a:r>
            <a:r>
              <a:rPr lang="en-US" dirty="0" err="1" smtClean="0"/>
              <a:t>intensità</a:t>
            </a:r>
            <a:r>
              <a:rPr lang="en-US" dirty="0" smtClean="0"/>
              <a:t> </a:t>
            </a:r>
            <a:r>
              <a:rPr lang="en-US" dirty="0" err="1" smtClean="0"/>
              <a:t>sfruttando</a:t>
            </a:r>
            <a:r>
              <a:rPr lang="en-US" dirty="0" smtClean="0"/>
              <a:t> </a:t>
            </a:r>
            <a:r>
              <a:rPr lang="en-US" dirty="0" err="1" smtClean="0"/>
              <a:t>questa</a:t>
            </a:r>
            <a:r>
              <a:rPr lang="en-US" dirty="0" smtClean="0"/>
              <a:t> </a:t>
            </a:r>
            <a:r>
              <a:rPr lang="en-US" dirty="0" err="1" smtClean="0"/>
              <a:t>funzione</a:t>
            </a:r>
            <a:endParaRPr lang="en-US" dirty="0"/>
          </a:p>
          <a:p>
            <a:endParaRPr lang="en-US" dirty="0" smtClean="0"/>
          </a:p>
          <a:p>
            <a:r>
              <a:rPr lang="it-IT" b="1" dirty="0" smtClean="0"/>
              <a:t>Nota</a:t>
            </a:r>
            <a:r>
              <a:rPr lang="it-IT" dirty="0" smtClean="0"/>
              <a:t>: si possono modificare le proprietà del PWM agendo sui registri interni del Controllore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3819" y="3676183"/>
            <a:ext cx="4149444" cy="104778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ES:</a:t>
            </a: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analogWrite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(LED, 128)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1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Accendere</a:t>
            </a:r>
            <a:r>
              <a:rPr lang="en-US" dirty="0" smtClean="0"/>
              <a:t> un LED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LED = Light Emitter Diode</a:t>
                </a:r>
              </a:p>
              <a:p>
                <a:pPr lvl="1"/>
                <a:r>
                  <a:rPr lang="en-US" dirty="0" err="1" smtClean="0"/>
                  <a:t>Tensione</a:t>
                </a:r>
                <a:r>
                  <a:rPr lang="en-US" dirty="0" smtClean="0"/>
                  <a:t> = 1.8 V</a:t>
                </a:r>
              </a:p>
              <a:p>
                <a:pPr lvl="1"/>
                <a:r>
                  <a:rPr lang="en-US" dirty="0" err="1" smtClean="0"/>
                  <a:t>Corrente</a:t>
                </a:r>
                <a:r>
                  <a:rPr lang="en-US" dirty="0" smtClean="0"/>
                  <a:t> = 10 mA</a:t>
                </a:r>
              </a:p>
              <a:p>
                <a:pPr lvl="1"/>
                <a:r>
                  <a:rPr lang="en-US" dirty="0" err="1" smtClean="0"/>
                  <a:t>Resistenza</a:t>
                </a:r>
                <a:r>
                  <a:rPr lang="en-US" dirty="0" smtClean="0"/>
                  <a:t> in </a:t>
                </a:r>
                <a:r>
                  <a:rPr lang="en-US" dirty="0" err="1" smtClean="0"/>
                  <a:t>serie</a:t>
                </a:r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(5−1.8)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𝑚𝐴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=213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8645260" y="3010695"/>
            <a:ext cx="1121592" cy="3166268"/>
            <a:chOff x="10430469" y="365125"/>
            <a:chExt cx="1016096" cy="38290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2640" y="365125"/>
              <a:ext cx="923925" cy="38290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430469" y="2932178"/>
              <a:ext cx="461665" cy="103329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Anodo</a:t>
              </a:r>
              <a:r>
                <a:rPr lang="en-US" dirty="0" smtClean="0">
                  <a:solidFill>
                    <a:schemeClr val="bg1"/>
                  </a:solidFill>
                </a:rPr>
                <a:t> (+)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984899" y="2932178"/>
              <a:ext cx="461665" cy="10541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Catodo</a:t>
              </a:r>
              <a:r>
                <a:rPr lang="en-US" dirty="0" smtClean="0">
                  <a:solidFill>
                    <a:schemeClr val="bg1"/>
                  </a:solidFill>
                </a:rPr>
                <a:t> (-)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blink_sch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56" y="3991212"/>
            <a:ext cx="23622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5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 </a:t>
            </a:r>
            <a:r>
              <a:rPr lang="en-US" dirty="0" err="1" smtClean="0"/>
              <a:t>stati</a:t>
            </a:r>
            <a:r>
              <a:rPr lang="en-US" dirty="0" smtClean="0"/>
              <a:t> (</a:t>
            </a:r>
            <a:r>
              <a:rPr lang="en-US" dirty="0" err="1" smtClean="0"/>
              <a:t>acceso-debole-spento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58590" y="1577009"/>
            <a:ext cx="7170940" cy="426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LED = 9;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BUTTON = 7;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pulsante_attuale,pulsante_passato,stato,luce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 {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(LED, OUTPUT);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(BUTTON, INPUT);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 {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pulsante_attuale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digitalRead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(BUTTON);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if ((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pulsante_attuale-pulsante_passato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)==1)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=stato+1;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==3)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==0) {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luce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=0;}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==1) {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luce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=64;}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==2) {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luce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=255;}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analogWrite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LED,luce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);  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pulsante_passato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pulsante_attuale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09080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Ingresso</a:t>
            </a:r>
            <a:r>
              <a:rPr lang="en-US" dirty="0" smtClean="0"/>
              <a:t> </a:t>
            </a:r>
            <a:r>
              <a:rPr lang="en-US" dirty="0" err="1" smtClean="0"/>
              <a:t>analogico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Similmente</a:t>
            </a:r>
            <a:r>
              <a:rPr lang="en-US" dirty="0" smtClean="0"/>
              <a:t> è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leggere</a:t>
            </a:r>
            <a:r>
              <a:rPr lang="en-US" dirty="0" smtClean="0"/>
              <a:t> un </a:t>
            </a:r>
            <a:r>
              <a:rPr lang="en-US" dirty="0" err="1" smtClean="0"/>
              <a:t>ingresso</a:t>
            </a:r>
            <a:r>
              <a:rPr lang="en-US" dirty="0" smtClean="0"/>
              <a:t>  </a:t>
            </a:r>
            <a:r>
              <a:rPr lang="en-US" dirty="0" err="1" smtClean="0"/>
              <a:t>analogico</a:t>
            </a:r>
            <a:endParaRPr lang="en-US" dirty="0" smtClean="0"/>
          </a:p>
          <a:p>
            <a:r>
              <a:rPr lang="en-US" dirty="0" smtClean="0"/>
              <a:t>Si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utilizzare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piedini</a:t>
            </a:r>
            <a:r>
              <a:rPr lang="en-US" dirty="0" smtClean="0"/>
              <a:t> </a:t>
            </a:r>
            <a:r>
              <a:rPr lang="en-US" dirty="0" err="1" smtClean="0"/>
              <a:t>dedicati</a:t>
            </a:r>
            <a:r>
              <a:rPr lang="en-US" dirty="0" smtClean="0"/>
              <a:t> (A0-A7) </a:t>
            </a:r>
          </a:p>
          <a:p>
            <a:r>
              <a:rPr lang="en-US" dirty="0" smtClean="0"/>
              <a:t>Nota:</a:t>
            </a:r>
          </a:p>
          <a:p>
            <a:pPr lvl="1"/>
            <a:r>
              <a:rPr lang="en-US" dirty="0" err="1" smtClean="0"/>
              <a:t>L’ingresso</a:t>
            </a:r>
            <a:r>
              <a:rPr lang="en-US" dirty="0" smtClean="0"/>
              <a:t> </a:t>
            </a:r>
            <a:r>
              <a:rPr lang="en-US" dirty="0" err="1" smtClean="0"/>
              <a:t>analogico</a:t>
            </a:r>
            <a:r>
              <a:rPr lang="en-US" dirty="0" smtClean="0"/>
              <a:t> è un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segnale</a:t>
            </a:r>
            <a:r>
              <a:rPr lang="en-US" dirty="0" smtClean="0"/>
              <a:t> a </a:t>
            </a:r>
            <a:r>
              <a:rPr lang="en-US" dirty="0" err="1" smtClean="0"/>
              <a:t>livelli</a:t>
            </a:r>
            <a:endParaRPr lang="en-US" dirty="0" smtClean="0"/>
          </a:p>
          <a:p>
            <a:pPr lvl="1"/>
            <a:r>
              <a:rPr lang="en-US" dirty="0" err="1" smtClean="0"/>
              <a:t>L’uscita</a:t>
            </a:r>
            <a:r>
              <a:rPr lang="en-US" dirty="0" smtClean="0"/>
              <a:t> </a:t>
            </a:r>
            <a:r>
              <a:rPr lang="en-US" dirty="0" err="1" smtClean="0"/>
              <a:t>anlogica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“</a:t>
            </a:r>
            <a:r>
              <a:rPr lang="en-US" dirty="0" err="1" smtClean="0"/>
              <a:t>emulata</a:t>
            </a:r>
            <a:r>
              <a:rPr lang="en-US" dirty="0" smtClean="0"/>
              <a:t>” </a:t>
            </a:r>
            <a:r>
              <a:rPr lang="en-US" dirty="0" err="1" smtClean="0"/>
              <a:t>attraverso</a:t>
            </a:r>
            <a:r>
              <a:rPr lang="en-US" dirty="0" smtClean="0"/>
              <a:t> la </a:t>
            </a:r>
            <a:r>
              <a:rPr lang="en-US" dirty="0" err="1" smtClean="0"/>
              <a:t>codifica</a:t>
            </a:r>
            <a:r>
              <a:rPr lang="en-US" dirty="0" smtClean="0"/>
              <a:t> PWM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30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Uso</a:t>
            </a:r>
            <a:r>
              <a:rPr lang="en-US" dirty="0" smtClean="0"/>
              <a:t> del “console monitor”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E’ </a:t>
            </a:r>
            <a:r>
              <a:rPr lang="en-US" dirty="0" err="1" smtClean="0"/>
              <a:t>possibile</a:t>
            </a:r>
            <a:r>
              <a:rPr lang="en-US" dirty="0" smtClean="0"/>
              <a:t> per Arduino </a:t>
            </a:r>
            <a:r>
              <a:rPr lang="en-US" dirty="0" err="1" smtClean="0"/>
              <a:t>scrivere</a:t>
            </a:r>
            <a:r>
              <a:rPr lang="en-US" dirty="0" smtClean="0"/>
              <a:t> </a:t>
            </a:r>
            <a:r>
              <a:rPr lang="en-US" dirty="0" err="1" smtClean="0"/>
              <a:t>stringhe</a:t>
            </a:r>
            <a:r>
              <a:rPr lang="en-US" dirty="0" smtClean="0"/>
              <a:t> di </a:t>
            </a:r>
            <a:r>
              <a:rPr lang="en-US" dirty="0" err="1" smtClean="0"/>
              <a:t>caratteri</a:t>
            </a:r>
            <a:endParaRPr lang="en-US" dirty="0" smtClean="0"/>
          </a:p>
          <a:p>
            <a:r>
              <a:rPr lang="en-US" dirty="0" err="1" smtClean="0"/>
              <a:t>Utilizza</a:t>
            </a:r>
            <a:r>
              <a:rPr lang="en-US" dirty="0" smtClean="0"/>
              <a:t> un </a:t>
            </a:r>
            <a:r>
              <a:rPr lang="en-US" dirty="0" err="1" smtClean="0"/>
              <a:t>particolare</a:t>
            </a:r>
            <a:r>
              <a:rPr lang="en-US" dirty="0" smtClean="0"/>
              <a:t> </a:t>
            </a:r>
            <a:r>
              <a:rPr lang="en-US" dirty="0" err="1" smtClean="0"/>
              <a:t>protocollo</a:t>
            </a:r>
            <a:r>
              <a:rPr lang="en-US" dirty="0" smtClean="0"/>
              <a:t> </a:t>
            </a:r>
            <a:r>
              <a:rPr lang="en-US" dirty="0" err="1" smtClean="0"/>
              <a:t>seriale</a:t>
            </a:r>
            <a:r>
              <a:rPr lang="en-US" dirty="0" smtClean="0"/>
              <a:t> (RS232) </a:t>
            </a:r>
            <a:r>
              <a:rPr lang="en-US" dirty="0" err="1" smtClean="0"/>
              <a:t>che</a:t>
            </a:r>
            <a:r>
              <a:rPr lang="en-US" dirty="0" smtClean="0"/>
              <a:t> fa </a:t>
            </a:r>
            <a:r>
              <a:rPr lang="en-US" dirty="0" err="1" smtClean="0"/>
              <a:t>riferimento</a:t>
            </a:r>
            <a:r>
              <a:rPr lang="en-US" dirty="0" smtClean="0"/>
              <a:t> a due </a:t>
            </a:r>
            <a:r>
              <a:rPr lang="en-US" dirty="0" err="1" smtClean="0"/>
              <a:t>segnali</a:t>
            </a:r>
            <a:r>
              <a:rPr lang="en-US" dirty="0" smtClean="0"/>
              <a:t> TX e RX (collocate sui pin 0 e 1)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scheda</a:t>
            </a:r>
            <a:r>
              <a:rPr lang="en-US" dirty="0" smtClean="0"/>
              <a:t> è </a:t>
            </a:r>
            <a:r>
              <a:rPr lang="en-US" dirty="0" err="1" smtClean="0"/>
              <a:t>predisposta</a:t>
            </a:r>
            <a:r>
              <a:rPr lang="en-US" dirty="0" smtClean="0"/>
              <a:t> per </a:t>
            </a:r>
            <a:r>
              <a:rPr lang="en-US" dirty="0" err="1" smtClean="0"/>
              <a:t>collegarsi</a:t>
            </a:r>
            <a:r>
              <a:rPr lang="en-US" dirty="0" smtClean="0"/>
              <a:t> a </a:t>
            </a:r>
            <a:r>
              <a:rPr lang="en-US" dirty="0" err="1" smtClean="0"/>
              <a:t>tali</a:t>
            </a:r>
            <a:r>
              <a:rPr lang="en-US" dirty="0" smtClean="0"/>
              <a:t> </a:t>
            </a:r>
            <a:r>
              <a:rPr lang="en-US" dirty="0" err="1" smtClean="0"/>
              <a:t>segnali</a:t>
            </a:r>
            <a:r>
              <a:rPr lang="en-US" dirty="0" smtClean="0"/>
              <a:t> e </a:t>
            </a:r>
            <a:r>
              <a:rPr lang="en-US" dirty="0" err="1" smtClean="0"/>
              <a:t>portarli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la </a:t>
            </a:r>
            <a:r>
              <a:rPr lang="en-US" dirty="0" err="1" smtClean="0"/>
              <a:t>connessione</a:t>
            </a:r>
            <a:r>
              <a:rPr lang="en-US" dirty="0" smtClean="0"/>
              <a:t> USB al PC</a:t>
            </a:r>
          </a:p>
          <a:p>
            <a:r>
              <a:rPr lang="en-US" dirty="0" err="1" smtClean="0"/>
              <a:t>Tali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visualizzati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Monitor</a:t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(Tool &gt; Serial Monitor</a:t>
            </a:r>
            <a:r>
              <a:rPr lang="en-US" dirty="0" smtClean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6207" y="4702628"/>
            <a:ext cx="4318900" cy="194161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(9600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//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inizializzazione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visualizzazione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11466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Lettura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luminosità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Lettura</a:t>
            </a:r>
            <a:r>
              <a:rPr lang="en-US" dirty="0" smtClean="0"/>
              <a:t> di un </a:t>
            </a:r>
            <a:r>
              <a:rPr lang="en-US" dirty="0" err="1" smtClean="0"/>
              <a:t>segnale</a:t>
            </a:r>
            <a:r>
              <a:rPr lang="en-US" dirty="0" smtClean="0"/>
              <a:t> </a:t>
            </a:r>
            <a:r>
              <a:rPr lang="en-US" dirty="0" err="1" smtClean="0"/>
              <a:t>analogico</a:t>
            </a:r>
            <a:r>
              <a:rPr lang="en-US" dirty="0" smtClean="0"/>
              <a:t> e </a:t>
            </a:r>
            <a:r>
              <a:rPr lang="en-US" dirty="0" err="1" smtClean="0"/>
              <a:t>visualizzazione</a:t>
            </a:r>
            <a:r>
              <a:rPr lang="en-US" dirty="0" smtClean="0"/>
              <a:t> dei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monitor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realizzi</a:t>
            </a:r>
            <a:r>
              <a:rPr lang="en-US" dirty="0" smtClean="0"/>
              <a:t> un </a:t>
            </a:r>
            <a:r>
              <a:rPr lang="en-US" dirty="0" err="1" smtClean="0"/>
              <a:t>partitore</a:t>
            </a:r>
            <a:r>
              <a:rPr lang="en-US" dirty="0" smtClean="0"/>
              <a:t> </a:t>
            </a:r>
            <a:r>
              <a:rPr lang="en-US" dirty="0" err="1" smtClean="0"/>
              <a:t>resistivo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la </a:t>
            </a:r>
            <a:r>
              <a:rPr lang="en-US" dirty="0" err="1" smtClean="0"/>
              <a:t>fotoresistenza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resistenza</a:t>
            </a:r>
            <a:r>
              <a:rPr lang="en-US" dirty="0" smtClean="0"/>
              <a:t> </a:t>
            </a:r>
            <a:r>
              <a:rPr lang="en-US" dirty="0" err="1" smtClean="0"/>
              <a:t>fissa</a:t>
            </a:r>
            <a:r>
              <a:rPr lang="en-US" dirty="0" smtClean="0"/>
              <a:t> da 1Kohm</a:t>
            </a:r>
          </a:p>
          <a:p>
            <a:pPr lvl="1"/>
            <a:r>
              <a:rPr lang="en-US" dirty="0" err="1" smtClean="0"/>
              <a:t>Buio</a:t>
            </a:r>
            <a:r>
              <a:rPr lang="en-US" dirty="0" smtClean="0"/>
              <a:t> : </a:t>
            </a:r>
            <a:r>
              <a:rPr lang="en-US" dirty="0" err="1" smtClean="0"/>
              <a:t>fotores</a:t>
            </a:r>
            <a:r>
              <a:rPr lang="en-US" dirty="0" smtClean="0"/>
              <a:t> = 7000 ohm </a:t>
            </a:r>
            <a:r>
              <a:rPr lang="en-US" dirty="0" smtClean="0">
                <a:sym typeface="Wingdings" panose="05000000000000000000" pitchFamily="2" charset="2"/>
              </a:rPr>
              <a:t>  V= 0.87 </a:t>
            </a:r>
            <a:r>
              <a:rPr lang="en-US" dirty="0" err="1" smtClean="0">
                <a:sym typeface="Wingdings" panose="05000000000000000000" pitchFamily="2" charset="2"/>
              </a:rPr>
              <a:t>Vmax</a:t>
            </a:r>
            <a:endParaRPr lang="en-US" dirty="0" smtClean="0"/>
          </a:p>
          <a:p>
            <a:pPr lvl="1"/>
            <a:r>
              <a:rPr lang="en-US" dirty="0" err="1" smtClean="0"/>
              <a:t>Luce</a:t>
            </a:r>
            <a:r>
              <a:rPr lang="en-US" dirty="0" smtClean="0"/>
              <a:t> intense : </a:t>
            </a:r>
            <a:r>
              <a:rPr lang="en-US" dirty="0" err="1" smtClean="0"/>
              <a:t>fotores</a:t>
            </a:r>
            <a:r>
              <a:rPr lang="en-US" dirty="0" smtClean="0"/>
              <a:t> = 200 ohm </a:t>
            </a:r>
            <a:r>
              <a:rPr lang="en-US" dirty="0" smtClean="0">
                <a:sym typeface="Wingdings" panose="05000000000000000000" pitchFamily="2" charset="2"/>
              </a:rPr>
              <a:t> V = 0.17 </a:t>
            </a:r>
            <a:r>
              <a:rPr lang="en-US" dirty="0" err="1" smtClean="0">
                <a:sym typeface="Wingdings" panose="05000000000000000000" pitchFamily="2" charset="2"/>
              </a:rPr>
              <a:t>Vmax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61816" y="4459185"/>
            <a:ext cx="4318900" cy="22640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analogPin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0;                         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0;          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(9600);       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analogPin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); 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);         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3076" name="Picture 4" descr="http://www.mcmajan.com/mcmajanwpr/wp-content/uploads/2012/08/fotoresisto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16" y="4504904"/>
            <a:ext cx="4057642" cy="21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12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Processing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E’ un </a:t>
            </a:r>
            <a:r>
              <a:rPr lang="en-GB" dirty="0" err="1" smtClean="0"/>
              <a:t>ambiente</a:t>
            </a:r>
            <a:r>
              <a:rPr lang="en-GB" dirty="0" smtClean="0"/>
              <a:t> di </a:t>
            </a:r>
            <a:r>
              <a:rPr lang="en-GB" dirty="0" err="1" smtClean="0"/>
              <a:t>sviluppo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simile ad Arduino</a:t>
            </a:r>
          </a:p>
          <a:p>
            <a:r>
              <a:rPr lang="en-GB" dirty="0" err="1" smtClean="0"/>
              <a:t>Presenta</a:t>
            </a:r>
            <a:r>
              <a:rPr lang="en-GB" dirty="0" smtClean="0"/>
              <a:t> </a:t>
            </a:r>
            <a:r>
              <a:rPr lang="en-GB" dirty="0" err="1" smtClean="0"/>
              <a:t>funzioni</a:t>
            </a:r>
            <a:r>
              <a:rPr lang="en-GB" dirty="0" smtClean="0"/>
              <a:t> </a:t>
            </a:r>
            <a:r>
              <a:rPr lang="en-GB" dirty="0" err="1" smtClean="0"/>
              <a:t>grafiche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evolute</a:t>
            </a:r>
            <a:r>
              <a:rPr lang="en-GB" dirty="0" smtClean="0"/>
              <a:t> e </a:t>
            </a:r>
            <a:r>
              <a:rPr lang="en-GB" dirty="0" err="1" smtClean="0"/>
              <a:t>facili</a:t>
            </a:r>
            <a:r>
              <a:rPr lang="en-GB" dirty="0" smtClean="0"/>
              <a:t> da </a:t>
            </a:r>
            <a:r>
              <a:rPr lang="en-GB" dirty="0" err="1" smtClean="0"/>
              <a:t>richiamare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626" y="601922"/>
            <a:ext cx="5506064" cy="44639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120" y="3912777"/>
            <a:ext cx="3464931" cy="27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Processing (</a:t>
            </a:r>
            <a:r>
              <a:rPr lang="en-GB" dirty="0" err="1" smtClean="0"/>
              <a:t>esempio</a:t>
            </a:r>
            <a:r>
              <a:rPr lang="en-GB" dirty="0" smtClean="0"/>
              <a:t> </a:t>
            </a:r>
            <a:r>
              <a:rPr lang="en-GB" dirty="0" err="1" smtClean="0"/>
              <a:t>dinamico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9477" y="1951113"/>
            <a:ext cx="5019675" cy="42576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91613" y="2084438"/>
            <a:ext cx="5781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Funzioni</a:t>
            </a:r>
            <a:r>
              <a:rPr lang="en-GB" sz="2400" dirty="0" smtClean="0"/>
              <a:t> setup{} e draw {}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Funzioni</a:t>
            </a:r>
            <a:r>
              <a:rPr lang="en-GB" sz="2400" dirty="0" smtClean="0"/>
              <a:t> legate </a:t>
            </a:r>
            <a:r>
              <a:rPr lang="en-GB" sz="2400" dirty="0" err="1" smtClean="0"/>
              <a:t>allo</a:t>
            </a:r>
            <a:r>
              <a:rPr lang="en-GB" sz="2400" dirty="0" smtClean="0"/>
              <a:t> </a:t>
            </a:r>
            <a:r>
              <a:rPr lang="en-GB" sz="2400" dirty="0" err="1" smtClean="0"/>
              <a:t>stato</a:t>
            </a:r>
            <a:r>
              <a:rPr lang="en-GB" sz="2400" dirty="0" smtClean="0"/>
              <a:t> del Mouse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Funzione</a:t>
            </a:r>
            <a:r>
              <a:rPr lang="en-GB" sz="2400" dirty="0" smtClean="0"/>
              <a:t> per </a:t>
            </a:r>
            <a:r>
              <a:rPr lang="en-GB" sz="2400" dirty="0" err="1" smtClean="0"/>
              <a:t>disegnare</a:t>
            </a:r>
            <a:r>
              <a:rPr lang="en-GB" sz="2400" dirty="0" smtClean="0"/>
              <a:t> (o </a:t>
            </a:r>
            <a:r>
              <a:rPr lang="en-GB" sz="2400" dirty="0" err="1" smtClean="0"/>
              <a:t>meno</a:t>
            </a:r>
            <a:r>
              <a:rPr lang="en-GB" sz="2400" dirty="0" smtClean="0"/>
              <a:t>) </a:t>
            </a:r>
            <a:r>
              <a:rPr lang="en-GB" sz="2400" dirty="0" err="1" smtClean="0"/>
              <a:t>il</a:t>
            </a:r>
            <a:r>
              <a:rPr lang="en-GB" sz="2400" dirty="0" smtClean="0"/>
              <a:t> background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 err="1" smtClean="0"/>
              <a:t>Facciamo</a:t>
            </a:r>
            <a:r>
              <a:rPr lang="en-GB" sz="4400" dirty="0" smtClean="0"/>
              <a:t> </a:t>
            </a:r>
            <a:r>
              <a:rPr lang="en-GB" sz="4400" dirty="0" err="1" smtClean="0"/>
              <a:t>dialogare</a:t>
            </a:r>
            <a:r>
              <a:rPr lang="en-GB" sz="4400" dirty="0" smtClean="0"/>
              <a:t> Arduino e Processing</a:t>
            </a:r>
            <a:endParaRPr lang="en-GB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0000" y="1543665"/>
            <a:ext cx="10233800" cy="4633298"/>
          </a:xfrm>
        </p:spPr>
        <p:txBody>
          <a:bodyPr/>
          <a:lstStyle/>
          <a:p>
            <a:r>
              <a:rPr lang="en-GB" dirty="0" smtClean="0"/>
              <a:t>Arduino </a:t>
            </a:r>
            <a:r>
              <a:rPr lang="en-GB" dirty="0" err="1" smtClean="0"/>
              <a:t>scrive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porta </a:t>
            </a:r>
            <a:r>
              <a:rPr lang="en-GB" dirty="0" err="1" smtClean="0"/>
              <a:t>seriale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737" y="2202425"/>
            <a:ext cx="6980326" cy="442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Processing </a:t>
            </a:r>
            <a:r>
              <a:rPr lang="en-GB" dirty="0" err="1" smtClean="0"/>
              <a:t>legge</a:t>
            </a:r>
            <a:r>
              <a:rPr lang="en-GB" dirty="0" smtClean="0"/>
              <a:t> e </a:t>
            </a:r>
            <a:r>
              <a:rPr lang="en-GB" dirty="0" err="1" smtClean="0"/>
              <a:t>stampa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136" y="1491933"/>
            <a:ext cx="8766994" cy="52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 Processing ad Arduino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52" y="1592365"/>
            <a:ext cx="9370618" cy="50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e Arduino </a:t>
            </a:r>
            <a:r>
              <a:rPr lang="en-GB" dirty="0" err="1" smtClean="0"/>
              <a:t>legge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897" y="1690688"/>
            <a:ext cx="7030216" cy="504840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1278" y="2743200"/>
            <a:ext cx="4178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Controllo</a:t>
            </a:r>
            <a:r>
              <a:rPr lang="en-GB" dirty="0" smtClean="0"/>
              <a:t> se </a:t>
            </a:r>
            <a:r>
              <a:rPr lang="en-GB" dirty="0" err="1" smtClean="0"/>
              <a:t>c’e</a:t>
            </a:r>
            <a:r>
              <a:rPr lang="en-GB" dirty="0" smtClean="0"/>
              <a:t>’ un </a:t>
            </a:r>
            <a:r>
              <a:rPr lang="en-GB" dirty="0" err="1" smtClean="0"/>
              <a:t>messaggio</a:t>
            </a:r>
            <a:endParaRPr lang="en-GB" dirty="0" smtClean="0"/>
          </a:p>
          <a:p>
            <a:r>
              <a:rPr lang="en-GB" dirty="0" err="1" smtClean="0"/>
              <a:t>Decodifico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messaggio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Se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messaggio</a:t>
            </a:r>
            <a:r>
              <a:rPr lang="en-GB" dirty="0" smtClean="0"/>
              <a:t> è 1 </a:t>
            </a:r>
            <a:r>
              <a:rPr lang="en-GB" dirty="0" err="1" smtClean="0"/>
              <a:t>accendo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LED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Se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messaggio</a:t>
            </a:r>
            <a:r>
              <a:rPr lang="en-GB" dirty="0" smtClean="0"/>
              <a:t> è 0 </a:t>
            </a:r>
            <a:r>
              <a:rPr lang="en-GB" dirty="0" err="1" smtClean="0"/>
              <a:t>spengo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LED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9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Codice</a:t>
            </a:r>
            <a:r>
              <a:rPr lang="en-US" dirty="0" smtClean="0"/>
              <a:t> </a:t>
            </a:r>
            <a:r>
              <a:rPr lang="en-US" dirty="0" err="1" smtClean="0"/>
              <a:t>colore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Resistenze</a:t>
            </a:r>
            <a:endParaRPr lang="en-US" dirty="0"/>
          </a:p>
        </p:txBody>
      </p:sp>
      <p:pic>
        <p:nvPicPr>
          <p:cNvPr id="2050" name="Picture 2" descr="http://www.maffucci.it/wp-content/uploads/2011/09/codice-color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91" y="1690688"/>
            <a:ext cx="35145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2661" y="2451652"/>
            <a:ext cx="56301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Esempi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Rosso</a:t>
            </a:r>
            <a:r>
              <a:rPr lang="en-US" dirty="0" smtClean="0"/>
              <a:t> _ </a:t>
            </a:r>
            <a:r>
              <a:rPr lang="en-US" dirty="0" err="1" smtClean="0"/>
              <a:t>Rosso</a:t>
            </a:r>
            <a:r>
              <a:rPr lang="en-US" dirty="0" smtClean="0"/>
              <a:t> – Nero- Nero  + (</a:t>
            </a:r>
            <a:r>
              <a:rPr lang="en-US" dirty="0" err="1" smtClean="0"/>
              <a:t>Marrone</a:t>
            </a:r>
            <a:r>
              <a:rPr lang="en-US" dirty="0" smtClean="0"/>
              <a:t>)  = 220 ohm</a:t>
            </a:r>
          </a:p>
          <a:p>
            <a:r>
              <a:rPr lang="en-US" dirty="0" err="1" smtClean="0"/>
              <a:t>Marrone</a:t>
            </a:r>
            <a:r>
              <a:rPr lang="en-US" dirty="0" smtClean="0"/>
              <a:t> – Nero – Nero – </a:t>
            </a:r>
            <a:r>
              <a:rPr lang="en-US" dirty="0" err="1" smtClean="0"/>
              <a:t>Marrone</a:t>
            </a:r>
            <a:r>
              <a:rPr lang="en-US" dirty="0" smtClean="0"/>
              <a:t> + (</a:t>
            </a:r>
            <a:r>
              <a:rPr lang="en-US" dirty="0" err="1" smtClean="0"/>
              <a:t>Marrone</a:t>
            </a:r>
            <a:r>
              <a:rPr lang="en-US" dirty="0" smtClean="0"/>
              <a:t>) = 1 </a:t>
            </a:r>
            <a:r>
              <a:rPr lang="en-US" dirty="0" err="1" smtClean="0"/>
              <a:t>Kohm</a:t>
            </a:r>
            <a:endParaRPr lang="en-US" dirty="0" smtClean="0"/>
          </a:p>
          <a:p>
            <a:r>
              <a:rPr lang="en-US" dirty="0" err="1" smtClean="0"/>
              <a:t>Marrone</a:t>
            </a:r>
            <a:r>
              <a:rPr lang="en-US" dirty="0" smtClean="0"/>
              <a:t> – Nero- Nero – </a:t>
            </a:r>
            <a:r>
              <a:rPr lang="en-US" dirty="0" err="1" smtClean="0"/>
              <a:t>Rosso</a:t>
            </a:r>
            <a:r>
              <a:rPr lang="en-US" dirty="0" smtClean="0"/>
              <a:t>  + (</a:t>
            </a:r>
            <a:r>
              <a:rPr lang="en-US" dirty="0" err="1" smtClean="0"/>
              <a:t>Marropne</a:t>
            </a:r>
            <a:r>
              <a:rPr lang="en-US" dirty="0" smtClean="0"/>
              <a:t>) = 10 </a:t>
            </a:r>
            <a:r>
              <a:rPr lang="en-US" dirty="0" err="1" smtClean="0"/>
              <a:t>Kohm</a:t>
            </a:r>
            <a:endParaRPr lang="en-US" dirty="0" smtClean="0"/>
          </a:p>
          <a:p>
            <a:r>
              <a:rPr lang="en-US" dirty="0" err="1" smtClean="0"/>
              <a:t>Marrone</a:t>
            </a:r>
            <a:r>
              <a:rPr lang="en-US" dirty="0" smtClean="0"/>
              <a:t> – Nero – Nero – </a:t>
            </a:r>
            <a:r>
              <a:rPr lang="en-US" dirty="0" err="1" smtClean="0"/>
              <a:t>Arancio</a:t>
            </a:r>
            <a:r>
              <a:rPr lang="en-US" dirty="0" smtClean="0"/>
              <a:t> + (</a:t>
            </a:r>
            <a:r>
              <a:rPr lang="en-US" dirty="0" err="1" smtClean="0"/>
              <a:t>Marrone</a:t>
            </a:r>
            <a:r>
              <a:rPr lang="en-US" dirty="0" smtClean="0"/>
              <a:t>) = 100 </a:t>
            </a:r>
            <a:r>
              <a:rPr lang="en-US" dirty="0" err="1" smtClean="0"/>
              <a:t>Kohm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97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</a:t>
            </a:r>
            <a:r>
              <a:rPr lang="en-GB" dirty="0" err="1" smtClean="0"/>
              <a:t>ora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sequenza</a:t>
            </a:r>
            <a:r>
              <a:rPr lang="en-GB" dirty="0" smtClean="0"/>
              <a:t> di </a:t>
            </a:r>
            <a:r>
              <a:rPr lang="en-GB" dirty="0" err="1" smtClean="0"/>
              <a:t>valori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93" y="1533530"/>
            <a:ext cx="8791882" cy="50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Che</a:t>
            </a:r>
            <a:r>
              <a:rPr lang="en-GB" dirty="0" smtClean="0"/>
              <a:t> Arduino </a:t>
            </a:r>
            <a:r>
              <a:rPr lang="en-GB" dirty="0" err="1" smtClean="0"/>
              <a:t>Interpreta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720" y="1395720"/>
            <a:ext cx="5954559" cy="53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Usiamo</a:t>
            </a:r>
            <a:r>
              <a:rPr lang="en-GB" dirty="0" smtClean="0"/>
              <a:t> un </a:t>
            </a:r>
            <a:r>
              <a:rPr lang="en-GB" dirty="0" err="1" smtClean="0"/>
              <a:t>ingresso</a:t>
            </a:r>
            <a:r>
              <a:rPr lang="en-GB" dirty="0" smtClean="0"/>
              <a:t> </a:t>
            </a:r>
            <a:r>
              <a:rPr lang="en-GB" dirty="0" err="1" smtClean="0"/>
              <a:t>analogico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307" y="1469306"/>
            <a:ext cx="6206458" cy="522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 </a:t>
            </a:r>
            <a:r>
              <a:rPr lang="en-GB" dirty="0" err="1" smtClean="0"/>
              <a:t>muovere</a:t>
            </a:r>
            <a:r>
              <a:rPr lang="en-GB" dirty="0" smtClean="0"/>
              <a:t> un </a:t>
            </a:r>
            <a:r>
              <a:rPr lang="en-GB" dirty="0" err="1" smtClean="0"/>
              <a:t>quadrato</a:t>
            </a:r>
            <a:r>
              <a:rPr lang="en-GB" dirty="0" smtClean="0"/>
              <a:t> …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51" y="1510640"/>
            <a:ext cx="7973040" cy="497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Utilizzo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librerie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Molti</a:t>
            </a:r>
            <a:r>
              <a:rPr lang="en-US" sz="2400" dirty="0" smtClean="0"/>
              <a:t> </a:t>
            </a:r>
            <a:r>
              <a:rPr lang="en-US" sz="2400" dirty="0" err="1" smtClean="0"/>
              <a:t>dispositivi</a:t>
            </a:r>
            <a:r>
              <a:rPr lang="en-US" sz="2400" dirty="0" smtClean="0"/>
              <a:t>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corredati</a:t>
            </a:r>
            <a:r>
              <a:rPr lang="en-US" sz="2400" dirty="0" smtClean="0"/>
              <a:t> di opportune </a:t>
            </a:r>
            <a:r>
              <a:rPr lang="en-US" sz="2400" dirty="0" err="1" smtClean="0"/>
              <a:t>librerie</a:t>
            </a:r>
            <a:r>
              <a:rPr lang="en-US" sz="2400" dirty="0" smtClean="0"/>
              <a:t> per un </a:t>
            </a:r>
            <a:r>
              <a:rPr lang="en-US" sz="2400" dirty="0" err="1" smtClean="0"/>
              <a:t>loro</a:t>
            </a:r>
            <a:r>
              <a:rPr lang="en-US" sz="2400" dirty="0" smtClean="0"/>
              <a:t> </a:t>
            </a:r>
            <a:r>
              <a:rPr lang="en-US" sz="2400" dirty="0" err="1" smtClean="0"/>
              <a:t>impiego</a:t>
            </a:r>
            <a:r>
              <a:rPr lang="en-US" sz="2400" dirty="0" smtClean="0"/>
              <a:t> </a:t>
            </a:r>
            <a:r>
              <a:rPr lang="en-US" sz="2400" dirty="0" err="1" smtClean="0"/>
              <a:t>più</a:t>
            </a:r>
            <a:r>
              <a:rPr lang="en-US" sz="2400" dirty="0" smtClean="0"/>
              <a:t> versatile e </a:t>
            </a:r>
            <a:r>
              <a:rPr lang="en-US" sz="2400" dirty="0" err="1" smtClean="0"/>
              <a:t>comodo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Es</a:t>
            </a:r>
            <a:r>
              <a:rPr lang="en-US" sz="2400" dirty="0" smtClean="0"/>
              <a:t>. “Micro servo SG90” (</a:t>
            </a:r>
            <a:r>
              <a:rPr lang="en-US" sz="2400" dirty="0" err="1" smtClean="0"/>
              <a:t>generare</a:t>
            </a:r>
            <a:r>
              <a:rPr lang="en-US" sz="2400" dirty="0" smtClean="0"/>
              <a:t> un PWM con le </a:t>
            </a:r>
            <a:r>
              <a:rPr lang="en-US" sz="2400" dirty="0" err="1" smtClean="0"/>
              <a:t>specifiche</a:t>
            </a:r>
            <a:r>
              <a:rPr lang="en-US" sz="2400" dirty="0" smtClean="0"/>
              <a:t> </a:t>
            </a:r>
            <a:r>
              <a:rPr lang="en-US" sz="2400" dirty="0" err="1" smtClean="0"/>
              <a:t>corrette</a:t>
            </a:r>
            <a:r>
              <a:rPr lang="en-US" sz="2400" dirty="0" smtClean="0"/>
              <a:t> </a:t>
            </a:r>
            <a:r>
              <a:rPr lang="en-US" sz="2400" dirty="0" err="1" smtClean="0"/>
              <a:t>richiederebbe</a:t>
            </a:r>
            <a:r>
              <a:rPr lang="en-US" sz="2400" dirty="0" smtClean="0"/>
              <a:t> </a:t>
            </a:r>
            <a:r>
              <a:rPr lang="en-US" sz="2400" dirty="0" err="1" smtClean="0"/>
              <a:t>conoscenze</a:t>
            </a:r>
            <a:r>
              <a:rPr lang="en-US" sz="2400" dirty="0" smtClean="0"/>
              <a:t> e </a:t>
            </a:r>
            <a:r>
              <a:rPr lang="en-US" sz="2400" dirty="0" err="1" smtClean="0"/>
              <a:t>competenze</a:t>
            </a:r>
            <a:r>
              <a:rPr lang="en-US" sz="2400" dirty="0" smtClean="0"/>
              <a:t> </a:t>
            </a:r>
            <a:r>
              <a:rPr lang="en-US" sz="2400" dirty="0" err="1" smtClean="0"/>
              <a:t>approfondite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256" y="3826237"/>
            <a:ext cx="3552825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0000" y="3550723"/>
            <a:ext cx="4829538" cy="30656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Servo.h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Servo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myservo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myservo.attach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(PIN); 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 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= map(old,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low_old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high_old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low_new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high_new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myservo.write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Sensore di umidità e temperatura</a:t>
            </a:r>
            <a:endParaRPr lang="en-US" dirty="0"/>
          </a:p>
        </p:txBody>
      </p:sp>
      <p:pic>
        <p:nvPicPr>
          <p:cNvPr id="4098" name="Picture 2" descr="http://blog.wikifotos.org/wp-content/uploads/2011/08/dht11_p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8" y="1690688"/>
            <a:ext cx="3040083" cy="24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E’ un dispositivo complesso</a:t>
            </a:r>
          </a:p>
          <a:p>
            <a:pPr lvl="1"/>
            <a:r>
              <a:rPr lang="it-IT" sz="2000" dirty="0" smtClean="0"/>
              <a:t>Si Interfaccia attraverso opportuni sensori</a:t>
            </a:r>
          </a:p>
          <a:p>
            <a:pPr lvl="1"/>
            <a:r>
              <a:rPr lang="it-IT" sz="2000" dirty="0" smtClean="0"/>
              <a:t>Converte la misura in formato digitale</a:t>
            </a:r>
          </a:p>
          <a:p>
            <a:pPr lvl="1"/>
            <a:r>
              <a:rPr lang="it-IT" sz="2000" dirty="0" smtClean="0"/>
              <a:t>Gestisce le comunicazioni</a:t>
            </a:r>
            <a:endParaRPr lang="it-IT" sz="2000" dirty="0"/>
          </a:p>
          <a:p>
            <a:pPr lvl="1"/>
            <a:r>
              <a:rPr lang="it-IT" sz="2000" dirty="0" smtClean="0"/>
              <a:t>Adotta un protocollo di comunicazione </a:t>
            </a:r>
            <a:br>
              <a:rPr lang="it-IT" sz="2000" dirty="0" smtClean="0"/>
            </a:br>
            <a:r>
              <a:rPr lang="it-IT" sz="2000" dirty="0" smtClean="0"/>
              <a:t>bidirezionale con un solo filo (res. di pull-up)</a:t>
            </a:r>
          </a:p>
          <a:p>
            <a:r>
              <a:rPr lang="it-IT" sz="2400" dirty="0" smtClean="0"/>
              <a:t>Viene fornita una libreria per </a:t>
            </a:r>
            <a:r>
              <a:rPr lang="it-IT" sz="2400" dirty="0"/>
              <a:t>A</a:t>
            </a:r>
            <a:r>
              <a:rPr lang="it-IT" sz="2400" dirty="0" smtClean="0"/>
              <a:t>rduino</a:t>
            </a:r>
            <a:endParaRPr lang="en-US" sz="2400" dirty="0"/>
          </a:p>
        </p:txBody>
      </p:sp>
      <p:pic>
        <p:nvPicPr>
          <p:cNvPr id="7" name="Picture 4" descr="http://teachmetomake.com/wordpress/wp-content/uploads/2014/06/testing_DHT11_sche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0858" y="4301438"/>
            <a:ext cx="3040083" cy="22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76260" y="4415839"/>
            <a:ext cx="4318900" cy="22640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ES: dht11.h 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DHTLIB_OK                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DHTLIB_ERROR_CHECKSUM   -1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DHTLIB_ERROR_TIMEOUT    -2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 dht11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read(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pin);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humidity;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temperature;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6352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di temperatura ed umidità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0000" y="1403525"/>
            <a:ext cx="10233800" cy="536170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include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&lt;dht11.h&gt;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dht11 DHT;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#define DHT11_PIN 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setup(){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(9600);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("Type,\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tstatus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,\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tHumidity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(%),\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tTemperature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(C)");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loop(){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("DHT11, \t");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DHT.read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(DHT11_PIN);    // READ DATA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switch (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chk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case DHTLIB_OK: 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("OK,\t");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break;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case DHTLIB_ERROR_CHECKSUM: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("Checksum error,\t");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break;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case DHTLIB_ERROR_TIMEOUT: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("Time out error,\t");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break;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default: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("Unknown error,\t");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break;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// DISPLAT DATA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DHT.humidity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(",\t");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DHT.temperature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delay(1000);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Servo </a:t>
            </a:r>
            <a:r>
              <a:rPr lang="en-US" dirty="0" err="1" smtClean="0"/>
              <a:t>comando</a:t>
            </a:r>
            <a:r>
              <a:rPr lang="en-US" dirty="0" smtClean="0"/>
              <a:t> </a:t>
            </a:r>
            <a:r>
              <a:rPr lang="en-US" dirty="0" err="1" smtClean="0"/>
              <a:t>controllato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luce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 </a:t>
            </a:r>
            <a:r>
              <a:rPr lang="en-US" dirty="0" err="1" smtClean="0"/>
              <a:t>colleghi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sensore</a:t>
            </a:r>
            <a:r>
              <a:rPr lang="en-US" dirty="0" smtClean="0"/>
              <a:t> di </a:t>
            </a:r>
            <a:r>
              <a:rPr lang="en-US" dirty="0" err="1" smtClean="0"/>
              <a:t>luminosità</a:t>
            </a:r>
            <a:r>
              <a:rPr lang="en-US" dirty="0" smtClean="0"/>
              <a:t> come prima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colleghi</a:t>
            </a:r>
            <a:r>
              <a:rPr lang="en-US" dirty="0" smtClean="0"/>
              <a:t> </a:t>
            </a:r>
            <a:r>
              <a:rPr lang="en-US" dirty="0" err="1" smtClean="0"/>
              <a:t>opportunamente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servo </a:t>
            </a:r>
            <a:r>
              <a:rPr lang="en-US" dirty="0" err="1" smtClean="0"/>
              <a:t>motore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66265" y="3028208"/>
            <a:ext cx="4995792" cy="35168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Servo.h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analogPin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0;                         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0;  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Servo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myservo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myservo.attach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(9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analogPin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map(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200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 800, 0, 180);  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myservo.write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delay(15);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549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Sensori</a:t>
            </a:r>
            <a:r>
              <a:rPr lang="en-GB" dirty="0" smtClean="0"/>
              <a:t> </a:t>
            </a:r>
            <a:r>
              <a:rPr lang="en-GB" dirty="0" err="1" smtClean="0"/>
              <a:t>evoluti</a:t>
            </a:r>
            <a:r>
              <a:rPr lang="en-GB" dirty="0" smtClean="0"/>
              <a:t> (</a:t>
            </a:r>
            <a:r>
              <a:rPr lang="en-GB" dirty="0" err="1" smtClean="0"/>
              <a:t>Giroscopio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Cos’è</a:t>
            </a:r>
            <a:r>
              <a:rPr lang="en-GB" dirty="0" smtClean="0"/>
              <a:t> un </a:t>
            </a:r>
            <a:r>
              <a:rPr lang="en-GB" dirty="0" err="1" smtClean="0"/>
              <a:t>giroscopio</a:t>
            </a:r>
            <a:r>
              <a:rPr lang="en-GB" dirty="0" smtClean="0"/>
              <a:t> ?</a:t>
            </a:r>
          </a:p>
          <a:p>
            <a:pPr lvl="1"/>
            <a:r>
              <a:rPr lang="en-GB" sz="2200" dirty="0" smtClean="0"/>
              <a:t>Un </a:t>
            </a:r>
            <a:r>
              <a:rPr lang="en-GB" sz="2200" dirty="0" err="1" smtClean="0"/>
              <a:t>dispositivo</a:t>
            </a:r>
            <a:r>
              <a:rPr lang="en-GB" sz="2200" dirty="0" smtClean="0"/>
              <a:t> </a:t>
            </a:r>
            <a:r>
              <a:rPr lang="en-GB" sz="2200" dirty="0" err="1" smtClean="0"/>
              <a:t>atto</a:t>
            </a:r>
            <a:r>
              <a:rPr lang="en-GB" sz="2200" dirty="0" smtClean="0"/>
              <a:t> a </a:t>
            </a:r>
            <a:r>
              <a:rPr lang="en-GB" sz="2200" dirty="0" err="1" smtClean="0"/>
              <a:t>stabilire</a:t>
            </a:r>
            <a:r>
              <a:rPr lang="en-GB" sz="2200" dirty="0" smtClean="0"/>
              <a:t> </a:t>
            </a:r>
            <a:r>
              <a:rPr lang="en-GB" sz="2200" dirty="0" err="1" smtClean="0"/>
              <a:t>l’orientazione</a:t>
            </a:r>
            <a:r>
              <a:rPr lang="en-GB" sz="2200" dirty="0" smtClean="0"/>
              <a:t> </a:t>
            </a:r>
          </a:p>
          <a:p>
            <a:pPr marL="457200" lvl="1" indent="0">
              <a:buNone/>
            </a:pPr>
            <a:r>
              <a:rPr lang="en-GB" sz="2200" dirty="0"/>
              <a:t> </a:t>
            </a:r>
            <a:r>
              <a:rPr lang="en-GB" sz="2200" dirty="0" err="1" smtClean="0"/>
              <a:t>nello</a:t>
            </a:r>
            <a:r>
              <a:rPr lang="en-GB" sz="2200" dirty="0" smtClean="0"/>
              <a:t> </a:t>
            </a:r>
            <a:r>
              <a:rPr lang="en-GB" sz="2200" dirty="0" err="1" smtClean="0"/>
              <a:t>spazio</a:t>
            </a:r>
            <a:r>
              <a:rPr lang="en-GB" sz="2200" dirty="0" smtClean="0"/>
              <a:t> di un </a:t>
            </a:r>
            <a:r>
              <a:rPr lang="en-GB" sz="2200" dirty="0" err="1" smtClean="0"/>
              <a:t>oggetto</a:t>
            </a:r>
            <a:r>
              <a:rPr lang="en-GB" sz="2200" dirty="0" smtClean="0"/>
              <a:t> in </a:t>
            </a:r>
            <a:r>
              <a:rPr lang="en-GB" sz="2200" dirty="0" err="1" smtClean="0"/>
              <a:t>movimento</a:t>
            </a:r>
            <a:endParaRPr lang="en-GB" sz="2200" dirty="0" smtClean="0"/>
          </a:p>
          <a:p>
            <a:pPr lvl="1"/>
            <a:r>
              <a:rPr lang="en-GB" sz="2200" dirty="0" err="1" smtClean="0"/>
              <a:t>Fondamentale</a:t>
            </a:r>
            <a:r>
              <a:rPr lang="en-GB" sz="2200" dirty="0" smtClean="0"/>
              <a:t> per </a:t>
            </a:r>
            <a:r>
              <a:rPr lang="en-GB" sz="2200" dirty="0" err="1" smtClean="0"/>
              <a:t>stabilizzare</a:t>
            </a:r>
            <a:r>
              <a:rPr lang="en-GB" sz="2200" dirty="0" smtClean="0"/>
              <a:t> </a:t>
            </a:r>
            <a:r>
              <a:rPr lang="en-GB" sz="2200" dirty="0" err="1" smtClean="0"/>
              <a:t>l’assetto</a:t>
            </a:r>
            <a:r>
              <a:rPr lang="en-GB" sz="2200" dirty="0" smtClean="0"/>
              <a:t> di</a:t>
            </a:r>
          </a:p>
          <a:p>
            <a:pPr lvl="2"/>
            <a:r>
              <a:rPr lang="en-GB" sz="1900" dirty="0" err="1" smtClean="0"/>
              <a:t>Aerei</a:t>
            </a:r>
            <a:r>
              <a:rPr lang="en-GB" sz="1900" dirty="0" smtClean="0"/>
              <a:t>, </a:t>
            </a:r>
            <a:r>
              <a:rPr lang="en-GB" sz="1900" dirty="0" err="1" smtClean="0"/>
              <a:t>Elicotteri</a:t>
            </a:r>
            <a:r>
              <a:rPr lang="en-GB" sz="1900" dirty="0" smtClean="0"/>
              <a:t>, </a:t>
            </a:r>
            <a:r>
              <a:rPr lang="en-GB" sz="1900" dirty="0" err="1" smtClean="0"/>
              <a:t>Droni</a:t>
            </a:r>
            <a:r>
              <a:rPr lang="en-GB" sz="1900" dirty="0" smtClean="0"/>
              <a:t>, </a:t>
            </a:r>
            <a:r>
              <a:rPr lang="en-GB" sz="1900" dirty="0" err="1" smtClean="0"/>
              <a:t>Sottomarini</a:t>
            </a:r>
            <a:r>
              <a:rPr lang="en-GB" sz="1900" dirty="0" smtClean="0"/>
              <a:t>, </a:t>
            </a:r>
            <a:r>
              <a:rPr lang="en-GB" sz="1900" dirty="0" err="1" smtClean="0"/>
              <a:t>Missili</a:t>
            </a:r>
            <a:r>
              <a:rPr lang="en-GB" sz="1900" dirty="0" smtClean="0"/>
              <a:t>, </a:t>
            </a:r>
            <a:r>
              <a:rPr lang="en-GB" sz="1900" dirty="0" err="1" smtClean="0"/>
              <a:t>Siluri</a:t>
            </a:r>
            <a:r>
              <a:rPr lang="en-GB" sz="1900" dirty="0" smtClean="0"/>
              <a:t>, …</a:t>
            </a:r>
          </a:p>
          <a:p>
            <a:pPr lvl="1"/>
            <a:r>
              <a:rPr lang="en-GB" sz="2200" dirty="0" smtClean="0"/>
              <a:t>In </a:t>
            </a:r>
            <a:r>
              <a:rPr lang="en-GB" sz="2200" dirty="0" err="1"/>
              <a:t>p</a:t>
            </a:r>
            <a:r>
              <a:rPr lang="en-GB" sz="2200" dirty="0" err="1" smtClean="0"/>
              <a:t>assato</a:t>
            </a:r>
            <a:r>
              <a:rPr lang="en-GB" sz="2200" dirty="0" smtClean="0"/>
              <a:t> </a:t>
            </a:r>
            <a:r>
              <a:rPr lang="en-GB" sz="2200" dirty="0" err="1" smtClean="0"/>
              <a:t>erano</a:t>
            </a:r>
            <a:r>
              <a:rPr lang="en-GB" sz="2200" dirty="0" smtClean="0"/>
              <a:t> </a:t>
            </a:r>
            <a:r>
              <a:rPr lang="en-GB" sz="2200" dirty="0" err="1" smtClean="0"/>
              <a:t>meccanici</a:t>
            </a:r>
            <a:r>
              <a:rPr lang="en-GB" sz="2200" dirty="0" smtClean="0"/>
              <a:t> e </a:t>
            </a:r>
            <a:r>
              <a:rPr lang="en-GB" sz="2200" dirty="0" err="1" smtClean="0"/>
              <a:t>sfruttavano</a:t>
            </a:r>
            <a:r>
              <a:rPr lang="en-GB" sz="2200" dirty="0" smtClean="0"/>
              <a:t> </a:t>
            </a:r>
            <a:r>
              <a:rPr lang="en-GB" sz="2200" dirty="0" err="1" smtClean="0"/>
              <a:t>il</a:t>
            </a:r>
            <a:r>
              <a:rPr lang="en-GB" sz="2200" dirty="0" smtClean="0"/>
              <a:t> principio</a:t>
            </a:r>
            <a:br>
              <a:rPr lang="en-GB" sz="2200" dirty="0" smtClean="0"/>
            </a:br>
            <a:r>
              <a:rPr lang="en-GB" sz="2200" dirty="0" smtClean="0"/>
              <a:t>di “</a:t>
            </a:r>
            <a:r>
              <a:rPr lang="en-GB" sz="2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Conservazione</a:t>
            </a: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del </a:t>
            </a:r>
            <a:r>
              <a:rPr lang="en-GB" sz="2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Momento</a:t>
            </a: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di </a:t>
            </a:r>
            <a:r>
              <a:rPr lang="en-GB" sz="2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Quantità</a:t>
            </a: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di Moto</a:t>
            </a:r>
            <a:r>
              <a:rPr lang="en-GB" sz="2200" dirty="0" smtClean="0"/>
              <a:t>”</a:t>
            </a:r>
          </a:p>
          <a:p>
            <a:pPr lvl="1"/>
            <a:r>
              <a:rPr lang="en-GB" sz="2200" dirty="0" err="1" smtClean="0"/>
              <a:t>Ovvero</a:t>
            </a:r>
            <a:r>
              <a:rPr lang="en-GB" sz="2200" dirty="0" smtClean="0"/>
              <a:t> un disco </a:t>
            </a:r>
            <a:r>
              <a:rPr lang="en-GB" sz="2200" dirty="0" err="1" smtClean="0"/>
              <a:t>che</a:t>
            </a:r>
            <a:r>
              <a:rPr lang="en-GB" sz="2200" dirty="0" smtClean="0"/>
              <a:t> </a:t>
            </a:r>
            <a:r>
              <a:rPr lang="en-GB" sz="2200" dirty="0" err="1" smtClean="0"/>
              <a:t>ruota</a:t>
            </a:r>
            <a:r>
              <a:rPr lang="en-GB" sz="2200" dirty="0" smtClean="0"/>
              <a:t> </a:t>
            </a:r>
            <a:r>
              <a:rPr lang="en-GB" sz="2200" dirty="0" err="1" smtClean="0"/>
              <a:t>nello</a:t>
            </a:r>
            <a:r>
              <a:rPr lang="en-GB" sz="2200" dirty="0" smtClean="0"/>
              <a:t> </a:t>
            </a:r>
            <a:r>
              <a:rPr lang="en-GB" sz="2200" dirty="0" err="1" smtClean="0"/>
              <a:t>spazio</a:t>
            </a:r>
            <a:r>
              <a:rPr lang="en-GB" sz="2200" dirty="0" smtClean="0"/>
              <a:t> </a:t>
            </a:r>
            <a:r>
              <a:rPr lang="en-GB" sz="2200" dirty="0" err="1" smtClean="0"/>
              <a:t>tende</a:t>
            </a:r>
            <a:r>
              <a:rPr lang="en-GB" sz="2200" dirty="0" smtClean="0"/>
              <a:t> a</a:t>
            </a:r>
            <a:br>
              <a:rPr lang="en-GB" sz="2200" dirty="0" smtClean="0"/>
            </a:br>
            <a:r>
              <a:rPr lang="en-GB" sz="2200" dirty="0" err="1" smtClean="0"/>
              <a:t>mantenere</a:t>
            </a:r>
            <a:r>
              <a:rPr lang="en-GB" sz="2200" dirty="0" smtClean="0"/>
              <a:t> la </a:t>
            </a:r>
            <a:r>
              <a:rPr lang="en-GB" sz="2200" dirty="0" err="1" smtClean="0"/>
              <a:t>stassa</a:t>
            </a:r>
            <a:r>
              <a:rPr lang="en-GB" sz="2200" dirty="0" smtClean="0"/>
              <a:t> </a:t>
            </a:r>
            <a:r>
              <a:rPr lang="en-GB" sz="2200" dirty="0" err="1" smtClean="0"/>
              <a:t>orientazione</a:t>
            </a:r>
            <a:r>
              <a:rPr lang="en-GB" sz="2200" dirty="0" smtClean="0"/>
              <a:t> </a:t>
            </a:r>
            <a:r>
              <a:rPr lang="en-GB" sz="2200" dirty="0" err="1" smtClean="0"/>
              <a:t>fino</a:t>
            </a:r>
            <a:r>
              <a:rPr lang="en-GB" sz="2200" dirty="0" smtClean="0"/>
              <a:t> a </a:t>
            </a:r>
            <a:r>
              <a:rPr lang="en-GB" sz="2200" dirty="0" err="1" smtClean="0"/>
              <a:t>che</a:t>
            </a:r>
            <a:r>
              <a:rPr lang="en-GB" sz="2200" dirty="0" smtClean="0"/>
              <a:t> non </a:t>
            </a:r>
            <a:r>
              <a:rPr lang="en-GB" sz="2200" dirty="0" err="1" smtClean="0"/>
              <a:t>intervengano</a:t>
            </a:r>
            <a:r>
              <a:rPr lang="en-GB" sz="2200" dirty="0" smtClean="0"/>
              <a:t> </a:t>
            </a:r>
            <a:r>
              <a:rPr lang="en-GB" sz="2200" dirty="0" err="1" smtClean="0"/>
              <a:t>torsioni</a:t>
            </a:r>
            <a:r>
              <a:rPr lang="en-GB" sz="2200" dirty="0" smtClean="0"/>
              <a:t> </a:t>
            </a:r>
            <a:r>
              <a:rPr lang="en-GB" sz="2200" dirty="0" err="1" smtClean="0"/>
              <a:t>esterne</a:t>
            </a:r>
            <a:r>
              <a:rPr lang="en-GB" sz="2200" dirty="0" smtClean="0"/>
              <a:t> </a:t>
            </a:r>
            <a:r>
              <a:rPr lang="en-GB" sz="2200" dirty="0" err="1" smtClean="0"/>
              <a:t>atte</a:t>
            </a:r>
            <a:r>
              <a:rPr lang="en-GB" sz="2200" dirty="0" smtClean="0"/>
              <a:t> a </a:t>
            </a:r>
            <a:r>
              <a:rPr lang="en-GB" sz="2200" dirty="0" err="1" smtClean="0"/>
              <a:t>modificarlo</a:t>
            </a:r>
            <a:r>
              <a:rPr lang="en-GB" sz="2200" dirty="0" smtClean="0"/>
              <a:t>. </a:t>
            </a:r>
          </a:p>
          <a:p>
            <a:pPr lvl="1"/>
            <a:r>
              <a:rPr lang="en-GB" sz="2200" dirty="0" smtClean="0"/>
              <a:t>Se </a:t>
            </a:r>
            <a:r>
              <a:rPr lang="en-GB" sz="2200" dirty="0" err="1" smtClean="0"/>
              <a:t>montato</a:t>
            </a:r>
            <a:r>
              <a:rPr lang="en-GB" sz="2200" dirty="0" smtClean="0"/>
              <a:t> </a:t>
            </a:r>
            <a:r>
              <a:rPr lang="en-GB" sz="2200" dirty="0" err="1" smtClean="0"/>
              <a:t>su</a:t>
            </a:r>
            <a:r>
              <a:rPr lang="en-GB" sz="2200" dirty="0" smtClean="0"/>
              <a:t> un </a:t>
            </a:r>
            <a:r>
              <a:rPr lang="en-GB" sz="2200" dirty="0" err="1" smtClean="0"/>
              <a:t>opportuno</a:t>
            </a:r>
            <a:r>
              <a:rPr lang="en-GB" sz="2200" dirty="0" smtClean="0"/>
              <a:t> </a:t>
            </a:r>
            <a:r>
              <a:rPr lang="en-GB" sz="2200" dirty="0" err="1" smtClean="0"/>
              <a:t>supporto</a:t>
            </a:r>
            <a:r>
              <a:rPr lang="en-GB" sz="2200" dirty="0" smtClean="0"/>
              <a:t> </a:t>
            </a:r>
            <a:r>
              <a:rPr lang="en-GB" sz="2200" dirty="0" err="1" smtClean="0"/>
              <a:t>si</a:t>
            </a:r>
            <a:r>
              <a:rPr lang="en-GB" sz="2200" dirty="0" smtClean="0"/>
              <a:t> </a:t>
            </a:r>
            <a:r>
              <a:rPr lang="en-GB" sz="2200" dirty="0" err="1" smtClean="0"/>
              <a:t>possono</a:t>
            </a:r>
            <a:r>
              <a:rPr lang="en-GB" sz="2200" dirty="0" smtClean="0"/>
              <a:t> </a:t>
            </a:r>
            <a:r>
              <a:rPr lang="en-GB" sz="2200" dirty="0" err="1" smtClean="0"/>
              <a:t>eliminare</a:t>
            </a:r>
            <a:r>
              <a:rPr lang="en-GB" sz="2200" dirty="0" smtClean="0"/>
              <a:t> </a:t>
            </a:r>
            <a:r>
              <a:rPr lang="en-GB" sz="2200" dirty="0" err="1" smtClean="0"/>
              <a:t>tali</a:t>
            </a:r>
            <a:r>
              <a:rPr lang="en-GB" sz="2200" dirty="0" smtClean="0"/>
              <a:t> </a:t>
            </a:r>
            <a:r>
              <a:rPr lang="en-GB" sz="2200" dirty="0" err="1" smtClean="0"/>
              <a:t>torsioni</a:t>
            </a:r>
            <a:r>
              <a:rPr lang="en-GB" sz="2200" dirty="0" smtClean="0"/>
              <a:t>.</a:t>
            </a:r>
          </a:p>
          <a:p>
            <a:pPr lvl="1"/>
            <a:r>
              <a:rPr lang="en-GB" dirty="0" smtClean="0"/>
              <a:t>Se </a:t>
            </a:r>
            <a:r>
              <a:rPr lang="en-GB" dirty="0" err="1" smtClean="0"/>
              <a:t>montato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piattaforma</a:t>
            </a:r>
            <a:r>
              <a:rPr lang="en-GB" dirty="0" smtClean="0"/>
              <a:t> mobile (</a:t>
            </a:r>
            <a:r>
              <a:rPr lang="en-GB" dirty="0" err="1" smtClean="0"/>
              <a:t>es</a:t>
            </a:r>
            <a:r>
              <a:rPr lang="en-GB" dirty="0" err="1"/>
              <a:t>.</a:t>
            </a:r>
            <a:r>
              <a:rPr lang="en-GB" dirty="0" err="1" smtClean="0"/>
              <a:t>Drone</a:t>
            </a:r>
            <a:r>
              <a:rPr lang="en-GB" dirty="0" smtClean="0"/>
              <a:t>), </a:t>
            </a:r>
            <a:r>
              <a:rPr lang="en-GB" dirty="0" err="1" smtClean="0"/>
              <a:t>misurando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angoli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risalire</a:t>
            </a:r>
            <a:r>
              <a:rPr lang="en-GB" dirty="0" smtClean="0"/>
              <a:t> </a:t>
            </a:r>
            <a:r>
              <a:rPr lang="en-GB" dirty="0" err="1" smtClean="0"/>
              <a:t>all’orienzamento</a:t>
            </a:r>
            <a:r>
              <a:rPr lang="en-GB" dirty="0" smtClean="0"/>
              <a:t> del drone </a:t>
            </a:r>
            <a:r>
              <a:rPr lang="en-GB" dirty="0" err="1" smtClean="0"/>
              <a:t>stesso</a:t>
            </a:r>
            <a:r>
              <a:rPr lang="en-GB" dirty="0" smtClean="0"/>
              <a:t>… e </a:t>
            </a:r>
            <a:r>
              <a:rPr lang="en-GB" dirty="0" err="1" smtClean="0"/>
              <a:t>quindi</a:t>
            </a:r>
            <a:r>
              <a:rPr lang="en-GB" dirty="0" smtClean="0"/>
              <a:t> </a:t>
            </a:r>
            <a:r>
              <a:rPr lang="en-GB" dirty="0" err="1" smtClean="0"/>
              <a:t>agire</a:t>
            </a:r>
            <a:r>
              <a:rPr lang="en-GB" dirty="0" smtClean="0"/>
              <a:t> sui </a:t>
            </a:r>
            <a:r>
              <a:rPr lang="en-GB" dirty="0" err="1" smtClean="0"/>
              <a:t>propulsori</a:t>
            </a:r>
            <a:r>
              <a:rPr lang="en-GB" dirty="0" smtClean="0"/>
              <a:t> per </a:t>
            </a:r>
            <a:r>
              <a:rPr lang="en-GB" dirty="0" err="1" smtClean="0"/>
              <a:t>stabilizzarlo</a:t>
            </a:r>
            <a:r>
              <a:rPr lang="en-GB" dirty="0" smtClean="0"/>
              <a:t> </a:t>
            </a:r>
            <a:r>
              <a:rPr lang="en-GB" dirty="0" err="1" smtClean="0"/>
              <a:t>lungo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orientazione</a:t>
            </a:r>
            <a:r>
              <a:rPr lang="en-GB" dirty="0" smtClean="0"/>
              <a:t> </a:t>
            </a:r>
            <a:r>
              <a:rPr lang="en-GB" dirty="0" err="1" smtClean="0"/>
              <a:t>predefinita</a:t>
            </a:r>
            <a:endParaRPr lang="en-GB" dirty="0" smtClean="0"/>
          </a:p>
        </p:txBody>
      </p:sp>
      <p:pic>
        <p:nvPicPr>
          <p:cNvPr id="1028" name="Picture 4" descr="Risultati immagini per giroscopio gif animat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893" y="1297858"/>
            <a:ext cx="2602698" cy="26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Sensori</a:t>
            </a:r>
            <a:r>
              <a:rPr lang="en-GB" dirty="0" smtClean="0"/>
              <a:t> </a:t>
            </a:r>
            <a:r>
              <a:rPr lang="en-GB" dirty="0" err="1" smtClean="0"/>
              <a:t>evoluti</a:t>
            </a:r>
            <a:r>
              <a:rPr lang="en-GB" dirty="0" smtClean="0"/>
              <a:t> (</a:t>
            </a:r>
            <a:r>
              <a:rPr lang="en-GB" dirty="0" err="1" smtClean="0"/>
              <a:t>Giroscopio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Il </a:t>
            </a:r>
            <a:r>
              <a:rPr lang="en-GB" dirty="0" err="1" smtClean="0"/>
              <a:t>giroscopio</a:t>
            </a:r>
            <a:r>
              <a:rPr lang="en-GB" dirty="0" smtClean="0"/>
              <a:t> </a:t>
            </a:r>
            <a:r>
              <a:rPr lang="en-GB" dirty="0" err="1" smtClean="0"/>
              <a:t>sull</a:t>
            </a:r>
            <a:r>
              <a:rPr lang="en-GB" dirty="0" smtClean="0"/>
              <a:t>’ Apollo 13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77" y="2299404"/>
            <a:ext cx="5297975" cy="4111227"/>
          </a:xfrm>
          <a:prstGeom prst="rect">
            <a:avLst/>
          </a:prstGeom>
        </p:spPr>
      </p:pic>
      <p:pic>
        <p:nvPicPr>
          <p:cNvPr id="1026" name="Picture 2" descr="Risultati immagini per apollo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5" y="3190200"/>
            <a:ext cx="4868709" cy="273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9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Breadboard - </a:t>
            </a:r>
            <a:r>
              <a:rPr lang="en-US" dirty="0" err="1" smtClean="0"/>
              <a:t>Collegamenti</a:t>
            </a:r>
            <a:endParaRPr lang="en-US" dirty="0"/>
          </a:p>
        </p:txBody>
      </p:sp>
      <p:pic>
        <p:nvPicPr>
          <p:cNvPr id="3082" name="Picture 10" descr="http://www.adafruit.com/images/970x728/x64-02.jpg.pagespeed.ic.nEfbsEsB8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" y="1812372"/>
            <a:ext cx="579779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orxor.files.wordpress.com/2011/12/breadboard-connec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05" y="2582015"/>
            <a:ext cx="4509191" cy="28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069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 </a:t>
            </a:r>
            <a:r>
              <a:rPr lang="en-GB" dirty="0" err="1" smtClean="0"/>
              <a:t>giroscopio</a:t>
            </a:r>
            <a:r>
              <a:rPr lang="en-GB" dirty="0" smtClean="0"/>
              <a:t> </a:t>
            </a:r>
            <a:r>
              <a:rPr lang="en-GB" dirty="0" err="1" smtClean="0"/>
              <a:t>Oggi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94" y="1474333"/>
            <a:ext cx="3822293" cy="3058579"/>
          </a:xfrm>
          <a:prstGeom prst="rect">
            <a:avLst/>
          </a:prstGeom>
        </p:spPr>
      </p:pic>
      <p:pic>
        <p:nvPicPr>
          <p:cNvPr id="2050" name="Picture 2" descr="Risultati immagini per dro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10" y="3124850"/>
            <a:ext cx="5256861" cy="328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07677" y="1864297"/>
            <a:ext cx="503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Sfrutta</a:t>
            </a:r>
            <a:r>
              <a:rPr lang="en-GB" dirty="0" smtClean="0"/>
              <a:t> le </a:t>
            </a:r>
            <a:r>
              <a:rPr lang="en-GB" dirty="0" err="1" smtClean="0"/>
              <a:t>moderne</a:t>
            </a:r>
            <a:r>
              <a:rPr lang="en-GB" dirty="0" smtClean="0"/>
              <a:t> </a:t>
            </a:r>
            <a:r>
              <a:rPr lang="en-GB" dirty="0" err="1" smtClean="0"/>
              <a:t>tecnologie</a:t>
            </a:r>
            <a:r>
              <a:rPr lang="en-GB" dirty="0" smtClean="0"/>
              <a:t> di </a:t>
            </a:r>
            <a:br>
              <a:rPr lang="en-GB" dirty="0" smtClean="0"/>
            </a:br>
            <a:r>
              <a:rPr lang="en-GB" dirty="0" smtClean="0"/>
              <a:t>micro-</a:t>
            </a:r>
            <a:r>
              <a:rPr lang="en-GB" dirty="0" err="1" smtClean="0"/>
              <a:t>meccanica</a:t>
            </a:r>
            <a:r>
              <a:rPr lang="en-GB" dirty="0" smtClean="0"/>
              <a:t> e micro-</a:t>
            </a:r>
            <a:r>
              <a:rPr lang="en-GB" dirty="0" err="1" smtClean="0"/>
              <a:t>elettronica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7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MPU6050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 </a:t>
            </a:r>
            <a:r>
              <a:rPr lang="en-GB" dirty="0" err="1" smtClean="0"/>
              <a:t>giroscopi</a:t>
            </a:r>
            <a:r>
              <a:rPr lang="en-GB" dirty="0" smtClean="0"/>
              <a:t> (secondo </a:t>
            </a:r>
            <a:r>
              <a:rPr lang="en-GB" dirty="0" err="1" smtClean="0"/>
              <a:t>i</a:t>
            </a:r>
            <a:r>
              <a:rPr lang="en-GB" dirty="0" smtClean="0"/>
              <a:t> 3 </a:t>
            </a:r>
            <a:r>
              <a:rPr lang="en-GB" dirty="0" err="1" smtClean="0"/>
              <a:t>assi</a:t>
            </a:r>
            <a:r>
              <a:rPr lang="en-GB" dirty="0" smtClean="0"/>
              <a:t>)</a:t>
            </a:r>
          </a:p>
          <a:p>
            <a:r>
              <a:rPr lang="en-GB" dirty="0"/>
              <a:t>3</a:t>
            </a:r>
            <a:r>
              <a:rPr lang="en-GB" dirty="0" smtClean="0"/>
              <a:t> </a:t>
            </a:r>
            <a:r>
              <a:rPr lang="en-GB" dirty="0" err="1" smtClean="0"/>
              <a:t>accellerometri</a:t>
            </a:r>
            <a:r>
              <a:rPr lang="en-GB" dirty="0" smtClean="0"/>
              <a:t> (secondo </a:t>
            </a:r>
            <a:r>
              <a:rPr lang="en-GB" dirty="0" err="1" smtClean="0"/>
              <a:t>i</a:t>
            </a:r>
            <a:r>
              <a:rPr lang="en-GB" dirty="0" smtClean="0"/>
              <a:t> 3 </a:t>
            </a:r>
            <a:r>
              <a:rPr lang="en-GB" dirty="0" err="1" smtClean="0"/>
              <a:t>assi</a:t>
            </a:r>
            <a:r>
              <a:rPr lang="en-GB" dirty="0" smtClean="0"/>
              <a:t>)</a:t>
            </a:r>
          </a:p>
          <a:p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 err="1" smtClean="0"/>
              <a:t>Sensore</a:t>
            </a:r>
            <a:r>
              <a:rPr lang="en-GB" dirty="0" smtClean="0"/>
              <a:t> di </a:t>
            </a:r>
            <a:r>
              <a:rPr lang="en-GB" dirty="0" err="1" smtClean="0"/>
              <a:t>Temperatura</a:t>
            </a:r>
            <a:endParaRPr lang="en-GB" dirty="0" smtClean="0"/>
          </a:p>
          <a:p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 err="1" smtClean="0"/>
              <a:t>Processore</a:t>
            </a:r>
            <a:r>
              <a:rPr lang="en-GB" dirty="0" smtClean="0"/>
              <a:t> (MPU – Motion Processing Unit)</a:t>
            </a:r>
          </a:p>
          <a:p>
            <a:pPr marL="457200" lvl="1" indent="0">
              <a:buNone/>
            </a:pPr>
            <a:r>
              <a:rPr lang="en-GB" dirty="0" err="1" smtClean="0"/>
              <a:t>Fornisce</a:t>
            </a:r>
            <a:r>
              <a:rPr lang="en-GB" dirty="0" smtClean="0"/>
              <a:t> ad </a:t>
            </a:r>
            <a:r>
              <a:rPr lang="en-GB" dirty="0" err="1" smtClean="0"/>
              <a:t>esempio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angoli</a:t>
            </a:r>
            <a:r>
              <a:rPr lang="en-GB" dirty="0" smtClean="0"/>
              <a:t> di </a:t>
            </a:r>
            <a:r>
              <a:rPr lang="en-GB" dirty="0" err="1" smtClean="0"/>
              <a:t>Eulero</a:t>
            </a:r>
            <a:endParaRPr lang="en-GB" dirty="0" smtClean="0"/>
          </a:p>
          <a:p>
            <a:pPr lvl="1"/>
            <a:r>
              <a:rPr lang="en-GB" dirty="0" err="1" smtClean="0"/>
              <a:t>Rollio</a:t>
            </a:r>
            <a:r>
              <a:rPr lang="en-GB" dirty="0" smtClean="0"/>
              <a:t> (Roll)</a:t>
            </a:r>
          </a:p>
          <a:p>
            <a:pPr lvl="1"/>
            <a:r>
              <a:rPr lang="en-GB" dirty="0" err="1" smtClean="0"/>
              <a:t>Beccheggio</a:t>
            </a:r>
            <a:r>
              <a:rPr lang="en-GB" dirty="0" smtClean="0"/>
              <a:t> (Pitch)</a:t>
            </a:r>
          </a:p>
          <a:p>
            <a:pPr lvl="1"/>
            <a:r>
              <a:rPr lang="en-GB" dirty="0" err="1" smtClean="0"/>
              <a:t>Imbardata</a:t>
            </a:r>
            <a:r>
              <a:rPr lang="en-GB" dirty="0" smtClean="0"/>
              <a:t> (Yaw)</a:t>
            </a:r>
          </a:p>
          <a:p>
            <a:r>
              <a:rPr lang="en-GB" dirty="0" err="1" smtClean="0"/>
              <a:t>Costo</a:t>
            </a:r>
            <a:r>
              <a:rPr lang="en-GB" dirty="0" smtClean="0"/>
              <a:t> 0.92 Euro</a:t>
            </a:r>
          </a:p>
          <a:p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884" y="511278"/>
            <a:ext cx="2830030" cy="2264576"/>
          </a:xfrm>
          <a:prstGeom prst="rect">
            <a:avLst/>
          </a:prstGeom>
        </p:spPr>
      </p:pic>
      <p:pic>
        <p:nvPicPr>
          <p:cNvPr id="3074" name="Picture 2" descr="Risultati immagini per rollio beccheggio imbar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102" y="4306120"/>
            <a:ext cx="3964910" cy="20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0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MPU6050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Collegamento</a:t>
            </a:r>
            <a:r>
              <a:rPr lang="en-GB" dirty="0" smtClean="0"/>
              <a:t> </a:t>
            </a:r>
            <a:r>
              <a:rPr lang="en-GB" dirty="0" err="1" smtClean="0"/>
              <a:t>fisico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SDA : </a:t>
            </a:r>
            <a:r>
              <a:rPr lang="en-GB" dirty="0" err="1" smtClean="0"/>
              <a:t>su</a:t>
            </a:r>
            <a:r>
              <a:rPr lang="en-GB" dirty="0" smtClean="0"/>
              <a:t> A4 o </a:t>
            </a:r>
            <a:r>
              <a:rPr lang="en-GB" dirty="0" err="1" smtClean="0"/>
              <a:t>su</a:t>
            </a:r>
            <a:r>
              <a:rPr lang="en-GB" dirty="0" smtClean="0"/>
              <a:t> SDA</a:t>
            </a:r>
          </a:p>
          <a:p>
            <a:pPr lvl="1"/>
            <a:r>
              <a:rPr lang="en-GB" dirty="0" smtClean="0"/>
              <a:t>SCL : </a:t>
            </a:r>
            <a:r>
              <a:rPr lang="en-GB" dirty="0" err="1" smtClean="0"/>
              <a:t>su</a:t>
            </a:r>
            <a:r>
              <a:rPr lang="en-GB" dirty="0" smtClean="0"/>
              <a:t> A5 o SCL</a:t>
            </a:r>
          </a:p>
          <a:p>
            <a:pPr lvl="1"/>
            <a:r>
              <a:rPr lang="en-GB" dirty="0" smtClean="0"/>
              <a:t>INT: </a:t>
            </a:r>
            <a:r>
              <a:rPr lang="en-GB" dirty="0" err="1" smtClean="0"/>
              <a:t>su</a:t>
            </a:r>
            <a:r>
              <a:rPr lang="en-GB" dirty="0" smtClean="0"/>
              <a:t> D2</a:t>
            </a:r>
          </a:p>
          <a:p>
            <a:pPr lvl="1"/>
            <a:r>
              <a:rPr lang="en-GB" dirty="0" smtClean="0"/>
              <a:t>GND </a:t>
            </a:r>
            <a:r>
              <a:rPr lang="en-GB" dirty="0" err="1" smtClean="0"/>
              <a:t>su</a:t>
            </a:r>
            <a:r>
              <a:rPr lang="en-GB" dirty="0" smtClean="0"/>
              <a:t> GND</a:t>
            </a:r>
          </a:p>
          <a:p>
            <a:pPr lvl="1"/>
            <a:r>
              <a:rPr lang="en-GB" dirty="0" smtClean="0"/>
              <a:t>VCC </a:t>
            </a:r>
            <a:r>
              <a:rPr lang="en-GB" dirty="0" err="1" smtClean="0"/>
              <a:t>su</a:t>
            </a:r>
            <a:r>
              <a:rPr lang="en-GB" dirty="0" smtClean="0"/>
              <a:t> +5V</a:t>
            </a:r>
          </a:p>
          <a:p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16" y="401279"/>
            <a:ext cx="2830030" cy="2264576"/>
          </a:xfrm>
          <a:prstGeom prst="rect">
            <a:avLst/>
          </a:prstGeom>
        </p:spPr>
      </p:pic>
      <p:pic>
        <p:nvPicPr>
          <p:cNvPr id="4098" name="Picture 2" descr="Risultati immagini per mpu6050 ardu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328" y="3085792"/>
            <a:ext cx="5999418" cy="344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MPU6050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 smtClean="0"/>
              <a:t>Tutti</a:t>
            </a:r>
            <a:r>
              <a:rPr lang="en-GB" dirty="0" smtClean="0"/>
              <a:t> I </a:t>
            </a:r>
            <a:r>
              <a:rPr lang="en-GB" dirty="0" err="1" smtClean="0"/>
              <a:t>dati</a:t>
            </a:r>
            <a:r>
              <a:rPr lang="en-GB" dirty="0" smtClean="0"/>
              <a:t> </a:t>
            </a:r>
            <a:r>
              <a:rPr lang="en-GB" dirty="0" err="1" smtClean="0"/>
              <a:t>vengono</a:t>
            </a:r>
            <a:r>
              <a:rPr lang="en-GB" dirty="0" smtClean="0"/>
              <a:t> </a:t>
            </a:r>
            <a:r>
              <a:rPr lang="en-GB" dirty="0" err="1" smtClean="0"/>
              <a:t>forniti</a:t>
            </a:r>
            <a:r>
              <a:rPr lang="en-GB" dirty="0" smtClean="0"/>
              <a:t> col </a:t>
            </a:r>
            <a:r>
              <a:rPr lang="en-GB" dirty="0" err="1" smtClean="0"/>
              <a:t>protocollo</a:t>
            </a:r>
            <a:r>
              <a:rPr lang="en-GB" dirty="0" smtClean="0"/>
              <a:t> I2C</a:t>
            </a:r>
          </a:p>
          <a:p>
            <a:pPr lvl="1"/>
            <a:r>
              <a:rPr lang="en-GB" dirty="0" err="1" smtClean="0"/>
              <a:t>Usa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collegamenti</a:t>
            </a:r>
            <a:r>
              <a:rPr lang="en-GB" dirty="0" smtClean="0"/>
              <a:t> SDA e SCL</a:t>
            </a:r>
          </a:p>
          <a:p>
            <a:pPr lvl="1"/>
            <a:r>
              <a:rPr lang="en-GB" dirty="0" smtClean="0"/>
              <a:t>Il Sistema </a:t>
            </a:r>
            <a:r>
              <a:rPr lang="en-GB" dirty="0" err="1" smtClean="0"/>
              <a:t>fornisce</a:t>
            </a:r>
            <a:r>
              <a:rPr lang="en-GB" dirty="0" smtClean="0"/>
              <a:t> un Interrupt </a:t>
            </a:r>
            <a:r>
              <a:rPr lang="en-GB" dirty="0" err="1" smtClean="0"/>
              <a:t>quando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dati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disponibili</a:t>
            </a:r>
            <a:endParaRPr lang="en-GB" dirty="0" smtClean="0"/>
          </a:p>
          <a:p>
            <a:pPr lvl="1"/>
            <a:r>
              <a:rPr lang="en-GB" dirty="0" smtClean="0"/>
              <a:t>Il </a:t>
            </a:r>
            <a:r>
              <a:rPr lang="en-GB" dirty="0" err="1" smtClean="0"/>
              <a:t>codice</a:t>
            </a:r>
            <a:r>
              <a:rPr lang="en-GB" dirty="0" smtClean="0"/>
              <a:t> per Arduino </a:t>
            </a:r>
            <a:r>
              <a:rPr lang="en-GB" dirty="0" err="1" smtClean="0"/>
              <a:t>disponibile</a:t>
            </a:r>
            <a:r>
              <a:rPr lang="en-GB" dirty="0" smtClean="0"/>
              <a:t> </a:t>
            </a:r>
            <a:r>
              <a:rPr lang="en-GB" dirty="0" err="1" smtClean="0"/>
              <a:t>sul</a:t>
            </a:r>
            <a:r>
              <a:rPr lang="en-GB" dirty="0" smtClean="0"/>
              <a:t> </a:t>
            </a:r>
            <a:r>
              <a:rPr lang="en-GB" dirty="0" err="1" smtClean="0"/>
              <a:t>sito</a:t>
            </a:r>
            <a:r>
              <a:rPr lang="en-GB" dirty="0" smtClean="0"/>
              <a:t> Moodle </a:t>
            </a:r>
            <a:r>
              <a:rPr lang="en-GB" dirty="0" err="1" smtClean="0"/>
              <a:t>consente</a:t>
            </a:r>
            <a:r>
              <a:rPr lang="en-GB" dirty="0" smtClean="0"/>
              <a:t>, </a:t>
            </a:r>
            <a:r>
              <a:rPr lang="en-GB" dirty="0" err="1" smtClean="0"/>
              <a:t>facendo</a:t>
            </a:r>
            <a:r>
              <a:rPr lang="en-GB" dirty="0" smtClean="0"/>
              <a:t> </a:t>
            </a:r>
            <a:r>
              <a:rPr lang="en-GB" dirty="0" err="1" smtClean="0"/>
              <a:t>uso</a:t>
            </a:r>
            <a:r>
              <a:rPr lang="en-GB" dirty="0" smtClean="0"/>
              <a:t> di 2 opportune </a:t>
            </a:r>
            <a:r>
              <a:rPr lang="en-GB" dirty="0" err="1" smtClean="0"/>
              <a:t>Librerie</a:t>
            </a:r>
            <a:endParaRPr lang="en-GB" dirty="0" smtClean="0"/>
          </a:p>
          <a:p>
            <a:pPr lvl="2"/>
            <a:r>
              <a:rPr lang="en-GB" dirty="0" smtClean="0"/>
              <a:t>Di </a:t>
            </a:r>
            <a:r>
              <a:rPr lang="en-GB" dirty="0" err="1" smtClean="0"/>
              <a:t>scrivere</a:t>
            </a:r>
            <a:r>
              <a:rPr lang="en-GB" dirty="0" smtClean="0"/>
              <a:t> in </a:t>
            </a:r>
            <a:r>
              <a:rPr lang="en-GB" dirty="0" err="1" smtClean="0"/>
              <a:t>chiaro</a:t>
            </a:r>
            <a:r>
              <a:rPr lang="en-GB" dirty="0" smtClean="0"/>
              <a:t> I </a:t>
            </a:r>
            <a:r>
              <a:rPr lang="en-GB" dirty="0" err="1" smtClean="0"/>
              <a:t>valori</a:t>
            </a:r>
            <a:r>
              <a:rPr lang="en-GB" dirty="0" smtClean="0"/>
              <a:t> di  YRP </a:t>
            </a:r>
            <a:r>
              <a:rPr lang="en-GB" dirty="0" err="1" smtClean="0"/>
              <a:t>dierttamente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Console</a:t>
            </a:r>
          </a:p>
          <a:p>
            <a:pPr lvl="2"/>
            <a:r>
              <a:rPr lang="en-GB" dirty="0" smtClean="0"/>
              <a:t>Di </a:t>
            </a:r>
            <a:r>
              <a:rPr lang="en-GB" dirty="0" err="1" smtClean="0"/>
              <a:t>comporre</a:t>
            </a:r>
            <a:r>
              <a:rPr lang="en-GB" dirty="0" smtClean="0"/>
              <a:t> I </a:t>
            </a:r>
            <a:r>
              <a:rPr lang="en-GB" dirty="0" err="1" smtClean="0"/>
              <a:t>valori</a:t>
            </a:r>
            <a:r>
              <a:rPr lang="en-GB" dirty="0" smtClean="0"/>
              <a:t> come BYTE in un </a:t>
            </a:r>
            <a:r>
              <a:rPr lang="en-GB" dirty="0" err="1" smtClean="0"/>
              <a:t>pacchetto</a:t>
            </a:r>
            <a:r>
              <a:rPr lang="en-GB" dirty="0" smtClean="0"/>
              <a:t> da </a:t>
            </a:r>
            <a:r>
              <a:rPr lang="en-GB" dirty="0" err="1" smtClean="0"/>
              <a:t>inviare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Seriale</a:t>
            </a:r>
            <a:r>
              <a:rPr lang="en-GB" dirty="0" smtClean="0"/>
              <a:t> (da </a:t>
            </a:r>
            <a:r>
              <a:rPr lang="en-GB" dirty="0" err="1" smtClean="0"/>
              <a:t>inviare</a:t>
            </a:r>
            <a:r>
              <a:rPr lang="en-GB" dirty="0" smtClean="0"/>
              <a:t> a Processing)</a:t>
            </a:r>
          </a:p>
          <a:p>
            <a:pPr lvl="2"/>
            <a:r>
              <a:rPr lang="en-GB" dirty="0" smtClean="0"/>
              <a:t>Di </a:t>
            </a:r>
            <a:r>
              <a:rPr lang="en-GB" dirty="0" err="1" smtClean="0"/>
              <a:t>comporre</a:t>
            </a:r>
            <a:r>
              <a:rPr lang="en-GB" dirty="0" smtClean="0"/>
              <a:t> I </a:t>
            </a:r>
            <a:r>
              <a:rPr lang="en-GB" dirty="0" err="1" smtClean="0"/>
              <a:t>valori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“</a:t>
            </a:r>
            <a:r>
              <a:rPr lang="en-GB" dirty="0" err="1" smtClean="0"/>
              <a:t>quaternioni</a:t>
            </a:r>
            <a:r>
              <a:rPr lang="en-GB" dirty="0" smtClean="0"/>
              <a:t>” in un </a:t>
            </a:r>
            <a:r>
              <a:rPr lang="en-GB" dirty="0" err="1" smtClean="0"/>
              <a:t>pacchetto</a:t>
            </a:r>
            <a:r>
              <a:rPr lang="en-GB" dirty="0" smtClean="0"/>
              <a:t> da </a:t>
            </a:r>
            <a:r>
              <a:rPr lang="en-GB" dirty="0" err="1" smtClean="0"/>
              <a:t>Inviare</a:t>
            </a:r>
            <a:r>
              <a:rPr lang="en-GB" dirty="0" smtClean="0"/>
              <a:t> a Processing </a:t>
            </a:r>
          </a:p>
          <a:p>
            <a:pPr lvl="2"/>
            <a:endParaRPr lang="en-GB" dirty="0"/>
          </a:p>
          <a:p>
            <a:r>
              <a:rPr lang="en-GB" dirty="0" err="1" smtClean="0"/>
              <a:t>Codice</a:t>
            </a:r>
            <a:r>
              <a:rPr lang="en-GB" dirty="0" smtClean="0"/>
              <a:t> Arduino: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I_MPU6050ToProcessing.ino</a:t>
            </a:r>
          </a:p>
          <a:p>
            <a:pPr marL="457200" lvl="1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NOTA BENE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Commentare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togliere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il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commento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dalla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riga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opportuna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OUTPUT_READABLE_YAWPITCHROLL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#define OUTPUT_TEAPOT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#define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OUTPUT_BYTE_YAWPITCHROLL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GB" dirty="0" err="1" smtClean="0"/>
              <a:t>Librerie</a:t>
            </a:r>
            <a:r>
              <a:rPr lang="en-GB" dirty="0" smtClean="0"/>
              <a:t> x Arduino: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MPU6050</a:t>
            </a:r>
            <a:r>
              <a:rPr lang="en-GB" dirty="0" smtClean="0"/>
              <a:t> e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I2Cdev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24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MPU6050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Codice</a:t>
            </a:r>
            <a:r>
              <a:rPr lang="en-GB" dirty="0" smtClean="0"/>
              <a:t> per Processing</a:t>
            </a:r>
          </a:p>
          <a:p>
            <a:pPr lvl="1"/>
            <a:r>
              <a:rPr lang="en-GB" dirty="0" err="1" smtClean="0"/>
              <a:t>Visualizzare</a:t>
            </a:r>
            <a:r>
              <a:rPr lang="en-GB" dirty="0" smtClean="0"/>
              <a:t> un </a:t>
            </a:r>
            <a:r>
              <a:rPr lang="en-GB" dirty="0" err="1" smtClean="0"/>
              <a:t>quadrato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cambia </a:t>
            </a:r>
            <a:br>
              <a:rPr lang="en-GB" dirty="0" smtClean="0"/>
            </a:br>
            <a:r>
              <a:rPr lang="en-GB" dirty="0" err="1" smtClean="0"/>
              <a:t>orientamento</a:t>
            </a:r>
            <a:r>
              <a:rPr lang="en-GB" dirty="0" smtClean="0"/>
              <a:t> e </a:t>
            </a:r>
            <a:r>
              <a:rPr lang="en-GB" dirty="0" err="1" smtClean="0"/>
              <a:t>tinta</a:t>
            </a:r>
            <a:r>
              <a:rPr lang="en-GB" dirty="0" smtClean="0"/>
              <a:t>  secondo Yaw e </a:t>
            </a:r>
            <a:br>
              <a:rPr lang="en-GB" dirty="0" smtClean="0"/>
            </a:br>
            <a:r>
              <a:rPr lang="en-GB" dirty="0" err="1" smtClean="0"/>
              <a:t>Posizione</a:t>
            </a:r>
            <a:r>
              <a:rPr lang="en-GB" dirty="0" smtClean="0"/>
              <a:t> secondo Roll e Pitch: </a:t>
            </a:r>
            <a:br>
              <a:rPr lang="en-GB" dirty="0" smtClean="0"/>
            </a:b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L-quadrato_rotante_mpu6050.pde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 err="1"/>
              <a:t>Visualizzare</a:t>
            </a:r>
            <a:r>
              <a:rPr lang="en-GB" dirty="0"/>
              <a:t> un CUBO in 3D </a:t>
            </a:r>
            <a:endParaRPr lang="en-GB" dirty="0" smtClean="0"/>
          </a:p>
          <a:p>
            <a:pPr lvl="2"/>
            <a:r>
              <a:rPr lang="en-GB" dirty="0" err="1" smtClean="0"/>
              <a:t>Orientato</a:t>
            </a:r>
            <a:r>
              <a:rPr lang="en-GB" dirty="0" smtClean="0"/>
              <a:t> con YRP: </a:t>
            </a:r>
            <a:br>
              <a:rPr lang="en-GB" dirty="0" smtClean="0"/>
            </a:b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L-cubo_rotante_mpu6050.pde</a:t>
            </a:r>
            <a:endParaRPr lang="en-GB" dirty="0" smtClean="0"/>
          </a:p>
          <a:p>
            <a:pPr lvl="2"/>
            <a:r>
              <a:rPr lang="en-GB" dirty="0" err="1" smtClean="0"/>
              <a:t>Orientato</a:t>
            </a:r>
            <a:r>
              <a:rPr lang="en-GB" dirty="0" smtClean="0"/>
              <a:t> con I </a:t>
            </a:r>
            <a:r>
              <a:rPr lang="en-GB" dirty="0" err="1" smtClean="0"/>
              <a:t>quaternioni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M-MPU6050_quaternion.pde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430" y="369981"/>
            <a:ext cx="3638094" cy="29112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430" y="3483444"/>
            <a:ext cx="3618609" cy="289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69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Blocco</a:t>
            </a:r>
            <a:r>
              <a:rPr lang="en-GB" dirty="0" smtClean="0"/>
              <a:t> </a:t>
            </a:r>
            <a:r>
              <a:rPr lang="en-GB" dirty="0" err="1" smtClean="0"/>
              <a:t>Cardanico</a:t>
            </a:r>
            <a:r>
              <a:rPr lang="en-GB" dirty="0" smtClean="0"/>
              <a:t> (</a:t>
            </a:r>
            <a:r>
              <a:rPr lang="en-GB" dirty="0" err="1" smtClean="0"/>
              <a:t>Gimball</a:t>
            </a:r>
            <a:r>
              <a:rPr lang="en-GB" dirty="0" smtClean="0"/>
              <a:t> Lock)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781507"/>
            <a:ext cx="6667500" cy="2276475"/>
          </a:xfrm>
        </p:spPr>
      </p:pic>
      <p:sp>
        <p:nvSpPr>
          <p:cNvPr id="5" name="CasellaDiTesto 4"/>
          <p:cNvSpPr txBox="1"/>
          <p:nvPr/>
        </p:nvSpPr>
        <p:spPr>
          <a:xfrm>
            <a:off x="3185652" y="4218038"/>
            <a:ext cx="136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Imbardata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496232" y="421803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Beccheggio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052619" y="421803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Rollio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12932" y="4984955"/>
            <a:ext cx="1015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Nei</a:t>
            </a:r>
            <a:r>
              <a:rPr lang="en-GB" dirty="0" smtClean="0"/>
              <a:t> </a:t>
            </a:r>
            <a:r>
              <a:rPr lang="en-GB" dirty="0" err="1" smtClean="0"/>
              <a:t>giroscopi</a:t>
            </a:r>
            <a:r>
              <a:rPr lang="en-GB" dirty="0" smtClean="0"/>
              <a:t> </a:t>
            </a:r>
            <a:r>
              <a:rPr lang="en-GB" dirty="0" err="1" smtClean="0"/>
              <a:t>meccanici</a:t>
            </a:r>
            <a:r>
              <a:rPr lang="en-GB" dirty="0" smtClean="0"/>
              <a:t> </a:t>
            </a:r>
            <a:r>
              <a:rPr lang="en-GB" dirty="0" err="1" smtClean="0"/>
              <a:t>bastava</a:t>
            </a:r>
            <a:r>
              <a:rPr lang="en-GB" dirty="0" smtClean="0"/>
              <a:t> </a:t>
            </a:r>
            <a:r>
              <a:rPr lang="en-GB" dirty="0" err="1" smtClean="0"/>
              <a:t>misurare</a:t>
            </a:r>
            <a:r>
              <a:rPr lang="en-GB" dirty="0" smtClean="0"/>
              <a:t> I 3 </a:t>
            </a:r>
            <a:r>
              <a:rPr lang="en-GB" dirty="0" err="1" smtClean="0"/>
              <a:t>angoli</a:t>
            </a:r>
            <a:r>
              <a:rPr lang="en-GB" dirty="0" smtClean="0"/>
              <a:t> per </a:t>
            </a:r>
            <a:r>
              <a:rPr lang="en-GB" dirty="0" err="1" smtClean="0"/>
              <a:t>avere</a:t>
            </a:r>
            <a:r>
              <a:rPr lang="en-GB" dirty="0" smtClean="0"/>
              <a:t> </a:t>
            </a:r>
            <a:r>
              <a:rPr lang="en-GB" dirty="0" err="1" smtClean="0"/>
              <a:t>direttamente</a:t>
            </a:r>
            <a:r>
              <a:rPr lang="en-GB" dirty="0" smtClean="0"/>
              <a:t> I </a:t>
            </a:r>
            <a:r>
              <a:rPr lang="en-GB" dirty="0" err="1" smtClean="0"/>
              <a:t>valori</a:t>
            </a:r>
            <a:r>
              <a:rPr lang="en-GB" dirty="0" smtClean="0"/>
              <a:t> di </a:t>
            </a:r>
            <a:r>
              <a:rPr lang="en-GB" dirty="0" err="1" smtClean="0"/>
              <a:t>rollio</a:t>
            </a:r>
            <a:r>
              <a:rPr lang="en-GB" dirty="0" smtClean="0"/>
              <a:t>, </a:t>
            </a:r>
            <a:r>
              <a:rPr lang="en-GB" dirty="0" err="1" smtClean="0"/>
              <a:t>beccheggio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imbardata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6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Blocco</a:t>
            </a:r>
            <a:r>
              <a:rPr lang="en-GB" dirty="0" smtClean="0"/>
              <a:t> </a:t>
            </a:r>
            <a:r>
              <a:rPr lang="en-GB" dirty="0" err="1" smtClean="0"/>
              <a:t>Cardanico</a:t>
            </a:r>
            <a:r>
              <a:rPr lang="en-GB" dirty="0" smtClean="0"/>
              <a:t> (</a:t>
            </a:r>
            <a:r>
              <a:rPr lang="en-GB" dirty="0" err="1" smtClean="0"/>
              <a:t>Gimball</a:t>
            </a:r>
            <a:r>
              <a:rPr lang="en-GB" dirty="0" smtClean="0"/>
              <a:t> Lock)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781507"/>
            <a:ext cx="6667500" cy="2276475"/>
          </a:xfrm>
        </p:spPr>
      </p:pic>
      <p:sp>
        <p:nvSpPr>
          <p:cNvPr id="5" name="CasellaDiTesto 4"/>
          <p:cNvSpPr txBox="1"/>
          <p:nvPr/>
        </p:nvSpPr>
        <p:spPr>
          <a:xfrm>
            <a:off x="3185652" y="4218038"/>
            <a:ext cx="136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Imbardata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496232" y="421803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Beccheggio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052619" y="421803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Rollio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12932" y="4984955"/>
            <a:ext cx="1015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 </a:t>
            </a:r>
            <a:r>
              <a:rPr lang="en-GB" dirty="0" err="1" smtClean="0"/>
              <a:t>cosa</a:t>
            </a:r>
            <a:r>
              <a:rPr lang="en-GB" dirty="0" smtClean="0"/>
              <a:t> </a:t>
            </a:r>
            <a:r>
              <a:rPr lang="en-GB" dirty="0" err="1" smtClean="0"/>
              <a:t>accade</a:t>
            </a:r>
            <a:r>
              <a:rPr lang="en-GB" dirty="0" smtClean="0"/>
              <a:t> se due </a:t>
            </a:r>
            <a:r>
              <a:rPr lang="en-GB" dirty="0" err="1" smtClean="0"/>
              <a:t>assi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allineano</a:t>
            </a:r>
            <a:r>
              <a:rPr lang="en-GB" dirty="0" smtClean="0"/>
              <a:t>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Blocco</a:t>
            </a:r>
            <a:r>
              <a:rPr lang="en-GB" dirty="0" smtClean="0"/>
              <a:t> </a:t>
            </a:r>
            <a:r>
              <a:rPr lang="en-GB" dirty="0" err="1" smtClean="0"/>
              <a:t>Cardanico</a:t>
            </a:r>
            <a:r>
              <a:rPr lang="en-GB" dirty="0" smtClean="0"/>
              <a:t> (</a:t>
            </a:r>
            <a:r>
              <a:rPr lang="en-GB" dirty="0" err="1" smtClean="0"/>
              <a:t>Gimball</a:t>
            </a:r>
            <a:r>
              <a:rPr lang="en-GB" dirty="0" smtClean="0"/>
              <a:t> Lock)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12932" y="4984955"/>
            <a:ext cx="1015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 </a:t>
            </a:r>
            <a:r>
              <a:rPr lang="en-GB" dirty="0" err="1" smtClean="0"/>
              <a:t>cosa</a:t>
            </a:r>
            <a:r>
              <a:rPr lang="en-GB" dirty="0" smtClean="0"/>
              <a:t> </a:t>
            </a:r>
            <a:r>
              <a:rPr lang="en-GB" dirty="0" err="1" smtClean="0"/>
              <a:t>accade</a:t>
            </a:r>
            <a:r>
              <a:rPr lang="en-GB" dirty="0" smtClean="0"/>
              <a:t> se due </a:t>
            </a:r>
            <a:r>
              <a:rPr lang="en-GB" dirty="0" err="1" smtClean="0"/>
              <a:t>assi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allineano</a:t>
            </a:r>
            <a:r>
              <a:rPr lang="en-GB" dirty="0" smtClean="0"/>
              <a:t> ?</a:t>
            </a:r>
          </a:p>
          <a:p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perde</a:t>
            </a:r>
            <a:r>
              <a:rPr lang="en-GB" dirty="0" smtClean="0"/>
              <a:t> un </a:t>
            </a:r>
            <a:r>
              <a:rPr lang="en-GB" dirty="0" err="1" smtClean="0"/>
              <a:t>grado</a:t>
            </a:r>
            <a:r>
              <a:rPr lang="en-GB" dirty="0" smtClean="0"/>
              <a:t> di </a:t>
            </a:r>
            <a:r>
              <a:rPr lang="en-GB" dirty="0" err="1" smtClean="0"/>
              <a:t>libertà</a:t>
            </a:r>
            <a:r>
              <a:rPr lang="en-GB" dirty="0" smtClean="0"/>
              <a:t> (non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distinguere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rollio</a:t>
            </a:r>
            <a:r>
              <a:rPr lang="en-GB" dirty="0" smtClean="0"/>
              <a:t> e </a:t>
            </a:r>
            <a:r>
              <a:rPr lang="en-GB" dirty="0" err="1" smtClean="0"/>
              <a:t>imbardata</a:t>
            </a:r>
            <a:r>
              <a:rPr lang="en-GB" dirty="0" smtClean="0"/>
              <a:t>) </a:t>
            </a:r>
            <a:endParaRPr lang="en-GB" dirty="0"/>
          </a:p>
        </p:txBody>
      </p:sp>
      <p:pic>
        <p:nvPicPr>
          <p:cNvPr id="12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43" y="1653228"/>
            <a:ext cx="4381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0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Controllare</a:t>
            </a:r>
            <a:r>
              <a:rPr lang="en-US" dirty="0" smtClean="0"/>
              <a:t> un </a:t>
            </a:r>
            <a:r>
              <a:rPr lang="en-US" dirty="0" err="1" smtClean="0"/>
              <a:t>motore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Noi</a:t>
            </a:r>
            <a:r>
              <a:rPr lang="en-US" dirty="0" smtClean="0"/>
              <a:t> </a:t>
            </a:r>
            <a:r>
              <a:rPr lang="en-US" dirty="0" err="1" smtClean="0"/>
              <a:t>prenderemo</a:t>
            </a:r>
            <a:r>
              <a:rPr lang="en-US" dirty="0" smtClean="0"/>
              <a:t> in </a:t>
            </a:r>
            <a:r>
              <a:rPr lang="en-US" dirty="0" err="1" smtClean="0"/>
              <a:t>considerazione</a:t>
            </a:r>
            <a:r>
              <a:rPr lang="en-US" dirty="0" smtClean="0"/>
              <a:t> due tipi di </a:t>
            </a:r>
            <a:r>
              <a:rPr lang="en-US" dirty="0" err="1" smtClean="0"/>
              <a:t>motori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corrente</a:t>
            </a:r>
            <a:r>
              <a:rPr lang="en-US" dirty="0" smtClean="0"/>
              <a:t> continua</a:t>
            </a:r>
          </a:p>
          <a:p>
            <a:r>
              <a:rPr lang="en-US" dirty="0" err="1" smtClean="0"/>
              <a:t>Motori</a:t>
            </a:r>
            <a:r>
              <a:rPr lang="en-US" dirty="0" smtClean="0"/>
              <a:t> </a:t>
            </a:r>
            <a:r>
              <a:rPr lang="en-US" dirty="0" err="1" smtClean="0"/>
              <a:t>passo-passo</a:t>
            </a:r>
            <a:r>
              <a:rPr lang="en-US" dirty="0" smtClean="0"/>
              <a:t> (stepper)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Entrambi</a:t>
            </a:r>
            <a:r>
              <a:rPr lang="en-US" dirty="0" smtClean="0"/>
              <a:t> in </a:t>
            </a:r>
            <a:r>
              <a:rPr lang="en-US" dirty="0" err="1" smtClean="0"/>
              <a:t>genere</a:t>
            </a:r>
            <a:r>
              <a:rPr lang="en-US" dirty="0" smtClean="0"/>
              <a:t> </a:t>
            </a:r>
            <a:r>
              <a:rPr lang="en-US" dirty="0" err="1" smtClean="0"/>
              <a:t>richiedono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corrente</a:t>
            </a:r>
            <a:r>
              <a:rPr lang="en-US" dirty="0" smtClean="0"/>
              <a:t> di quanta </a:t>
            </a:r>
            <a:r>
              <a:rPr lang="en-US" dirty="0" err="1" smtClean="0"/>
              <a:t>possa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erogata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scheda</a:t>
            </a:r>
            <a:r>
              <a:rPr lang="en-US" dirty="0" smtClean="0"/>
              <a:t> Arduino, </a:t>
            </a:r>
            <a:r>
              <a:rPr lang="en-US" dirty="0" err="1" smtClean="0"/>
              <a:t>pertanto</a:t>
            </a:r>
            <a:r>
              <a:rPr lang="en-US" dirty="0"/>
              <a:t> </a:t>
            </a:r>
            <a:r>
              <a:rPr lang="en-US" dirty="0" smtClean="0"/>
              <a:t>per </a:t>
            </a:r>
            <a:r>
              <a:rPr lang="en-US" dirty="0" err="1" smtClean="0"/>
              <a:t>pilotarli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utilizzerà</a:t>
            </a:r>
            <a:r>
              <a:rPr lang="en-US" dirty="0" smtClean="0"/>
              <a:t> un driver.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5608346" cy="4351338"/>
          </a:xfrm>
        </p:spPr>
        <p:txBody>
          <a:bodyPr/>
          <a:lstStyle/>
          <a:p>
            <a:r>
              <a:rPr lang="en-US" dirty="0" smtClean="0"/>
              <a:t>Sistema di </a:t>
            </a:r>
            <a:r>
              <a:rPr lang="en-US" dirty="0" err="1" smtClean="0"/>
              <a:t>controllo</a:t>
            </a:r>
            <a:r>
              <a:rPr lang="en-US" dirty="0" smtClean="0"/>
              <a:t> </a:t>
            </a:r>
            <a:r>
              <a:rPr lang="en-US" dirty="0" err="1" smtClean="0"/>
              <a:t>basato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Microcontrollore</a:t>
            </a:r>
            <a:r>
              <a:rPr lang="en-US" dirty="0" smtClean="0"/>
              <a:t> (ATmega328)</a:t>
            </a:r>
          </a:p>
          <a:p>
            <a:r>
              <a:rPr lang="en-US" dirty="0" smtClean="0"/>
              <a:t>14 PIN </a:t>
            </a:r>
            <a:r>
              <a:rPr lang="en-US" dirty="0" err="1" smtClean="0"/>
              <a:t>dedicati</a:t>
            </a:r>
            <a:r>
              <a:rPr lang="en-US" dirty="0" smtClean="0"/>
              <a:t> a I/O </a:t>
            </a:r>
            <a:r>
              <a:rPr lang="en-US" dirty="0" err="1" smtClean="0"/>
              <a:t>digitale</a:t>
            </a:r>
            <a:r>
              <a:rPr lang="en-US" dirty="0" smtClean="0"/>
              <a:t> (6 </a:t>
            </a:r>
            <a:r>
              <a:rPr lang="en-US" dirty="0" err="1" smtClean="0"/>
              <a:t>configurabili</a:t>
            </a:r>
            <a:r>
              <a:rPr lang="en-US" dirty="0" smtClean="0"/>
              <a:t> in PWM)</a:t>
            </a:r>
          </a:p>
          <a:p>
            <a:r>
              <a:rPr lang="en-US" dirty="0" smtClean="0"/>
              <a:t>6 </a:t>
            </a:r>
            <a:r>
              <a:rPr lang="en-US" dirty="0" err="1" smtClean="0"/>
              <a:t>ingressi</a:t>
            </a:r>
            <a:r>
              <a:rPr lang="en-US" dirty="0" smtClean="0"/>
              <a:t> </a:t>
            </a:r>
            <a:r>
              <a:rPr lang="en-US" dirty="0" err="1" smtClean="0"/>
              <a:t>analogici</a:t>
            </a:r>
            <a:endParaRPr lang="en-US" dirty="0" smtClean="0"/>
          </a:p>
          <a:p>
            <a:r>
              <a:rPr lang="en-US" dirty="0" err="1" smtClean="0"/>
              <a:t>Alcuni</a:t>
            </a:r>
            <a:r>
              <a:rPr lang="en-US" dirty="0" smtClean="0"/>
              <a:t> PIN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dedicati</a:t>
            </a:r>
            <a:r>
              <a:rPr lang="en-US" dirty="0" smtClean="0"/>
              <a:t> a </a:t>
            </a:r>
            <a:r>
              <a:rPr lang="en-US" dirty="0" err="1" smtClean="0"/>
              <a:t>funzioni</a:t>
            </a:r>
            <a:r>
              <a:rPr lang="en-US" dirty="0" smtClean="0"/>
              <a:t> </a:t>
            </a:r>
            <a:r>
              <a:rPr lang="en-US" dirty="0" err="1" smtClean="0"/>
              <a:t>particolari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s://camo.githubusercontent.com/390dab0ed65fc90455e4d0fa2018350d27fb02c8/68747470733a2f2f7261776769746875622e636f6d2f426f756e692f41726475696e6f2d50696e6f75742f6d61737465722f41726475696e6f253230556e6f25323050696e6f75742e706e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7" y="1279714"/>
            <a:ext cx="4755916" cy="475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96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Motori</a:t>
            </a:r>
            <a:r>
              <a:rPr lang="en-US" dirty="0" smtClean="0"/>
              <a:t> in Continua (DC)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Sono</a:t>
            </a:r>
            <a:r>
              <a:rPr lang="en-US" dirty="0" smtClean="0"/>
              <a:t> molto </a:t>
            </a:r>
            <a:r>
              <a:rPr lang="en-US" dirty="0" err="1" smtClean="0"/>
              <a:t>semplici</a:t>
            </a:r>
            <a:endParaRPr lang="en-US" dirty="0" smtClean="0"/>
          </a:p>
          <a:p>
            <a:r>
              <a:rPr lang="en-US" dirty="0" err="1" smtClean="0"/>
              <a:t>Presentano</a:t>
            </a:r>
            <a:r>
              <a:rPr lang="en-US" dirty="0" smtClean="0"/>
              <a:t> solo due </a:t>
            </a:r>
            <a:r>
              <a:rPr lang="en-US" dirty="0" err="1" smtClean="0"/>
              <a:t>fili</a:t>
            </a:r>
            <a:r>
              <a:rPr lang="en-US" dirty="0"/>
              <a:t> </a:t>
            </a:r>
            <a:r>
              <a:rPr lang="en-US" dirty="0" smtClean="0"/>
              <a:t>A,B</a:t>
            </a:r>
          </a:p>
          <a:p>
            <a:pPr lvl="1"/>
            <a:r>
              <a:rPr lang="en-US" dirty="0" smtClean="0"/>
              <a:t>A = B = LOW :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motore</a:t>
            </a:r>
            <a:r>
              <a:rPr lang="en-US" dirty="0" smtClean="0"/>
              <a:t> è </a:t>
            </a:r>
            <a:r>
              <a:rPr lang="en-US" dirty="0" err="1" smtClean="0"/>
              <a:t>fermo</a:t>
            </a:r>
            <a:endParaRPr lang="en-US" dirty="0" smtClean="0"/>
          </a:p>
          <a:p>
            <a:pPr lvl="1"/>
            <a:r>
              <a:rPr lang="en-US" dirty="0" smtClean="0"/>
              <a:t>A = B = HIGH : Il </a:t>
            </a:r>
            <a:r>
              <a:rPr lang="en-US" dirty="0" err="1" smtClean="0"/>
              <a:t>motore</a:t>
            </a:r>
            <a:r>
              <a:rPr lang="en-US" dirty="0" smtClean="0"/>
              <a:t> è </a:t>
            </a:r>
            <a:r>
              <a:rPr lang="en-US" dirty="0" err="1" smtClean="0"/>
              <a:t>fermo</a:t>
            </a:r>
            <a:endParaRPr lang="en-US" dirty="0" smtClean="0"/>
          </a:p>
          <a:p>
            <a:pPr lvl="1"/>
            <a:r>
              <a:rPr lang="en-US" dirty="0" smtClean="0"/>
              <a:t>A = HIGH, B=LOW :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motore</a:t>
            </a:r>
            <a:r>
              <a:rPr lang="en-US" dirty="0" smtClean="0"/>
              <a:t> </a:t>
            </a:r>
            <a:r>
              <a:rPr lang="en-US" dirty="0" err="1" smtClean="0"/>
              <a:t>gira</a:t>
            </a:r>
            <a:r>
              <a:rPr lang="en-US" dirty="0" smtClean="0"/>
              <a:t> in un </a:t>
            </a:r>
            <a:r>
              <a:rPr lang="en-US" dirty="0" err="1" smtClean="0"/>
              <a:t>senso</a:t>
            </a:r>
            <a:endParaRPr lang="en-US" dirty="0" smtClean="0"/>
          </a:p>
          <a:p>
            <a:pPr lvl="1"/>
            <a:r>
              <a:rPr lang="en-US" dirty="0" smtClean="0"/>
              <a:t>A = LOW, B = HIGH: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motore</a:t>
            </a:r>
            <a:r>
              <a:rPr lang="en-US" dirty="0" smtClean="0"/>
              <a:t> </a:t>
            </a:r>
            <a:r>
              <a:rPr lang="en-US" dirty="0" err="1" smtClean="0"/>
              <a:t>gira</a:t>
            </a:r>
            <a:r>
              <a:rPr lang="en-US" dirty="0" smtClean="0"/>
              <a:t> in </a:t>
            </a:r>
            <a:r>
              <a:rPr lang="en-US" dirty="0" err="1" smtClean="0"/>
              <a:t>senso</a:t>
            </a:r>
            <a:r>
              <a:rPr lang="en-US" dirty="0" smtClean="0"/>
              <a:t> </a:t>
            </a:r>
            <a:r>
              <a:rPr lang="en-US" dirty="0" err="1" smtClean="0"/>
              <a:t>inverso</a:t>
            </a:r>
            <a:endParaRPr lang="en-US" dirty="0" smtClean="0"/>
          </a:p>
          <a:p>
            <a:r>
              <a:rPr lang="en-US" dirty="0" smtClean="0"/>
              <a:t>LOW in </a:t>
            </a:r>
            <a:r>
              <a:rPr lang="en-US" dirty="0" err="1" smtClean="0"/>
              <a:t>genere</a:t>
            </a:r>
            <a:r>
              <a:rPr lang="en-US" dirty="0" smtClean="0"/>
              <a:t> è 0V</a:t>
            </a:r>
          </a:p>
          <a:p>
            <a:r>
              <a:rPr lang="en-US" dirty="0" smtClean="0"/>
              <a:t>HIGH è la </a:t>
            </a:r>
            <a:r>
              <a:rPr lang="en-US" dirty="0" err="1" smtClean="0"/>
              <a:t>tensione</a:t>
            </a:r>
            <a:r>
              <a:rPr lang="en-US" dirty="0" smtClean="0"/>
              <a:t> del </a:t>
            </a:r>
            <a:r>
              <a:rPr lang="en-US" dirty="0" err="1" smtClean="0"/>
              <a:t>motore</a:t>
            </a:r>
            <a:r>
              <a:rPr lang="en-US" dirty="0" smtClean="0"/>
              <a:t> (5V  </a:t>
            </a:r>
            <a:r>
              <a:rPr lang="en-US" dirty="0" err="1" smtClean="0"/>
              <a:t>oppure</a:t>
            </a:r>
            <a:r>
              <a:rPr lang="en-US" dirty="0" smtClean="0"/>
              <a:t> 12V </a:t>
            </a:r>
            <a:r>
              <a:rPr lang="en-US" dirty="0" err="1" smtClean="0"/>
              <a:t>oppure</a:t>
            </a:r>
            <a:r>
              <a:rPr lang="en-US" dirty="0" smtClean="0"/>
              <a:t> 24V)</a:t>
            </a:r>
          </a:p>
          <a:p>
            <a:r>
              <a:rPr lang="en-US" dirty="0" smtClean="0"/>
              <a:t>Per </a:t>
            </a:r>
            <a:r>
              <a:rPr lang="en-US" dirty="0" err="1" smtClean="0"/>
              <a:t>controllare</a:t>
            </a:r>
            <a:r>
              <a:rPr lang="en-US" dirty="0" smtClean="0"/>
              <a:t> la </a:t>
            </a:r>
            <a:r>
              <a:rPr lang="en-US" dirty="0" err="1" smtClean="0"/>
              <a:t>velocità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usare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PWM </a:t>
            </a:r>
            <a:r>
              <a:rPr lang="en-US" dirty="0" err="1" smtClean="0"/>
              <a:t>modificando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duty cycle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340" y="1136513"/>
            <a:ext cx="2509078" cy="250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per </a:t>
            </a:r>
            <a:r>
              <a:rPr lang="en-US" dirty="0" err="1" smtClean="0"/>
              <a:t>motori</a:t>
            </a:r>
            <a:r>
              <a:rPr lang="en-US" dirty="0" smtClean="0"/>
              <a:t> 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Utilizzo</a:t>
            </a:r>
            <a:r>
              <a:rPr lang="en-US" dirty="0" smtClean="0"/>
              <a:t> di un </a:t>
            </a:r>
            <a:r>
              <a:rPr lang="en-US" dirty="0" err="1" smtClean="0"/>
              <a:t>ponte</a:t>
            </a:r>
            <a:r>
              <a:rPr lang="en-US" dirty="0" smtClean="0"/>
              <a:t> ad H</a:t>
            </a:r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corrente</a:t>
            </a:r>
            <a:r>
              <a:rPr lang="en-US" dirty="0" smtClean="0"/>
              <a:t> al </a:t>
            </a:r>
            <a:r>
              <a:rPr lang="en-US" dirty="0" err="1" smtClean="0"/>
              <a:t>motore</a:t>
            </a:r>
            <a:r>
              <a:rPr lang="en-US" dirty="0" smtClean="0"/>
              <a:t> </a:t>
            </a:r>
            <a:r>
              <a:rPr lang="en-US" dirty="0" err="1" smtClean="0"/>
              <a:t>arriva</a:t>
            </a:r>
            <a:r>
              <a:rPr lang="en-US" dirty="0" smtClean="0"/>
              <a:t> da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Alimentazione</a:t>
            </a:r>
            <a:r>
              <a:rPr lang="en-US" dirty="0" smtClean="0"/>
              <a:t> </a:t>
            </a:r>
            <a:r>
              <a:rPr lang="en-US" dirty="0" err="1" smtClean="0"/>
              <a:t>opportuna</a:t>
            </a:r>
            <a:endParaRPr lang="en-US" dirty="0" smtClean="0"/>
          </a:p>
          <a:p>
            <a:pPr lvl="1"/>
            <a:r>
              <a:rPr lang="en-US" dirty="0" err="1" smtClean="0"/>
              <a:t>Gli</a:t>
            </a:r>
            <a:r>
              <a:rPr lang="en-US" dirty="0" smtClean="0"/>
              <a:t> “</a:t>
            </a:r>
            <a:r>
              <a:rPr lang="en-US" dirty="0" err="1" smtClean="0"/>
              <a:t>interruttori</a:t>
            </a:r>
            <a:r>
              <a:rPr lang="en-US" dirty="0" smtClean="0"/>
              <a:t>”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controllati</a:t>
            </a:r>
            <a:r>
              <a:rPr lang="en-US" dirty="0" smtClean="0"/>
              <a:t> </a:t>
            </a:r>
            <a:r>
              <a:rPr lang="en-US" dirty="0" err="1" smtClean="0"/>
              <a:t>tramite</a:t>
            </a:r>
            <a:r>
              <a:rPr lang="en-US" dirty="0" smtClean="0"/>
              <a:t> Arduino</a:t>
            </a:r>
            <a:endParaRPr lang="en-US" dirty="0"/>
          </a:p>
        </p:txBody>
      </p:sp>
      <p:pic>
        <p:nvPicPr>
          <p:cNvPr id="2050" name="Picture 2" descr="Configurazioni_di_controllo_di_un_ponte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58" y="3502508"/>
            <a:ext cx="4459186" cy="24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499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L293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pilotare</a:t>
            </a:r>
            <a:r>
              <a:rPr lang="en-US" dirty="0" smtClean="0"/>
              <a:t> due </a:t>
            </a:r>
            <a:r>
              <a:rPr lang="en-US" dirty="0" err="1" smtClean="0"/>
              <a:t>motori</a:t>
            </a:r>
            <a:r>
              <a:rPr lang="en-US" dirty="0" smtClean="0"/>
              <a:t> 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bidirezionale</a:t>
            </a:r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 err="1" smtClean="0"/>
              <a:t>Ingressi</a:t>
            </a:r>
            <a:r>
              <a:rPr lang="en-US" dirty="0" smtClean="0"/>
              <a:t> (IN1 ... IN4)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Ingressi</a:t>
            </a:r>
            <a:r>
              <a:rPr lang="en-US" dirty="0" smtClean="0"/>
              <a:t> di Enable (</a:t>
            </a:r>
            <a:r>
              <a:rPr lang="en-US" dirty="0" err="1" smtClean="0"/>
              <a:t>utili</a:t>
            </a:r>
            <a:r>
              <a:rPr lang="en-US" dirty="0" smtClean="0"/>
              <a:t> per </a:t>
            </a:r>
            <a:r>
              <a:rPr lang="en-US" dirty="0" err="1" smtClean="0"/>
              <a:t>controllare</a:t>
            </a:r>
            <a:r>
              <a:rPr lang="en-US" dirty="0" smtClean="0"/>
              <a:t> la </a:t>
            </a:r>
            <a:r>
              <a:rPr lang="en-US" dirty="0" err="1" smtClean="0"/>
              <a:t>velocità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 err="1" smtClean="0"/>
              <a:t>Uscite</a:t>
            </a:r>
            <a:r>
              <a:rPr lang="en-US" dirty="0" smtClean="0"/>
              <a:t> (Out1 ...Out4)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149" y="3396905"/>
            <a:ext cx="55530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111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Motori</a:t>
            </a:r>
            <a:r>
              <a:rPr lang="en-US" dirty="0" smtClean="0"/>
              <a:t> </a:t>
            </a:r>
            <a:r>
              <a:rPr lang="en-US" dirty="0" err="1" smtClean="0"/>
              <a:t>Passo-Passo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Sono</a:t>
            </a:r>
            <a:r>
              <a:rPr lang="en-US" dirty="0" smtClean="0"/>
              <a:t> molto </a:t>
            </a:r>
            <a:r>
              <a:rPr lang="en-US" dirty="0" err="1" smtClean="0"/>
              <a:t>precisi</a:t>
            </a:r>
            <a:r>
              <a:rPr lang="en-US" dirty="0" smtClean="0"/>
              <a:t> (in </a:t>
            </a:r>
            <a:r>
              <a:rPr lang="en-US" dirty="0" err="1" smtClean="0"/>
              <a:t>posizione</a:t>
            </a:r>
            <a:r>
              <a:rPr lang="en-US" dirty="0" smtClean="0"/>
              <a:t>) ma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poca</a:t>
            </a:r>
            <a:r>
              <a:rPr lang="en-US" dirty="0" smtClean="0"/>
              <a:t> </a:t>
            </a:r>
            <a:r>
              <a:rPr lang="en-US" dirty="0" err="1" smtClean="0"/>
              <a:t>coppia</a:t>
            </a:r>
            <a:endParaRPr lang="en-US" dirty="0" smtClean="0"/>
          </a:p>
          <a:p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lenti</a:t>
            </a:r>
            <a:r>
              <a:rPr lang="en-US" dirty="0" smtClean="0"/>
              <a:t> dei </a:t>
            </a:r>
            <a:r>
              <a:rPr lang="en-US" dirty="0" err="1" smtClean="0"/>
              <a:t>motori</a:t>
            </a:r>
            <a:r>
              <a:rPr lang="en-US" dirty="0" smtClean="0"/>
              <a:t> DC</a:t>
            </a:r>
          </a:p>
          <a:p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avere</a:t>
            </a:r>
            <a:r>
              <a:rPr lang="en-US" dirty="0" smtClean="0"/>
              <a:t> 4,5, 6 o 8 </a:t>
            </a:r>
            <a:r>
              <a:rPr lang="en-US" dirty="0" err="1" smtClean="0"/>
              <a:t>Fili</a:t>
            </a:r>
            <a:endParaRPr lang="en-US" dirty="0"/>
          </a:p>
        </p:txBody>
      </p:sp>
      <p:pic>
        <p:nvPicPr>
          <p:cNvPr id="3074" name="Picture 2" descr="http://www.0ex.it/wp-content/uploads/2013/05/stepperMo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879" y="2740302"/>
            <a:ext cx="3743878" cy="374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244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Funzionamento</a:t>
            </a:r>
            <a:r>
              <a:rPr lang="en-US" dirty="0" smtClean="0"/>
              <a:t> </a:t>
            </a:r>
            <a:r>
              <a:rPr lang="en-US" dirty="0" err="1" smtClean="0"/>
              <a:t>motori</a:t>
            </a:r>
            <a:r>
              <a:rPr lang="en-US" dirty="0" smtClean="0"/>
              <a:t> 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Presenta</a:t>
            </a:r>
            <a:r>
              <a:rPr lang="en-US" sz="2000" dirty="0" smtClean="0"/>
              <a:t> </a:t>
            </a:r>
            <a:r>
              <a:rPr lang="en-US" sz="2000" dirty="0"/>
              <a:t>u</a:t>
            </a:r>
            <a:r>
              <a:rPr lang="en-US" sz="2000" dirty="0" smtClean="0"/>
              <a:t>n </a:t>
            </a:r>
            <a:r>
              <a:rPr lang="en-US" sz="2000" dirty="0" err="1" smtClean="0"/>
              <a:t>magnete</a:t>
            </a:r>
            <a:r>
              <a:rPr lang="en-US" sz="2000" dirty="0" smtClean="0"/>
              <a:t> </a:t>
            </a:r>
            <a:r>
              <a:rPr lang="en-US" sz="2000" dirty="0" err="1" smtClean="0"/>
              <a:t>permanente</a:t>
            </a:r>
            <a:r>
              <a:rPr lang="en-US" sz="2000" dirty="0" smtClean="0"/>
              <a:t> </a:t>
            </a:r>
            <a:r>
              <a:rPr lang="en-US" sz="2000" dirty="0" err="1" smtClean="0"/>
              <a:t>sul</a:t>
            </a:r>
            <a:r>
              <a:rPr lang="en-US" sz="2000" dirty="0" smtClean="0"/>
              <a:t> </a:t>
            </a:r>
            <a:r>
              <a:rPr lang="en-US" sz="2000" dirty="0" err="1" smtClean="0"/>
              <a:t>rotore</a:t>
            </a:r>
            <a:endParaRPr lang="en-US" sz="2000" dirty="0" smtClean="0"/>
          </a:p>
          <a:p>
            <a:r>
              <a:rPr lang="en-US" sz="2000" dirty="0" smtClean="0"/>
              <a:t>E due </a:t>
            </a:r>
            <a:r>
              <a:rPr lang="en-US" sz="2000" dirty="0" err="1"/>
              <a:t>avvolgimenti</a:t>
            </a:r>
            <a:r>
              <a:rPr lang="en-US" sz="2000" dirty="0"/>
              <a:t> </a:t>
            </a:r>
            <a:r>
              <a:rPr lang="en-US" sz="2000" dirty="0" err="1"/>
              <a:t>sullo</a:t>
            </a:r>
            <a:r>
              <a:rPr lang="en-US" sz="2000" dirty="0"/>
              <a:t> </a:t>
            </a:r>
            <a:r>
              <a:rPr lang="en-US" sz="2000" dirty="0" err="1" smtClean="0"/>
              <a:t>statore</a:t>
            </a:r>
            <a:endParaRPr lang="en-US" sz="2000" dirty="0" smtClean="0"/>
          </a:p>
          <a:p>
            <a:r>
              <a:rPr lang="en-US" sz="2000" dirty="0" smtClean="0"/>
              <a:t>In base a come </a:t>
            </a:r>
            <a:r>
              <a:rPr lang="en-US" sz="2000" dirty="0" err="1" smtClean="0"/>
              <a:t>questi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alimentati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può</a:t>
            </a:r>
            <a:r>
              <a:rPr lang="en-US" sz="2000" dirty="0" smtClean="0"/>
              <a:t> </a:t>
            </a:r>
            <a:r>
              <a:rPr lang="en-US" sz="2000" dirty="0" err="1" smtClean="0"/>
              <a:t>modificare</a:t>
            </a:r>
            <a:r>
              <a:rPr lang="en-US" sz="2000" dirty="0" smtClean="0"/>
              <a:t> la </a:t>
            </a:r>
            <a:r>
              <a:rPr lang="en-US" sz="2000" dirty="0" err="1" smtClean="0"/>
              <a:t>posizione</a:t>
            </a:r>
            <a:r>
              <a:rPr lang="en-US" sz="2000" dirty="0" smtClean="0"/>
              <a:t> del </a:t>
            </a:r>
            <a:r>
              <a:rPr lang="en-US" sz="2000" dirty="0" err="1" smtClean="0"/>
              <a:t>rotore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284" y="838380"/>
            <a:ext cx="2511446" cy="2311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726" y="3637400"/>
            <a:ext cx="3904605" cy="3089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766" y="3637400"/>
            <a:ext cx="2958419" cy="3089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30" y="481302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Pilotaggio</a:t>
            </a:r>
            <a:r>
              <a:rPr lang="en-US" dirty="0" smtClean="0"/>
              <a:t> a 1 </a:t>
            </a:r>
            <a:r>
              <a:rPr lang="en-US" dirty="0" err="1" smtClean="0"/>
              <a:t>fase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86438" y="481302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Pilotaggio</a:t>
            </a:r>
            <a:r>
              <a:rPr lang="en-US" dirty="0" smtClean="0"/>
              <a:t> a 2 </a:t>
            </a:r>
            <a:r>
              <a:rPr lang="en-US" dirty="0" err="1" smtClean="0"/>
              <a:t>fasi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482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Funzionamento</a:t>
            </a:r>
            <a:r>
              <a:rPr lang="en-US" dirty="0" smtClean="0"/>
              <a:t> </a:t>
            </a:r>
            <a:r>
              <a:rPr lang="en-US" dirty="0" err="1" smtClean="0"/>
              <a:t>motori</a:t>
            </a:r>
            <a:r>
              <a:rPr lang="en-US" dirty="0" smtClean="0"/>
              <a:t> 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Sfruttando</a:t>
            </a:r>
            <a:r>
              <a:rPr lang="en-US" dirty="0" smtClean="0"/>
              <a:t> </a:t>
            </a:r>
            <a:r>
              <a:rPr lang="en-US" dirty="0" err="1" smtClean="0"/>
              <a:t>entrambe</a:t>
            </a:r>
            <a:r>
              <a:rPr lang="en-US" dirty="0" smtClean="0"/>
              <a:t> le </a:t>
            </a:r>
            <a:r>
              <a:rPr lang="en-US" dirty="0" err="1" smtClean="0"/>
              <a:t>soluzioni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eseguire</a:t>
            </a:r>
            <a:r>
              <a:rPr lang="en-US" dirty="0" smtClean="0"/>
              <a:t> un </a:t>
            </a:r>
            <a:r>
              <a:rPr lang="en-US" dirty="0" err="1" smtClean="0"/>
              <a:t>avanzamento</a:t>
            </a:r>
            <a:r>
              <a:rPr lang="en-US" dirty="0" smtClean="0"/>
              <a:t> di ½ </a:t>
            </a:r>
            <a:r>
              <a:rPr lang="en-US" dirty="0" err="1" smtClean="0"/>
              <a:t>passo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768" y="1144966"/>
            <a:ext cx="2867025" cy="263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743" y="3515477"/>
            <a:ext cx="5584032" cy="306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361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Accedere</a:t>
            </a:r>
            <a:r>
              <a:rPr lang="en-US" dirty="0" smtClean="0"/>
              <a:t> </a:t>
            </a:r>
            <a:r>
              <a:rPr lang="en-US" dirty="0" err="1" smtClean="0"/>
              <a:t>agli</a:t>
            </a:r>
            <a:r>
              <a:rPr lang="en-US" dirty="0" smtClean="0"/>
              <a:t> </a:t>
            </a:r>
            <a:r>
              <a:rPr lang="en-US" dirty="0" err="1" smtClean="0"/>
              <a:t>avvolgimenti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verità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avvolgimenti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di 4 in </a:t>
            </a:r>
            <a:r>
              <a:rPr lang="en-US" dirty="0" err="1" smtClean="0"/>
              <a:t>modo</a:t>
            </a:r>
            <a:r>
              <a:rPr lang="en-US" dirty="0" smtClean="0"/>
              <a:t> da far </a:t>
            </a:r>
            <a:r>
              <a:rPr lang="en-US" dirty="0" err="1" smtClean="0"/>
              <a:t>compiere</a:t>
            </a:r>
            <a:r>
              <a:rPr lang="en-US" dirty="0" smtClean="0"/>
              <a:t> al </a:t>
            </a:r>
            <a:r>
              <a:rPr lang="en-US" dirty="0" err="1" smtClean="0"/>
              <a:t>motore</a:t>
            </a:r>
            <a:r>
              <a:rPr lang="en-US" dirty="0" smtClean="0"/>
              <a:t> </a:t>
            </a:r>
            <a:r>
              <a:rPr lang="en-US" dirty="0" err="1" smtClean="0"/>
              <a:t>passi</a:t>
            </a:r>
            <a:r>
              <a:rPr lang="en-US" dirty="0" smtClean="0"/>
              <a:t> </a:t>
            </a:r>
            <a:r>
              <a:rPr lang="en-US" dirty="0" err="1" smtClean="0"/>
              <a:t>minori</a:t>
            </a:r>
            <a:r>
              <a:rPr lang="en-US" dirty="0" smtClean="0"/>
              <a:t> di 90 </a:t>
            </a:r>
            <a:r>
              <a:rPr lang="en-US" dirty="0" err="1" smtClean="0"/>
              <a:t>gradi</a:t>
            </a:r>
            <a:r>
              <a:rPr lang="en-US" dirty="0" smtClean="0"/>
              <a:t>, ma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riuniti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di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731" y="3020668"/>
            <a:ext cx="3352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191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per </a:t>
            </a:r>
            <a:r>
              <a:rPr lang="en-US" dirty="0" err="1" smtClean="0"/>
              <a:t>motori</a:t>
            </a:r>
            <a:r>
              <a:rPr lang="en-US" dirty="0" smtClean="0"/>
              <a:t> 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far </a:t>
            </a:r>
            <a:r>
              <a:rPr lang="en-US" dirty="0" err="1" smtClean="0"/>
              <a:t>uso</a:t>
            </a:r>
            <a:r>
              <a:rPr lang="en-US" dirty="0" smtClean="0"/>
              <a:t> del </a:t>
            </a:r>
            <a:r>
              <a:rPr lang="en-US" dirty="0" err="1" smtClean="0"/>
              <a:t>circuito</a:t>
            </a:r>
            <a:r>
              <a:rPr lang="en-US" dirty="0" smtClean="0"/>
              <a:t> L293 per </a:t>
            </a:r>
            <a:r>
              <a:rPr lang="en-US" dirty="0" err="1" smtClean="0"/>
              <a:t>controllare</a:t>
            </a:r>
            <a:r>
              <a:rPr lang="en-US" dirty="0" smtClean="0"/>
              <a:t> un </a:t>
            </a:r>
            <a:r>
              <a:rPr lang="en-US" dirty="0" err="1" smtClean="0"/>
              <a:t>singolo</a:t>
            </a:r>
            <a:r>
              <a:rPr lang="en-US" dirty="0" smtClean="0"/>
              <a:t> </a:t>
            </a:r>
            <a:r>
              <a:rPr lang="en-US" dirty="0" err="1" smtClean="0"/>
              <a:t>motore</a:t>
            </a:r>
            <a:r>
              <a:rPr lang="en-US" dirty="0" smtClean="0"/>
              <a:t> PP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suoi</a:t>
            </a:r>
            <a:r>
              <a:rPr lang="en-US" dirty="0" smtClean="0"/>
              <a:t> due </a:t>
            </a:r>
            <a:r>
              <a:rPr lang="en-US" dirty="0" err="1" smtClean="0"/>
              <a:t>avvolgimenti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285" y="2846170"/>
            <a:ext cx="4848019" cy="36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637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Libreria</a:t>
            </a:r>
            <a:r>
              <a:rPr lang="en-US" dirty="0" smtClean="0"/>
              <a:t> per Arduino “Stepper”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libreria</a:t>
            </a:r>
            <a:r>
              <a:rPr lang="en-US" dirty="0" smtClean="0"/>
              <a:t> </a:t>
            </a:r>
            <a:r>
              <a:rPr lang="en-US" dirty="0" err="1" smtClean="0"/>
              <a:t>fornita</a:t>
            </a:r>
            <a:r>
              <a:rPr lang="en-US" dirty="0" smtClean="0"/>
              <a:t> con Arduino è </a:t>
            </a:r>
            <a:r>
              <a:rPr lang="en-US" dirty="0" err="1" smtClean="0"/>
              <a:t>semplice</a:t>
            </a:r>
            <a:r>
              <a:rPr lang="en-US" dirty="0" smtClean="0"/>
              <a:t> ma </a:t>
            </a:r>
            <a:r>
              <a:rPr lang="en-US" dirty="0" err="1" smtClean="0"/>
              <a:t>limitata</a:t>
            </a:r>
            <a:endParaRPr lang="en-US" dirty="0" smtClean="0"/>
          </a:p>
          <a:p>
            <a:r>
              <a:rPr lang="en-US" dirty="0" err="1" smtClean="0"/>
              <a:t>Pilota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motori</a:t>
            </a:r>
            <a:r>
              <a:rPr lang="en-US" dirty="0" smtClean="0"/>
              <a:t> (</a:t>
            </a:r>
            <a:r>
              <a:rPr lang="en-US" dirty="0" err="1" smtClean="0"/>
              <a:t>unipolari</a:t>
            </a:r>
            <a:r>
              <a:rPr lang="en-US" dirty="0" smtClean="0"/>
              <a:t> e </a:t>
            </a:r>
            <a:r>
              <a:rPr lang="en-US" dirty="0" err="1" smtClean="0"/>
              <a:t>bipolari</a:t>
            </a:r>
            <a:r>
              <a:rPr lang="en-US" dirty="0" smtClean="0"/>
              <a:t>) a due </a:t>
            </a:r>
            <a:r>
              <a:rPr lang="en-US" dirty="0" err="1" smtClean="0"/>
              <a:t>fasi</a:t>
            </a:r>
            <a:endParaRPr lang="en-US" dirty="0" smtClean="0"/>
          </a:p>
          <a:p>
            <a:r>
              <a:rPr lang="en-US" dirty="0" err="1" smtClean="0"/>
              <a:t>Comandi</a:t>
            </a:r>
            <a:r>
              <a:rPr lang="en-US" dirty="0" smtClean="0"/>
              <a:t>:</a:t>
            </a:r>
          </a:p>
          <a:p>
            <a:pPr lvl="1"/>
            <a:r>
              <a:rPr lang="fi-FI" dirty="0"/>
              <a:t>Stepper(steps, pin1, pin2, pin3, pin4</a:t>
            </a:r>
            <a:r>
              <a:rPr lang="fi-FI" dirty="0" smtClean="0"/>
              <a:t>) – definisce l’istanza</a:t>
            </a:r>
            <a:endParaRPr lang="fi-FI" dirty="0"/>
          </a:p>
          <a:p>
            <a:pPr lvl="1"/>
            <a:r>
              <a:rPr lang="en-US" dirty="0" err="1"/>
              <a:t>setSpeed</a:t>
            </a:r>
            <a:r>
              <a:rPr lang="en-US" dirty="0"/>
              <a:t>(rpms</a:t>
            </a:r>
            <a:r>
              <a:rPr lang="en-US" dirty="0" smtClean="0"/>
              <a:t>) – configure la </a:t>
            </a:r>
            <a:r>
              <a:rPr lang="en-US" dirty="0" err="1" smtClean="0"/>
              <a:t>velocità</a:t>
            </a:r>
            <a:endParaRPr lang="en-US" dirty="0"/>
          </a:p>
          <a:p>
            <a:pPr lvl="1"/>
            <a:r>
              <a:rPr lang="en-US" dirty="0"/>
              <a:t>step(steps</a:t>
            </a:r>
            <a:r>
              <a:rPr lang="en-US" dirty="0" smtClean="0"/>
              <a:t>) – </a:t>
            </a:r>
            <a:r>
              <a:rPr lang="en-US" dirty="0" err="1" smtClean="0"/>
              <a:t>definisce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numero</a:t>
            </a:r>
            <a:r>
              <a:rPr lang="en-US" dirty="0" smtClean="0"/>
              <a:t> di </a:t>
            </a:r>
            <a:r>
              <a:rPr lang="en-US" dirty="0" err="1" smtClean="0"/>
              <a:t>passi</a:t>
            </a:r>
            <a:endParaRPr lang="en-US" dirty="0"/>
          </a:p>
          <a:p>
            <a:r>
              <a:rPr lang="en-US" dirty="0" err="1" smtClean="0"/>
              <a:t>Pilota</a:t>
            </a:r>
            <a:r>
              <a:rPr lang="en-US" dirty="0" smtClean="0"/>
              <a:t> un solo </a:t>
            </a:r>
            <a:r>
              <a:rPr lang="en-US" dirty="0" err="1" smtClean="0"/>
              <a:t>motore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volta</a:t>
            </a:r>
            <a:r>
              <a:rPr lang="en-US" dirty="0" smtClean="0"/>
              <a:t> (BLOCKING COMMAND)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83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0000" y="2310063"/>
            <a:ext cx="7831495" cy="42110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Libreria</a:t>
            </a:r>
            <a:r>
              <a:rPr lang="en-US" dirty="0" smtClean="0"/>
              <a:t> per Arduino “Stepper”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err="1" smtClean="0"/>
              <a:t>Esempio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0790" y="2466473"/>
            <a:ext cx="69170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#include &lt;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</a:rPr>
              <a:t>Stepper.h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&gt;</a:t>
            </a: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</a:rPr>
              <a:t>const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</a:rPr>
              <a:t>stepsPerRevolution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 = 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2048;  </a:t>
            </a: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Stepper 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myStepper1(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</a:rPr>
              <a:t>stepsPerRevolution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, 8, 10, 9, 11);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Stepper myStepper2(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</a:rPr>
              <a:t>stepsPerRevolution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, 4, 6, 5, 7);</a:t>
            </a: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void setup() 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myStepper1.setSpeed(10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  myStepper2.setSpeed(10);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}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void loop() {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myStepper1.step(</a:t>
            </a:r>
            <a:r>
              <a:rPr lang="en-US" sz="1200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stepsPerRevolution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  myStepper2.step(-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</a:rPr>
              <a:t>stepsPerRevolution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  delay(500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);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myStepper1.step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(-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</a:rPr>
              <a:t>stepsPerRevolution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  myStepper2.step(+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</a:rPr>
              <a:t>stepsPerRevolution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  delay(500);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4284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Collegamento</a:t>
            </a:r>
            <a:r>
              <a:rPr lang="en-US" dirty="0" smtClean="0"/>
              <a:t> con 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Collegamento</a:t>
            </a:r>
            <a:r>
              <a:rPr lang="en-US" dirty="0" smtClean="0"/>
              <a:t> </a:t>
            </a:r>
            <a:r>
              <a:rPr lang="en-US" dirty="0" err="1" smtClean="0"/>
              <a:t>diretto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Collegare</a:t>
            </a:r>
            <a:r>
              <a:rPr lang="en-US" dirty="0" smtClean="0"/>
              <a:t> </a:t>
            </a:r>
            <a:r>
              <a:rPr lang="en-US" dirty="0" err="1" smtClean="0"/>
              <a:t>l’anodo</a:t>
            </a:r>
            <a:r>
              <a:rPr lang="en-US" dirty="0" smtClean="0"/>
              <a:t> (+) del LED a 5 V</a:t>
            </a:r>
          </a:p>
          <a:p>
            <a:pPr lvl="1"/>
            <a:r>
              <a:rPr lang="en-US" dirty="0" err="1" smtClean="0"/>
              <a:t>Collegare</a:t>
            </a:r>
            <a:r>
              <a:rPr lang="en-US" dirty="0" smtClean="0"/>
              <a:t> la </a:t>
            </a:r>
            <a:r>
              <a:rPr lang="en-US" dirty="0" err="1" smtClean="0"/>
              <a:t>resistenza</a:t>
            </a:r>
            <a:r>
              <a:rPr lang="en-US" dirty="0" smtClean="0"/>
              <a:t> a GND</a:t>
            </a:r>
          </a:p>
          <a:p>
            <a:pPr lvl="1"/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776" y="3212371"/>
            <a:ext cx="5782235" cy="32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69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Libreria</a:t>
            </a:r>
            <a:r>
              <a:rPr lang="en-US" dirty="0" smtClean="0"/>
              <a:t> “</a:t>
            </a:r>
            <a:r>
              <a:rPr lang="en-US" dirty="0" err="1" smtClean="0"/>
              <a:t>AccelStepper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err="1" smtClean="0"/>
              <a:t>Sviluppata</a:t>
            </a:r>
            <a:r>
              <a:rPr lang="en-US" sz="2000" dirty="0" smtClean="0"/>
              <a:t> </a:t>
            </a:r>
            <a:r>
              <a:rPr lang="en-US" sz="2000" dirty="0" err="1" smtClean="0"/>
              <a:t>dalla</a:t>
            </a:r>
            <a:r>
              <a:rPr lang="en-US" sz="2000" dirty="0" smtClean="0"/>
              <a:t> </a:t>
            </a:r>
            <a:r>
              <a:rPr lang="en-US" sz="2000" dirty="0" err="1" smtClean="0"/>
              <a:t>AirSpayce</a:t>
            </a:r>
            <a:r>
              <a:rPr lang="en-US" sz="2000" dirty="0" smtClean="0"/>
              <a:t> propone </a:t>
            </a:r>
            <a:r>
              <a:rPr lang="en-US" sz="2000" dirty="0" err="1" smtClean="0"/>
              <a:t>molte</a:t>
            </a:r>
            <a:r>
              <a:rPr lang="en-US" sz="2000" dirty="0" smtClean="0"/>
              <a:t> </a:t>
            </a:r>
            <a:r>
              <a:rPr lang="en-US" sz="2000" dirty="0" err="1" smtClean="0"/>
              <a:t>funzioni</a:t>
            </a:r>
            <a:r>
              <a:rPr lang="en-US" sz="2000" dirty="0" smtClean="0"/>
              <a:t> in </a:t>
            </a:r>
            <a:r>
              <a:rPr lang="en-US" sz="2000" dirty="0" err="1" smtClean="0"/>
              <a:t>più</a:t>
            </a:r>
            <a:endParaRPr lang="en-US" sz="2000" dirty="0"/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gestione</a:t>
            </a:r>
            <a:r>
              <a:rPr lang="en-US" sz="2000" dirty="0" smtClean="0"/>
              <a:t> dei </a:t>
            </a:r>
            <a:r>
              <a:rPr lang="en-US" sz="2000" dirty="0" err="1" smtClean="0"/>
              <a:t>motori</a:t>
            </a:r>
            <a:r>
              <a:rPr lang="en-US" sz="2000" dirty="0" smtClean="0"/>
              <a:t> </a:t>
            </a:r>
            <a:r>
              <a:rPr lang="en-US" sz="2000" dirty="0" err="1" smtClean="0"/>
              <a:t>avviene</a:t>
            </a:r>
            <a:r>
              <a:rPr lang="en-US" sz="2000" dirty="0" smtClean="0"/>
              <a:t> in </a:t>
            </a:r>
            <a:r>
              <a:rPr lang="en-US" sz="2000" dirty="0" err="1" smtClean="0"/>
              <a:t>modo</a:t>
            </a:r>
            <a:r>
              <a:rPr lang="en-US" sz="2000" dirty="0" smtClean="0"/>
              <a:t> </a:t>
            </a:r>
            <a:r>
              <a:rPr lang="en-US" sz="2000" dirty="0" err="1" smtClean="0"/>
              <a:t>diverso</a:t>
            </a:r>
            <a:r>
              <a:rPr lang="en-US" sz="2000" dirty="0" smtClean="0"/>
              <a:t> (</a:t>
            </a:r>
            <a:r>
              <a:rPr lang="en-US" sz="2000" dirty="0" err="1" smtClean="0"/>
              <a:t>si</a:t>
            </a:r>
            <a:r>
              <a:rPr lang="en-US" sz="2000" dirty="0" smtClean="0"/>
              <a:t> propone un target e </a:t>
            </a:r>
            <a:r>
              <a:rPr lang="en-US" sz="2000" dirty="0" err="1" smtClean="0"/>
              <a:t>si</a:t>
            </a:r>
            <a:r>
              <a:rPr lang="en-US" sz="2000" dirty="0" smtClean="0"/>
              <a:t> fa </a:t>
            </a:r>
            <a:r>
              <a:rPr lang="en-US" sz="2000" dirty="0" err="1" smtClean="0"/>
              <a:t>partire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motore</a:t>
            </a:r>
            <a:r>
              <a:rPr lang="en-US" sz="2000" dirty="0" smtClean="0"/>
              <a:t>, </a:t>
            </a:r>
            <a:r>
              <a:rPr lang="en-US" sz="2000" dirty="0" err="1" smtClean="0"/>
              <a:t>eventualmente</a:t>
            </a:r>
            <a:r>
              <a:rPr lang="en-US" sz="2000" dirty="0" smtClean="0"/>
              <a:t> </a:t>
            </a:r>
            <a:r>
              <a:rPr lang="en-US" sz="2000" dirty="0" err="1" smtClean="0"/>
              <a:t>controllandone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) – </a:t>
            </a:r>
            <a:r>
              <a:rPr lang="en-US" sz="2000" dirty="0" err="1" smtClean="0"/>
              <a:t>Può</a:t>
            </a:r>
            <a:r>
              <a:rPr lang="en-US" sz="2000" dirty="0" smtClean="0"/>
              <a:t> </a:t>
            </a:r>
            <a:r>
              <a:rPr lang="en-US" sz="2000" dirty="0" err="1" smtClean="0"/>
              <a:t>muovere</a:t>
            </a:r>
            <a:r>
              <a:rPr lang="en-US" sz="2000" dirty="0" smtClean="0"/>
              <a:t> </a:t>
            </a:r>
            <a:r>
              <a:rPr lang="en-US" sz="2000" dirty="0" err="1" smtClean="0"/>
              <a:t>più</a:t>
            </a:r>
            <a:r>
              <a:rPr lang="en-US" sz="2000" dirty="0" smtClean="0"/>
              <a:t> </a:t>
            </a:r>
            <a:r>
              <a:rPr lang="en-US" sz="2000" dirty="0" err="1" smtClean="0"/>
              <a:t>motori</a:t>
            </a:r>
            <a:r>
              <a:rPr lang="en-US" sz="2000" dirty="0" smtClean="0"/>
              <a:t> </a:t>
            </a:r>
            <a:r>
              <a:rPr lang="en-US" sz="2000" dirty="0" err="1" smtClean="0"/>
              <a:t>contemporaneamente</a:t>
            </a:r>
            <a:endParaRPr lang="en-US" sz="2000" dirty="0" smtClean="0"/>
          </a:p>
          <a:p>
            <a:r>
              <a:rPr lang="en-US" sz="2000" dirty="0" err="1" smtClean="0"/>
              <a:t>Alcune</a:t>
            </a:r>
            <a:r>
              <a:rPr lang="en-US" sz="2000" dirty="0" smtClean="0"/>
              <a:t> </a:t>
            </a:r>
            <a:r>
              <a:rPr lang="en-US" sz="2000" dirty="0" err="1" smtClean="0"/>
              <a:t>funzioni</a:t>
            </a:r>
            <a:r>
              <a:rPr lang="en-US" sz="2000" dirty="0" smtClean="0"/>
              <a:t>: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err="1">
                <a:hlinkClick r:id="rId2"/>
              </a:rPr>
              <a:t>setMaxSpeed</a:t>
            </a:r>
            <a:r>
              <a:rPr lang="en-US" sz="1600" dirty="0"/>
              <a:t> (float </a:t>
            </a:r>
            <a:r>
              <a:rPr lang="en-US" sz="1600" dirty="0">
                <a:hlinkClick r:id="rId3"/>
              </a:rPr>
              <a:t>speed</a:t>
            </a:r>
            <a:r>
              <a:rPr lang="en-US" sz="1600" dirty="0"/>
              <a:t>)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err="1">
                <a:hlinkClick r:id="rId4"/>
              </a:rPr>
              <a:t>setAcceleration</a:t>
            </a:r>
            <a:r>
              <a:rPr lang="en-US" sz="1600" dirty="0"/>
              <a:t> (float acceleration)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err="1">
                <a:solidFill>
                  <a:schemeClr val="tx1"/>
                </a:solidFill>
                <a:hlinkClick r:id="rId5"/>
              </a:rPr>
              <a:t>setSpeed</a:t>
            </a:r>
            <a:r>
              <a:rPr lang="en-US" sz="1600" dirty="0">
                <a:solidFill>
                  <a:schemeClr val="tx1"/>
                </a:solidFill>
              </a:rPr>
              <a:t> (float 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speed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600" dirty="0" err="1">
                <a:hlinkClick r:id="rId6"/>
              </a:rPr>
              <a:t>moveTo</a:t>
            </a:r>
            <a:r>
              <a:rPr lang="en-US" sz="1600" dirty="0"/>
              <a:t> (long absolute)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 err="1">
                <a:solidFill>
                  <a:schemeClr val="tx1"/>
                </a:solidFill>
                <a:hlinkClick r:id="rId7"/>
              </a:rPr>
              <a:t>distanceToGo</a:t>
            </a:r>
            <a:r>
              <a:rPr lang="en-US" sz="1600" dirty="0">
                <a:solidFill>
                  <a:schemeClr val="tx1"/>
                </a:solidFill>
              </a:rPr>
              <a:t> ()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  <a:hlinkClick r:id="rId8"/>
              </a:rPr>
              <a:t>currentPosition</a:t>
            </a:r>
            <a:r>
              <a:rPr lang="en-US" sz="1600" dirty="0">
                <a:solidFill>
                  <a:schemeClr val="tx1"/>
                </a:solidFill>
              </a:rPr>
              <a:t> ()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hlinkClick r:id="rId9"/>
              </a:rPr>
              <a:t>stop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smtClean="0">
                <a:solidFill>
                  <a:schemeClr val="tx1"/>
                </a:solidFill>
              </a:rPr>
              <a:t>()</a:t>
            </a:r>
          </a:p>
          <a:p>
            <a:pPr lvl="1"/>
            <a:r>
              <a:rPr lang="en-US" sz="1600" dirty="0">
                <a:hlinkClick r:id="rId10"/>
              </a:rPr>
              <a:t>run</a:t>
            </a:r>
            <a:r>
              <a:rPr lang="en-US" sz="1600" dirty="0"/>
              <a:t> </a:t>
            </a:r>
            <a:r>
              <a:rPr lang="en-US" sz="1600" dirty="0" smtClean="0"/>
              <a:t>()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Ulteriori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informazioni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http://www.airspayce.com/mikem/arduino/AccelStepper/index.html</a:t>
            </a:r>
          </a:p>
        </p:txBody>
      </p:sp>
    </p:spTree>
    <p:extLst>
      <p:ext uri="{BB962C8B-B14F-4D97-AF65-F5344CB8AC3E}">
        <p14:creationId xmlns:p14="http://schemas.microsoft.com/office/powerpoint/2010/main" val="10768636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Libreria</a:t>
            </a:r>
            <a:r>
              <a:rPr lang="en-US" dirty="0"/>
              <a:t> “</a:t>
            </a:r>
            <a:r>
              <a:rPr lang="en-US" dirty="0" err="1"/>
              <a:t>AccelStepper</a:t>
            </a:r>
            <a:r>
              <a:rPr lang="en-US" dirty="0" smtClean="0"/>
              <a:t>” - </a:t>
            </a:r>
            <a:r>
              <a:rPr lang="en-US" dirty="0" err="1" smtClean="0"/>
              <a:t>Esempio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Esempio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9552" y="1456615"/>
            <a:ext cx="10574695" cy="50645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 &lt;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AccelStepper.h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 FULLSTEP 4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HALFSTEP 8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AccelStepper</a:t>
            </a:r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stepper1(HALFSTEP, </a:t>
            </a:r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8, 10, 9, 11);</a:t>
            </a:r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AccelStepper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stepper2(HALFSTEP, </a:t>
            </a:r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4, 6, 5, 7);</a:t>
            </a:r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setup()   /****** SETUP: RUNS ONCE ******/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stepper1.setMaxSpeed(1000.0);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stepper1.setAcceleration(50.0);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stepper1.setSpeed(200);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stepper1.moveTo(8000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stepper2.setMaxSpeed(1000.0);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stepper2.setAcceleration(50.0);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stepper2.setSpeed(200);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stepper2.moveTo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(-8000);  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}//--(end setup )---</a:t>
            </a: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loop()   /****** LOOP: RUNS CONSTANTLY ******/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//Change direction at the limits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(stepper1.distanceToGo() == 0) 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stepper1.moveTo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(-stepper1.currentPosition());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(stepper2.distanceToGo() == 0) 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stepper2.moveTo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(-stepper2.currentPosition());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stepper1.run();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stepper2.run</a:t>
            </a:r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}//--(end main loop )---</a:t>
            </a: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217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ESP8266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9900301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E’ un </a:t>
            </a:r>
            <a:r>
              <a:rPr lang="en-US" dirty="0" err="1" smtClean="0"/>
              <a:t>moduletto</a:t>
            </a:r>
            <a:r>
              <a:rPr lang="en-US" dirty="0" smtClean="0"/>
              <a:t> </a:t>
            </a:r>
            <a:r>
              <a:rPr lang="en-US" dirty="0" err="1" smtClean="0"/>
              <a:t>integrato</a:t>
            </a:r>
            <a:r>
              <a:rPr lang="en-US" dirty="0" smtClean="0"/>
              <a:t> per 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connessione</a:t>
            </a:r>
            <a:r>
              <a:rPr lang="en-US" dirty="0" smtClean="0"/>
              <a:t> </a:t>
            </a:r>
            <a:r>
              <a:rPr lang="en-US" dirty="0" err="1" smtClean="0"/>
              <a:t>WiFi</a:t>
            </a:r>
            <a:endParaRPr lang="en-US" dirty="0" smtClean="0"/>
          </a:p>
          <a:p>
            <a:r>
              <a:rPr lang="en-US" dirty="0" err="1" smtClean="0"/>
              <a:t>Dialoga</a:t>
            </a:r>
            <a:r>
              <a:rPr lang="en-US" dirty="0" smtClean="0"/>
              <a:t> con Arduino in </a:t>
            </a:r>
            <a:r>
              <a:rPr lang="en-US" dirty="0" err="1" smtClean="0"/>
              <a:t>Seriale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(TX e RX)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comandi</a:t>
            </a:r>
            <a:r>
              <a:rPr lang="en-US" dirty="0" smtClean="0"/>
              <a:t> </a:t>
            </a:r>
            <a:r>
              <a:rPr lang="en-US" dirty="0" err="1" smtClean="0"/>
              <a:t>seriali</a:t>
            </a:r>
            <a:r>
              <a:rPr lang="en-US" dirty="0" smtClean="0"/>
              <a:t> </a:t>
            </a:r>
            <a:r>
              <a:rPr lang="en-US" dirty="0" err="1" smtClean="0"/>
              <a:t>servono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Per </a:t>
            </a:r>
            <a:r>
              <a:rPr lang="en-US" dirty="0" err="1" smtClean="0"/>
              <a:t>configurarlo</a:t>
            </a:r>
            <a:r>
              <a:rPr lang="en-US" dirty="0" smtClean="0"/>
              <a:t> (</a:t>
            </a:r>
            <a:r>
              <a:rPr lang="en-US" dirty="0" err="1" smtClean="0"/>
              <a:t>segnali</a:t>
            </a:r>
            <a:r>
              <a:rPr lang="en-US" dirty="0" smtClean="0"/>
              <a:t> AT)</a:t>
            </a:r>
          </a:p>
          <a:p>
            <a:pPr lvl="1"/>
            <a:r>
              <a:rPr lang="en-US" dirty="0" smtClean="0"/>
              <a:t>Per </a:t>
            </a:r>
            <a:r>
              <a:rPr lang="en-US" dirty="0" err="1" smtClean="0"/>
              <a:t>gestire</a:t>
            </a:r>
            <a:r>
              <a:rPr lang="en-US" dirty="0" smtClean="0"/>
              <a:t> le </a:t>
            </a:r>
            <a:r>
              <a:rPr lang="en-US" dirty="0" err="1" smtClean="0"/>
              <a:t>comunicazioni</a:t>
            </a:r>
            <a:endParaRPr lang="en-US" dirty="0" smtClean="0"/>
          </a:p>
          <a:p>
            <a:r>
              <a:rPr lang="en-US" dirty="0" smtClean="0"/>
              <a:t>Si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configurare</a:t>
            </a:r>
            <a:r>
              <a:rPr lang="en-US" dirty="0" smtClean="0"/>
              <a:t> come </a:t>
            </a:r>
          </a:p>
          <a:p>
            <a:pPr lvl="1"/>
            <a:r>
              <a:rPr lang="en-US" dirty="0" smtClean="0"/>
              <a:t>Station (</a:t>
            </a:r>
            <a:r>
              <a:rPr lang="en-US" dirty="0" err="1" smtClean="0"/>
              <a:t>crea</a:t>
            </a:r>
            <a:r>
              <a:rPr lang="en-US" dirty="0" smtClean="0"/>
              <a:t> la </a:t>
            </a:r>
            <a:r>
              <a:rPr lang="en-US" dirty="0" err="1" smtClean="0"/>
              <a:t>sua</a:t>
            </a:r>
            <a:r>
              <a:rPr lang="en-US" dirty="0" smtClean="0"/>
              <a:t> rete </a:t>
            </a:r>
            <a:r>
              <a:rPr lang="en-US" dirty="0" err="1" smtClean="0"/>
              <a:t>WiFi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Come AP (access Point) – per </a:t>
            </a:r>
            <a:r>
              <a:rPr lang="en-US" dirty="0" err="1" smtClean="0"/>
              <a:t>collegarsi</a:t>
            </a:r>
            <a:r>
              <a:rPr lang="en-US" dirty="0" smtClean="0"/>
              <a:t> a </a:t>
            </a:r>
            <a:r>
              <a:rPr lang="en-US" dirty="0" err="1" smtClean="0"/>
              <a:t>reti</a:t>
            </a:r>
            <a:r>
              <a:rPr lang="en-US" dirty="0" smtClean="0"/>
              <a:t>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err="1" smtClean="0"/>
              <a:t>già</a:t>
            </a:r>
            <a:r>
              <a:rPr lang="en-US" dirty="0" smtClean="0"/>
              <a:t> </a:t>
            </a:r>
            <a:r>
              <a:rPr lang="en-US" dirty="0" err="1" smtClean="0"/>
              <a:t>esistenti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(Ad </a:t>
            </a:r>
            <a:r>
              <a:rPr lang="en-US" dirty="0" err="1" smtClean="0"/>
              <a:t>Es</a:t>
            </a:r>
            <a:r>
              <a:rPr lang="en-US" dirty="0" smtClean="0"/>
              <a:t> per </a:t>
            </a:r>
            <a:r>
              <a:rPr lang="en-US" dirty="0" err="1" smtClean="0"/>
              <a:t>mandare</a:t>
            </a:r>
            <a:r>
              <a:rPr lang="en-US" dirty="0" smtClean="0"/>
              <a:t> mail)</a:t>
            </a:r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suo</a:t>
            </a:r>
            <a:r>
              <a:rPr lang="en-US" dirty="0" smtClean="0"/>
              <a:t> IP di default è 192.168.4.1</a:t>
            </a:r>
          </a:p>
          <a:p>
            <a:r>
              <a:rPr lang="en-US" dirty="0" err="1" smtClean="0"/>
              <a:t>Alimentato</a:t>
            </a:r>
            <a:r>
              <a:rPr lang="en-US" dirty="0" smtClean="0"/>
              <a:t> a 3.3 V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Piedino</a:t>
            </a:r>
            <a:r>
              <a:rPr lang="en-US" dirty="0" smtClean="0"/>
              <a:t> di </a:t>
            </a:r>
            <a:r>
              <a:rPr lang="en-US" dirty="0" err="1" smtClean="0"/>
              <a:t>ch_pd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posto</a:t>
            </a:r>
            <a:r>
              <a:rPr lang="en-US" dirty="0" smtClean="0"/>
              <a:t> al </a:t>
            </a:r>
            <a:r>
              <a:rPr lang="en-US" dirty="0" err="1" smtClean="0"/>
              <a:t>livello</a:t>
            </a:r>
            <a:r>
              <a:rPr lang="en-US" dirty="0" smtClean="0"/>
              <a:t> alto</a:t>
            </a:r>
          </a:p>
          <a:p>
            <a:endParaRPr lang="en-US" dirty="0"/>
          </a:p>
        </p:txBody>
      </p:sp>
      <p:pic>
        <p:nvPicPr>
          <p:cNvPr id="2050" name="Picture 2" descr="http://www.electroschematics.com/wp-content/uploads/2015/02/ESP8266-PIN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76" y="460546"/>
            <a:ext cx="5510152" cy="309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936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Connection (ESP8266)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Attenzione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Il modulo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alimentato</a:t>
            </a:r>
            <a:r>
              <a:rPr lang="en-US" dirty="0" smtClean="0"/>
              <a:t> a 3.3 V</a:t>
            </a:r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segnale</a:t>
            </a:r>
            <a:r>
              <a:rPr lang="en-US" dirty="0" smtClean="0"/>
              <a:t> TX di Arduino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abbassato</a:t>
            </a:r>
            <a:r>
              <a:rPr lang="en-US" dirty="0" smtClean="0"/>
              <a:t> da 5V a 3.3V con </a:t>
            </a:r>
            <a:br>
              <a:rPr lang="en-US" dirty="0" smtClean="0"/>
            </a:br>
            <a:r>
              <a:rPr lang="en-US" dirty="0" smtClean="0"/>
              <a:t>un </a:t>
            </a:r>
            <a:r>
              <a:rPr lang="en-US" dirty="0" err="1" smtClean="0"/>
              <a:t>partitore</a:t>
            </a:r>
            <a:r>
              <a:rPr lang="en-US" dirty="0" smtClean="0"/>
              <a:t> </a:t>
            </a:r>
            <a:r>
              <a:rPr lang="en-US" dirty="0" err="1" smtClean="0"/>
              <a:t>resitivo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 500 ohm e 1 </a:t>
            </a:r>
            <a:r>
              <a:rPr lang="en-US" dirty="0" err="1" smtClean="0"/>
              <a:t>Kohm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gestione</a:t>
            </a:r>
            <a:r>
              <a:rPr lang="en-US" dirty="0" smtClean="0"/>
              <a:t> del </a:t>
            </a:r>
            <a:r>
              <a:rPr lang="en-US" dirty="0" err="1" smtClean="0"/>
              <a:t>moduletto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passa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l’uso</a:t>
            </a:r>
            <a:r>
              <a:rPr lang="en-US" dirty="0" smtClean="0"/>
              <a:t> di </a:t>
            </a:r>
            <a:br>
              <a:rPr lang="en-US" dirty="0" smtClean="0"/>
            </a:br>
            <a:r>
              <a:rPr lang="en-US" dirty="0" smtClean="0"/>
              <a:t>opportune </a:t>
            </a:r>
            <a:r>
              <a:rPr lang="en-US" dirty="0" err="1" smtClean="0"/>
              <a:t>librerie</a:t>
            </a:r>
            <a:endParaRPr lang="en-US" dirty="0"/>
          </a:p>
        </p:txBody>
      </p:sp>
      <p:pic>
        <p:nvPicPr>
          <p:cNvPr id="1026" name="Picture 2" descr="https://petestechprojects.files.wordpress.com/2014/11/finalconnectiondiagr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89" y="1825625"/>
            <a:ext cx="5210913" cy="4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5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Collegamento</a:t>
            </a:r>
            <a:r>
              <a:rPr lang="en-US" dirty="0" smtClean="0"/>
              <a:t> con 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Collegamento</a:t>
            </a:r>
            <a:r>
              <a:rPr lang="en-US" dirty="0" smtClean="0"/>
              <a:t> </a:t>
            </a:r>
            <a:r>
              <a:rPr lang="en-US" dirty="0" err="1" smtClean="0"/>
              <a:t>controllato</a:t>
            </a:r>
            <a:r>
              <a:rPr lang="en-US" dirty="0" smtClean="0"/>
              <a:t> da ARDUINO: </a:t>
            </a:r>
            <a:endParaRPr lang="en-US" dirty="0"/>
          </a:p>
          <a:p>
            <a:pPr lvl="1"/>
            <a:r>
              <a:rPr lang="en-US" dirty="0" err="1"/>
              <a:t>Collegare</a:t>
            </a:r>
            <a:r>
              <a:rPr lang="en-US" dirty="0"/>
              <a:t> </a:t>
            </a:r>
            <a:r>
              <a:rPr lang="en-US" dirty="0" err="1"/>
              <a:t>l’anodo</a:t>
            </a:r>
            <a:r>
              <a:rPr lang="en-US" dirty="0"/>
              <a:t> (+) del LED a </a:t>
            </a:r>
            <a:r>
              <a:rPr lang="en-US" dirty="0" smtClean="0"/>
              <a:t>P13</a:t>
            </a:r>
            <a:endParaRPr lang="en-US" dirty="0"/>
          </a:p>
          <a:p>
            <a:pPr lvl="1"/>
            <a:r>
              <a:rPr lang="en-US" dirty="0" err="1"/>
              <a:t>Collegare</a:t>
            </a:r>
            <a:r>
              <a:rPr lang="en-US" dirty="0"/>
              <a:t> la </a:t>
            </a:r>
            <a:r>
              <a:rPr lang="en-US" dirty="0" err="1"/>
              <a:t>resistenza</a:t>
            </a:r>
            <a:r>
              <a:rPr lang="en-US" dirty="0"/>
              <a:t> a GND</a:t>
            </a:r>
          </a:p>
          <a:p>
            <a:pPr lvl="1"/>
            <a:endParaRPr lang="en-US" dirty="0"/>
          </a:p>
        </p:txBody>
      </p:sp>
      <p:pic>
        <p:nvPicPr>
          <p:cNvPr id="4" name="Picture 4" descr="blink_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27" y="3469341"/>
            <a:ext cx="7879197" cy="30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6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103" y="1554291"/>
            <a:ext cx="6914606" cy="4609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far </a:t>
            </a:r>
            <a:r>
              <a:rPr lang="en-US" dirty="0" err="1" smtClean="0"/>
              <a:t>lampeggiare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000" y="1812373"/>
            <a:ext cx="6089183" cy="4084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LED = 12; // LED connected 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digital 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 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setup()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(LED, OUTPUT);    // sets the 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 pin 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output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loop()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(LED, HIGH);   // turns the LED on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delay(1000);               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waits for a second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(LED, LOW);    // turns the LED off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delay(1000);               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waits for a second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6230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Usiamo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pulsanti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Connessioni</a:t>
            </a:r>
            <a:r>
              <a:rPr lang="en-US" dirty="0" smtClean="0"/>
              <a:t> dei </a:t>
            </a:r>
            <a:r>
              <a:rPr lang="en-US" dirty="0" err="1" smtClean="0"/>
              <a:t>pulsanti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mosaic.cnfolio.com/uploads/B202Coursework2011TeamJournalB105/pushbutton_legs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76" y="2557553"/>
            <a:ext cx="4627730" cy="32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7050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31480</TotalTime>
  <Words>2564</Words>
  <Application>Microsoft Office PowerPoint</Application>
  <PresentationFormat>Widescreen</PresentationFormat>
  <Paragraphs>552</Paragraphs>
  <Slides>63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63</vt:i4>
      </vt:variant>
    </vt:vector>
  </HeadingPairs>
  <TitlesOfParts>
    <vt:vector size="69" baseType="lpstr">
      <vt:lpstr>Arial</vt:lpstr>
      <vt:lpstr>Calibri</vt:lpstr>
      <vt:lpstr>Cambria Math</vt:lpstr>
      <vt:lpstr>Courier New</vt:lpstr>
      <vt:lpstr>Wingdings</vt:lpstr>
      <vt:lpstr>Depth</vt:lpstr>
      <vt:lpstr>Laboratorio Arduino</vt:lpstr>
      <vt:lpstr>Accendere un LED</vt:lpstr>
      <vt:lpstr>Codice colore delle Resistenze</vt:lpstr>
      <vt:lpstr>Breadboard - Collegamenti</vt:lpstr>
      <vt:lpstr>ARDUINO</vt:lpstr>
      <vt:lpstr>Collegamento con Arduino</vt:lpstr>
      <vt:lpstr>Collegamento con Arduino</vt:lpstr>
      <vt:lpstr>Come far lampeggiare il LED</vt:lpstr>
      <vt:lpstr>Usiamo i pulsanti</vt:lpstr>
      <vt:lpstr>Come generare un segnale digitale</vt:lpstr>
      <vt:lpstr>Esempio di collegamento</vt:lpstr>
      <vt:lpstr>Il LED si accende se il pulsante è premuto</vt:lpstr>
      <vt:lpstr>Funzione bistabile</vt:lpstr>
      <vt:lpstr>Funzione bistabile</vt:lpstr>
      <vt:lpstr>Rimbalzi</vt:lpstr>
      <vt:lpstr>Macchina a stati finiti (FSM)</vt:lpstr>
      <vt:lpstr>Tre stati (acceso- lampeggio-spento)</vt:lpstr>
      <vt:lpstr>Duty cycle</vt:lpstr>
      <vt:lpstr>Codifica PWM (Pulse Width Modulation)</vt:lpstr>
      <vt:lpstr>Tre stati (acceso-debole-spento)</vt:lpstr>
      <vt:lpstr>Ingresso analogico</vt:lpstr>
      <vt:lpstr>Uso del “console monitor”</vt:lpstr>
      <vt:lpstr>Lettura della luminosità </vt:lpstr>
      <vt:lpstr>Processing</vt:lpstr>
      <vt:lpstr>Processing (esempio dinamico)</vt:lpstr>
      <vt:lpstr>Facciamo dialogare Arduino e Processing</vt:lpstr>
      <vt:lpstr>Processing legge e stampa</vt:lpstr>
      <vt:lpstr>Da Processing ad Arduino</vt:lpstr>
      <vt:lpstr>… e Arduino legge</vt:lpstr>
      <vt:lpstr>…ora una sequenza di valori</vt:lpstr>
      <vt:lpstr>Che Arduino Interpreta</vt:lpstr>
      <vt:lpstr>Usiamo un ingresso analogico</vt:lpstr>
      <vt:lpstr>Per muovere un quadrato …</vt:lpstr>
      <vt:lpstr>Utilizzo delle librerie</vt:lpstr>
      <vt:lpstr>Sensore di umidità e temperatura</vt:lpstr>
      <vt:lpstr>Misura di temperatura ed umidità</vt:lpstr>
      <vt:lpstr>Servo comando controllato dalla luce</vt:lpstr>
      <vt:lpstr>Sensori evoluti (Giroscopio)</vt:lpstr>
      <vt:lpstr>Sensori evoluti (Giroscopio)</vt:lpstr>
      <vt:lpstr>Un giroscopio Oggi</vt:lpstr>
      <vt:lpstr>MPU6050</vt:lpstr>
      <vt:lpstr>MPU6050</vt:lpstr>
      <vt:lpstr>MPU6050</vt:lpstr>
      <vt:lpstr>MPU6050</vt:lpstr>
      <vt:lpstr>Blocco Cardanico (Gimball Lock)</vt:lpstr>
      <vt:lpstr>Blocco Cardanico (Gimball Lock)</vt:lpstr>
      <vt:lpstr>Blocco Cardanico (Gimball Lock)</vt:lpstr>
      <vt:lpstr>Presentazione standard di PowerPoint</vt:lpstr>
      <vt:lpstr>Controllare un motore</vt:lpstr>
      <vt:lpstr>Motori in Continua (DC)</vt:lpstr>
      <vt:lpstr>Driver per motori DC</vt:lpstr>
      <vt:lpstr>Driver L293</vt:lpstr>
      <vt:lpstr>Motori Passo-Passo</vt:lpstr>
      <vt:lpstr>Funzionamento motori PP</vt:lpstr>
      <vt:lpstr>Funzionamento motori PP</vt:lpstr>
      <vt:lpstr>Accedere agli avvolgimenti</vt:lpstr>
      <vt:lpstr>Driver per motori PP</vt:lpstr>
      <vt:lpstr>Libreria per Arduino “Stepper”</vt:lpstr>
      <vt:lpstr>Libreria per Arduino “Stepper”</vt:lpstr>
      <vt:lpstr>Libreria “AccelStepper”</vt:lpstr>
      <vt:lpstr>Libreria “AccelStepper” - Esempio</vt:lpstr>
      <vt:lpstr>ESP8266</vt:lpstr>
      <vt:lpstr>WiFi Connection (ESP8266)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Arduino</dc:title>
  <dc:creator>Stefano Marsi</dc:creator>
  <cp:lastModifiedBy>MARSI STEFANO</cp:lastModifiedBy>
  <cp:revision>90</cp:revision>
  <dcterms:created xsi:type="dcterms:W3CDTF">2015-07-13T11:03:31Z</dcterms:created>
  <dcterms:modified xsi:type="dcterms:W3CDTF">2017-08-31T10:43:26Z</dcterms:modified>
</cp:coreProperties>
</file>