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3" r:id="rId4"/>
    <p:sldId id="266" r:id="rId5"/>
    <p:sldId id="271" r:id="rId6"/>
    <p:sldId id="270" r:id="rId7"/>
    <p:sldId id="272" r:id="rId8"/>
    <p:sldId id="259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87" d="100"/>
          <a:sy n="87" d="100"/>
        </p:scale>
        <p:origin x="-14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81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97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13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55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57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33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661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94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96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54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DE509-3E7B-4765-B7EF-188765C0845C}" type="datetimeFigureOut">
              <a:rPr lang="it-IT" smtClean="0"/>
              <a:t>25/09/2017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C51A-27AB-4267-AFE4-F769E1794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79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Applied</a:t>
            </a:r>
            <a:r>
              <a:rPr lang="it-IT" dirty="0" smtClean="0"/>
              <a:t> </a:t>
            </a:r>
            <a:r>
              <a:rPr lang="it-IT" dirty="0" err="1" smtClean="0"/>
              <a:t>Mathematics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87313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Applied</a:t>
            </a:r>
            <a:r>
              <a:rPr lang="it-IT" dirty="0" smtClean="0"/>
              <a:t> </a:t>
            </a:r>
            <a:r>
              <a:rPr lang="it-IT" dirty="0" err="1" smtClean="0"/>
              <a:t>Mathematics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Teachers:</a:t>
            </a:r>
          </a:p>
          <a:p>
            <a:r>
              <a:rPr lang="it-IT" sz="2400" dirty="0" smtClean="0"/>
              <a:t>Stefano </a:t>
            </a:r>
            <a:r>
              <a:rPr lang="it-IT" sz="2400" dirty="0" err="1" smtClean="0"/>
              <a:t>Maset</a:t>
            </a:r>
            <a:r>
              <a:rPr lang="it-IT" sz="2400" dirty="0"/>
              <a:t> </a:t>
            </a:r>
            <a:r>
              <a:rPr lang="it-IT" sz="2400" dirty="0" smtClean="0"/>
              <a:t>(part A).</a:t>
            </a:r>
          </a:p>
          <a:p>
            <a:r>
              <a:rPr lang="it-IT" sz="2400" dirty="0" smtClean="0"/>
              <a:t>Agostino </a:t>
            </a:r>
            <a:r>
              <a:rPr lang="it-IT" sz="2400" dirty="0" err="1" smtClean="0"/>
              <a:t>Mangini</a:t>
            </a:r>
            <a:r>
              <a:rPr lang="it-IT" sz="2400" dirty="0" smtClean="0"/>
              <a:t> (part B).</a:t>
            </a:r>
          </a:p>
        </p:txBody>
      </p:sp>
    </p:spTree>
    <p:extLst>
      <p:ext uri="{BB962C8B-B14F-4D97-AF65-F5344CB8AC3E}">
        <p14:creationId xmlns:p14="http://schemas.microsoft.com/office/powerpoint/2010/main" val="284697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Applied</a:t>
            </a:r>
            <a:r>
              <a:rPr lang="it-IT" dirty="0" smtClean="0"/>
              <a:t> </a:t>
            </a:r>
            <a:r>
              <a:rPr lang="it-IT" dirty="0" err="1" smtClean="0"/>
              <a:t>Mathematics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Teachers:</a:t>
            </a:r>
          </a:p>
          <a:p>
            <a:r>
              <a:rPr lang="it-IT" sz="2400" dirty="0" smtClean="0"/>
              <a:t>Stefano </a:t>
            </a:r>
            <a:r>
              <a:rPr lang="it-IT" sz="2400" dirty="0" err="1" smtClean="0"/>
              <a:t>Maset</a:t>
            </a:r>
            <a:r>
              <a:rPr lang="it-IT" sz="2400" dirty="0"/>
              <a:t> </a:t>
            </a:r>
            <a:r>
              <a:rPr lang="it-IT" sz="2400" dirty="0" smtClean="0"/>
              <a:t>(part A).</a:t>
            </a:r>
          </a:p>
          <a:p>
            <a:r>
              <a:rPr lang="it-IT" sz="2400" dirty="0" smtClean="0"/>
              <a:t>Agostino </a:t>
            </a:r>
            <a:r>
              <a:rPr lang="it-IT" sz="2400" dirty="0" err="1"/>
              <a:t>M</a:t>
            </a:r>
            <a:r>
              <a:rPr lang="it-IT" sz="2400" dirty="0" err="1" smtClean="0"/>
              <a:t>angini</a:t>
            </a:r>
            <a:r>
              <a:rPr lang="it-IT" sz="2400" dirty="0" smtClean="0"/>
              <a:t> (part B).</a:t>
            </a:r>
          </a:p>
          <a:p>
            <a:pPr marL="0" indent="0">
              <a:buNone/>
            </a:pPr>
            <a:r>
              <a:rPr lang="it-IT" sz="2400" dirty="0" smtClean="0"/>
              <a:t>Part A: </a:t>
            </a:r>
          </a:p>
          <a:p>
            <a:r>
              <a:rPr lang="it-IT" sz="2400" dirty="0" smtClean="0"/>
              <a:t>60 hours.</a:t>
            </a:r>
          </a:p>
          <a:p>
            <a:r>
              <a:rPr lang="it-IT" sz="2400" dirty="0" err="1" smtClean="0"/>
              <a:t>Statistics</a:t>
            </a:r>
            <a:r>
              <a:rPr lang="it-IT" sz="2400" dirty="0" smtClean="0"/>
              <a:t>.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4697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Applied</a:t>
            </a:r>
            <a:r>
              <a:rPr lang="it-IT" dirty="0" smtClean="0"/>
              <a:t> </a:t>
            </a:r>
            <a:r>
              <a:rPr lang="it-IT" dirty="0" err="1" smtClean="0"/>
              <a:t>Mathematics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Teachers:</a:t>
            </a:r>
          </a:p>
          <a:p>
            <a:r>
              <a:rPr lang="it-IT" sz="2400" dirty="0" smtClean="0"/>
              <a:t>Stefano </a:t>
            </a:r>
            <a:r>
              <a:rPr lang="it-IT" sz="2400" dirty="0" err="1" smtClean="0"/>
              <a:t>Maset</a:t>
            </a:r>
            <a:r>
              <a:rPr lang="it-IT" sz="2400" dirty="0"/>
              <a:t> </a:t>
            </a:r>
            <a:r>
              <a:rPr lang="it-IT" sz="2400" dirty="0" smtClean="0"/>
              <a:t>(part A).</a:t>
            </a:r>
          </a:p>
          <a:p>
            <a:r>
              <a:rPr lang="it-IT" sz="2400" dirty="0" smtClean="0"/>
              <a:t>Agostino </a:t>
            </a:r>
            <a:r>
              <a:rPr lang="it-IT" sz="2400" dirty="0" err="1" smtClean="0"/>
              <a:t>Mangini</a:t>
            </a:r>
            <a:r>
              <a:rPr lang="it-IT" sz="2400" dirty="0" smtClean="0"/>
              <a:t> (part B).</a:t>
            </a:r>
          </a:p>
          <a:p>
            <a:pPr marL="0" indent="0">
              <a:buNone/>
            </a:pPr>
            <a:r>
              <a:rPr lang="it-IT" sz="2400" dirty="0" smtClean="0"/>
              <a:t>Part A: </a:t>
            </a:r>
          </a:p>
          <a:p>
            <a:r>
              <a:rPr lang="it-IT" sz="2400" dirty="0"/>
              <a:t>6</a:t>
            </a:r>
            <a:r>
              <a:rPr lang="it-IT" sz="2400" dirty="0" smtClean="0"/>
              <a:t>0 hours</a:t>
            </a:r>
          </a:p>
          <a:p>
            <a:r>
              <a:rPr lang="it-IT" sz="2400" dirty="0" err="1" smtClean="0"/>
              <a:t>Statistics</a:t>
            </a:r>
            <a:r>
              <a:rPr lang="it-IT" sz="2400" dirty="0" smtClean="0"/>
              <a:t>.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Part B:</a:t>
            </a:r>
          </a:p>
          <a:p>
            <a:r>
              <a:rPr lang="it-IT" sz="2400" dirty="0"/>
              <a:t>2</a:t>
            </a:r>
            <a:r>
              <a:rPr lang="it-IT" sz="2400" dirty="0" smtClean="0"/>
              <a:t>0 hours.</a:t>
            </a:r>
          </a:p>
          <a:p>
            <a:r>
              <a:rPr lang="it-IT" sz="2400" dirty="0" smtClean="0"/>
              <a:t>Operations </a:t>
            </a:r>
            <a:r>
              <a:rPr lang="it-IT" sz="2400" dirty="0" err="1"/>
              <a:t>r</a:t>
            </a:r>
            <a:r>
              <a:rPr lang="it-IT" sz="2400" dirty="0" err="1" smtClean="0"/>
              <a:t>esearch</a:t>
            </a:r>
            <a:r>
              <a:rPr lang="it-IT" sz="2400" dirty="0" smtClean="0"/>
              <a:t>: </a:t>
            </a:r>
            <a:r>
              <a:rPr lang="it-IT" sz="2400" dirty="0" err="1"/>
              <a:t>m</a:t>
            </a:r>
            <a:r>
              <a:rPr lang="it-IT" sz="2400" dirty="0" err="1" smtClean="0"/>
              <a:t>odels</a:t>
            </a:r>
            <a:r>
              <a:rPr lang="it-IT" sz="2400" dirty="0" smtClean="0"/>
              <a:t> and </a:t>
            </a:r>
            <a:r>
              <a:rPr lang="it-IT" sz="2400" dirty="0" err="1" smtClean="0"/>
              <a:t>methods</a:t>
            </a:r>
            <a:r>
              <a:rPr lang="it-IT" sz="2400" dirty="0" smtClean="0"/>
              <a:t> for </a:t>
            </a:r>
            <a:r>
              <a:rPr lang="it-IT" sz="2400" dirty="0" err="1" smtClean="0"/>
              <a:t>logistic</a:t>
            </a:r>
            <a:r>
              <a:rPr lang="it-IT" sz="2400" dirty="0" smtClean="0"/>
              <a:t>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4697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 smtClean="0"/>
              <a:t>Examination</a:t>
            </a:r>
            <a:r>
              <a:rPr lang="it-IT" sz="2400" dirty="0" smtClean="0"/>
              <a:t>:</a:t>
            </a:r>
          </a:p>
          <a:p>
            <a:r>
              <a:rPr lang="it-IT" sz="2400" dirty="0" smtClean="0"/>
              <a:t>Part A: </a:t>
            </a:r>
            <a:r>
              <a:rPr lang="it-IT" sz="2400" dirty="0" err="1"/>
              <a:t>written</a:t>
            </a:r>
            <a:r>
              <a:rPr lang="it-IT" sz="2400" dirty="0"/>
              <a:t> part </a:t>
            </a:r>
            <a:r>
              <a:rPr lang="it-IT" sz="2400" dirty="0" err="1"/>
              <a:t>followed</a:t>
            </a:r>
            <a:r>
              <a:rPr lang="it-IT" sz="2400" dirty="0"/>
              <a:t> by </a:t>
            </a:r>
            <a:r>
              <a:rPr lang="it-IT" sz="2400" dirty="0" err="1"/>
              <a:t>oral</a:t>
            </a:r>
            <a:r>
              <a:rPr lang="it-IT" sz="2400" dirty="0"/>
              <a:t> </a:t>
            </a:r>
            <a:r>
              <a:rPr lang="it-IT" sz="2400" dirty="0" smtClean="0"/>
              <a:t>part.</a:t>
            </a:r>
          </a:p>
          <a:p>
            <a:r>
              <a:rPr lang="it-IT" sz="2400" dirty="0" smtClean="0"/>
              <a:t>Part B: </a:t>
            </a:r>
            <a:r>
              <a:rPr lang="it-IT" sz="2400" dirty="0" err="1" smtClean="0"/>
              <a:t>written</a:t>
            </a:r>
            <a:r>
              <a:rPr lang="it-IT" sz="2400" dirty="0" smtClean="0"/>
              <a:t> </a:t>
            </a:r>
            <a:r>
              <a:rPr lang="it-IT" sz="2400" dirty="0" err="1" smtClean="0"/>
              <a:t>exam</a:t>
            </a:r>
            <a:r>
              <a:rPr lang="it-IT" sz="2400" dirty="0" smtClean="0"/>
              <a:t>.</a:t>
            </a:r>
          </a:p>
          <a:p>
            <a:r>
              <a:rPr lang="it-IT" sz="2400" dirty="0" err="1" smtClean="0"/>
              <a:t>Final</a:t>
            </a:r>
            <a:r>
              <a:rPr lang="it-IT" sz="2400" dirty="0" smtClean="0"/>
              <a:t> </a:t>
            </a:r>
            <a:r>
              <a:rPr lang="it-IT" sz="2400" dirty="0" err="1" smtClean="0"/>
              <a:t>mark</a:t>
            </a:r>
            <a:r>
              <a:rPr lang="it-IT" sz="2400" dirty="0" smtClean="0"/>
              <a:t> = </a:t>
            </a:r>
            <a:r>
              <a:rPr lang="it-IT" sz="2400" dirty="0" err="1" smtClean="0"/>
              <a:t>upper</a:t>
            </a:r>
            <a:r>
              <a:rPr lang="it-IT" sz="2400" dirty="0" smtClean="0"/>
              <a:t> </a:t>
            </a:r>
            <a:r>
              <a:rPr lang="it-IT" sz="2400" dirty="0" err="1" smtClean="0"/>
              <a:t>integer</a:t>
            </a:r>
            <a:r>
              <a:rPr lang="it-IT" sz="2400" dirty="0" smtClean="0"/>
              <a:t> part of 0.7*part A+0.3*part B.</a:t>
            </a:r>
          </a:p>
          <a:p>
            <a:pPr marL="0" indent="0">
              <a:buNone/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6704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 smtClean="0"/>
              <a:t>Examination</a:t>
            </a:r>
            <a:r>
              <a:rPr lang="it-IT" sz="2400" dirty="0" smtClean="0"/>
              <a:t>:</a:t>
            </a:r>
          </a:p>
          <a:p>
            <a:r>
              <a:rPr lang="it-IT" sz="2400" dirty="0" smtClean="0"/>
              <a:t>Part A: </a:t>
            </a:r>
            <a:r>
              <a:rPr lang="it-IT" sz="2400" dirty="0" err="1" smtClean="0"/>
              <a:t>written</a:t>
            </a:r>
            <a:r>
              <a:rPr lang="it-IT" sz="2400" dirty="0" smtClean="0"/>
              <a:t> part </a:t>
            </a:r>
            <a:r>
              <a:rPr lang="it-IT" sz="2400" dirty="0" err="1" smtClean="0"/>
              <a:t>followed</a:t>
            </a:r>
            <a:r>
              <a:rPr lang="it-IT" sz="2400" dirty="0" smtClean="0"/>
              <a:t> by </a:t>
            </a:r>
            <a:r>
              <a:rPr lang="it-IT" sz="2400" dirty="0" err="1" smtClean="0"/>
              <a:t>oral</a:t>
            </a:r>
            <a:r>
              <a:rPr lang="it-IT" sz="2400" dirty="0" smtClean="0"/>
              <a:t> part.</a:t>
            </a:r>
          </a:p>
          <a:p>
            <a:r>
              <a:rPr lang="it-IT" sz="2400" dirty="0" smtClean="0"/>
              <a:t>Part B: </a:t>
            </a:r>
            <a:r>
              <a:rPr lang="it-IT" sz="2400" dirty="0" err="1" smtClean="0"/>
              <a:t>written</a:t>
            </a:r>
            <a:r>
              <a:rPr lang="it-IT" sz="2400" dirty="0" smtClean="0"/>
              <a:t> </a:t>
            </a:r>
            <a:r>
              <a:rPr lang="it-IT" sz="2400" dirty="0" err="1" smtClean="0"/>
              <a:t>exam</a:t>
            </a:r>
            <a:r>
              <a:rPr lang="it-IT" sz="2400" dirty="0" smtClean="0"/>
              <a:t>.</a:t>
            </a:r>
          </a:p>
          <a:p>
            <a:r>
              <a:rPr lang="it-IT" sz="2400" dirty="0" err="1" smtClean="0"/>
              <a:t>Final</a:t>
            </a:r>
            <a:r>
              <a:rPr lang="it-IT" sz="2400" dirty="0" smtClean="0"/>
              <a:t> </a:t>
            </a:r>
            <a:r>
              <a:rPr lang="it-IT" sz="2400" dirty="0" err="1" smtClean="0"/>
              <a:t>mark</a:t>
            </a:r>
            <a:r>
              <a:rPr lang="it-IT" sz="2400" dirty="0" smtClean="0"/>
              <a:t> = </a:t>
            </a:r>
            <a:r>
              <a:rPr lang="it-IT" sz="2400" dirty="0" err="1" smtClean="0"/>
              <a:t>upper</a:t>
            </a:r>
            <a:r>
              <a:rPr lang="it-IT" sz="2400" dirty="0" smtClean="0"/>
              <a:t> </a:t>
            </a:r>
            <a:r>
              <a:rPr lang="it-IT" sz="2400" dirty="0" err="1" smtClean="0"/>
              <a:t>integer</a:t>
            </a:r>
            <a:r>
              <a:rPr lang="it-IT" sz="2400" dirty="0" smtClean="0"/>
              <a:t> part of 0.7*part A+0.3*part B.</a:t>
            </a:r>
          </a:p>
          <a:p>
            <a:endParaRPr lang="it-IT" sz="2400" dirty="0" smtClean="0"/>
          </a:p>
          <a:p>
            <a:pPr marL="0" indent="0">
              <a:buNone/>
            </a:pPr>
            <a:r>
              <a:rPr lang="it-IT" sz="2400" dirty="0" err="1" smtClean="0"/>
              <a:t>Timetable</a:t>
            </a:r>
            <a:r>
              <a:rPr lang="it-IT" sz="2400" dirty="0" smtClean="0"/>
              <a:t>:</a:t>
            </a:r>
          </a:p>
          <a:p>
            <a:r>
              <a:rPr lang="it-IT" sz="2400" dirty="0"/>
              <a:t>Part A</a:t>
            </a:r>
            <a:r>
              <a:rPr lang="it-IT" sz="2400"/>
              <a:t>: </a:t>
            </a:r>
            <a:r>
              <a:rPr lang="it-IT" sz="2400" smtClean="0"/>
              <a:t>Monday</a:t>
            </a:r>
            <a:r>
              <a:rPr lang="it-IT" sz="2400" dirty="0" smtClean="0"/>
              <a:t>  </a:t>
            </a:r>
            <a:r>
              <a:rPr lang="it-IT" sz="2400" dirty="0"/>
              <a:t>2:30-5:15 PM (with 15 </a:t>
            </a:r>
            <a:r>
              <a:rPr lang="it-IT" sz="2400" dirty="0" err="1"/>
              <a:t>min</a:t>
            </a:r>
            <a:r>
              <a:rPr lang="it-IT" sz="2400" dirty="0"/>
              <a:t> break) and </a:t>
            </a:r>
            <a:r>
              <a:rPr lang="it-IT" sz="2400" dirty="0" err="1"/>
              <a:t>Friday</a:t>
            </a:r>
            <a:r>
              <a:rPr lang="it-IT" sz="2400" dirty="0"/>
              <a:t> 9:10-11 AM (with 10 </a:t>
            </a:r>
            <a:r>
              <a:rPr lang="it-IT" sz="2400" dirty="0" err="1"/>
              <a:t>min</a:t>
            </a:r>
            <a:r>
              <a:rPr lang="it-IT" sz="2400" dirty="0"/>
              <a:t> break).</a:t>
            </a:r>
          </a:p>
          <a:p>
            <a:r>
              <a:rPr lang="it-IT" sz="2400" dirty="0" smtClean="0"/>
              <a:t>Part B:  </a:t>
            </a:r>
            <a:r>
              <a:rPr lang="it-IT" sz="2400" dirty="0"/>
              <a:t>to be </a:t>
            </a:r>
            <a:r>
              <a:rPr lang="it-IT" sz="2400" dirty="0" err="1"/>
              <a:t>communicated</a:t>
            </a:r>
            <a:r>
              <a:rPr lang="it-IT" sz="2400" dirty="0"/>
              <a:t> (</a:t>
            </a:r>
            <a:r>
              <a:rPr lang="it-IT" sz="2400" dirty="0" err="1"/>
              <a:t>Tuesday</a:t>
            </a:r>
            <a:r>
              <a:rPr lang="it-IT" sz="2400" dirty="0"/>
              <a:t> and Wednesday, </a:t>
            </a:r>
            <a:r>
              <a:rPr lang="it-IT" sz="2400" dirty="0" err="1"/>
              <a:t>not</a:t>
            </a:r>
            <a:r>
              <a:rPr lang="it-IT" sz="2400" dirty="0"/>
              <a:t> in the </a:t>
            </a:r>
            <a:r>
              <a:rPr lang="it-IT" sz="2400" dirty="0" err="1"/>
              <a:t>next</a:t>
            </a:r>
            <a:r>
              <a:rPr lang="it-IT" sz="2400" dirty="0"/>
              <a:t> </a:t>
            </a:r>
            <a:r>
              <a:rPr lang="it-IT" sz="2400" dirty="0" err="1"/>
              <a:t>three</a:t>
            </a:r>
            <a:r>
              <a:rPr lang="it-IT" sz="2400" dirty="0"/>
              <a:t> weeks</a:t>
            </a:r>
            <a:r>
              <a:rPr lang="it-IT" sz="2400" dirty="0" smtClean="0"/>
              <a:t>).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6704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 smtClean="0"/>
              <a:t>Examination</a:t>
            </a:r>
            <a:r>
              <a:rPr lang="it-IT" sz="2400" dirty="0" smtClean="0"/>
              <a:t>:</a:t>
            </a:r>
          </a:p>
          <a:p>
            <a:r>
              <a:rPr lang="it-IT" sz="2400" dirty="0" smtClean="0"/>
              <a:t>Part A: </a:t>
            </a:r>
            <a:r>
              <a:rPr lang="it-IT" sz="2400" dirty="0" err="1"/>
              <a:t>written</a:t>
            </a:r>
            <a:r>
              <a:rPr lang="it-IT" sz="2400" dirty="0"/>
              <a:t> part </a:t>
            </a:r>
            <a:r>
              <a:rPr lang="it-IT" sz="2400" dirty="0" err="1"/>
              <a:t>followed</a:t>
            </a:r>
            <a:r>
              <a:rPr lang="it-IT" sz="2400" dirty="0"/>
              <a:t> by </a:t>
            </a:r>
            <a:r>
              <a:rPr lang="it-IT" sz="2400" dirty="0" err="1"/>
              <a:t>oral</a:t>
            </a:r>
            <a:r>
              <a:rPr lang="it-IT" sz="2400" dirty="0"/>
              <a:t> part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Part B: </a:t>
            </a:r>
            <a:r>
              <a:rPr lang="it-IT" sz="2400" dirty="0" err="1" smtClean="0"/>
              <a:t>written</a:t>
            </a:r>
            <a:r>
              <a:rPr lang="it-IT" sz="2400" dirty="0" smtClean="0"/>
              <a:t> </a:t>
            </a:r>
            <a:r>
              <a:rPr lang="it-IT" sz="2400" dirty="0" err="1" smtClean="0"/>
              <a:t>exam</a:t>
            </a:r>
            <a:r>
              <a:rPr lang="it-IT" sz="2400" dirty="0" smtClean="0"/>
              <a:t>.</a:t>
            </a:r>
          </a:p>
          <a:p>
            <a:r>
              <a:rPr lang="it-IT" sz="2400" dirty="0" err="1" smtClean="0"/>
              <a:t>Final</a:t>
            </a:r>
            <a:r>
              <a:rPr lang="it-IT" sz="2400" dirty="0" smtClean="0"/>
              <a:t> </a:t>
            </a:r>
            <a:r>
              <a:rPr lang="it-IT" sz="2400" dirty="0" err="1" smtClean="0"/>
              <a:t>mark</a:t>
            </a:r>
            <a:r>
              <a:rPr lang="it-IT" sz="2400" dirty="0" smtClean="0"/>
              <a:t> = </a:t>
            </a:r>
            <a:r>
              <a:rPr lang="it-IT" sz="2400" dirty="0" err="1" smtClean="0"/>
              <a:t>upper</a:t>
            </a:r>
            <a:r>
              <a:rPr lang="it-IT" sz="2400" dirty="0" smtClean="0"/>
              <a:t> </a:t>
            </a:r>
            <a:r>
              <a:rPr lang="it-IT" sz="2400" dirty="0" err="1" smtClean="0"/>
              <a:t>integer</a:t>
            </a:r>
            <a:r>
              <a:rPr lang="it-IT" sz="2400" dirty="0" smtClean="0"/>
              <a:t> part of 0.7*part A+0.3*part B.</a:t>
            </a:r>
          </a:p>
          <a:p>
            <a:endParaRPr lang="it-IT" sz="2400" dirty="0" smtClean="0"/>
          </a:p>
          <a:p>
            <a:pPr marL="0" indent="0">
              <a:buNone/>
            </a:pPr>
            <a:r>
              <a:rPr lang="it-IT" sz="2400" dirty="0" err="1" smtClean="0"/>
              <a:t>Timetable</a:t>
            </a:r>
            <a:r>
              <a:rPr lang="it-IT" sz="2400" dirty="0" smtClean="0"/>
              <a:t>:</a:t>
            </a:r>
          </a:p>
          <a:p>
            <a:r>
              <a:rPr lang="it-IT" sz="2400" dirty="0"/>
              <a:t>Part A: </a:t>
            </a:r>
            <a:r>
              <a:rPr lang="it-IT" sz="2400" dirty="0" err="1"/>
              <a:t>Monday</a:t>
            </a:r>
            <a:r>
              <a:rPr lang="it-IT" sz="2400" dirty="0"/>
              <a:t>  </a:t>
            </a:r>
            <a:r>
              <a:rPr lang="it-IT" sz="2400" dirty="0" smtClean="0"/>
              <a:t>2:30-5:15 </a:t>
            </a:r>
            <a:r>
              <a:rPr lang="it-IT" sz="2400" dirty="0"/>
              <a:t>PM (with 15 </a:t>
            </a:r>
            <a:r>
              <a:rPr lang="it-IT" sz="2400" dirty="0" err="1"/>
              <a:t>min</a:t>
            </a:r>
            <a:r>
              <a:rPr lang="it-IT" sz="2400" dirty="0"/>
              <a:t> break) and </a:t>
            </a:r>
            <a:r>
              <a:rPr lang="it-IT" sz="2400" dirty="0" err="1"/>
              <a:t>Friday</a:t>
            </a:r>
            <a:r>
              <a:rPr lang="it-IT" sz="2400" dirty="0"/>
              <a:t> </a:t>
            </a:r>
            <a:r>
              <a:rPr lang="it-IT" sz="2400" dirty="0" smtClean="0"/>
              <a:t>9:10-11 AM</a:t>
            </a:r>
            <a:r>
              <a:rPr lang="it-IT" sz="2400" dirty="0"/>
              <a:t> </a:t>
            </a:r>
            <a:r>
              <a:rPr lang="it-IT" sz="2400" dirty="0" smtClean="0"/>
              <a:t>(with 10 </a:t>
            </a:r>
            <a:r>
              <a:rPr lang="it-IT" sz="2400" dirty="0" err="1" smtClean="0"/>
              <a:t>min</a:t>
            </a:r>
            <a:r>
              <a:rPr lang="it-IT" sz="2400" dirty="0" smtClean="0"/>
              <a:t> break).</a:t>
            </a:r>
          </a:p>
          <a:p>
            <a:r>
              <a:rPr lang="it-IT" sz="2400" dirty="0" smtClean="0"/>
              <a:t>Part B:  to be </a:t>
            </a:r>
            <a:r>
              <a:rPr lang="it-IT" sz="2400" dirty="0" err="1" smtClean="0"/>
              <a:t>communicated</a:t>
            </a:r>
            <a:r>
              <a:rPr lang="it-IT" sz="2400" dirty="0"/>
              <a:t> (</a:t>
            </a:r>
            <a:r>
              <a:rPr lang="it-IT" sz="2400" dirty="0" err="1"/>
              <a:t>Tuesday</a:t>
            </a:r>
            <a:r>
              <a:rPr lang="it-IT" sz="2400" dirty="0"/>
              <a:t> and </a:t>
            </a:r>
            <a:r>
              <a:rPr lang="it-IT" sz="2400" dirty="0" smtClean="0"/>
              <a:t>Wednesday, </a:t>
            </a:r>
            <a:r>
              <a:rPr lang="it-IT" sz="2400" dirty="0" err="1" smtClean="0"/>
              <a:t>not</a:t>
            </a:r>
            <a:r>
              <a:rPr lang="it-IT" sz="2400" dirty="0" smtClean="0"/>
              <a:t> in the </a:t>
            </a:r>
            <a:r>
              <a:rPr lang="it-IT" sz="2400" dirty="0" err="1" smtClean="0"/>
              <a:t>next</a:t>
            </a:r>
            <a:r>
              <a:rPr lang="it-IT" sz="2400" dirty="0" smtClean="0"/>
              <a:t> </a:t>
            </a:r>
            <a:r>
              <a:rPr lang="it-IT" sz="2400" dirty="0" err="1" smtClean="0"/>
              <a:t>three</a:t>
            </a:r>
            <a:r>
              <a:rPr lang="it-IT" sz="2400" dirty="0" smtClean="0"/>
              <a:t> weeks).</a:t>
            </a:r>
          </a:p>
          <a:p>
            <a:endParaRPr lang="it-IT" sz="2400" dirty="0"/>
          </a:p>
          <a:p>
            <a:pPr marL="0" indent="0">
              <a:buNone/>
            </a:pPr>
            <a:r>
              <a:rPr lang="it-IT" sz="2400" dirty="0" err="1"/>
              <a:t>Textbooks</a:t>
            </a:r>
            <a:r>
              <a:rPr lang="it-IT" sz="2400" dirty="0"/>
              <a:t>:</a:t>
            </a:r>
          </a:p>
          <a:p>
            <a:r>
              <a:rPr lang="it-IT" sz="2400" dirty="0"/>
              <a:t>Part A: </a:t>
            </a:r>
            <a:r>
              <a:rPr lang="it-IT" sz="2400" dirty="0" err="1"/>
              <a:t>Lecture</a:t>
            </a:r>
            <a:r>
              <a:rPr lang="it-IT" sz="2400" dirty="0"/>
              <a:t> notes of the </a:t>
            </a:r>
            <a:r>
              <a:rPr lang="it-IT" sz="2400" dirty="0" err="1"/>
              <a:t>course</a:t>
            </a:r>
            <a:r>
              <a:rPr lang="it-IT" sz="2400" dirty="0"/>
              <a:t> on </a:t>
            </a:r>
            <a:r>
              <a:rPr lang="it-IT" sz="2400" dirty="0" smtClean="0"/>
              <a:t>moodle2. </a:t>
            </a:r>
            <a:r>
              <a:rPr lang="it-IT" sz="2400" dirty="0" err="1"/>
              <a:t>Introductory</a:t>
            </a:r>
            <a:r>
              <a:rPr lang="it-IT" sz="2400" dirty="0"/>
              <a:t> </a:t>
            </a:r>
            <a:r>
              <a:rPr lang="it-IT" sz="2400" dirty="0" err="1"/>
              <a:t>Statistics</a:t>
            </a:r>
            <a:r>
              <a:rPr lang="it-IT" sz="2400" dirty="0"/>
              <a:t>, Third Edition, </a:t>
            </a:r>
            <a:r>
              <a:rPr lang="it-IT" sz="2400" dirty="0" err="1"/>
              <a:t>Sheldon</a:t>
            </a:r>
            <a:r>
              <a:rPr lang="it-IT" sz="2400" dirty="0"/>
              <a:t>  </a:t>
            </a:r>
            <a:r>
              <a:rPr lang="it-IT" sz="2400" dirty="0" err="1"/>
              <a:t>Ross</a:t>
            </a:r>
            <a:r>
              <a:rPr lang="it-IT" sz="2400" dirty="0"/>
              <a:t>, </a:t>
            </a:r>
            <a:r>
              <a:rPr lang="it-IT" sz="2400" dirty="0" err="1" smtClean="0"/>
              <a:t>Elsevier</a:t>
            </a:r>
            <a:endParaRPr lang="it-IT" sz="2400" dirty="0" smtClean="0"/>
          </a:p>
          <a:p>
            <a:r>
              <a:rPr lang="it-IT" sz="2400" dirty="0" smtClean="0"/>
              <a:t>Part </a:t>
            </a:r>
            <a:r>
              <a:rPr lang="it-IT" sz="2400" dirty="0"/>
              <a:t>B</a:t>
            </a:r>
            <a:r>
              <a:rPr lang="it-IT" sz="2400" dirty="0" smtClean="0"/>
              <a:t>: to be </a:t>
            </a:r>
            <a:r>
              <a:rPr lang="it-IT" sz="2400" dirty="0" err="1" smtClean="0"/>
              <a:t>communicated</a:t>
            </a:r>
            <a:r>
              <a:rPr lang="it-IT" sz="2400" dirty="0" smtClean="0"/>
              <a:t>.</a:t>
            </a:r>
            <a:endParaRPr lang="it-IT" sz="2400" dirty="0"/>
          </a:p>
          <a:p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6454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Office hours:</a:t>
            </a:r>
          </a:p>
          <a:p>
            <a:r>
              <a:rPr lang="it-IT" sz="2400" dirty="0" smtClean="0"/>
              <a:t>Part A: </a:t>
            </a:r>
            <a:r>
              <a:rPr lang="it-IT" sz="2400" dirty="0" err="1" smtClean="0"/>
              <a:t>Monday</a:t>
            </a:r>
            <a:r>
              <a:rPr lang="it-IT" sz="2400" dirty="0" smtClean="0"/>
              <a:t> </a:t>
            </a:r>
            <a:r>
              <a:rPr lang="it-IT" sz="2400" dirty="0" err="1" smtClean="0"/>
              <a:t>after</a:t>
            </a:r>
            <a:r>
              <a:rPr lang="it-IT" sz="2400" dirty="0" smtClean="0"/>
              <a:t> the </a:t>
            </a:r>
            <a:r>
              <a:rPr lang="it-IT" sz="2400" dirty="0" err="1" smtClean="0"/>
              <a:t>lesson</a:t>
            </a:r>
            <a:r>
              <a:rPr lang="it-IT" sz="2400" dirty="0" smtClean="0"/>
              <a:t> or by </a:t>
            </a:r>
            <a:r>
              <a:rPr lang="it-IT" sz="2400" dirty="0" err="1" smtClean="0"/>
              <a:t>appointment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Part B: to be </a:t>
            </a:r>
            <a:r>
              <a:rPr lang="it-IT" sz="2400" smtClean="0"/>
              <a:t>communicated.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088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302</Words>
  <Application>Microsoft Office PowerPoint</Application>
  <PresentationFormat>Presentazione su schermo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Applied Mathematics</vt:lpstr>
      <vt:lpstr>Applied Mathematics</vt:lpstr>
      <vt:lpstr>Applied Mathematics</vt:lpstr>
      <vt:lpstr>Applied Mathematics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Applied Mathematics</dc:title>
  <dc:creator>Stefano Maset</dc:creator>
  <cp:lastModifiedBy>User</cp:lastModifiedBy>
  <cp:revision>61</cp:revision>
  <dcterms:created xsi:type="dcterms:W3CDTF">2013-09-27T15:38:43Z</dcterms:created>
  <dcterms:modified xsi:type="dcterms:W3CDTF">2017-09-25T12:17:18Z</dcterms:modified>
</cp:coreProperties>
</file>