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98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04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05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089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08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4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79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75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56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1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34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0DD9-C57C-4110-946B-7690E2FA7A83}" type="datetimeFigureOut">
              <a:rPr lang="it-IT" smtClean="0"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F36D4-AB37-416C-9367-9EB6F7666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12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obelprize.org/educational_games/medicine/pavlov/index.html" TargetMode="External"/><Relationship Id="rId2" Type="http://schemas.openxmlformats.org/officeDocument/2006/relationships/hyperlink" Target="http://www.youtube.com/watch?v=cP5lCleK-PM&amp;feature=relate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LoHH03QAAI&amp;NR=1" TargetMode="External"/><Relationship Id="rId2" Type="http://schemas.openxmlformats.org/officeDocument/2006/relationships/hyperlink" Target="http://www.youtube.com/watch?v=I_ctJqjlrHA&amp;feature=rela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youtube.com/watch?v=EXR9Ft8rzhk&amp;NR=1" TargetMode="External"/><Relationship Id="rId4" Type="http://schemas.openxmlformats.org/officeDocument/2006/relationships/hyperlink" Target="http://www.youtube.com/watch?v=YHP1ImYZE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ormare.erickson.it/comportamentiproblema/articoli/31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Cosa si modifica e come? </a:t>
            </a:r>
            <a:br>
              <a:rPr lang="it-IT" b="1" dirty="0" smtClean="0"/>
            </a:br>
            <a:r>
              <a:rPr lang="it-IT" b="1" dirty="0" smtClean="0"/>
              <a:t>Il comportamentismo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L’</a:t>
            </a:r>
            <a:r>
              <a:rPr lang="it-IT" b="1" i="1" dirty="0" smtClean="0"/>
              <a:t>apprendimento</a:t>
            </a:r>
            <a:r>
              <a:rPr lang="it-IT" dirty="0" smtClean="0"/>
              <a:t> </a:t>
            </a:r>
            <a:r>
              <a:rPr lang="it-IT" dirty="0"/>
              <a:t>ha </a:t>
            </a:r>
            <a:r>
              <a:rPr lang="it-IT" dirty="0" smtClean="0"/>
              <a:t>un </a:t>
            </a:r>
            <a:r>
              <a:rPr lang="it-IT" dirty="0"/>
              <a:t>posto </a:t>
            </a:r>
            <a:r>
              <a:rPr lang="it-IT" dirty="0" smtClean="0"/>
              <a:t>centrale:</a:t>
            </a:r>
            <a:endParaRPr lang="it-IT" dirty="0"/>
          </a:p>
          <a:p>
            <a:pPr>
              <a:buNone/>
            </a:pPr>
            <a:r>
              <a:rPr lang="it-IT" dirty="0" smtClean="0"/>
              <a:t>l’acquisizione </a:t>
            </a:r>
            <a:r>
              <a:rPr lang="it-IT" dirty="0"/>
              <a:t>di nuovi comportamenti e abitudini </a:t>
            </a:r>
            <a:r>
              <a:rPr lang="it-IT" dirty="0" smtClean="0"/>
              <a:t>come risultato </a:t>
            </a:r>
            <a:r>
              <a:rPr lang="it-IT" dirty="0"/>
              <a:t>di un’associazione:</a:t>
            </a:r>
          </a:p>
          <a:p>
            <a:pPr lvl="0"/>
            <a:r>
              <a:rPr lang="it-IT" dirty="0"/>
              <a:t> tra uno stimolo e un altro (condizionamento classico)</a:t>
            </a:r>
          </a:p>
          <a:p>
            <a:pPr lvl="0"/>
            <a:r>
              <a:rPr lang="it-IT" dirty="0"/>
              <a:t>tra una risposta dell’organismo e una conseguenza che ne deriva (condizionamento operante).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8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>
          <a:xfrm>
            <a:off x="357158" y="428604"/>
            <a:ext cx="4138642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1. osservazione e valutazione</a:t>
            </a:r>
          </a:p>
          <a:p>
            <a:r>
              <a:rPr lang="it-IT" dirty="0" smtClean="0"/>
              <a:t>Daniele -punti quando non esibiva comportamenti iperattivi</a:t>
            </a:r>
          </a:p>
          <a:p>
            <a:r>
              <a:rPr lang="it-IT" dirty="0" smtClean="0"/>
              <a:t>Al termine di ogni sessione di osservazione - la registrazione dei punti su un cartellone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0" y="1898088"/>
            <a:ext cx="4114800" cy="385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9"/>
          <p:cNvSpPr txBox="1"/>
          <p:nvPr/>
        </p:nvSpPr>
        <p:spPr>
          <a:xfrm>
            <a:off x="4857752" y="121442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2. autovalutazione</a:t>
            </a:r>
            <a:endParaRPr lang="it-IT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572000" y="1916832"/>
            <a:ext cx="4114800" cy="385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85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Katerina</a:t>
            </a:r>
            <a:r>
              <a:rPr lang="it-IT" dirty="0" smtClean="0"/>
              <a:t>, obiettivo di classe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64283"/>
            <a:ext cx="3399533" cy="579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283968" y="1318022"/>
            <a:ext cx="3600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Classe - città,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ogni casa un bambino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premiati i bambini che interagivano con K in modo adeguato in attività cooperative</a:t>
            </a:r>
          </a:p>
          <a:p>
            <a:endParaRPr lang="it-IT" sz="2400" dirty="0" smtClean="0"/>
          </a:p>
          <a:p>
            <a:r>
              <a:rPr lang="it-IT" sz="2400" dirty="0" smtClean="0"/>
              <a:t>Crescita di 4 millimetri (1 punto) ogni volta che i bambini interagivano con K (o viceversa)</a:t>
            </a:r>
          </a:p>
          <a:p>
            <a:endParaRPr lang="it-IT" sz="2400" dirty="0" smtClean="0"/>
          </a:p>
          <a:p>
            <a:r>
              <a:rPr lang="it-IT" sz="2400" dirty="0" smtClean="0"/>
              <a:t> a fine settimana scambio tra punti e </a:t>
            </a:r>
            <a:r>
              <a:rPr lang="it-IT" sz="2400" dirty="0" err="1" smtClean="0"/>
              <a:t>rinforzatori</a:t>
            </a:r>
            <a:r>
              <a:rPr lang="it-IT" sz="2400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306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non dimenticarci che siamo guidati anche da reazioni “semplici” (p.e. </a:t>
            </a:r>
            <a:r>
              <a:rPr lang="it-IT" dirty="0" err="1" smtClean="0"/>
              <a:t>evitamento</a:t>
            </a:r>
            <a:r>
              <a:rPr lang="it-IT" dirty="0" smtClean="0"/>
              <a:t> della noia, rinforzi dei compagni, momentanea riduzione del disturbo..)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47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condizionamento classico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una </a:t>
            </a:r>
            <a:r>
              <a:rPr lang="it-IT" dirty="0"/>
              <a:t>forma semplice di apprendimento </a:t>
            </a:r>
            <a:endParaRPr lang="it-IT" dirty="0" smtClean="0"/>
          </a:p>
          <a:p>
            <a:pPr lvl="0">
              <a:buNone/>
            </a:pPr>
            <a:r>
              <a:rPr lang="it-IT" sz="2600" u="sng" dirty="0" smtClean="0">
                <a:hlinkClick r:id="rId2"/>
              </a:rPr>
              <a:t>http://www.youtube.com/</a:t>
            </a:r>
            <a:r>
              <a:rPr lang="it-IT" sz="2600" u="sng" dirty="0" err="1" smtClean="0">
                <a:hlinkClick r:id="rId2"/>
              </a:rPr>
              <a:t>watch</a:t>
            </a:r>
            <a:r>
              <a:rPr lang="it-IT" sz="2600" u="sng" dirty="0" smtClean="0">
                <a:hlinkClick r:id="rId2"/>
              </a:rPr>
              <a:t>?v=cP5lCleK-PM&amp;feature=related</a:t>
            </a:r>
            <a:endParaRPr lang="it-IT" sz="2600" dirty="0" smtClean="0"/>
          </a:p>
          <a:p>
            <a:pPr>
              <a:buNone/>
            </a:pPr>
            <a:endParaRPr lang="it-IT" sz="2600" dirty="0" smtClean="0"/>
          </a:p>
          <a:p>
            <a:pPr>
              <a:buNone/>
            </a:pPr>
            <a:r>
              <a:rPr lang="it-IT" sz="2600" dirty="0" smtClean="0">
                <a:hlinkClick r:id="rId3"/>
              </a:rPr>
              <a:t>http://nobelprize.org/educational_games/medicine/pavlov/index.html</a:t>
            </a:r>
            <a:endParaRPr lang="it-IT" sz="2600" dirty="0" smtClean="0"/>
          </a:p>
          <a:p>
            <a:r>
              <a:rPr lang="it-IT" dirty="0" smtClean="0"/>
              <a:t>spiega alcune situazioni della vita dell’uomo.</a:t>
            </a:r>
          </a:p>
          <a:p>
            <a:pPr lvl="1"/>
            <a:r>
              <a:rPr lang="it-IT" dirty="0" smtClean="0"/>
              <a:t>le risposte di tipo involontario </a:t>
            </a:r>
          </a:p>
          <a:p>
            <a:pPr lvl="1"/>
            <a:r>
              <a:rPr lang="it-IT" dirty="0" smtClean="0"/>
              <a:t>acquisizione di reazioni emotive, come la paura e l’ansia, anche in determinati contesti scolastico. 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 (dapprima spiegato come contiguità temporale, adesso si parla di creazione di un’aspettativa </a:t>
            </a:r>
            <a:r>
              <a:rPr lang="it-IT" dirty="0" smtClean="0"/>
              <a:t> = </a:t>
            </a:r>
            <a:r>
              <a:rPr lang="it-IT" dirty="0"/>
              <a:t>una forma di conoscenza)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38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Condizionamento operante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/>
              <a:t>Se si vuole insegnare una risposta nuova </a:t>
            </a:r>
            <a:endParaRPr lang="it-IT" dirty="0" smtClean="0"/>
          </a:p>
          <a:p>
            <a:r>
              <a:rPr lang="it-IT" dirty="0" smtClean="0"/>
              <a:t>un </a:t>
            </a:r>
            <a:r>
              <a:rPr lang="it-IT" dirty="0"/>
              <a:t>programma di rinforzo progressivo di comportamenti sempre più simili a quello finale (</a:t>
            </a:r>
            <a:r>
              <a:rPr lang="it-IT" dirty="0" err="1"/>
              <a:t>modellaggio</a:t>
            </a:r>
            <a:r>
              <a:rPr lang="it-IT" dirty="0"/>
              <a:t>, </a:t>
            </a:r>
            <a:r>
              <a:rPr lang="it-IT" dirty="0" err="1"/>
              <a:t>shaping</a:t>
            </a:r>
            <a:r>
              <a:rPr lang="it-IT" dirty="0" smtClean="0"/>
              <a:t>).</a:t>
            </a:r>
          </a:p>
          <a:p>
            <a:endParaRPr lang="it-IT" dirty="0" smtClean="0"/>
          </a:p>
          <a:p>
            <a:r>
              <a:rPr lang="it-IT" dirty="0" smtClean="0">
                <a:hlinkClick r:id="rId2"/>
              </a:rPr>
              <a:t>http://www.youtube.com/</a:t>
            </a:r>
            <a:r>
              <a:rPr lang="it-IT" dirty="0" err="1" smtClean="0">
                <a:hlinkClick r:id="rId2"/>
              </a:rPr>
              <a:t>watch</a:t>
            </a:r>
            <a:r>
              <a:rPr lang="it-IT" dirty="0" smtClean="0">
                <a:hlinkClick r:id="rId2"/>
              </a:rPr>
              <a:t>?v=I_ctJqjlrHA&amp;feature=related</a:t>
            </a:r>
            <a:endParaRPr lang="it-IT" dirty="0" smtClean="0"/>
          </a:p>
          <a:p>
            <a:r>
              <a:rPr lang="it-IT" dirty="0"/>
              <a:t> </a:t>
            </a:r>
            <a:r>
              <a:rPr lang="it-IT" dirty="0" smtClean="0">
                <a:hlinkClick r:id="rId3"/>
              </a:rPr>
              <a:t>http://www.youtube.com/</a:t>
            </a:r>
            <a:r>
              <a:rPr lang="it-IT" dirty="0" err="1" smtClean="0">
                <a:hlinkClick r:id="rId3"/>
              </a:rPr>
              <a:t>watch</a:t>
            </a:r>
            <a:r>
              <a:rPr lang="it-IT" dirty="0" smtClean="0">
                <a:hlinkClick r:id="rId3"/>
              </a:rPr>
              <a:t>?v=fLoHH03QAAI&amp;NR=1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 lvl="1"/>
            <a:r>
              <a:rPr lang="it-IT" dirty="0" smtClean="0"/>
              <a:t>ha </a:t>
            </a:r>
            <a:r>
              <a:rPr lang="it-IT" dirty="0"/>
              <a:t>sottolineato l’efficacia del rinforzo </a:t>
            </a:r>
            <a:r>
              <a:rPr lang="it-IT" dirty="0" smtClean="0"/>
              <a:t> del  </a:t>
            </a:r>
            <a:r>
              <a:rPr lang="it-IT" dirty="0"/>
              <a:t>feedback </a:t>
            </a:r>
            <a:r>
              <a:rPr lang="it-IT" dirty="0" smtClean="0"/>
              <a:t>tempestivo, l’inefficienza della punizione.</a:t>
            </a:r>
          </a:p>
          <a:p>
            <a:pPr lvl="1"/>
            <a:r>
              <a:rPr lang="it-IT" dirty="0" smtClean="0">
                <a:hlinkClick r:id="rId4"/>
              </a:rPr>
              <a:t>http://www.youtube.com/</a:t>
            </a:r>
            <a:r>
              <a:rPr lang="it-IT" dirty="0" err="1" smtClean="0">
                <a:hlinkClick r:id="rId4"/>
              </a:rPr>
              <a:t>watch</a:t>
            </a:r>
            <a:r>
              <a:rPr lang="it-IT" dirty="0" smtClean="0">
                <a:hlinkClick r:id="rId4"/>
              </a:rPr>
              <a:t>?v=YHP1ImYZE4A</a:t>
            </a:r>
            <a:endParaRPr lang="it-IT" dirty="0" smtClean="0"/>
          </a:p>
          <a:p>
            <a:pPr lvl="1"/>
            <a:r>
              <a:rPr lang="it-IT" dirty="0" smtClean="0">
                <a:hlinkClick r:id="rId5"/>
              </a:rPr>
              <a:t>http://www.youtube.com/</a:t>
            </a:r>
            <a:r>
              <a:rPr lang="it-IT" dirty="0" err="1" smtClean="0">
                <a:hlinkClick r:id="rId5"/>
              </a:rPr>
              <a:t>watch</a:t>
            </a:r>
            <a:r>
              <a:rPr lang="it-IT" dirty="0" smtClean="0">
                <a:hlinkClick r:id="rId5"/>
              </a:rPr>
              <a:t>?v=EXR9Ft8rzhk&amp;NR=1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r>
              <a:rPr lang="it-IT" dirty="0" smtClean="0"/>
              <a:t>usato </a:t>
            </a:r>
            <a:r>
              <a:rPr lang="it-IT" dirty="0"/>
              <a:t>a scuola per controllare il comportamento </a:t>
            </a:r>
            <a:r>
              <a:rPr lang="it-IT" dirty="0" smtClean="0"/>
              <a:t>(</a:t>
            </a:r>
            <a:r>
              <a:rPr lang="it-IT" dirty="0" err="1" smtClean="0"/>
              <a:t>es</a:t>
            </a:r>
            <a:r>
              <a:rPr lang="it-IT" dirty="0" smtClean="0"/>
              <a:t>: </a:t>
            </a:r>
            <a:r>
              <a:rPr lang="it-IT" dirty="0"/>
              <a:t>TOKEN </a:t>
            </a:r>
            <a:r>
              <a:rPr lang="it-IT" dirty="0" smtClean="0"/>
              <a:t>ECONOMY)</a:t>
            </a:r>
            <a:endParaRPr lang="it-IT" dirty="0"/>
          </a:p>
          <a:p>
            <a:r>
              <a:rPr lang="it-IT" dirty="0"/>
              <a:t>Ciò che si apprende è il rapporto tra il proprio comportamento e le conseguenze.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5429264"/>
            <a:ext cx="52482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44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5916115" cy="440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500034" y="5357826"/>
            <a:ext cx="608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Uso della TOKEN ECONOMY con Bambini con deficit uditivo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660232" y="1340768"/>
            <a:ext cx="2160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Difficoltà di apprendimento, 7, 2, 215-228</a:t>
            </a:r>
          </a:p>
          <a:p>
            <a:endParaRPr lang="it-IT" dirty="0" smtClean="0"/>
          </a:p>
          <a:p>
            <a:r>
              <a:rPr lang="it-IT" u="sng" dirty="0" smtClean="0">
                <a:hlinkClick r:id="rId3"/>
              </a:rPr>
              <a:t>http://formare.erickson.it/comportamentiproblema/articoli/31.pdf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801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soggetti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Daniele</a:t>
            </a:r>
            <a:r>
              <a:rPr lang="it-IT" dirty="0" smtClean="0"/>
              <a:t> -8 anni, affetto da sordità profonda, frequenta una seconda elementare composta da 10 bambini sordi. </a:t>
            </a:r>
          </a:p>
          <a:p>
            <a:r>
              <a:rPr lang="it-IT" dirty="0" smtClean="0"/>
              <a:t>Ha comportamenti aggressivi ed è irrequieto. </a:t>
            </a:r>
          </a:p>
          <a:p>
            <a:r>
              <a:rPr lang="it-IT" dirty="0" smtClean="0"/>
              <a:t>si vogliono diminuire i comportamenti aggressivi e incrementare la durata dell'attenzione</a:t>
            </a:r>
          </a:p>
          <a:p>
            <a:r>
              <a:rPr lang="it-IT" b="1" dirty="0" err="1" smtClean="0"/>
              <a:t>Katerina</a:t>
            </a:r>
            <a:r>
              <a:rPr lang="it-IT" dirty="0" smtClean="0"/>
              <a:t> - 8 anni affetta da sordità profonda, da poco integrata in una seconda di bambini udenti (con cui non vuole interagire).</a:t>
            </a:r>
          </a:p>
          <a:p>
            <a:r>
              <a:rPr lang="it-IT" dirty="0" smtClean="0"/>
              <a:t> si vogliono favorire le interazioni con i suoi compagni e aumentare le verbalizzazioni (usa di preferenza il linguaggio gestuale)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67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Obiettivo: aiutare i bambini a raggiungere comportamenti desiderabili nella classe.</a:t>
            </a:r>
          </a:p>
          <a:p>
            <a:endParaRPr lang="it-IT" dirty="0" smtClean="0"/>
          </a:p>
          <a:p>
            <a:r>
              <a:rPr lang="it-IT" dirty="0" smtClean="0"/>
              <a:t>Gli insegnanti ricorrono spesso alla punizione:</a:t>
            </a:r>
          </a:p>
          <a:p>
            <a:pPr lvl="1"/>
            <a:r>
              <a:rPr lang="it-IT" dirty="0" smtClean="0"/>
              <a:t>nel breve termine è rinforzata da un effetto positivo, </a:t>
            </a:r>
          </a:p>
          <a:p>
            <a:pPr lvl="1"/>
            <a:r>
              <a:rPr lang="it-IT" dirty="0" smtClean="0"/>
              <a:t> inefficace per modificare i comportamenti indesiderati e per insegnare condotte alternative positive.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71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token</a:t>
            </a:r>
            <a:r>
              <a:rPr lang="it-IT" dirty="0" smtClean="0"/>
              <a:t> economy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programma di rinforzamento che utilizza </a:t>
            </a:r>
            <a:r>
              <a:rPr lang="it-IT" dirty="0" err="1" smtClean="0"/>
              <a:t>rinforzatori</a:t>
            </a:r>
            <a:r>
              <a:rPr lang="it-IT" dirty="0" smtClean="0"/>
              <a:t> secondari (punti):</a:t>
            </a:r>
          </a:p>
          <a:p>
            <a:endParaRPr lang="it-IT" dirty="0" smtClean="0"/>
          </a:p>
          <a:p>
            <a:r>
              <a:rPr lang="it-IT" dirty="0" smtClean="0"/>
              <a:t>stimoli che acquisiscono funzione rinforzante grazie all’associazione con eventi che hanno già questa proprietà (giornalini</a:t>
            </a:r>
            <a:r>
              <a:rPr lang="it-IT" smtClean="0"/>
              <a:t>, giocattoli).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21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metodo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Osservazioni di 50 minuti, registrati i  comportamenti: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Daniele: i</a:t>
            </a:r>
            <a:r>
              <a:rPr lang="it-IT" i="1" dirty="0" smtClean="0"/>
              <a:t>perattività: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a) alzarsi dal posto fuori contesto; b) compiere interazioni verbali o fisiche inadeguate verso i compagni;</a:t>
            </a:r>
          </a:p>
          <a:p>
            <a:pPr>
              <a:buNone/>
            </a:pPr>
            <a:r>
              <a:rPr lang="it-IT" i="1" dirty="0" smtClean="0"/>
              <a:t>Attenzione: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a) contatto oculare con l’insegnante o b) contatto oculare con l’oggetto .. </a:t>
            </a:r>
          </a:p>
          <a:p>
            <a:pPr>
              <a:buNone/>
            </a:pPr>
            <a:r>
              <a:rPr lang="it-IT" dirty="0" smtClean="0"/>
              <a:t> </a:t>
            </a:r>
          </a:p>
          <a:p>
            <a:pPr>
              <a:buNone/>
            </a:pPr>
            <a:r>
              <a:rPr lang="it-IT" dirty="0" err="1" smtClean="0"/>
              <a:t>Katerina</a:t>
            </a:r>
            <a:r>
              <a:rPr lang="it-IT" dirty="0" smtClean="0"/>
              <a:t>: </a:t>
            </a:r>
            <a:r>
              <a:rPr lang="it-IT" i="1" dirty="0" smtClean="0"/>
              <a:t>comportamenti </a:t>
            </a:r>
            <a:r>
              <a:rPr lang="it-IT" i="1" dirty="0" err="1" smtClean="0"/>
              <a:t>attentivi</a:t>
            </a:r>
            <a:r>
              <a:rPr lang="it-IT" dirty="0" smtClean="0"/>
              <a:t>, le </a:t>
            </a:r>
            <a:r>
              <a:rPr lang="it-IT" i="1" dirty="0" smtClean="0"/>
              <a:t>verbalizzazion</a:t>
            </a:r>
            <a:r>
              <a:rPr lang="it-IT" dirty="0" smtClean="0"/>
              <a:t>i e le</a:t>
            </a:r>
            <a:r>
              <a:rPr lang="it-IT" i="1" dirty="0" smtClean="0"/>
              <a:t> interazioni </a:t>
            </a:r>
            <a:r>
              <a:rPr lang="it-IT" dirty="0" smtClean="0"/>
              <a:t>con i compagni</a:t>
            </a:r>
          </a:p>
          <a:p>
            <a:pPr>
              <a:buNone/>
            </a:pP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Si ottiene una linea di base, con 12 osservazioni</a:t>
            </a:r>
          </a:p>
          <a:p>
            <a:pPr marL="514350" indent="-514350">
              <a:buNone/>
            </a:pPr>
            <a:r>
              <a:rPr lang="it-IT" dirty="0" smtClean="0"/>
              <a:t> (Daniele ha 17,5 comportamenti iperattivi in media in 50'; </a:t>
            </a:r>
            <a:r>
              <a:rPr lang="it-IT" dirty="0" err="1" smtClean="0"/>
              <a:t>Katerina</a:t>
            </a:r>
            <a:r>
              <a:rPr lang="it-IT" dirty="0" smtClean="0"/>
              <a:t> non reagisce mai in maniera positiva con i compagni)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3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395287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85728"/>
            <a:ext cx="397192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467544" y="4869160"/>
            <a:ext cx="67866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Daniele iperattività da 17.7 in 50’ a 5,7</a:t>
            </a:r>
          </a:p>
          <a:p>
            <a:r>
              <a:rPr lang="it-IT" sz="2400" dirty="0" err="1" smtClean="0"/>
              <a:t>Katerina</a:t>
            </a:r>
            <a:r>
              <a:rPr lang="it-IT" sz="2400" dirty="0" smtClean="0"/>
              <a:t> interazioni da 0 a 10</a:t>
            </a:r>
          </a:p>
          <a:p>
            <a:r>
              <a:rPr lang="it-IT" sz="2400" dirty="0" smtClean="0"/>
              <a:t>Ci vuole sistematicità</a:t>
            </a:r>
          </a:p>
          <a:p>
            <a:r>
              <a:rPr lang="it-IT" sz="2400" dirty="0" smtClean="0"/>
              <a:t>Passaggio da </a:t>
            </a:r>
            <a:r>
              <a:rPr lang="it-IT" sz="2400" dirty="0" err="1" smtClean="0"/>
              <a:t>rinforzatori</a:t>
            </a:r>
            <a:r>
              <a:rPr lang="it-IT" sz="2400" dirty="0" smtClean="0"/>
              <a:t> estrinseci a </a:t>
            </a:r>
            <a:r>
              <a:rPr lang="it-IT" sz="2400" dirty="0" err="1" smtClean="0"/>
              <a:t>rinforzatori</a:t>
            </a:r>
            <a:r>
              <a:rPr lang="it-IT" sz="2400" dirty="0" smtClean="0"/>
              <a:t> intrinseci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67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524</Words>
  <Application>Microsoft Office PowerPoint</Application>
  <PresentationFormat>Presentazione su schermo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   Cosa si modifica e come?  Il comportamentismo  </vt:lpstr>
      <vt:lpstr>Il condizionamento classico </vt:lpstr>
      <vt:lpstr>Condizionamento operante</vt:lpstr>
      <vt:lpstr>Presentazione standard di PowerPoint</vt:lpstr>
      <vt:lpstr>soggetti</vt:lpstr>
      <vt:lpstr>Presentazione standard di PowerPoint</vt:lpstr>
      <vt:lpstr>La token economy </vt:lpstr>
      <vt:lpstr>metodo</vt:lpstr>
      <vt:lpstr>Presentazione standard di PowerPoint</vt:lpstr>
      <vt:lpstr>Presentazione standard di PowerPoint</vt:lpstr>
      <vt:lpstr>Katerina, obiettivo di classe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Cosa si modifica e come?  Il comportamentismo  </dc:title>
  <dc:creator>Gisella</dc:creator>
  <cp:lastModifiedBy>Gisella</cp:lastModifiedBy>
  <cp:revision>1</cp:revision>
  <dcterms:created xsi:type="dcterms:W3CDTF">2016-11-20T17:30:57Z</dcterms:created>
  <dcterms:modified xsi:type="dcterms:W3CDTF">2016-11-20T17:34:32Z</dcterms:modified>
</cp:coreProperties>
</file>