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59" r:id="rId5"/>
    <p:sldId id="273" r:id="rId6"/>
    <p:sldId id="257" r:id="rId7"/>
    <p:sldId id="264" r:id="rId8"/>
    <p:sldId id="272" r:id="rId9"/>
    <p:sldId id="279" r:id="rId10"/>
    <p:sldId id="274" r:id="rId11"/>
    <p:sldId id="280" r:id="rId12"/>
    <p:sldId id="276" r:id="rId13"/>
    <p:sldId id="267" r:id="rId14"/>
    <p:sldId id="266" r:id="rId15"/>
    <p:sldId id="269" r:id="rId16"/>
    <p:sldId id="270" r:id="rId17"/>
    <p:sldId id="263" r:id="rId18"/>
    <p:sldId id="260" r:id="rId19"/>
    <p:sldId id="271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67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186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17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022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687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41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05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0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314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51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337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0780A-5CA3-419E-9750-7B9BDB494490}" type="datetimeFigureOut">
              <a:rPr lang="it-IT" smtClean="0"/>
              <a:t>28/10/2017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84C69-EA44-4F8E-A7FC-268C3D8F445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549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UjhwGmhDr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astyle.org/learn/tutorials/basics-tutorial.aspx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norme editoriali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Come si scrive e presenta la tesi?</a:t>
            </a:r>
          </a:p>
          <a:p>
            <a:r>
              <a:rPr lang="it-IT" dirty="0" smtClean="0"/>
              <a:t>(più in piccolo, la schedatura di un articolo)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416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partecipanti /soggetti</a:t>
            </a:r>
          </a:p>
          <a:p>
            <a:r>
              <a:rPr lang="it-IT" dirty="0"/>
              <a:t>apparato /materiale</a:t>
            </a:r>
          </a:p>
          <a:p>
            <a:r>
              <a:rPr lang="it-IT" dirty="0"/>
              <a:t>procedura</a:t>
            </a:r>
          </a:p>
          <a:p>
            <a:endParaRPr lang="it-IT" dirty="0" smtClean="0"/>
          </a:p>
          <a:p>
            <a:r>
              <a:rPr lang="it-IT" dirty="0"/>
              <a:t>Es: partecipano all’indagine 27 studenti di </a:t>
            </a:r>
            <a:r>
              <a:rPr lang="it-IT" dirty="0" smtClean="0"/>
              <a:t>Infermieristica </a:t>
            </a:r>
            <a:r>
              <a:rPr lang="it-IT" dirty="0"/>
              <a:t>dell’Università di Trieste (13 uomini, 14 donne) </a:t>
            </a:r>
            <a:r>
              <a:rPr lang="it-IT" dirty="0" smtClean="0"/>
              <a:t>di </a:t>
            </a:r>
            <a:r>
              <a:rPr lang="it-IT" dirty="0"/>
              <a:t>età 20-42 anni. Tutti svolgono lo stesso compito sperimentale. La partecipazione viene ricompensata con crediti universitari.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5404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Es. viene </a:t>
            </a:r>
            <a:r>
              <a:rPr lang="it-IT" dirty="0" smtClean="0"/>
              <a:t>costruito un questionario </a:t>
            </a:r>
            <a:r>
              <a:rPr lang="it-IT" dirty="0"/>
              <a:t>con 6 domande con risposta si/no, per valutare gradevolezza, usabilità, utilità del sito web </a:t>
            </a:r>
            <a:r>
              <a:rPr lang="it-IT" dirty="0" smtClean="0"/>
              <a:t>…. (</a:t>
            </a:r>
            <a:r>
              <a:rPr lang="it-IT" dirty="0"/>
              <a:t>vedi appendice 1</a:t>
            </a:r>
            <a:r>
              <a:rPr lang="it-IT" dirty="0" smtClean="0"/>
              <a:t>)</a:t>
            </a:r>
          </a:p>
          <a:p>
            <a:r>
              <a:rPr lang="it-IT" dirty="0" smtClean="0"/>
              <a:t>Es.: </a:t>
            </a:r>
            <a:r>
              <a:rPr lang="it-IT" dirty="0"/>
              <a:t>i partecipanti ricevono un video che descrive la procedura da apprendere. Viene detto loro di osservarlo con attenzione in modo da poter rispondere poi a un test di ricordo..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1107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I </a:t>
            </a:r>
            <a:r>
              <a:rPr lang="it-IT" b="1" dirty="0"/>
              <a:t>risultati</a:t>
            </a:r>
            <a:endParaRPr lang="it-IT" dirty="0"/>
          </a:p>
          <a:p>
            <a:r>
              <a:rPr lang="it-IT" dirty="0"/>
              <a:t>Riassumono i dati raccolti, riportano le analisi descrittive e statistiche, </a:t>
            </a: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Discussione</a:t>
            </a:r>
            <a:endParaRPr lang="it-IT" dirty="0"/>
          </a:p>
          <a:p>
            <a:r>
              <a:rPr lang="it-IT" dirty="0"/>
              <a:t>La discussione dichiara che le ipotesi sono confermate o non confermate.</a:t>
            </a:r>
          </a:p>
          <a:p>
            <a:r>
              <a:rPr lang="it-IT" dirty="0"/>
              <a:t>Si discutono le somiglianze e differenze tra i propri risultati e il lavoro di altri.</a:t>
            </a:r>
          </a:p>
          <a:p>
            <a:r>
              <a:rPr lang="it-IT" dirty="0"/>
              <a:t>Si cerca di indicare in quale modo lo studio potrà essere migliorato in futuro</a:t>
            </a:r>
          </a:p>
        </p:txBody>
      </p:sp>
    </p:spTree>
    <p:extLst>
      <p:ext uri="{BB962C8B-B14F-4D97-AF65-F5344CB8AC3E}">
        <p14:creationId xmlns:p14="http://schemas.microsoft.com/office/powerpoint/2010/main" val="2932977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Aspetti micro: La bibliografia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Ordine alfabetico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r>
              <a:rPr lang="it-IT" dirty="0"/>
              <a:t>Rientro della prima riga della citazione di </a:t>
            </a:r>
            <a:r>
              <a:rPr lang="it-IT" dirty="0" smtClean="0"/>
              <a:t>½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Vanno </a:t>
            </a:r>
            <a:r>
              <a:rPr lang="it-IT" dirty="0"/>
              <a:t>riportati solo articoli citati direttamente.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793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Articoli da riviste periodiche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Un </a:t>
            </a:r>
            <a:r>
              <a:rPr lang="it-IT" b="1" dirty="0"/>
              <a:t>autore</a:t>
            </a:r>
          </a:p>
          <a:p>
            <a:r>
              <a:rPr lang="it-IT" dirty="0"/>
              <a:t> Autore, A. B. (2000). Titolo dell’articolo. </a:t>
            </a:r>
            <a:r>
              <a:rPr lang="it-IT" i="1" dirty="0"/>
              <a:t>Titolo della rivista</a:t>
            </a:r>
            <a:r>
              <a:rPr lang="it-IT" dirty="0"/>
              <a:t>, </a:t>
            </a:r>
            <a:r>
              <a:rPr lang="it-IT" dirty="0" smtClean="0"/>
              <a:t>126, 185-198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b="1" dirty="0"/>
              <a:t>Due autori</a:t>
            </a:r>
          </a:p>
          <a:p>
            <a:r>
              <a:rPr lang="it-IT" dirty="0"/>
              <a:t> Autore, A., &amp; Autore, B. (2004). Titolo dell’articolo. </a:t>
            </a:r>
            <a:r>
              <a:rPr lang="it-IT" i="1" dirty="0"/>
              <a:t>Titolo </a:t>
            </a:r>
            <a:r>
              <a:rPr lang="it-IT" i="1" dirty="0" smtClean="0"/>
              <a:t>della rivista</a:t>
            </a:r>
            <a:r>
              <a:rPr lang="it-IT" dirty="0"/>
              <a:t>, 43(2), 61-84</a:t>
            </a:r>
          </a:p>
          <a:p>
            <a:r>
              <a:rPr lang="it-IT" dirty="0"/>
              <a:t> </a:t>
            </a:r>
            <a:r>
              <a:rPr lang="it-IT" b="1" dirty="0"/>
              <a:t>Da tre autori a sei autori</a:t>
            </a:r>
          </a:p>
          <a:p>
            <a:r>
              <a:rPr lang="it-IT" dirty="0"/>
              <a:t> Autore, A., Autore, B., &amp; Autore C. (2002). Titolo dell’articolo.</a:t>
            </a:r>
          </a:p>
          <a:p>
            <a:r>
              <a:rPr lang="it-IT" i="1" dirty="0"/>
              <a:t>Titolo della rivista</a:t>
            </a:r>
            <a:r>
              <a:rPr lang="it-IT" dirty="0"/>
              <a:t>, 43(2), </a:t>
            </a:r>
            <a:r>
              <a:rPr lang="it-IT" dirty="0" smtClean="0"/>
              <a:t>61-84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314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Materiale accessibile in rete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Autor, A. (2007). Titolo nella lingua originale</a:t>
            </a:r>
          </a:p>
          <a:p>
            <a:pPr marL="0" indent="0">
              <a:buNone/>
            </a:pPr>
            <a:r>
              <a:rPr lang="it-IT" dirty="0"/>
              <a:t>[traduzione del titolo in inglese]. </a:t>
            </a:r>
            <a:r>
              <a:rPr lang="it-IT" i="1" dirty="0"/>
              <a:t>Titolo della</a:t>
            </a:r>
          </a:p>
          <a:p>
            <a:pPr marL="0" indent="0">
              <a:buNone/>
            </a:pPr>
            <a:r>
              <a:rPr lang="en-US" i="1" dirty="0" err="1"/>
              <a:t>rivista</a:t>
            </a:r>
            <a:r>
              <a:rPr lang="en-US" dirty="0"/>
              <a:t>, 43(2), 61-84. Retrieved from:</a:t>
            </a:r>
          </a:p>
          <a:p>
            <a:pPr marL="0" indent="0">
              <a:buNone/>
            </a:pPr>
            <a:r>
              <a:rPr lang="it-IT" dirty="0"/>
              <a:t>http://www.nomesito.zz</a:t>
            </a:r>
          </a:p>
        </p:txBody>
      </p:sp>
    </p:spTree>
    <p:extLst>
      <p:ext uri="{BB962C8B-B14F-4D97-AF65-F5344CB8AC3E}">
        <p14:creationId xmlns:p14="http://schemas.microsoft.com/office/powerpoint/2010/main" val="4241967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Libri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Autori </a:t>
            </a:r>
            <a:r>
              <a:rPr lang="it-IT" dirty="0"/>
              <a:t>esplicitati (fino a sei)</a:t>
            </a:r>
          </a:p>
          <a:p>
            <a:pPr marL="0" indent="0">
              <a:buNone/>
            </a:pPr>
            <a:r>
              <a:rPr lang="it-IT" dirty="0"/>
              <a:t> Autore, A., &amp; Autore, B. (2001). </a:t>
            </a:r>
            <a:r>
              <a:rPr lang="it-IT" i="1" dirty="0"/>
              <a:t>Titolo del libro.</a:t>
            </a:r>
          </a:p>
          <a:p>
            <a:pPr marL="0" indent="0">
              <a:buNone/>
            </a:pPr>
            <a:r>
              <a:rPr lang="it-IT" dirty="0"/>
              <a:t>Città: Editore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Autori non esplicitati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dirty="0" err="1"/>
              <a:t>Australian</a:t>
            </a:r>
            <a:r>
              <a:rPr lang="it-IT" dirty="0"/>
              <a:t> Bureau of </a:t>
            </a:r>
            <a:r>
              <a:rPr lang="it-IT" dirty="0" err="1"/>
              <a:t>Statistics</a:t>
            </a:r>
            <a:r>
              <a:rPr lang="it-IT" dirty="0"/>
              <a:t>. (1991). </a:t>
            </a:r>
            <a:r>
              <a:rPr lang="it-IT" i="1" dirty="0"/>
              <a:t>Titolo </a:t>
            </a:r>
            <a:r>
              <a:rPr lang="it-IT" i="1" dirty="0" smtClean="0"/>
              <a:t>libro</a:t>
            </a:r>
            <a:r>
              <a:rPr lang="it-IT" dirty="0" smtClean="0"/>
              <a:t>. Città</a:t>
            </a:r>
            <a:r>
              <a:rPr lang="it-IT" dirty="0"/>
              <a:t>: Editore.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46443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Plagio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= vendere </a:t>
            </a:r>
            <a:r>
              <a:rPr lang="it-IT" dirty="0"/>
              <a:t>idee ed evidenze </a:t>
            </a:r>
            <a:r>
              <a:rPr lang="it-IT" dirty="0" smtClean="0"/>
              <a:t>come proprie </a:t>
            </a:r>
            <a:r>
              <a:rPr lang="it-IT" dirty="0"/>
              <a:t>quando non lo sono</a:t>
            </a:r>
          </a:p>
          <a:p>
            <a:r>
              <a:rPr lang="it-IT" dirty="0" smtClean="0"/>
              <a:t> </a:t>
            </a:r>
            <a:r>
              <a:rPr lang="it-IT" dirty="0"/>
              <a:t>Si evita citando sempre l’autore, </a:t>
            </a:r>
            <a:r>
              <a:rPr lang="it-IT" dirty="0" smtClean="0"/>
              <a:t>anche quando </a:t>
            </a:r>
            <a:r>
              <a:rPr lang="it-IT" dirty="0"/>
              <a:t>si riporta una frase/idea/evidenza </a:t>
            </a:r>
            <a:r>
              <a:rPr lang="it-IT" dirty="0" smtClean="0"/>
              <a:t>o parte </a:t>
            </a:r>
            <a:r>
              <a:rPr lang="it-IT" dirty="0"/>
              <a:t>di essa.</a:t>
            </a:r>
          </a:p>
          <a:p>
            <a:r>
              <a:rPr lang="it-IT" dirty="0" smtClean="0"/>
              <a:t> </a:t>
            </a:r>
            <a:r>
              <a:rPr lang="it-IT" dirty="0"/>
              <a:t>Il principio chiave è che gli autori </a:t>
            </a:r>
            <a:r>
              <a:rPr lang="it-IT" dirty="0" smtClean="0"/>
              <a:t>non debbano </a:t>
            </a:r>
            <a:r>
              <a:rPr lang="it-IT" dirty="0"/>
              <a:t>presentare lavori non propri </a:t>
            </a:r>
            <a:r>
              <a:rPr lang="it-IT" dirty="0" smtClean="0"/>
              <a:t>come propri</a:t>
            </a:r>
            <a:r>
              <a:rPr lang="it-IT" dirty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Idea di circolazione libera delle idee </a:t>
            </a:r>
            <a:r>
              <a:rPr lang="it-IT" dirty="0" smtClean="0"/>
              <a:t>ma riconoscimento </a:t>
            </a:r>
            <a:r>
              <a:rPr lang="it-IT" dirty="0"/>
              <a:t>dei </a:t>
            </a:r>
            <a:r>
              <a:rPr lang="it-IT" dirty="0" smtClean="0"/>
              <a:t>crediti.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2384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Compito: una schedatura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Problema e Domanda di ricerca</a:t>
            </a:r>
          </a:p>
          <a:p>
            <a:r>
              <a:rPr lang="it-IT" dirty="0" smtClean="0"/>
              <a:t>Ipotesi</a:t>
            </a:r>
          </a:p>
          <a:p>
            <a:r>
              <a:rPr lang="it-IT" dirty="0" smtClean="0"/>
              <a:t>Variabili</a:t>
            </a:r>
          </a:p>
          <a:p>
            <a:r>
              <a:rPr lang="it-IT" dirty="0" smtClean="0"/>
              <a:t>Metodo</a:t>
            </a:r>
          </a:p>
          <a:p>
            <a:r>
              <a:rPr lang="it-IT" dirty="0" smtClean="0"/>
              <a:t>Soggetti</a:t>
            </a:r>
          </a:p>
          <a:p>
            <a:r>
              <a:rPr lang="it-IT" dirty="0" smtClean="0"/>
              <a:t>Risultati</a:t>
            </a:r>
          </a:p>
          <a:p>
            <a:r>
              <a:rPr lang="it-IT" dirty="0" smtClean="0"/>
              <a:t>Conclusioni</a:t>
            </a:r>
          </a:p>
          <a:p>
            <a:r>
              <a:rPr lang="it-IT" dirty="0"/>
              <a:t>B</a:t>
            </a:r>
            <a:r>
              <a:rPr lang="it-IT" dirty="0" smtClean="0"/>
              <a:t>ibliografia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9836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https://</a:t>
            </a:r>
            <a:r>
              <a:rPr lang="it-IT" dirty="0" smtClean="0">
                <a:hlinkClick r:id="rId2"/>
              </a:rPr>
              <a:t>www.youtube.com/watch?v=KUjhwGmhDrI</a:t>
            </a:r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 err="1" smtClean="0"/>
              <a:t>c’e’</a:t>
            </a:r>
            <a:r>
              <a:rPr lang="it-IT" dirty="0" smtClean="0"/>
              <a:t> bisogno di avere una guida per usare le norme APA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787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57" y="1600200"/>
            <a:ext cx="805008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1262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di scritto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Studi </a:t>
            </a:r>
            <a:r>
              <a:rPr lang="it-IT" dirty="0" smtClean="0"/>
              <a:t>quali-quantitativi</a:t>
            </a:r>
            <a:endParaRPr lang="it-IT" dirty="0"/>
          </a:p>
          <a:p>
            <a:r>
              <a:rPr lang="it-IT" dirty="0" smtClean="0"/>
              <a:t> Studi </a:t>
            </a:r>
            <a:r>
              <a:rPr lang="it-IT" dirty="0"/>
              <a:t>di </a:t>
            </a:r>
            <a:r>
              <a:rPr lang="it-IT" dirty="0" smtClean="0"/>
              <a:t>caso</a:t>
            </a:r>
          </a:p>
          <a:p>
            <a:r>
              <a:rPr lang="it-IT" dirty="0" err="1" smtClean="0"/>
              <a:t>Review</a:t>
            </a:r>
            <a:r>
              <a:rPr lang="it-IT" dirty="0" smtClean="0"/>
              <a:t> </a:t>
            </a:r>
            <a:r>
              <a:rPr lang="it-IT" dirty="0"/>
              <a:t>della letteratura</a:t>
            </a:r>
          </a:p>
          <a:p>
            <a:r>
              <a:rPr lang="it-IT" dirty="0" smtClean="0"/>
              <a:t>  </a:t>
            </a:r>
            <a:r>
              <a:rPr lang="it-IT" dirty="0"/>
              <a:t>Articoli teorici</a:t>
            </a:r>
          </a:p>
          <a:p>
            <a:r>
              <a:rPr lang="it-IT" dirty="0" smtClean="0"/>
              <a:t>  </a:t>
            </a:r>
            <a:r>
              <a:rPr lang="it-IT" dirty="0"/>
              <a:t>Articoli metodologici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869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Studi </a:t>
            </a:r>
            <a:r>
              <a:rPr lang="it-IT" dirty="0"/>
              <a:t>empirici quali-quantitativi</a:t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dirty="0"/>
              <a:t>Scrivere per presentare i risultati di uno studio originale.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dirty="0"/>
              <a:t>La struttura dell’articolo riflette gli stadi tradizionali del</a:t>
            </a:r>
          </a:p>
          <a:p>
            <a:pPr marL="0" indent="0">
              <a:buNone/>
            </a:pPr>
            <a:r>
              <a:rPr lang="it-IT" dirty="0"/>
              <a:t>processo di ricerca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 smtClean="0"/>
              <a:t> Introduzione: </a:t>
            </a:r>
            <a:r>
              <a:rPr lang="it-IT" dirty="0"/>
              <a:t>sviluppo della domanda di ricerca, antecedenti</a:t>
            </a:r>
          </a:p>
          <a:p>
            <a:r>
              <a:rPr lang="it-IT" dirty="0"/>
              <a:t>storici e obiettivi </a:t>
            </a:r>
            <a:r>
              <a:rPr lang="it-IT" dirty="0" smtClean="0"/>
              <a:t>dell’indagine</a:t>
            </a:r>
            <a:endParaRPr lang="it-IT" dirty="0"/>
          </a:p>
          <a:p>
            <a:r>
              <a:rPr lang="it-IT" dirty="0" smtClean="0"/>
              <a:t> Metodo:  </a:t>
            </a:r>
            <a:r>
              <a:rPr lang="it-IT" dirty="0"/>
              <a:t>descrizione delle procedure e degli apparati della</a:t>
            </a:r>
          </a:p>
          <a:p>
            <a:pPr marL="0" indent="0">
              <a:buNone/>
            </a:pPr>
            <a:r>
              <a:rPr lang="it-IT" dirty="0"/>
              <a:t>ricerca</a:t>
            </a:r>
          </a:p>
          <a:p>
            <a:r>
              <a:rPr lang="it-IT" dirty="0" smtClean="0"/>
              <a:t> </a:t>
            </a:r>
            <a:r>
              <a:rPr lang="it-IT" dirty="0"/>
              <a:t>Risultati</a:t>
            </a:r>
          </a:p>
          <a:p>
            <a:r>
              <a:rPr lang="it-IT" dirty="0" smtClean="0"/>
              <a:t>Discussione:  </a:t>
            </a:r>
            <a:r>
              <a:rPr lang="it-IT" dirty="0"/>
              <a:t>riassunto, interpretazione dei risultati,</a:t>
            </a:r>
          </a:p>
          <a:p>
            <a:pPr marL="0" indent="0">
              <a:buNone/>
            </a:pPr>
            <a:r>
              <a:rPr lang="it-IT" dirty="0"/>
              <a:t>interpretazioni alternative, implicazioni e ricadute sul futuro.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92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Aspetti micro: ortografia, bibliografia…</a:t>
            </a:r>
          </a:p>
          <a:p>
            <a:r>
              <a:rPr lang="it-IT" dirty="0" smtClean="0"/>
              <a:t>Aspetti macro: la struttura del testo, schemi di scrittura…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1331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9091798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555776" y="5805264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hlinkClick r:id="rId3"/>
              </a:rPr>
              <a:t>The Basics of APA Style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13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(come si scrive un </a:t>
            </a:r>
            <a:r>
              <a:rPr lang="it-IT" dirty="0" err="1" smtClean="0"/>
              <a:t>Abstract</a:t>
            </a:r>
            <a:r>
              <a:rPr lang="it-IT" dirty="0" smtClean="0"/>
              <a:t>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Riportare </a:t>
            </a:r>
            <a:r>
              <a:rPr lang="it-IT" dirty="0"/>
              <a:t>la domanda di ricerca</a:t>
            </a:r>
          </a:p>
          <a:p>
            <a:pPr marL="0" indent="0">
              <a:buNone/>
            </a:pPr>
            <a:r>
              <a:rPr lang="it-IT" dirty="0"/>
              <a:t> Descrivere i partecipanti </a:t>
            </a:r>
            <a:r>
              <a:rPr lang="it-IT" dirty="0" smtClean="0"/>
              <a:t>secondo caratteristiche </a:t>
            </a:r>
            <a:r>
              <a:rPr lang="it-IT" dirty="0"/>
              <a:t>pertinenti (numero, </a:t>
            </a:r>
            <a:r>
              <a:rPr lang="it-IT" dirty="0" smtClean="0"/>
              <a:t>età, genere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 Descrivere il metodo (apparato, procedure </a:t>
            </a:r>
            <a:r>
              <a:rPr lang="it-IT" dirty="0" smtClean="0"/>
              <a:t>di raccolta </a:t>
            </a:r>
            <a:r>
              <a:rPr lang="it-IT" dirty="0"/>
              <a:t>dati, questionari utilizzati)</a:t>
            </a:r>
          </a:p>
          <a:p>
            <a:pPr marL="0" indent="0">
              <a:buNone/>
            </a:pPr>
            <a:r>
              <a:rPr lang="it-IT" dirty="0"/>
              <a:t> Risultati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Conclusioni </a:t>
            </a:r>
            <a:r>
              <a:rPr lang="it-IT" dirty="0"/>
              <a:t>e implicazioni</a:t>
            </a:r>
          </a:p>
        </p:txBody>
      </p:sp>
    </p:spTree>
    <p:extLst>
      <p:ext uri="{BB962C8B-B14F-4D97-AF65-F5344CB8AC3E}">
        <p14:creationId xmlns:p14="http://schemas.microsoft.com/office/powerpoint/2010/main" val="163949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</a:t>
            </a:r>
            <a:r>
              <a:rPr lang="it-IT" b="1" dirty="0" smtClean="0"/>
              <a:t>ntroduzione</a:t>
            </a:r>
            <a:r>
              <a:rPr lang="it-IT" dirty="0"/>
              <a:t>.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 Presentazione del </a:t>
            </a:r>
            <a:r>
              <a:rPr lang="it-IT" dirty="0"/>
              <a:t>problema studiato e </a:t>
            </a:r>
            <a:r>
              <a:rPr lang="it-IT" dirty="0" smtClean="0"/>
              <a:t>descrizione della </a:t>
            </a:r>
            <a:r>
              <a:rPr lang="it-IT" dirty="0"/>
              <a:t>strategia di ricerca usata.</a:t>
            </a:r>
          </a:p>
          <a:p>
            <a:pPr lvl="0"/>
            <a:r>
              <a:rPr lang="it-IT" dirty="0"/>
              <a:t>Inizia con uno statement sull’argomento studiato.</a:t>
            </a:r>
          </a:p>
          <a:p>
            <a:pPr lvl="0"/>
            <a:r>
              <a:rPr lang="it-IT" dirty="0"/>
              <a:t>Si discute la letteratura rilevante (una </a:t>
            </a:r>
            <a:r>
              <a:rPr lang="it-IT" dirty="0" err="1"/>
              <a:t>review</a:t>
            </a:r>
            <a:r>
              <a:rPr lang="it-IT" dirty="0"/>
              <a:t>), citando lavori precedenti. </a:t>
            </a:r>
            <a:endParaRPr lang="it-IT" dirty="0" smtClean="0"/>
          </a:p>
          <a:p>
            <a:pPr lvl="0"/>
            <a:r>
              <a:rPr lang="it-IT" dirty="0" smtClean="0"/>
              <a:t>Si </a:t>
            </a:r>
            <a:r>
              <a:rPr lang="it-IT" dirty="0"/>
              <a:t>presenterà la teoria a cui si fa riferimento.</a:t>
            </a:r>
          </a:p>
          <a:p>
            <a:pPr lvl="0"/>
            <a:r>
              <a:rPr lang="it-IT" dirty="0"/>
              <a:t>Vengono definite le variabili.</a:t>
            </a:r>
          </a:p>
          <a:p>
            <a:pPr lvl="0"/>
            <a:r>
              <a:rPr lang="it-IT" dirty="0"/>
              <a:t>Si spiegano le ragioni per cui si fa lo studio, dichiarando quali risultati ci aspettiamo, e perché. </a:t>
            </a:r>
            <a:endParaRPr lang="it-IT" dirty="0" smtClean="0"/>
          </a:p>
          <a:p>
            <a:pPr lvl="0"/>
            <a:r>
              <a:rPr lang="it-IT" dirty="0" smtClean="0"/>
              <a:t>Vengono </a:t>
            </a:r>
            <a:r>
              <a:rPr lang="it-IT" dirty="0"/>
              <a:t>definite le ipotesi.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1636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Ipotesi e </a:t>
            </a:r>
            <a:r>
              <a:rPr lang="it-IT" dirty="0" err="1" smtClean="0"/>
              <a:t>def</a:t>
            </a:r>
            <a:r>
              <a:rPr lang="it-IT" dirty="0" smtClean="0"/>
              <a:t>. operative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u="sng" dirty="0"/>
              <a:t>ipotesi </a:t>
            </a:r>
            <a:r>
              <a:rPr lang="it-IT" dirty="0"/>
              <a:t>fornisce la nostra previsione (SE utilizzo i video ALLORA migliorerà la comprensione).</a:t>
            </a:r>
          </a:p>
          <a:p>
            <a:r>
              <a:rPr lang="it-IT" dirty="0"/>
              <a:t>Con le </a:t>
            </a:r>
            <a:r>
              <a:rPr lang="it-IT" u="sng" dirty="0"/>
              <a:t>definizioni operative</a:t>
            </a:r>
            <a:r>
              <a:rPr lang="it-IT" dirty="0"/>
              <a:t> concretizzo un’idea/teoria astratta in un indicatore concreto e in modo concreto per misurarlo</a:t>
            </a:r>
            <a:r>
              <a:rPr lang="it-IT" dirty="0" smtClean="0"/>
              <a:t>: come misuro?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5650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</TotalTime>
  <Words>748</Words>
  <Application>Microsoft Office PowerPoint</Application>
  <PresentationFormat>Presentazione su schermo (4:3)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Le norme editoriali</vt:lpstr>
      <vt:lpstr>Presentazione standard di PowerPoint</vt:lpstr>
      <vt:lpstr>Tipi di scritto</vt:lpstr>
      <vt:lpstr>Studi empirici quali-quantitativi  </vt:lpstr>
      <vt:lpstr>Presentazione standard di PowerPoint</vt:lpstr>
      <vt:lpstr>Presentazione standard di PowerPoint</vt:lpstr>
      <vt:lpstr>(come si scrive un Abstract) </vt:lpstr>
      <vt:lpstr>introduzione. </vt:lpstr>
      <vt:lpstr>Ipotesi e def. operative</vt:lpstr>
      <vt:lpstr>Metodo</vt:lpstr>
      <vt:lpstr>Presentazione standard di PowerPoint</vt:lpstr>
      <vt:lpstr>Presentazione standard di PowerPoint</vt:lpstr>
      <vt:lpstr>Aspetti micro: La bibliografia </vt:lpstr>
      <vt:lpstr>Articoli da riviste periodiche </vt:lpstr>
      <vt:lpstr>Materiale accessibile in rete </vt:lpstr>
      <vt:lpstr>Libri </vt:lpstr>
      <vt:lpstr>Plagio </vt:lpstr>
      <vt:lpstr>Compito: una schedatura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norme editoriali</dc:title>
  <dc:creator>Gisella</dc:creator>
  <cp:lastModifiedBy>Acer</cp:lastModifiedBy>
  <cp:revision>19</cp:revision>
  <dcterms:created xsi:type="dcterms:W3CDTF">2015-04-18T10:41:35Z</dcterms:created>
  <dcterms:modified xsi:type="dcterms:W3CDTF">2017-10-28T14:41:11Z</dcterms:modified>
</cp:coreProperties>
</file>