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8BC73F07-36FC-45D9-BA12-70BAD2F5957D}" type="slidenum">
              <a:t>‹N›</a:t>
            </a:fld>
            <a:endParaRPr lang="it-IT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360" cy="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it-IT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Arial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>
            <a:spAutoFit/>
          </a:bodyPr>
          <a:lstStyle/>
          <a:p>
            <a:pPr marL="216000" hangingPunct="0">
              <a:tabLst/>
            </a:pPr>
            <a:endParaRPr lang="it-IT" sz="2400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695325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>
            <a:spAutoFit/>
          </a:bodyPr>
          <a:lstStyle/>
          <a:p>
            <a:pPr marL="216000" hangingPunct="0">
              <a:tabLst/>
            </a:pPr>
            <a:endParaRPr lang="it-IT" sz="2400" kern="12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D1E2D-454D-4485-8FAF-2F62CFF221B5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3F64E-ECEF-42D3-ADF3-FD9046FCAF7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8B6FF0-9AC2-4E88-ABE6-3C9FF69325D3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671580-7713-48FE-96DF-B49B2C6F3A7B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9BCE9B-7904-4F5C-A85D-11A4DE8F335B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5F7B3-9404-4E8B-8B48-FEE0D739AB2F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7550" y="5356225"/>
            <a:ext cx="3810000" cy="89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9950" y="5356225"/>
            <a:ext cx="3810000" cy="89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5C58A9-72EE-401C-BA00-22B23CDE2202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494C2-6E43-4694-8122-8FCF38A5B76E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8666C3-EEAC-4DB7-A97E-C63FF815F5AE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5A5573-3C87-4F0B-8F7F-63571BA78037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4B765C-C806-43A0-9158-A82F4A58CFB3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6E2C92-4B9F-4917-8DA5-C1C934081B98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D3E078-2F0F-47FF-8ED1-E234D2CDE15E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2CE531-0824-4057-907C-234B19391E41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6850" y="3722688"/>
            <a:ext cx="1943100" cy="25241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7550" y="3722688"/>
            <a:ext cx="5676900" cy="25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335221-90AB-438B-B029-4E351A950303}" type="slidenum">
              <a:t>‹N›</a:t>
            </a:fld>
            <a:r>
              <a:rPr lang="it-IT" smtClean="0"/>
              <a:t> / 28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278C9B-D9FE-4378-8AC6-F0AB80CBE742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F3C6C1-04BE-4855-91EC-0595789EF60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A25730-5782-4D8D-BE8B-CFCE50331BB3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33814A-3581-4558-B4B5-2D330D0726E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B59162-2E34-4EB0-B9F3-00397F8C01B6}" type="slidenum">
              <a:t>‹N›</a:t>
            </a:fld>
            <a:endParaRPr lang="it-IT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9A7A97-41FB-4D31-8283-FE9CC6B6F71C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D710A3-6059-4B6E-A2BE-B93C011B0DA1}" type="slidenum"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4D8000003A2CF26A24A79BE879E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 compatLnSpc="1"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1400" b="0" i="0" u="none" strike="noStrike" baseline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</a:lstStyle>
          <a:p>
            <a:pPr lvl="0"/>
            <a:fld id="{E0DB36A8-CB94-4677-85D9-63AF95E111DC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it-IT" sz="44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cs typeface="Arial" pitchFamily="2"/>
        </a:defRPr>
      </a:lvl1pPr>
    </p:titleStyle>
    <p:bodyStyle>
      <a:lvl1pPr marL="0" marR="0" indent="0" algn="l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it-IT" sz="3200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718200" y="3722759"/>
            <a:ext cx="7772400" cy="130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18200" y="5355720"/>
            <a:ext cx="7772400" cy="8913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None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355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015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72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7200" y="624672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it-IT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6720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it-IT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624672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it-IT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0FF9BFB7-B5CA-493A-A19B-6E195F87E6EE}" type="slidenum">
              <a:t>‹N›</a:t>
            </a:fld>
            <a:r>
              <a:rPr lang="it-IT"/>
              <a:t> / 28</a:t>
            </a:r>
          </a:p>
        </p:txBody>
      </p:sp>
      <p:sp>
        <p:nvSpPr>
          <p:cNvPr id="7" name="Figura a mano libera 6"/>
          <p:cNvSpPr/>
          <p:nvPr/>
        </p:nvSpPr>
        <p:spPr>
          <a:xfrm>
            <a:off x="0" y="3918600"/>
            <a:ext cx="457200" cy="979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it-IT" sz="1400" kern="1200">
              <a:latin typeface="Open Sans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hangingPunct="0">
        <a:tabLst/>
        <a:defRPr lang="it-IT" sz="3720" b="1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</p:titleStyle>
    <p:bodyStyle>
      <a:lvl1pPr marL="0" marR="0" indent="0" hangingPunct="0">
        <a:spcBef>
          <a:spcPts val="0"/>
        </a:spcBef>
        <a:spcAft>
          <a:spcPts val="1704"/>
        </a:spcAft>
        <a:tabLst/>
        <a:defRPr lang="it-IT" sz="2180" b="0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8920" y="5013000"/>
            <a:ext cx="4537080" cy="64764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/>
            <a:r>
              <a:rPr lang="es-UY" sz="4000" b="1">
                <a:solidFill>
                  <a:srgbClr val="CE181E"/>
                </a:solidFill>
              </a:rPr>
              <a:t>Le Teorie Della Scelta Razional</a:t>
            </a:r>
            <a:r>
              <a:rPr lang="es-UY" sz="3600" b="1">
                <a:solidFill>
                  <a:srgbClr val="CE181E"/>
                </a:solidFill>
              </a:rPr>
              <a:t>e</a:t>
            </a:r>
          </a:p>
        </p:txBody>
      </p:sp>
      <p:sp>
        <p:nvSpPr>
          <p:cNvPr id="3" name="Figura a mano libera 2"/>
          <p:cNvSpPr/>
          <p:nvPr/>
        </p:nvSpPr>
        <p:spPr>
          <a:xfrm>
            <a:off x="4500720" y="5950079"/>
            <a:ext cx="4537080" cy="64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rPr>
              <a:t>Tamta Tvaladze</a:t>
            </a:r>
          </a:p>
          <a:p>
            <a:pPr marL="0" marR="0" lvl="0" indent="0" algn="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none" strike="noStrike" cap="non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Arial" pitchFamily="2"/>
                <a:cs typeface="Arial" pitchFamily="2"/>
              </a:rPr>
              <a:t>Claudia Smillovich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472000" y="811800"/>
            <a:ext cx="3692334" cy="82954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cap="none" baseline="0" dirty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Sistemi Sociali Comparati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cap="none" baseline="0" dirty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it-IT" sz="2400" b="0" i="0" u="none" strike="noStrike" cap="none" baseline="0" dirty="0" smtClean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Prof.  </a:t>
            </a:r>
            <a:r>
              <a:rPr lang="it-IT" sz="2400" b="0" i="0" u="none" strike="noStrike" cap="none" baseline="0" dirty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F</a:t>
            </a:r>
            <a:r>
              <a:rPr lang="it-IT" sz="2400" b="0" i="0" u="none" strike="noStrike" cap="none" baseline="0" dirty="0" smtClean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. </a:t>
            </a:r>
            <a:r>
              <a:rPr lang="it-IT" sz="2400" b="0" i="0" u="none" strike="noStrike" cap="none" baseline="0" dirty="0" err="1" smtClean="0">
                <a:ln>
                  <a:noFill/>
                </a:ln>
                <a:solidFill>
                  <a:srgbClr val="00508F"/>
                </a:solidFill>
                <a:latin typeface="Arial" pitchFamily="2"/>
                <a:ea typeface="Arial" pitchFamily="2"/>
                <a:cs typeface="Arial" pitchFamily="2"/>
              </a:rPr>
              <a:t>Lazzari</a:t>
            </a:r>
            <a:endParaRPr lang="it-IT" sz="2400" b="0" i="0" u="none" strike="noStrike" cap="none" baseline="0" dirty="0">
              <a:ln>
                <a:noFill/>
              </a:ln>
              <a:solidFill>
                <a:srgbClr val="00508F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82400" y="-11160"/>
            <a:ext cx="8229600" cy="17391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3200">
                <a:solidFill>
                  <a:srgbClr val="CE181E"/>
                </a:solidFill>
              </a:rPr>
              <a:t>Lo scambio istituzionalizzato di doni</a:t>
            </a:r>
            <a:r>
              <a:rPr lang="it-IT" sz="3200"/>
              <a:t> è esemplificato in modo illuminante da una cerimonia trobriandese: </a:t>
            </a:r>
            <a:r>
              <a:rPr lang="it-IT" sz="3200">
                <a:solidFill>
                  <a:srgbClr val="CE181E"/>
                </a:solidFill>
              </a:rPr>
              <a:t>il Kula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1882080"/>
            <a:ext cx="5760000" cy="4525920"/>
          </a:xfrm>
        </p:spPr>
      </p:pic>
      <p:sp>
        <p:nvSpPr>
          <p:cNvPr id="4" name="CasellaDiTesto 3"/>
          <p:cNvSpPr txBox="1"/>
          <p:nvPr/>
        </p:nvSpPr>
        <p:spPr>
          <a:xfrm>
            <a:off x="6731280" y="3456000"/>
            <a:ext cx="1855439" cy="486360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0" i="0" u="none" strike="noStrike" cap="none" baseline="0">
                <a:ln>
                  <a:noFill/>
                </a:ln>
                <a:solidFill>
                  <a:srgbClr val="CE181E"/>
                </a:solidFill>
                <a:latin typeface="Arial" pitchFamily="2"/>
                <a:ea typeface="Arial" pitchFamily="2"/>
                <a:cs typeface="Arial" pitchFamily="2"/>
              </a:rPr>
              <a:t>Anello Kula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6696000" y="4320000"/>
            <a:ext cx="1224000" cy="79200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CE181E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dirty="0"/>
              <a:t>Economia</a:t>
            </a:r>
            <a:r>
              <a:rPr lang="it-IT" dirty="0" smtClean="0"/>
              <a:t>, profitto, prezzo</a:t>
            </a:r>
            <a:endParaRPr lang="it-IT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54400" y="1440000"/>
            <a:ext cx="8229600" cy="452592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400" dirty="0"/>
              <a:t>Gli individui tendono razionalmente a massimizzare il proprio </a:t>
            </a:r>
            <a:r>
              <a:rPr lang="it-IT" sz="2400" dirty="0" smtClean="0"/>
              <a:t>vantaggio, </a:t>
            </a:r>
            <a:r>
              <a:rPr lang="it-IT" sz="2400" dirty="0"/>
              <a:t>prendono decisioni basate sulle proprie preferenze</a:t>
            </a:r>
          </a:p>
          <a:p>
            <a:pPr lvl="0"/>
            <a:r>
              <a:rPr lang="it-IT" sz="2400" dirty="0"/>
              <a:t>Quanto maggiore è la quantità di una certa cosa posseduta da un individui</a:t>
            </a:r>
            <a:r>
              <a:rPr lang="it-IT" sz="2400" dirty="0" smtClean="0"/>
              <a:t>, tanto </a:t>
            </a:r>
            <a:r>
              <a:rPr lang="it-IT" sz="2400" dirty="0"/>
              <a:t>meno egli sarà interessato ad </a:t>
            </a:r>
            <a:r>
              <a:rPr lang="it-IT" sz="2400" dirty="0" smtClean="0"/>
              <a:t>ottenerne </a:t>
            </a:r>
            <a:r>
              <a:rPr lang="it-IT" sz="2400" dirty="0"/>
              <a:t>ancora</a:t>
            </a:r>
          </a:p>
          <a:p>
            <a:pPr lvl="0"/>
            <a:r>
              <a:rPr lang="it-IT" sz="2400" dirty="0"/>
              <a:t>I prezzi di beni e servizi sul mercato sono determinati direttamente dalle preferenze dei potenziali acquirenti e venditori</a:t>
            </a:r>
            <a:r>
              <a:rPr lang="it-IT" sz="2400" dirty="0" smtClean="0"/>
              <a:t>: più </a:t>
            </a:r>
            <a:r>
              <a:rPr lang="it-IT" sz="2400" dirty="0"/>
              <a:t>elevata è la domanda di un bene</a:t>
            </a:r>
            <a:r>
              <a:rPr lang="it-IT" sz="2400" dirty="0" smtClean="0"/>
              <a:t>, più </a:t>
            </a:r>
            <a:r>
              <a:rPr lang="it-IT" sz="2400" dirty="0"/>
              <a:t>esso avrà valore e maggiore sarà il suo prezzo</a:t>
            </a:r>
            <a:r>
              <a:rPr lang="it-IT" sz="2400" dirty="0" smtClean="0"/>
              <a:t>, più </a:t>
            </a:r>
            <a:r>
              <a:rPr lang="it-IT" sz="2400" dirty="0"/>
              <a:t>elevata è l’offerta</a:t>
            </a:r>
            <a:r>
              <a:rPr lang="it-IT" sz="2400" dirty="0" smtClean="0"/>
              <a:t>, meno </a:t>
            </a:r>
            <a:r>
              <a:rPr lang="it-IT" sz="2400" dirty="0"/>
              <a:t>esso avrà valore e minore sarà il suo prezzo</a:t>
            </a:r>
          </a:p>
          <a:p>
            <a:pPr lvl="0"/>
            <a:r>
              <a:rPr lang="it-IT" sz="2400" dirty="0"/>
              <a:t>I beni forniti da un monopolio sono più costosi di quelli offerti da più imprese in concorrenza tra loro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216000" y="1440000"/>
            <a:ext cx="432000" cy="503999"/>
          </a:xfrm>
          <a:custGeom>
            <a:avLst/>
            <a:gdLst>
              <a:gd name="f0" fmla="val 0"/>
              <a:gd name="f1" fmla="val 841"/>
              <a:gd name="f2" fmla="val 854"/>
              <a:gd name="f3" fmla="val 517"/>
              <a:gd name="f4" fmla="val 247"/>
              <a:gd name="f5" fmla="val 415"/>
              <a:gd name="f6" fmla="val 264"/>
              <a:gd name="f7" fmla="val 680"/>
              <a:gd name="f8" fmla="val 5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1" h="854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6" y="f0"/>
                </a:lnTo>
                <a:lnTo>
                  <a:pt x="f0" y="f0"/>
                </a:lnTo>
                <a:lnTo>
                  <a:pt x="f0" y="f7"/>
                </a:lnTo>
                <a:lnTo>
                  <a:pt x="f3" y="f7"/>
                </a:lnTo>
                <a:lnTo>
                  <a:pt x="f3" y="f2"/>
                </a:lnTo>
                <a:lnTo>
                  <a:pt x="f1" y="f8"/>
                </a:lnTo>
                <a:lnTo>
                  <a:pt x="f3" y="f4"/>
                </a:lnTo>
                <a:close/>
              </a:path>
            </a:pathLst>
          </a:custGeom>
          <a:solidFill>
            <a:srgbClr val="CE181E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216000" y="2376000"/>
            <a:ext cx="503999" cy="503999"/>
          </a:xfrm>
          <a:custGeom>
            <a:avLst/>
            <a:gdLst>
              <a:gd name="f0" fmla="val 0"/>
              <a:gd name="f1" fmla="val 841"/>
              <a:gd name="f2" fmla="val 854"/>
              <a:gd name="f3" fmla="val 517"/>
              <a:gd name="f4" fmla="val 247"/>
              <a:gd name="f5" fmla="val 415"/>
              <a:gd name="f6" fmla="val 264"/>
              <a:gd name="f7" fmla="val 680"/>
              <a:gd name="f8" fmla="val 5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1" h="854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6" y="f0"/>
                </a:lnTo>
                <a:lnTo>
                  <a:pt x="f0" y="f0"/>
                </a:lnTo>
                <a:lnTo>
                  <a:pt x="f0" y="f7"/>
                </a:lnTo>
                <a:lnTo>
                  <a:pt x="f3" y="f7"/>
                </a:lnTo>
                <a:lnTo>
                  <a:pt x="f3" y="f2"/>
                </a:lnTo>
                <a:lnTo>
                  <a:pt x="f1" y="f8"/>
                </a:lnTo>
                <a:lnTo>
                  <a:pt x="f3" y="f4"/>
                </a:lnTo>
                <a:close/>
              </a:path>
            </a:pathLst>
          </a:custGeom>
          <a:solidFill>
            <a:srgbClr val="CE181E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144000" y="3384000"/>
            <a:ext cx="576000" cy="648000"/>
          </a:xfrm>
          <a:custGeom>
            <a:avLst/>
            <a:gdLst>
              <a:gd name="f0" fmla="val 0"/>
              <a:gd name="f1" fmla="val 841"/>
              <a:gd name="f2" fmla="val 854"/>
              <a:gd name="f3" fmla="val 517"/>
              <a:gd name="f4" fmla="val 247"/>
              <a:gd name="f5" fmla="val 415"/>
              <a:gd name="f6" fmla="val 264"/>
              <a:gd name="f7" fmla="val 680"/>
              <a:gd name="f8" fmla="val 5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1" h="854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6" y="f0"/>
                </a:lnTo>
                <a:lnTo>
                  <a:pt x="f0" y="f0"/>
                </a:lnTo>
                <a:lnTo>
                  <a:pt x="f0" y="f7"/>
                </a:lnTo>
                <a:lnTo>
                  <a:pt x="f3" y="f7"/>
                </a:lnTo>
                <a:lnTo>
                  <a:pt x="f3" y="f2"/>
                </a:lnTo>
                <a:lnTo>
                  <a:pt x="f1" y="f8"/>
                </a:lnTo>
                <a:lnTo>
                  <a:pt x="f3" y="f4"/>
                </a:lnTo>
                <a:close/>
              </a:path>
            </a:pathLst>
          </a:custGeom>
          <a:solidFill>
            <a:srgbClr val="CE181E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44000" y="5040000"/>
            <a:ext cx="410400" cy="576000"/>
          </a:xfrm>
          <a:custGeom>
            <a:avLst/>
            <a:gdLst>
              <a:gd name="f0" fmla="val 0"/>
              <a:gd name="f1" fmla="val 841"/>
              <a:gd name="f2" fmla="val 854"/>
              <a:gd name="f3" fmla="val 517"/>
              <a:gd name="f4" fmla="val 247"/>
              <a:gd name="f5" fmla="val 415"/>
              <a:gd name="f6" fmla="val 264"/>
              <a:gd name="f7" fmla="val 680"/>
              <a:gd name="f8" fmla="val 5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841" h="854">
                <a:moveTo>
                  <a:pt x="f3" y="f4"/>
                </a:moveTo>
                <a:lnTo>
                  <a:pt x="f3" y="f5"/>
                </a:lnTo>
                <a:lnTo>
                  <a:pt x="f6" y="f5"/>
                </a:lnTo>
                <a:lnTo>
                  <a:pt x="f6" y="f0"/>
                </a:lnTo>
                <a:lnTo>
                  <a:pt x="f0" y="f0"/>
                </a:lnTo>
                <a:lnTo>
                  <a:pt x="f0" y="f7"/>
                </a:lnTo>
                <a:lnTo>
                  <a:pt x="f3" y="f7"/>
                </a:lnTo>
                <a:lnTo>
                  <a:pt x="f3" y="f2"/>
                </a:lnTo>
                <a:lnTo>
                  <a:pt x="f1" y="f8"/>
                </a:lnTo>
                <a:lnTo>
                  <a:pt x="f3" y="f4"/>
                </a:lnTo>
                <a:close/>
              </a:path>
            </a:pathLst>
          </a:custGeom>
          <a:solidFill>
            <a:srgbClr val="CE181E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128520"/>
            <a:ext cx="8229600" cy="1434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b="1" i="1"/>
              <a:t>Psicologia comportamentista e teoria dei giochi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>
                <a:solidFill>
                  <a:srgbClr val="CE181E"/>
                </a:solidFill>
              </a:rPr>
              <a:t>Scuola comportamentista di psicologia sperimentale</a:t>
            </a:r>
            <a:r>
              <a:rPr lang="it-IT"/>
              <a:t> (George Homans)</a:t>
            </a:r>
          </a:p>
          <a:p>
            <a:pPr lvl="0"/>
            <a:r>
              <a:rPr lang="it-IT"/>
              <a:t>La teoria dei giochi </a:t>
            </a:r>
            <a:r>
              <a:rPr lang="it-IT" i="1"/>
              <a:t>si interessa</a:t>
            </a:r>
            <a:r>
              <a:rPr lang="it-IT"/>
              <a:t> principalmente a particolari modelli di scelta e all’identificazione di dilemmi e strategie ricorrenti.</a:t>
            </a:r>
          </a:p>
          <a:p>
            <a:pPr lvl="0"/>
            <a:r>
              <a:rPr lang="it-IT"/>
              <a:t>Esempio più noto è il “</a:t>
            </a:r>
            <a:r>
              <a:rPr lang="it-IT">
                <a:solidFill>
                  <a:srgbClr val="CE181E"/>
                </a:solidFill>
              </a:rPr>
              <a:t>dilemma del prigioniero”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792000" y="-487440"/>
            <a:ext cx="8136000" cy="185543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George </a:t>
            </a:r>
            <a:r>
              <a:rPr lang="it-IT" sz="3200" dirty="0" err="1"/>
              <a:t>Homans</a:t>
            </a:r>
            <a:r>
              <a:rPr lang="it-IT" sz="3200" dirty="0" smtClean="0">
                <a:solidFill>
                  <a:srgbClr val="CE181E"/>
                </a:solidFill>
              </a:rPr>
              <a:t>: </a:t>
            </a:r>
            <a:r>
              <a:rPr lang="it-IT" sz="3200" dirty="0" smtClean="0"/>
              <a:t>il </a:t>
            </a:r>
            <a:r>
              <a:rPr lang="it-IT" sz="3200" dirty="0"/>
              <a:t>comportamento sociale elementare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b="1">
                <a:solidFill>
                  <a:srgbClr val="ED1C24"/>
                </a:solidFill>
              </a:rPr>
              <a:t>Il comportamento sociale elementare</a:t>
            </a:r>
          </a:p>
        </p:txBody>
      </p:sp>
      <p:sp>
        <p:nvSpPr>
          <p:cNvPr id="4" name="Figura a mano libera 3"/>
          <p:cNvSpPr/>
          <p:nvPr/>
        </p:nvSpPr>
        <p:spPr>
          <a:xfrm flipH="1">
            <a:off x="360000" y="2376000"/>
            <a:ext cx="2304000" cy="2592000"/>
          </a:xfrm>
          <a:custGeom>
            <a:avLst>
              <a:gd name="f0" fmla="val 10062"/>
              <a:gd name="f1" fmla="val 18378"/>
              <a:gd name="f2" fmla="val 6098"/>
            </a:avLst>
            <a:gdLst>
              <a:gd name="f3" fmla="val w"/>
              <a:gd name="f4" fmla="val h"/>
              <a:gd name="f5" fmla="val 0"/>
              <a:gd name="f6" fmla="val 21600"/>
              <a:gd name="f7" fmla="val -2147483647"/>
              <a:gd name="f8" fmla="val 2147483647"/>
              <a:gd name="f9" fmla="*/ f3 1 21600"/>
              <a:gd name="f10" fmla="*/ f4 1 21600"/>
              <a:gd name="f11" fmla="pin 0 f2 f6"/>
              <a:gd name="f12" fmla="val f11"/>
              <a:gd name="f13" fmla="pin f11 f0 f6"/>
              <a:gd name="f14" fmla="*/ f11 f10 1"/>
              <a:gd name="f15" fmla="*/ f5 f10 1"/>
              <a:gd name="f16" fmla="val f13"/>
              <a:gd name="f17" fmla="+- 21600 0 f13"/>
              <a:gd name="f18" fmla="*/ f13 f9 1"/>
              <a:gd name="f19" fmla="*/ f12 f9 1"/>
              <a:gd name="f20" fmla="*/ f17 1 2"/>
              <a:gd name="f21" fmla="+- f13 f20 0"/>
              <a:gd name="f22" fmla="pin f21 f1 21600"/>
              <a:gd name="f23" fmla="val f22"/>
              <a:gd name="f24" fmla="+- 21600 0 f22"/>
              <a:gd name="f25" fmla="*/ f22 f9 1"/>
              <a:gd name="f26" fmla="+- f13 f24 0"/>
              <a:gd name="f27" fmla="+- 21600 0 f24"/>
              <a:gd name="f28" fmla="*/ f23 f9 1"/>
              <a:gd name="f29" fmla="*/ f23 f10 1"/>
              <a:gd name="f30" fmla="+- f27 0 f24"/>
              <a:gd name="f31" fmla="*/ f26 f10 1"/>
            </a:gdLst>
            <a:ahLst>
              <a:ahXY gdRefX="f1" minX="f21" maxX="f6" gdRefY="f2" minY="f5" maxY="f6">
                <a:pos x="f25" y="f14"/>
              </a:ahXY>
              <a:ahXY gdRefX="f0" minX="f11" maxX="f6" gdRefY="" minY="0" maxY="0">
                <a:pos x="f18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31" r="f28" b="f29"/>
            <a:pathLst>
              <a:path w="21600" h="21600">
                <a:moveTo>
                  <a:pt x="f5" y="f21"/>
                </a:moveTo>
                <a:lnTo>
                  <a:pt x="f12" y="f16"/>
                </a:lnTo>
                <a:lnTo>
                  <a:pt x="f12" y="f26"/>
                </a:lnTo>
                <a:lnTo>
                  <a:pt x="f26" y="f26"/>
                </a:lnTo>
                <a:lnTo>
                  <a:pt x="f26" y="f12"/>
                </a:lnTo>
                <a:lnTo>
                  <a:pt x="f16" y="f12"/>
                </a:lnTo>
                <a:lnTo>
                  <a:pt x="f21" y="f5"/>
                </a:lnTo>
                <a:lnTo>
                  <a:pt x="f6" y="f12"/>
                </a:lnTo>
                <a:lnTo>
                  <a:pt x="f23" y="f12"/>
                </a:lnTo>
                <a:lnTo>
                  <a:pt x="f23" y="f23"/>
                </a:lnTo>
                <a:lnTo>
                  <a:pt x="f12" y="f23"/>
                </a:lnTo>
                <a:lnTo>
                  <a:pt x="f12" y="f6"/>
                </a:lnTo>
                <a:close/>
              </a:path>
            </a:pathLst>
          </a:custGeom>
          <a:solidFill>
            <a:srgbClr val="729FCF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51999" y="4030200"/>
            <a:ext cx="6840000" cy="577800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i="0" u="none" strike="noStrike" cap="none" baseline="0">
                <a:ln>
                  <a:noFill/>
                </a:ln>
                <a:solidFill>
                  <a:srgbClr val="CE181E"/>
                </a:solidFill>
                <a:latin typeface="Arial" pitchFamily="2"/>
                <a:ea typeface="Arial" pitchFamily="2"/>
                <a:cs typeface="Arial" pitchFamily="2"/>
              </a:rPr>
              <a:t>I principi dello scambio sociale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0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b="1" i="1" dirty="0"/>
              <a:t>I principi </a:t>
            </a:r>
            <a:r>
              <a:rPr lang="it-IT" b="1" i="1" dirty="0" smtClean="0"/>
              <a:t>generali </a:t>
            </a:r>
            <a:r>
              <a:rPr lang="it-IT" b="1" i="1" dirty="0"/>
              <a:t>di </a:t>
            </a:r>
            <a:r>
              <a:rPr lang="it-IT" b="1" i="1" dirty="0" err="1"/>
              <a:t>Homans</a:t>
            </a:r>
            <a:endParaRPr lang="it-IT" b="1" i="1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296000"/>
            <a:ext cx="8363272" cy="573340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600" dirty="0">
                <a:solidFill>
                  <a:srgbClr val="CE181E"/>
                </a:solidFill>
              </a:rPr>
              <a:t>Principio del successo</a:t>
            </a:r>
            <a:r>
              <a:rPr lang="it-IT" sz="2600" dirty="0"/>
              <a:t>: una particolare azione compiuta da un individuo viene ricompensata</a:t>
            </a:r>
            <a:r>
              <a:rPr lang="it-IT" sz="2600" dirty="0" smtClean="0"/>
              <a:t>, è </a:t>
            </a:r>
            <a:r>
              <a:rPr lang="it-IT" sz="2600" dirty="0"/>
              <a:t>la probabilità che egli compia nuovamente quella stessa azione</a:t>
            </a:r>
          </a:p>
          <a:p>
            <a:pPr lvl="0"/>
            <a:endParaRPr lang="it-IT" sz="2600" dirty="0"/>
          </a:p>
          <a:p>
            <a:pPr lvl="0"/>
            <a:r>
              <a:rPr lang="it-IT" sz="2600" dirty="0"/>
              <a:t> </a:t>
            </a:r>
            <a:r>
              <a:rPr lang="it-IT" sz="2600" dirty="0">
                <a:solidFill>
                  <a:srgbClr val="CE181E"/>
                </a:solidFill>
              </a:rPr>
              <a:t>Principio dello stimolo</a:t>
            </a:r>
            <a:r>
              <a:rPr lang="it-IT" sz="2600" dirty="0"/>
              <a:t>: Se in passato uno stimolo ha creato occasioni in cui l’azione di un individuo è stata ricompensata</a:t>
            </a:r>
            <a:r>
              <a:rPr lang="it-IT" sz="2600" dirty="0" smtClean="0"/>
              <a:t>, più </a:t>
            </a:r>
            <a:r>
              <a:rPr lang="it-IT" sz="2600" dirty="0"/>
              <a:t>lo stimolo è simile a quello </a:t>
            </a:r>
            <a:r>
              <a:rPr lang="it-IT" sz="2600" dirty="0" smtClean="0"/>
              <a:t>passato più è facile che egli </a:t>
            </a:r>
            <a:r>
              <a:rPr lang="it-IT" sz="2600" dirty="0"/>
              <a:t>compia la stessa azione</a:t>
            </a:r>
          </a:p>
          <a:p>
            <a:pPr lvl="0"/>
            <a:endParaRPr lang="it-IT" sz="2600" dirty="0"/>
          </a:p>
          <a:p>
            <a:pPr lvl="0"/>
            <a:r>
              <a:rPr lang="it-IT" sz="2600" dirty="0">
                <a:solidFill>
                  <a:srgbClr val="CE181E"/>
                </a:solidFill>
              </a:rPr>
              <a:t>Principio del valore</a:t>
            </a:r>
            <a:r>
              <a:rPr lang="it-IT" sz="2600" dirty="0"/>
              <a:t>: Più un individuo attribuisce valore al risultato di una determinata azione</a:t>
            </a:r>
            <a:r>
              <a:rPr lang="it-IT" sz="2600" dirty="0" smtClean="0"/>
              <a:t>, più </a:t>
            </a:r>
            <a:r>
              <a:rPr lang="it-IT" sz="2600" dirty="0"/>
              <a:t>è probabile che la compia</a:t>
            </a:r>
          </a:p>
          <a:p>
            <a:pPr lvl="0"/>
            <a:r>
              <a:rPr lang="it-IT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88000" y="1522080"/>
            <a:ext cx="8604480" cy="5795352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200" dirty="0">
                <a:solidFill>
                  <a:srgbClr val="CE181E"/>
                </a:solidFill>
              </a:rPr>
              <a:t>Principio della razionalità</a:t>
            </a:r>
            <a:r>
              <a:rPr lang="it-IT" sz="2200" dirty="0" smtClean="0"/>
              <a:t>: tra </a:t>
            </a:r>
            <a:r>
              <a:rPr lang="it-IT" sz="2200" dirty="0"/>
              <a:t>azioni alternative l’individuo sceglierà quella per cui</a:t>
            </a:r>
            <a:r>
              <a:rPr lang="it-IT" sz="2200" dirty="0" smtClean="0"/>
              <a:t>, secondo </a:t>
            </a:r>
            <a:r>
              <a:rPr lang="it-IT" sz="2200" dirty="0"/>
              <a:t>la sua percezione della situazioni</a:t>
            </a:r>
            <a:r>
              <a:rPr lang="it-IT" sz="2200" dirty="0" smtClean="0"/>
              <a:t>, è </a:t>
            </a:r>
            <a:r>
              <a:rPr lang="it-IT" sz="2200" dirty="0"/>
              <a:t>più alto il valore del risultato per la probabilità di ottenerlo. Questo l’approccio può essere utile anche nello studio dei problemi educativi</a:t>
            </a:r>
          </a:p>
          <a:p>
            <a:pPr lvl="0"/>
            <a:endParaRPr lang="it-IT" sz="2200" dirty="0"/>
          </a:p>
          <a:p>
            <a:pPr lvl="0"/>
            <a:r>
              <a:rPr lang="it-IT" sz="2200" dirty="0">
                <a:solidFill>
                  <a:srgbClr val="CE181E"/>
                </a:solidFill>
              </a:rPr>
              <a:t>Principio della </a:t>
            </a:r>
            <a:r>
              <a:rPr lang="it-IT" sz="2200" dirty="0" smtClean="0">
                <a:solidFill>
                  <a:srgbClr val="CE181E"/>
                </a:solidFill>
              </a:rPr>
              <a:t>privazione-saturazione</a:t>
            </a:r>
            <a:r>
              <a:rPr lang="it-IT" sz="2200" dirty="0" smtClean="0"/>
              <a:t>: più un </a:t>
            </a:r>
            <a:r>
              <a:rPr lang="it-IT" sz="2200" dirty="0"/>
              <a:t>individuo nel passato ha ricevuto una particolare ricompensa</a:t>
            </a:r>
            <a:r>
              <a:rPr lang="it-IT" sz="2200" dirty="0" smtClean="0"/>
              <a:t>, meno </a:t>
            </a:r>
            <a:r>
              <a:rPr lang="it-IT" sz="2200" dirty="0"/>
              <a:t>valore attribuirà a ulteriori ricompense dello stesso genere</a:t>
            </a:r>
          </a:p>
          <a:p>
            <a:pPr lvl="0"/>
            <a:endParaRPr lang="it-IT" sz="2200" dirty="0"/>
          </a:p>
          <a:p>
            <a:pPr lvl="0"/>
            <a:r>
              <a:rPr lang="it-IT" sz="2200" dirty="0">
                <a:solidFill>
                  <a:srgbClr val="CE181E"/>
                </a:solidFill>
              </a:rPr>
              <a:t>Principio dell’aggressività-approvazione</a:t>
            </a:r>
            <a:r>
              <a:rPr lang="it-IT" sz="2200" dirty="0"/>
              <a:t>: </a:t>
            </a:r>
            <a:r>
              <a:rPr lang="it-IT" sz="2200" dirty="0" smtClean="0"/>
              <a:t>a) Quando </a:t>
            </a:r>
            <a:r>
              <a:rPr lang="it-IT" sz="2200" dirty="0"/>
              <a:t>l’azione di un individuo non riceve la ricompensa attesa</a:t>
            </a:r>
            <a:r>
              <a:rPr lang="it-IT" sz="2200" dirty="0" smtClean="0"/>
              <a:t>, l’individuo </a:t>
            </a:r>
            <a:r>
              <a:rPr lang="it-IT" sz="2200" dirty="0"/>
              <a:t>andrà in collera</a:t>
            </a:r>
            <a:r>
              <a:rPr lang="it-IT" sz="2200" dirty="0" smtClean="0"/>
              <a:t>; egli </a:t>
            </a:r>
            <a:r>
              <a:rPr lang="it-IT" sz="2200" dirty="0"/>
              <a:t>tenderà ad adottare un </a:t>
            </a:r>
            <a:r>
              <a:rPr lang="it-IT" sz="2200" dirty="0">
                <a:solidFill>
                  <a:srgbClr val="CE181E"/>
                </a:solidFill>
              </a:rPr>
              <a:t>comportamento aggressivo.</a:t>
            </a:r>
            <a:r>
              <a:rPr lang="it-IT" sz="2200" dirty="0"/>
              <a:t> b</a:t>
            </a:r>
            <a:r>
              <a:rPr lang="it-IT" sz="2200" dirty="0" smtClean="0"/>
              <a:t>) Quando </a:t>
            </a:r>
            <a:r>
              <a:rPr lang="it-IT" sz="2200" dirty="0"/>
              <a:t>riceve la ricompensa attesa,individuo sarà compiaciuto</a:t>
            </a:r>
            <a:r>
              <a:rPr lang="it-IT" sz="2200" dirty="0" smtClean="0"/>
              <a:t>; egli </a:t>
            </a:r>
            <a:r>
              <a:rPr lang="it-IT" sz="2200" dirty="0"/>
              <a:t>tenderà ad adottare un </a:t>
            </a:r>
            <a:r>
              <a:rPr lang="it-IT" sz="2200" dirty="0">
                <a:solidFill>
                  <a:srgbClr val="CE181E"/>
                </a:solidFill>
              </a:rPr>
              <a:t>comportamento di approvazione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b="1" i="1"/>
              <a:t>potere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800" dirty="0" err="1">
                <a:solidFill>
                  <a:srgbClr val="CE181E"/>
                </a:solidFill>
              </a:rPr>
              <a:t>Homans</a:t>
            </a:r>
            <a:r>
              <a:rPr lang="it-IT" sz="2800" dirty="0">
                <a:solidFill>
                  <a:srgbClr val="CE181E"/>
                </a:solidFill>
              </a:rPr>
              <a:t> </a:t>
            </a:r>
            <a:r>
              <a:rPr lang="it-IT" sz="2800" dirty="0" smtClean="0">
                <a:solidFill>
                  <a:srgbClr val="CE181E"/>
                </a:solidFill>
              </a:rPr>
              <a:t>definisce</a:t>
            </a:r>
            <a:r>
              <a:rPr lang="it-IT" sz="2800" dirty="0" smtClean="0"/>
              <a:t> </a:t>
            </a:r>
            <a:r>
              <a:rPr lang="it-IT" sz="2800" u="sng" dirty="0"/>
              <a:t>il potere</a:t>
            </a:r>
            <a:r>
              <a:rPr lang="it-IT" sz="2800" dirty="0"/>
              <a:t> come la capacità di fornire prestazioni considerate </a:t>
            </a:r>
            <a:r>
              <a:rPr lang="it-IT" sz="2800" dirty="0" smtClean="0"/>
              <a:t>desiderabili</a:t>
            </a:r>
            <a:endParaRPr lang="it-IT" sz="2800" dirty="0"/>
          </a:p>
          <a:p>
            <a:pPr lvl="0"/>
            <a:endParaRPr lang="it-IT" sz="2800" dirty="0">
              <a:solidFill>
                <a:srgbClr val="CE181E"/>
              </a:solidFill>
            </a:endParaRPr>
          </a:p>
          <a:p>
            <a:pPr lvl="0"/>
            <a:r>
              <a:rPr lang="it-IT" sz="2800" dirty="0" smtClean="0">
                <a:solidFill>
                  <a:srgbClr val="CE181E"/>
                </a:solidFill>
              </a:rPr>
              <a:t>Gli </a:t>
            </a:r>
            <a:r>
              <a:rPr lang="it-IT" sz="2800" dirty="0">
                <a:solidFill>
                  <a:srgbClr val="CE181E"/>
                </a:solidFill>
              </a:rPr>
              <a:t>economisti  rappresentano</a:t>
            </a:r>
            <a:r>
              <a:rPr lang="it-IT" sz="2800" dirty="0"/>
              <a:t> </a:t>
            </a:r>
            <a:r>
              <a:rPr lang="it-IT" sz="2800" u="sng" dirty="0"/>
              <a:t>il potere</a:t>
            </a:r>
            <a:r>
              <a:rPr lang="it-IT" sz="2800" dirty="0"/>
              <a:t> anche dal </a:t>
            </a:r>
            <a:r>
              <a:rPr lang="it-IT" sz="2800" dirty="0" smtClean="0"/>
              <a:t>prezzo che un individuo </a:t>
            </a:r>
            <a:r>
              <a:rPr lang="it-IT" sz="2800" dirty="0"/>
              <a:t>può ottenere per i propri </a:t>
            </a:r>
            <a:r>
              <a:rPr lang="it-IT" sz="2800" dirty="0" smtClean="0"/>
              <a:t>servizi</a:t>
            </a:r>
            <a:endParaRPr lang="it-IT" sz="2800" dirty="0"/>
          </a:p>
          <a:p>
            <a:pPr lvl="0"/>
            <a:endParaRPr lang="it-IT" sz="2800" dirty="0"/>
          </a:p>
          <a:p>
            <a:pPr lvl="0"/>
            <a:r>
              <a:rPr lang="it-IT" sz="2800" dirty="0">
                <a:solidFill>
                  <a:srgbClr val="CE181E"/>
                </a:solidFill>
              </a:rPr>
              <a:t>La teoria dello scambio</a:t>
            </a:r>
            <a:r>
              <a:rPr lang="it-IT" sz="2800" dirty="0" smtClean="0">
                <a:solidFill>
                  <a:srgbClr val="CE181E"/>
                </a:solidFill>
              </a:rPr>
              <a:t>, invece, </a:t>
            </a:r>
            <a:r>
              <a:rPr lang="it-IT" sz="2800" dirty="0">
                <a:solidFill>
                  <a:srgbClr val="CE181E"/>
                </a:solidFill>
              </a:rPr>
              <a:t>sottolinea</a:t>
            </a:r>
            <a:r>
              <a:rPr lang="it-IT" sz="2800" dirty="0"/>
              <a:t> il rapporto tra </a:t>
            </a:r>
            <a:r>
              <a:rPr lang="it-IT" sz="2800" u="sng" dirty="0"/>
              <a:t>il potere</a:t>
            </a:r>
            <a:r>
              <a:rPr lang="it-IT" sz="2800" dirty="0"/>
              <a:t> e la capacità di fornire prestazioni considerate desiderabili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56311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>
                <a:solidFill>
                  <a:srgbClr val="CE181E"/>
                </a:solidFill>
              </a:rPr>
              <a:t>Teoria dei giochi e dilemma del prigioniero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72000" y="1512000"/>
            <a:ext cx="9072000" cy="452592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/>
              <a:t>Teoria dei giochi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3600000" y="1655999"/>
            <a:ext cx="1007999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AA55A1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80000" y="1512000"/>
            <a:ext cx="8536609" cy="1691317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analizza il comportamento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umano </a:t>
            </a:r>
            <a:r>
              <a:rPr lang="it-IT" sz="2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sostenendo </a:t>
            </a: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che molte situazioni </a:t>
            </a:r>
            <a:r>
              <a:rPr lang="it-IT" sz="26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possono </a:t>
            </a: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essere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viste come varianti di “giochi”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6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piuttosto semplici.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4560" y="4536000"/>
            <a:ext cx="2557439" cy="36467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2000" y="3456000"/>
            <a:ext cx="4163760" cy="18129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0" i="0" u="none" strike="noStrike" cap="none" baseline="0">
                <a:ln>
                  <a:noFill/>
                </a:ln>
                <a:solidFill>
                  <a:srgbClr val="CE181E"/>
                </a:solidFill>
                <a:latin typeface="Arial" pitchFamily="2"/>
                <a:ea typeface="Arial" pitchFamily="2"/>
                <a:cs typeface="Arial" pitchFamily="2"/>
              </a:rPr>
              <a:t>Dilemma del prigioniero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80000" y="4332960"/>
            <a:ext cx="5714640" cy="22190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igura a mano libera 8"/>
          <p:cNvSpPr/>
          <p:nvPr/>
        </p:nvSpPr>
        <p:spPr>
          <a:xfrm flipH="1">
            <a:off x="1007999" y="4248000"/>
            <a:ext cx="1584000" cy="1655999"/>
          </a:xfrm>
          <a:custGeom>
            <a:avLst>
              <a:gd name="f0" fmla="val 10062"/>
              <a:gd name="f1" fmla="val 18378"/>
              <a:gd name="f2" fmla="val 6098"/>
            </a:avLst>
            <a:gdLst>
              <a:gd name="f3" fmla="val w"/>
              <a:gd name="f4" fmla="val h"/>
              <a:gd name="f5" fmla="val 0"/>
              <a:gd name="f6" fmla="val 21600"/>
              <a:gd name="f7" fmla="val -2147483647"/>
              <a:gd name="f8" fmla="val 2147483647"/>
              <a:gd name="f9" fmla="*/ f3 1 21600"/>
              <a:gd name="f10" fmla="*/ f4 1 21600"/>
              <a:gd name="f11" fmla="pin 0 f2 f6"/>
              <a:gd name="f12" fmla="val f11"/>
              <a:gd name="f13" fmla="pin f11 f0 f6"/>
              <a:gd name="f14" fmla="*/ f11 f10 1"/>
              <a:gd name="f15" fmla="*/ f5 f10 1"/>
              <a:gd name="f16" fmla="val f13"/>
              <a:gd name="f17" fmla="+- 21600 0 f13"/>
              <a:gd name="f18" fmla="*/ f13 f9 1"/>
              <a:gd name="f19" fmla="*/ f12 f9 1"/>
              <a:gd name="f20" fmla="*/ f17 1 2"/>
              <a:gd name="f21" fmla="+- f13 f20 0"/>
              <a:gd name="f22" fmla="pin f21 f1 21600"/>
              <a:gd name="f23" fmla="val f22"/>
              <a:gd name="f24" fmla="+- 21600 0 f22"/>
              <a:gd name="f25" fmla="*/ f22 f9 1"/>
              <a:gd name="f26" fmla="+- f13 f24 0"/>
              <a:gd name="f27" fmla="+- 21600 0 f24"/>
              <a:gd name="f28" fmla="*/ f23 f9 1"/>
              <a:gd name="f29" fmla="*/ f23 f10 1"/>
              <a:gd name="f30" fmla="+- f27 0 f24"/>
              <a:gd name="f31" fmla="*/ f26 f10 1"/>
            </a:gdLst>
            <a:ahLst>
              <a:ahXY gdRefX="f1" minX="f21" maxX="f6" gdRefY="f2" minY="f5" maxY="f6">
                <a:pos x="f25" y="f14"/>
              </a:ahXY>
              <a:ahXY gdRefX="f0" minX="f11" maxX="f6" gdRefY="" minY="0" maxY="0">
                <a:pos x="f18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31" r="f28" b="f29"/>
            <a:pathLst>
              <a:path w="21600" h="21600">
                <a:moveTo>
                  <a:pt x="f5" y="f21"/>
                </a:moveTo>
                <a:lnTo>
                  <a:pt x="f12" y="f16"/>
                </a:lnTo>
                <a:lnTo>
                  <a:pt x="f12" y="f26"/>
                </a:lnTo>
                <a:lnTo>
                  <a:pt x="f26" y="f26"/>
                </a:lnTo>
                <a:lnTo>
                  <a:pt x="f26" y="f12"/>
                </a:lnTo>
                <a:lnTo>
                  <a:pt x="f16" y="f12"/>
                </a:lnTo>
                <a:lnTo>
                  <a:pt x="f21" y="f5"/>
                </a:lnTo>
                <a:lnTo>
                  <a:pt x="f6" y="f12"/>
                </a:lnTo>
                <a:lnTo>
                  <a:pt x="f23" y="f12"/>
                </a:lnTo>
                <a:lnTo>
                  <a:pt x="f23" y="f23"/>
                </a:lnTo>
                <a:lnTo>
                  <a:pt x="f12" y="f23"/>
                </a:lnTo>
                <a:lnTo>
                  <a:pt x="f12" y="f6"/>
                </a:lnTo>
                <a:close/>
              </a:path>
            </a:pathLst>
          </a:custGeom>
          <a:solidFill>
            <a:srgbClr val="AA55A1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0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>
                <a:solidFill>
                  <a:srgbClr val="CE181E"/>
                </a:solidFill>
              </a:rPr>
              <a:t>dilemma del prigioniero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15800" cy="452592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400"/>
              <a:t>Se confessi e il tuo compagno non lo fa, tu sei libero e lui sarà condannato a</a:t>
            </a:r>
          </a:p>
          <a:p>
            <a:pPr lvl="0"/>
            <a:r>
              <a:rPr lang="it-IT" sz="2400" b="1">
                <a:solidFill>
                  <a:srgbClr val="CE181E"/>
                </a:solidFill>
              </a:rPr>
              <a:t>9 anni</a:t>
            </a:r>
            <a:r>
              <a:rPr lang="it-IT" sz="2400"/>
              <a:t> di carcere</a:t>
            </a:r>
          </a:p>
          <a:p>
            <a:pPr lvl="0"/>
            <a:r>
              <a:rPr lang="it-IT" sz="2400"/>
              <a:t>Se entrambi confessate,sarete condannati entrambi a </a:t>
            </a:r>
            <a:r>
              <a:rPr lang="it-IT" sz="2400" b="1">
                <a:solidFill>
                  <a:srgbClr val="CE181E"/>
                </a:solidFill>
              </a:rPr>
              <a:t>5 anni</a:t>
            </a:r>
          </a:p>
          <a:p>
            <a:pPr lvl="0"/>
            <a:r>
              <a:rPr lang="it-IT" sz="2400"/>
              <a:t>Se nessuno dei due confessa,sarete condannati entrambi a </a:t>
            </a:r>
            <a:r>
              <a:rPr lang="it-IT" sz="2400">
                <a:solidFill>
                  <a:srgbClr val="CE181E"/>
                </a:solidFill>
              </a:rPr>
              <a:t>2 anni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4674240" y="1600200"/>
            <a:ext cx="4015800" cy="452592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sz="2400"/>
              <a:t>Se io non confesso e lui neppure,prendiamo </a:t>
            </a:r>
            <a:r>
              <a:rPr lang="it-IT" sz="2400">
                <a:solidFill>
                  <a:srgbClr val="CE181E"/>
                </a:solidFill>
              </a:rPr>
              <a:t>2 anni a testa</a:t>
            </a:r>
          </a:p>
          <a:p>
            <a:pPr lvl="0"/>
            <a:r>
              <a:rPr lang="it-IT" sz="2400"/>
              <a:t>Ma se io stia zitto mentre lui confessa,così mi prendo </a:t>
            </a:r>
            <a:r>
              <a:rPr lang="it-IT" sz="2400">
                <a:solidFill>
                  <a:srgbClr val="CE181E"/>
                </a:solidFill>
              </a:rPr>
              <a:t>9 anni.</a:t>
            </a:r>
            <a:r>
              <a:rPr lang="it-IT" sz="2400"/>
              <a:t> è molto rischioso</a:t>
            </a:r>
          </a:p>
          <a:p>
            <a:pPr lvl="0"/>
            <a:r>
              <a:rPr lang="it-IT" sz="2400"/>
              <a:t>d’altra parte se confesso potrei essere fortunato,perché se lui non confessa mi liberano. Alla peggio prendo </a:t>
            </a:r>
            <a:r>
              <a:rPr lang="it-IT" sz="2400">
                <a:solidFill>
                  <a:srgbClr val="CE181E"/>
                </a:solidFill>
              </a:rPr>
              <a:t>5 anni</a:t>
            </a:r>
            <a:r>
              <a:rPr lang="it-IT" sz="2400"/>
              <a:t>,che sono meglio di </a:t>
            </a:r>
            <a:r>
              <a:rPr lang="it-IT" sz="2400">
                <a:solidFill>
                  <a:srgbClr val="CE181E"/>
                </a:solidFill>
              </a:rPr>
              <a:t>9.</a:t>
            </a:r>
          </a:p>
          <a:p>
            <a:pPr lvl="0"/>
            <a:r>
              <a:rPr lang="it-IT" sz="2400"/>
              <a:t>Ho deciso: </a:t>
            </a:r>
            <a:r>
              <a:rPr lang="it-IT" sz="2400" b="1" i="1">
                <a:solidFill>
                  <a:srgbClr val="CE181E"/>
                </a:solidFill>
              </a:rPr>
              <a:t>confesso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104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>
                <a:solidFill>
                  <a:srgbClr val="CE181E"/>
                </a:solidFill>
                <a:latin typeface="Calibri" pitchFamily="2"/>
              </a:rPr>
              <a:t>Scambio e integrazione sociale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4800" dirty="0">
                <a:latin typeface="Calibri"/>
              </a:rPr>
              <a:t>Peter </a:t>
            </a:r>
            <a:r>
              <a:rPr lang="it-IT" sz="4800" dirty="0" err="1">
                <a:latin typeface="Calibri"/>
              </a:rPr>
              <a:t>Blau</a:t>
            </a:r>
            <a:r>
              <a:rPr lang="it-IT" sz="4800" dirty="0">
                <a:latin typeface="Calibri"/>
              </a:rPr>
              <a:t>: funzioni dello scambio sociale: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4800" dirty="0">
                <a:latin typeface="Calibri"/>
              </a:rPr>
              <a:t> 1 </a:t>
            </a:r>
            <a:r>
              <a:rPr lang="it-IT" sz="4800" dirty="0" smtClean="0">
                <a:latin typeface="Calibri"/>
              </a:rPr>
              <a:t>creare </a:t>
            </a:r>
            <a:r>
              <a:rPr lang="it-IT" sz="4800" dirty="0">
                <a:latin typeface="Calibri"/>
              </a:rPr>
              <a:t>vincoli di </a:t>
            </a:r>
            <a:r>
              <a:rPr lang="it-IT" sz="4800" dirty="0" smtClean="0">
                <a:latin typeface="Calibri"/>
              </a:rPr>
              <a:t>amicizia</a:t>
            </a:r>
          </a:p>
          <a:p>
            <a:pPr marL="0" lvl="0" indent="0" algn="just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4800" dirty="0">
                <a:latin typeface="Calibri"/>
              </a:rPr>
              <a:t> </a:t>
            </a:r>
            <a:r>
              <a:rPr lang="it-IT" sz="4800" dirty="0" smtClean="0">
                <a:latin typeface="Calibri"/>
              </a:rPr>
              <a:t>     2 stabilire </a:t>
            </a:r>
            <a:r>
              <a:rPr lang="it-IT" sz="4800" dirty="0">
                <a:latin typeface="Calibri"/>
              </a:rPr>
              <a:t>dominio </a:t>
            </a:r>
            <a:r>
              <a:rPr lang="it-IT" sz="4800" dirty="0" smtClean="0">
                <a:latin typeface="Calibri"/>
              </a:rPr>
              <a:t>e                                                    subordinazione</a:t>
            </a:r>
            <a:endParaRPr lang="it-IT" sz="4800" dirty="0"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38400" y="46800"/>
            <a:ext cx="8229600" cy="1130400"/>
          </a:xfrm>
        </p:spPr>
        <p:txBody>
          <a:bodyPr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2800" i="1" dirty="0">
                <a:solidFill>
                  <a:srgbClr val="000000"/>
                </a:solidFill>
              </a:rPr>
              <a:t>Le Teorie della scelta razionale prendono le mosse da due assunti</a:t>
            </a:r>
            <a:r>
              <a:rPr lang="it-IT" sz="2800" i="1" dirty="0" smtClean="0">
                <a:solidFill>
                  <a:srgbClr val="000000"/>
                </a:solidFill>
              </a:rPr>
              <a:t>,  secondo </a:t>
            </a:r>
            <a:r>
              <a:rPr lang="it-IT" sz="2800" i="1" dirty="0">
                <a:solidFill>
                  <a:srgbClr val="000000"/>
                </a:solidFill>
              </a:rPr>
              <a:t>cui le persone: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68360" y="1655999"/>
            <a:ext cx="8229600" cy="4498560"/>
          </a:xfrm>
        </p:spPr>
        <p:txBody>
          <a:bodyPr anchor="t" anchorCtr="0"/>
          <a:lstStyle>
            <a:def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None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355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015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72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it-IT" sz="3600" dirty="0">
                <a:solidFill>
                  <a:srgbClr val="CE181E"/>
                </a:solidFill>
              </a:rPr>
              <a:t>Sono fondamentalmente razionali</a:t>
            </a:r>
          </a:p>
          <a:p>
            <a:pPr lvl="0"/>
            <a:r>
              <a:rPr lang="it-IT" sz="3600" dirty="0">
                <a:solidFill>
                  <a:srgbClr val="CE181E"/>
                </a:solidFill>
              </a:rPr>
              <a:t>Basano le proprie azioni su quelli che ritengono i mezzi più efficaci per raggiungere i propri scopi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10400" y="72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4800" b="1" i="1">
                <a:solidFill>
                  <a:srgbClr val="CE181E"/>
                </a:solidFill>
                <a:latin typeface="Calibri Light" pitchFamily="2"/>
              </a:rPr>
              <a:t>Il potere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2088000"/>
            <a:ext cx="8229600" cy="4038119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4000">
                <a:latin typeface="Calibri"/>
              </a:rPr>
              <a:t>Capacità degli individui o gruppi di imporre il proprio volere su altri nonostante la loro resistenza, minacciando la revoca di ricompense o l’attuazione di punizioni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10400" y="9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4800" b="1" i="1">
                <a:solidFill>
                  <a:srgbClr val="CE181E"/>
                </a:solidFill>
              </a:rPr>
              <a:t>Dissonanza cognitiva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4000" dirty="0" smtClean="0">
                <a:latin typeface="Calibri"/>
              </a:rPr>
              <a:t>Se </a:t>
            </a:r>
            <a:r>
              <a:rPr lang="it-IT" sz="4000" dirty="0">
                <a:latin typeface="Calibri"/>
              </a:rPr>
              <a:t>i sottoposti non concordano con la visione dei potenti, cercano conferma delle proprie idee da altre persone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104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4800" b="1" i="1">
                <a:solidFill>
                  <a:srgbClr val="CE181E"/>
                </a:solidFill>
              </a:rPr>
              <a:t>Norme e reti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816000" y="2015999"/>
            <a:ext cx="4870800" cy="4608000"/>
          </a:xfrm>
        </p:spPr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 err="1" smtClean="0">
                <a:latin typeface="Calibri"/>
              </a:rPr>
              <a:t>Hechter</a:t>
            </a:r>
            <a:r>
              <a:rPr lang="it-IT" sz="3600" dirty="0" smtClean="0">
                <a:latin typeface="Calibri"/>
              </a:rPr>
              <a:t>: </a:t>
            </a:r>
            <a:r>
              <a:rPr lang="it-IT" sz="3600" dirty="0">
                <a:latin typeface="Calibri"/>
              </a:rPr>
              <a:t>classe in sé e classe per sé</a:t>
            </a: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Se vi sono interessi e obiettivi comuni le differenze sociali si annullano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" y="1511279"/>
            <a:ext cx="3409560" cy="47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4800" b="1" i="1">
                <a:solidFill>
                  <a:srgbClr val="CE181E"/>
                </a:solidFill>
                <a:latin typeface="Calibri Light" pitchFamily="2"/>
              </a:rPr>
              <a:t>Reti sociali e processi emergenti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 err="1">
                <a:solidFill>
                  <a:srgbClr val="CE181E"/>
                </a:solidFill>
                <a:latin typeface="Calibri"/>
              </a:rPr>
              <a:t>Hechter</a:t>
            </a:r>
            <a:r>
              <a:rPr lang="it-IT" sz="3600" dirty="0">
                <a:solidFill>
                  <a:srgbClr val="CE181E"/>
                </a:solidFill>
                <a:latin typeface="Calibri"/>
              </a:rPr>
              <a:t>: Network </a:t>
            </a:r>
            <a:r>
              <a:rPr lang="it-IT" sz="3600" dirty="0" err="1">
                <a:solidFill>
                  <a:srgbClr val="CE181E"/>
                </a:solidFill>
                <a:latin typeface="Calibri"/>
              </a:rPr>
              <a:t>analysis</a:t>
            </a:r>
            <a:r>
              <a:rPr lang="it-IT" sz="3600" dirty="0">
                <a:latin typeface="Calibri"/>
              </a:rPr>
              <a:t>: studia come le relazioni sociali influenzano le persone in esse </a:t>
            </a:r>
            <a:r>
              <a:rPr lang="it-IT" sz="3600" dirty="0" smtClean="0">
                <a:latin typeface="Calibri"/>
              </a:rPr>
              <a:t>coinvolte</a:t>
            </a:r>
            <a:endParaRPr lang="it-IT" sz="3600" dirty="0">
              <a:latin typeface="Calibri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solidFill>
                  <a:srgbClr val="CE181E"/>
                </a:solidFill>
                <a:latin typeface="Calibri"/>
              </a:rPr>
              <a:t>Fischer</a:t>
            </a:r>
            <a:r>
              <a:rPr lang="it-IT" sz="3600" dirty="0">
                <a:latin typeface="Calibri"/>
              </a:rPr>
              <a:t>: la distanza non annulla le amicizie e le relazioni </a:t>
            </a:r>
            <a:r>
              <a:rPr lang="it-IT" sz="3600" dirty="0" smtClean="0">
                <a:latin typeface="Calibri"/>
              </a:rPr>
              <a:t>affettive</a:t>
            </a:r>
            <a:endParaRPr lang="it-IT" sz="3600" dirty="0">
              <a:latin typeface="Calibri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 err="1">
                <a:solidFill>
                  <a:srgbClr val="CE181E"/>
                </a:solidFill>
                <a:latin typeface="Calibri"/>
              </a:rPr>
              <a:t>Granovetter</a:t>
            </a:r>
            <a:r>
              <a:rPr lang="it-IT" sz="3600" dirty="0">
                <a:latin typeface="Calibri"/>
              </a:rPr>
              <a:t>: teoria dei legami </a:t>
            </a:r>
            <a:r>
              <a:rPr lang="it-IT" sz="3600" dirty="0" smtClean="0">
                <a:latin typeface="Calibri"/>
              </a:rPr>
              <a:t>deboli</a:t>
            </a:r>
            <a:endParaRPr lang="it-IT" sz="3600" dirty="0">
              <a:latin typeface="Calibri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endParaRPr lang="it-IT" sz="3600" dirty="0"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5400" b="1" i="1">
                <a:solidFill>
                  <a:srgbClr val="CE181E"/>
                </a:solidFill>
                <a:latin typeface="Calibri Light" pitchFamily="2"/>
              </a:rPr>
              <a:t>Azione collettiva e free rider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" y="1450079"/>
            <a:ext cx="3394079" cy="4525920"/>
          </a:xfrm>
        </p:spPr>
      </p:pic>
      <p:sp>
        <p:nvSpPr>
          <p:cNvPr id="4" name="CasellaDiTesto 3"/>
          <p:cNvSpPr txBox="1"/>
          <p:nvPr/>
        </p:nvSpPr>
        <p:spPr>
          <a:xfrm>
            <a:off x="3610079" y="1655999"/>
            <a:ext cx="9000967" cy="175287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0" i="0" u="none" strike="noStrike" cap="none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2"/>
                <a:ea typeface="Arial" pitchFamily="2"/>
                <a:cs typeface="Arial" pitchFamily="2"/>
              </a:rPr>
              <a:t>Downs</a:t>
            </a:r>
            <a:r>
              <a:rPr lang="it-IT" sz="3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2"/>
                <a:ea typeface="Arial" pitchFamily="2"/>
                <a:cs typeface="Arial" pitchFamily="2"/>
              </a:rPr>
              <a:t> analizza il comportamento di </a:t>
            </a:r>
            <a:r>
              <a:rPr lang="it-IT" sz="3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2"/>
                <a:ea typeface="Arial" pitchFamily="2"/>
                <a:cs typeface="Arial" pitchFamily="2"/>
              </a:rPr>
              <a:t>voto</a:t>
            </a:r>
            <a:endParaRPr lang="it-IT" sz="3600" b="0" i="0" u="none" strike="noStrike" cap="none" spc="0" baseline="0" dirty="0">
              <a:ln>
                <a:noFill/>
              </a:ln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3600" b="0" i="0" u="none" strike="noStrike" cap="none" spc="0" baseline="0" dirty="0">
              <a:ln>
                <a:noFill/>
              </a:ln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2"/>
                <a:ea typeface="Arial" pitchFamily="2"/>
                <a:cs typeface="Arial" pitchFamily="2"/>
              </a:rPr>
              <a:t>Distinzione tra beni pubblici e benefici </a:t>
            </a:r>
            <a:r>
              <a:rPr lang="it-IT" sz="3600" b="0" i="0" u="none" strike="noStrike" cap="none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2"/>
                <a:ea typeface="Arial" pitchFamily="2"/>
                <a:cs typeface="Arial" pitchFamily="2"/>
              </a:rPr>
              <a:t>selettivi</a:t>
            </a:r>
            <a:endParaRPr lang="it-IT" sz="3600" b="0" i="0" u="none" strike="noStrike" cap="none" spc="0" baseline="0" dirty="0">
              <a:ln>
                <a:noFill/>
              </a:ln>
              <a:solidFill>
                <a:srgbClr val="000000"/>
              </a:solidFill>
              <a:latin typeface="Calibri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0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5400" b="1" i="1">
                <a:solidFill>
                  <a:srgbClr val="CE181E"/>
                </a:solidFill>
                <a:latin typeface="Calibri Light" pitchFamily="2"/>
              </a:rPr>
              <a:t>Caratteristiche del gruppo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Gruppo non duraturo: manca la </a:t>
            </a:r>
            <a:r>
              <a:rPr lang="it-IT" sz="3600" dirty="0" smtClean="0">
                <a:latin typeface="Calibri"/>
              </a:rPr>
              <a:t>gerarchia</a:t>
            </a:r>
            <a:endParaRPr lang="it-IT" sz="3600" dirty="0">
              <a:latin typeface="Calibri"/>
            </a:endParaRPr>
          </a:p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endParaRPr lang="it-IT" sz="3600" dirty="0">
              <a:latin typeface="Calibri"/>
            </a:endParaRPr>
          </a:p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Gruppo duraturo: controllo del comportamento dei </a:t>
            </a:r>
            <a:r>
              <a:rPr lang="it-IT" sz="3600" dirty="0" smtClean="0">
                <a:latin typeface="Calibri"/>
              </a:rPr>
              <a:t>membri</a:t>
            </a:r>
            <a:endParaRPr lang="it-IT" sz="3600" dirty="0"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5400" b="1" i="1" dirty="0">
                <a:solidFill>
                  <a:srgbClr val="CE181E"/>
                </a:solidFill>
                <a:latin typeface="Calibri Light" pitchFamily="2"/>
              </a:rPr>
              <a:t>Coalizione Fiducia Norme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                           Coleman</a:t>
            </a:r>
          </a:p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solidFill>
                  <a:srgbClr val="CE181E"/>
                </a:solidFill>
                <a:latin typeface="Calibri"/>
              </a:rPr>
              <a:t>Coalizione</a:t>
            </a:r>
            <a:r>
              <a:rPr lang="it-IT" sz="3600" dirty="0">
                <a:latin typeface="Calibri"/>
              </a:rPr>
              <a:t>:       l’affidabilità è nel proprio </a:t>
            </a:r>
            <a:r>
              <a:rPr lang="it-IT" sz="3600" dirty="0" smtClean="0">
                <a:latin typeface="Calibri"/>
              </a:rPr>
              <a:t>interesse</a:t>
            </a:r>
            <a:endParaRPr lang="it-IT" sz="3600" dirty="0">
              <a:latin typeface="Calibri"/>
            </a:endParaRPr>
          </a:p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solidFill>
                  <a:srgbClr val="CE181E"/>
                </a:solidFill>
                <a:latin typeface="Calibri"/>
              </a:rPr>
              <a:t>Fiducia:</a:t>
            </a:r>
            <a:r>
              <a:rPr lang="it-IT" sz="3600" dirty="0">
                <a:latin typeface="Calibri"/>
              </a:rPr>
              <a:t>       è importante sia per chi la riceve </a:t>
            </a:r>
            <a:r>
              <a:rPr lang="it-IT" sz="3600" dirty="0" smtClean="0">
                <a:latin typeface="Calibri"/>
              </a:rPr>
              <a:t>sia </a:t>
            </a:r>
            <a:r>
              <a:rPr lang="it-IT" sz="3600" dirty="0">
                <a:latin typeface="Calibri"/>
              </a:rPr>
              <a:t>per chi la </a:t>
            </a:r>
            <a:r>
              <a:rPr lang="it-IT" sz="3600" dirty="0" smtClean="0">
                <a:latin typeface="Calibri"/>
              </a:rPr>
              <a:t>concede</a:t>
            </a:r>
            <a:endParaRPr lang="it-IT" sz="3600" dirty="0">
              <a:latin typeface="Calibri"/>
            </a:endParaRPr>
          </a:p>
          <a:p>
            <a:pPr marL="0" lvl="0" indent="0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solidFill>
                  <a:srgbClr val="CE181E"/>
                </a:solidFill>
                <a:latin typeface="Calibri"/>
              </a:rPr>
              <a:t>Norme</a:t>
            </a:r>
            <a:r>
              <a:rPr lang="it-IT" sz="3600" dirty="0">
                <a:latin typeface="Calibri"/>
              </a:rPr>
              <a:t>:        dipendono dai diritti, che a loro volta dipendono dal consenso </a:t>
            </a:r>
            <a:r>
              <a:rPr lang="it-IT" sz="3600" dirty="0" smtClean="0">
                <a:latin typeface="Calibri"/>
              </a:rPr>
              <a:t>sociale</a:t>
            </a:r>
            <a:endParaRPr lang="it-IT" sz="3600" dirty="0">
              <a:latin typeface="Calibri"/>
            </a:endParaRPr>
          </a:p>
        </p:txBody>
      </p:sp>
      <p:sp>
        <p:nvSpPr>
          <p:cNvPr id="4" name="Figura a mano libera 3"/>
          <p:cNvSpPr/>
          <p:nvPr/>
        </p:nvSpPr>
        <p:spPr>
          <a:xfrm>
            <a:off x="2664000" y="2592000"/>
            <a:ext cx="432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2088000" y="3744000"/>
            <a:ext cx="432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2088000" y="5040000"/>
            <a:ext cx="576000" cy="28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9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/>
            <a:r>
              <a:rPr lang="it-IT" sz="6000" b="1" i="1">
                <a:solidFill>
                  <a:srgbClr val="CE181E"/>
                </a:solidFill>
                <a:latin typeface="Calibri Light" pitchFamily="2"/>
              </a:rPr>
              <a:t>Il capitale sociale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Aspetti delle strutture sociali che facilitano gli individui nel perseguimento dei propri </a:t>
            </a:r>
            <a:r>
              <a:rPr lang="it-IT" sz="3600" dirty="0" smtClean="0">
                <a:latin typeface="Calibri"/>
              </a:rPr>
              <a:t>scopi</a:t>
            </a:r>
            <a:endParaRPr lang="it-IT" sz="3600" dirty="0">
              <a:latin typeface="Calibri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endParaRPr lang="it-IT" sz="3600" dirty="0">
              <a:latin typeface="Calibri"/>
            </a:endParaRPr>
          </a:p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Persone naturali e attori </a:t>
            </a:r>
            <a:r>
              <a:rPr lang="it-IT" sz="3600" dirty="0" smtClean="0">
                <a:latin typeface="Calibri"/>
              </a:rPr>
              <a:t>collettivi</a:t>
            </a:r>
            <a:endParaRPr lang="it-IT" sz="3600" dirty="0"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810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4800" b="1" i="1">
                <a:solidFill>
                  <a:srgbClr val="CE181E"/>
                </a:solidFill>
              </a:rPr>
              <a:t>Conclusioni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marL="0" lvl="0" indent="0" algn="ctr" rtl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3600" dirty="0">
                <a:latin typeface="Calibri"/>
              </a:rPr>
              <a:t>Le teorie della scelta razionale sono valide per spiegare i comportamenti </a:t>
            </a:r>
            <a:r>
              <a:rPr lang="it-IT" sz="3600" dirty="0" smtClean="0">
                <a:latin typeface="Calibri"/>
              </a:rPr>
              <a:t>individuali, </a:t>
            </a:r>
            <a:r>
              <a:rPr lang="it-IT" sz="3600" dirty="0">
                <a:latin typeface="Calibri"/>
              </a:rPr>
              <a:t>ma non considerano le emozioni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68000" y="3456000"/>
            <a:ext cx="6120000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189360"/>
            <a:ext cx="8229600" cy="13129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3600">
                <a:solidFill>
                  <a:srgbClr val="CE181E"/>
                </a:solidFill>
              </a:rPr>
              <a:t>Teorie di questo tipo sono vicine all’economia e all’affermazione comune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it-IT" dirty="0"/>
              <a:t>“</a:t>
            </a:r>
            <a:r>
              <a:rPr lang="it-IT" dirty="0" smtClean="0"/>
              <a:t>c’è </a:t>
            </a:r>
            <a:r>
              <a:rPr lang="it-IT" dirty="0"/>
              <a:t>un prezzo per ogni cosa e ogni cosa ha il suo prezzo”</a:t>
            </a:r>
          </a:p>
          <a:p>
            <a:pPr lvl="0"/>
            <a:r>
              <a:rPr lang="it-IT" dirty="0" err="1"/>
              <a:t>L.T.D.S.R</a:t>
            </a:r>
            <a:r>
              <a:rPr lang="it-IT" dirty="0"/>
              <a:t> suggeriscono piuttosto che per comprendere gran parte del comportamento degli individui e considerare come attori capaci di decisioni razionali in un contesto </a:t>
            </a:r>
            <a:r>
              <a:rPr lang="it-IT" dirty="0" smtClean="0"/>
              <a:t>caratterizzato </a:t>
            </a:r>
            <a:r>
              <a:rPr lang="it-IT" dirty="0"/>
              <a:t>dalla scarsità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216000" y="3240000"/>
            <a:ext cx="503999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729FCF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144000" y="1800000"/>
            <a:ext cx="3132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9"/>
              <a:gd name="f12" fmla="val f10"/>
              <a:gd name="f13" fmla="+- 21600 0 f10"/>
              <a:gd name="f14" fmla="+- 21600 0 f9"/>
              <a:gd name="f15" fmla="+- 10800 0 f10"/>
              <a:gd name="f16" fmla="*/ f9 f7 1"/>
              <a:gd name="f17" fmla="*/ f10 f8 1"/>
              <a:gd name="f18" fmla="*/ f14 f15 1"/>
              <a:gd name="f19" fmla="*/ f13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5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12"/>
                </a:moveTo>
                <a:lnTo>
                  <a:pt x="f11" y="f12"/>
                </a:lnTo>
                <a:lnTo>
                  <a:pt x="f11" y="f4"/>
                </a:lnTo>
                <a:lnTo>
                  <a:pt x="f5" y="f6"/>
                </a:lnTo>
                <a:lnTo>
                  <a:pt x="f11" y="f5"/>
                </a:lnTo>
                <a:lnTo>
                  <a:pt x="f11" y="f13"/>
                </a:lnTo>
                <a:lnTo>
                  <a:pt x="f4" y="f13"/>
                </a:lnTo>
                <a:lnTo>
                  <a:pt x="f21" y="f6"/>
                </a:lnTo>
                <a:lnTo>
                  <a:pt x="f4" y="f12"/>
                </a:lnTo>
                <a:close/>
              </a:path>
            </a:pathLst>
          </a:custGeom>
          <a:solidFill>
            <a:srgbClr val="729FCF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188280"/>
            <a:ext cx="8229600" cy="2043719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3200" b="1" i="1" dirty="0"/>
              <a:t>Un</a:t>
            </a:r>
            <a:r>
              <a:rPr lang="it-IT" sz="3200" b="1" i="1" dirty="0">
                <a:solidFill>
                  <a:srgbClr val="CE181E"/>
                </a:solidFill>
              </a:rPr>
              <a:t> buon esempio</a:t>
            </a:r>
            <a:r>
              <a:rPr lang="it-IT" sz="3200" b="1" i="1" dirty="0"/>
              <a:t> del </a:t>
            </a:r>
            <a:r>
              <a:rPr lang="it-IT" sz="3200" b="1" i="1" dirty="0">
                <a:solidFill>
                  <a:srgbClr val="CE181E"/>
                </a:solidFill>
              </a:rPr>
              <a:t>funzionamento</a:t>
            </a:r>
            <a:r>
              <a:rPr lang="it-IT" sz="3200" b="1" i="1" dirty="0"/>
              <a:t> di queste teorie è offerto </a:t>
            </a:r>
            <a:r>
              <a:rPr lang="it-IT" sz="3200" b="1" i="1" dirty="0" smtClean="0">
                <a:solidFill>
                  <a:srgbClr val="CE181E"/>
                </a:solidFill>
              </a:rPr>
              <a:t>dall’analisi dell’aumento </a:t>
            </a:r>
            <a:r>
              <a:rPr lang="it-IT" sz="3200" b="1" i="1" dirty="0">
                <a:solidFill>
                  <a:srgbClr val="CE181E"/>
                </a:solidFill>
              </a:rPr>
              <a:t>del tasso di divorzi</a:t>
            </a:r>
            <a:br>
              <a:rPr lang="it-IT" sz="3200" b="1" i="1" dirty="0">
                <a:solidFill>
                  <a:srgbClr val="CE181E"/>
                </a:solidFill>
              </a:rPr>
            </a:br>
            <a:endParaRPr lang="it-IT" sz="3200" b="1" i="1" dirty="0">
              <a:solidFill>
                <a:srgbClr val="CE181E"/>
              </a:solidFill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2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endParaRPr lang="it-IT"/>
          </a:p>
          <a:p>
            <a:pPr lvl="0"/>
            <a:r>
              <a:rPr lang="it-IT" sz="4000" b="1" i="1"/>
              <a:t>La crescita del benessere</a:t>
            </a:r>
          </a:p>
          <a:p>
            <a:pPr lvl="0"/>
            <a:r>
              <a:rPr lang="it-IT" sz="4000" b="1" i="1"/>
              <a:t>Il declino dei valori morali</a:t>
            </a:r>
          </a:p>
          <a:p>
            <a:pPr lvl="0"/>
            <a:r>
              <a:rPr lang="it-IT" sz="4000" b="1" i="1"/>
              <a:t>I cambiamenti giuridici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dirty="0"/>
              <a:t>Considerare </a:t>
            </a:r>
            <a:r>
              <a:rPr lang="it-IT" dirty="0" smtClean="0"/>
              <a:t>due </a:t>
            </a:r>
            <a:r>
              <a:rPr lang="it-IT" dirty="0"/>
              <a:t>donne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2304000"/>
            <a:ext cx="4680000" cy="4554000"/>
          </a:xfr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0000" y="2304000"/>
            <a:ext cx="4824000" cy="45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44000" y="1512000"/>
            <a:ext cx="4608000" cy="669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La moglie di un contadino del IX secolo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                   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12000" y="1503360"/>
            <a:ext cx="28173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         </a:t>
            </a:r>
            <a:r>
              <a:rPr lang="it-IT" sz="20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Una donna d’oggi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32000" y="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b="1"/>
              <a:t>Teoria dello scambio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9" y="2088000"/>
            <a:ext cx="8136000" cy="4770000"/>
          </a:xfrm>
        </p:spPr>
      </p:pic>
      <p:sp>
        <p:nvSpPr>
          <p:cNvPr id="4" name="CasellaDiTesto 3"/>
          <p:cNvSpPr txBox="1"/>
          <p:nvPr/>
        </p:nvSpPr>
        <p:spPr>
          <a:xfrm>
            <a:off x="170640" y="1296000"/>
            <a:ext cx="842724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&lt;&lt;Tutti i contatti fra gli uomini sono riconducibili allo schema </a:t>
            </a:r>
            <a:r>
              <a:rPr lang="it-IT" sz="20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del </a:t>
            </a:r>
            <a:r>
              <a:rPr lang="it-IT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dare e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</a:t>
            </a:r>
            <a:r>
              <a:rPr lang="it-IT" sz="2000" b="0" i="0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ricevere </a:t>
            </a:r>
            <a:r>
              <a:rPr lang="it-IT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In pari misura&gt;</a:t>
            </a:r>
            <a:r>
              <a:rPr lang="it-IT" sz="1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79600" y="1630866"/>
            <a:ext cx="7772400" cy="315778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/>
              <a:t> I</a:t>
            </a:r>
            <a:r>
              <a:rPr lang="it-IT" sz="2800" dirty="0"/>
              <a:t>n ambito sociologico la maggior parte degli studi che utilizzano </a:t>
            </a:r>
            <a:r>
              <a:rPr lang="it-IT" sz="2800" dirty="0" err="1"/>
              <a:t>L.T.D.S.R</a:t>
            </a:r>
            <a:r>
              <a:rPr lang="it-IT" sz="2800" dirty="0"/>
              <a:t> hanno per oggetto il comportamento di individui o piccoli gruppi.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 Come Georg </a:t>
            </a:r>
            <a:r>
              <a:rPr lang="it-IT" sz="2800" dirty="0" err="1"/>
              <a:t>Simmel</a:t>
            </a:r>
            <a:r>
              <a:rPr lang="it-IT" sz="2800" dirty="0"/>
              <a:t> afferma</a:t>
            </a:r>
            <a:r>
              <a:rPr lang="it-IT" sz="2800" dirty="0" smtClean="0"/>
              <a:t>, l’interazione </a:t>
            </a:r>
            <a:r>
              <a:rPr lang="it-IT" sz="2800" dirty="0"/>
              <a:t>tra individui è sempre caratterizzata da una qualche forma di reciprocità e per questo deve essere considerata una forma di scambio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None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704"/>
              </a:spcAft>
              <a:buClr>
                <a:srgbClr val="333333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355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015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672"/>
              </a:spcAft>
              <a:buClr>
                <a:srgbClr val="FFFFFF"/>
              </a:buClr>
              <a:buSzPct val="75000"/>
              <a:buFont typeface="StarSymbol"/>
              <a:buChar char="–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18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29"/>
              </a:spcAft>
              <a:buClr>
                <a:srgbClr val="FFFFFF"/>
              </a:buClr>
              <a:buSzPct val="45000"/>
              <a:buFont typeface="StarSymbol"/>
              <a:buChar char="●"/>
              <a:defRPr lang="it-IT" sz="2420" b="0" i="0" u="none" strike="noStrike" kern="1200">
                <a:ln>
                  <a:noFill/>
                </a:ln>
                <a:solidFill>
                  <a:srgbClr val="333333"/>
                </a:solidFill>
                <a:latin typeface="Open Sans" pitchFamily="34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68400" y="864000"/>
            <a:ext cx="4356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0" y="3528000"/>
            <a:ext cx="432000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54000">
            <a:solidFill>
              <a:srgbClr val="000000"/>
            </a:solidFill>
            <a:prstDash val="solid"/>
            <a:headEnd type="arrow"/>
          </a:ln>
        </p:spPr>
        <p:txBody>
          <a:bodyPr wrap="none" lIns="90000" tIns="45000" rIns="90000" bIns="45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Scienze sociali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6000" y="1296000"/>
            <a:ext cx="3039480" cy="2575800"/>
          </a:xfrm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117320" y="1296000"/>
            <a:ext cx="286668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273200" y="4968000"/>
            <a:ext cx="3286799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3360" y="4031999"/>
            <a:ext cx="3752640" cy="221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5715360" y="2880000"/>
            <a:ext cx="3428639" cy="195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22400" y="223200"/>
            <a:ext cx="8229600" cy="1143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 sz="4000" i="1"/>
              <a:t>Bronislaw Malinowski (1884-1942</a:t>
            </a:r>
            <a:r>
              <a:rPr lang="it-IT" i="1"/>
              <a:t>)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4000" y="1296000"/>
            <a:ext cx="478332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80000" y="3096000"/>
            <a:ext cx="4392000" cy="33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544000" y="1512000"/>
            <a:ext cx="2654280" cy="821880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L’Isola Trobriand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u="none" strike="noStrike" cap="non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In Melanesia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37440" y="4555800"/>
            <a:ext cx="4766346" cy="1321985"/>
          </a:xfrm>
          <a:prstGeom prst="rect">
            <a:avLst/>
          </a:prstGeom>
          <a:noFill/>
          <a:ln>
            <a:noFill/>
            <a:headEnd type="arrow"/>
          </a:ln>
        </p:spPr>
        <p:txBody>
          <a:bodyPr wrap="none" lIns="90000" tIns="45000" rIns="90000" bIns="45000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2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2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2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2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2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2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2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2"/>
              <a:buChar char="•"/>
            </a:lvl9pPr>
          </a:lstStyle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0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“La struttura della società </a:t>
            </a:r>
            <a:r>
              <a:rPr lang="it-IT" sz="2000" b="0" i="1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trobriandese</a:t>
            </a:r>
            <a:r>
              <a:rPr lang="it-IT" sz="2000" b="0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 è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i="1" dirty="0" smtClean="0"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f</a:t>
            </a:r>
            <a:r>
              <a:rPr lang="it-IT" sz="2000" b="0" i="1" u="none" strike="noStrike" cap="none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ondata </a:t>
            </a:r>
            <a:r>
              <a:rPr lang="it-IT" sz="2000" b="0" i="1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rPr>
              <a:t>sul principio dello status legale”</a:t>
            </a: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b="0" i="1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  <a:p>
            <a:pPr marL="0" marR="0" lvl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b="0" i="1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Arial" pitchFamily="2"/>
              <a:cs typeface="Arial" pitchFamily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</TotalTime>
  <Words>1053</Words>
  <Application>Microsoft Office PowerPoint</Application>
  <PresentationFormat>Presentazione su schermo (4:3)</PresentationFormat>
  <Paragraphs>113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0" baseType="lpstr">
      <vt:lpstr>Predefinito</vt:lpstr>
      <vt:lpstr>Impress</vt:lpstr>
      <vt:lpstr>Le Teorie Della Scelta Razionale</vt:lpstr>
      <vt:lpstr>Le Teorie della scelta razionale prendono le mosse da due assunti,  secondo cui le persone:</vt:lpstr>
      <vt:lpstr>Teorie di questo tipo sono vicine all’economia e all’affermazione comune</vt:lpstr>
      <vt:lpstr>Un buon esempio del funzionamento di queste teorie è offerto dall’analisi dell’aumento del tasso di divorzi </vt:lpstr>
      <vt:lpstr>Considerare due donne</vt:lpstr>
      <vt:lpstr>Teoria dello scambio</vt:lpstr>
      <vt:lpstr> In ambito sociologico la maggior parte degli studi che utilizzano L.T.D.S.R hanno per oggetto il comportamento di individui o piccoli gruppi.   Come Georg Simmel afferma, l’interazione tra individui è sempre caratterizzata da una qualche forma di reciprocità e per questo deve essere considerata una forma di scambio</vt:lpstr>
      <vt:lpstr>Scienze sociali</vt:lpstr>
      <vt:lpstr>Bronislaw Malinowski (1884-1942)</vt:lpstr>
      <vt:lpstr>Lo scambio istituzionalizzato di doni è esemplificato in modo illuminante da una cerimonia trobriandese: il Kula</vt:lpstr>
      <vt:lpstr>Economia, profitto, prezzo</vt:lpstr>
      <vt:lpstr>Psicologia comportamentista e teoria dei giochi</vt:lpstr>
      <vt:lpstr> George Homans: il comportamento sociale elementare</vt:lpstr>
      <vt:lpstr>I principi generali di Homans</vt:lpstr>
      <vt:lpstr>Diapositiva 15</vt:lpstr>
      <vt:lpstr>potere</vt:lpstr>
      <vt:lpstr>Teoria dei giochi e dilemma del prigioniero</vt:lpstr>
      <vt:lpstr>dilemma del prigioniero</vt:lpstr>
      <vt:lpstr>Scambio e integrazione sociale</vt:lpstr>
      <vt:lpstr>Il potere</vt:lpstr>
      <vt:lpstr>Dissonanza cognitiva</vt:lpstr>
      <vt:lpstr>Norme e reti</vt:lpstr>
      <vt:lpstr>Reti sociali e processi emergenti</vt:lpstr>
      <vt:lpstr>Azione collettiva e free rider</vt:lpstr>
      <vt:lpstr>Caratteristiche del gruppo</vt:lpstr>
      <vt:lpstr>Coalizione Fiducia Norme</vt:lpstr>
      <vt:lpstr>Il capitale sociale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F. L.</cp:lastModifiedBy>
  <cp:revision>755</cp:revision>
  <dcterms:created xsi:type="dcterms:W3CDTF">2010-05-23T15:28:12Z</dcterms:created>
  <dcterms:modified xsi:type="dcterms:W3CDTF">2018-01-13T07:33:32Z</dcterms:modified>
</cp:coreProperties>
</file>