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8" r:id="rId4"/>
    <p:sldId id="257" r:id="rId5"/>
    <p:sldId id="268" r:id="rId6"/>
    <p:sldId id="269" r:id="rId7"/>
    <p:sldId id="270" r:id="rId8"/>
    <p:sldId id="263" r:id="rId9"/>
    <p:sldId id="264" r:id="rId10"/>
    <p:sldId id="265" r:id="rId11"/>
    <p:sldId id="260" r:id="rId12"/>
    <p:sldId id="261" r:id="rId13"/>
    <p:sldId id="262" r:id="rId14"/>
    <p:sldId id="266" r:id="rId15"/>
    <p:sldId id="267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4949-9DB0-E048-A6E2-090BB3F321AF}" type="datetimeFigureOut">
              <a:rPr lang="it-IT" smtClean="0"/>
              <a:t>02/10/17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6558A-0241-634A-9765-5E18586DE7E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243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6558A-0241-634A-9765-5E18586DE7E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955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6558A-0241-634A-9765-5E18586DE7E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58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65F0-E318-4B3E-AE4E-D6C503483E8C}" type="datetimeFigureOut">
              <a:rPr lang="it-IT" smtClean="0"/>
              <a:pPr/>
              <a:t>02/10/17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D9CCB-7441-4222-9F70-E9B83E597E85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6/6a/Caligrafia_arabe_pajaro.jpg" TargetMode="Externa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it/imgres?imgurl=http://digiphotostatic.libero.it/uomomilano1/med/a111b0fcb9_4173049_med.jpg&amp;imgrefurl=http://foto.libero.it/uomomilano1/foto/tuttelefoto/alfabeto-arabo&amp;h=375&amp;w=306&amp;sz=19&amp;tbnid=v6UBKRIJk5c-EM:&amp;tbnh=90&amp;tbnw=73&amp;zoom=1&amp;usg=__qyyauGkBx9ueZXmL5mfT7UhVK2A=&amp;docid=STRmHQht_jDYdM&amp;hl=it&amp;sa=X&amp;ei=c4hlULLpK8TUtAayuYH4Bg&amp;sqi=2&amp;ved=0CDQQ9QEwBg&amp;dur=781" TargetMode="Externa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EG" dirty="0" smtClean="0"/>
              <a:t>اللغة العربية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Lingua </a:t>
            </a:r>
            <a:r>
              <a:rPr lang="it-IT" b="1" dirty="0" smtClean="0"/>
              <a:t>semitica</a:t>
            </a:r>
            <a:r>
              <a:rPr lang="it-IT" dirty="0" smtClean="0"/>
              <a:t> (arabo, ebraico, aramaico, etiopico)</a:t>
            </a:r>
          </a:p>
          <a:p>
            <a:r>
              <a:rPr lang="it-IT" b="1" dirty="0" smtClean="0"/>
              <a:t>consonantica</a:t>
            </a:r>
            <a:endParaRPr lang="it-IT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Diglossia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L’arabo classico (</a:t>
            </a:r>
            <a:r>
              <a:rPr lang="ar-sa" sz="3600" dirty="0" smtClean="0"/>
              <a:t>الفُصْحى</a:t>
            </a:r>
            <a:r>
              <a:rPr lang="it-IT" dirty="0" smtClean="0"/>
              <a:t>)</a:t>
            </a:r>
            <a:r>
              <a:rPr lang="it-IT" dirty="0"/>
              <a:t> </a:t>
            </a:r>
            <a:r>
              <a:rPr lang="it-IT" dirty="0" smtClean="0"/>
              <a:t>non è parlato nella vita quotidiana</a:t>
            </a:r>
          </a:p>
          <a:p>
            <a:r>
              <a:rPr lang="it-IT" dirty="0"/>
              <a:t>è la lingua dello Stato, </a:t>
            </a:r>
            <a:r>
              <a:rPr lang="it-IT" dirty="0" smtClean="0"/>
              <a:t>dell’amministrazione, </a:t>
            </a:r>
            <a:r>
              <a:rPr lang="it-IT" dirty="0"/>
              <a:t>è la lingua della letteratura, dei mezzi di comunicazione, è lo strumento di ricerca scientifica, è la lingua della religione </a:t>
            </a:r>
            <a:r>
              <a:rPr lang="it-IT" dirty="0" smtClean="0"/>
              <a:t> </a:t>
            </a:r>
          </a:p>
          <a:p>
            <a:r>
              <a:rPr lang="it-IT" dirty="0" smtClean="0"/>
              <a:t>Dialetto (</a:t>
            </a:r>
            <a:r>
              <a:rPr lang="ar-sa" dirty="0" smtClean="0"/>
              <a:t>العامية</a:t>
            </a:r>
            <a:r>
              <a:rPr lang="it-IT" dirty="0" smtClean="0"/>
              <a:t>)</a:t>
            </a:r>
            <a:r>
              <a:rPr lang="it-IT" dirty="0"/>
              <a:t> è la lingua di </a:t>
            </a:r>
            <a:r>
              <a:rPr lang="it-IT" dirty="0" smtClean="0"/>
              <a:t>tutti, utilizzata in ogni ambiente nel </a:t>
            </a:r>
            <a:r>
              <a:rPr lang="it-IT" smtClean="0"/>
              <a:t>quotidiano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6141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Scrittura a mano</a:t>
            </a:r>
            <a:endParaRPr lang="it-IT" dirty="0"/>
          </a:p>
        </p:txBody>
      </p:sp>
      <p:pic>
        <p:nvPicPr>
          <p:cNvPr id="4" name="Segnaposto contenuto 3" descr="http://upload.wikimedia.org/wikipedia/commons/b/bb/Learning_Arabic_calligraphy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Basmala</a:t>
            </a:r>
            <a:endParaRPr lang="it-IT" dirty="0"/>
          </a:p>
        </p:txBody>
      </p:sp>
      <p:pic>
        <p:nvPicPr>
          <p:cNvPr id="4" name="Segnaposto contenuto 3" descr="File:Caligrafia arabe pajaro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556792"/>
            <a:ext cx="32363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Basmala</a:t>
            </a:r>
            <a:endParaRPr lang="it-IT"/>
          </a:p>
        </p:txBody>
      </p:sp>
      <p:pic>
        <p:nvPicPr>
          <p:cNvPr id="4" name="Segnaposto contenuto 3" descr="Bismala per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492897"/>
            <a:ext cx="1794495" cy="232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Basmala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1168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Basmala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1014" r="-1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1804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it-IT" sz="3200" dirty="0" smtClean="0"/>
              <a:t>Alfabeto arabo</a:t>
            </a:r>
            <a:endParaRPr lang="it-IT" sz="3200" dirty="0"/>
          </a:p>
        </p:txBody>
      </p:sp>
      <p:pic>
        <p:nvPicPr>
          <p:cNvPr id="4" name="rg_hi" descr="https://encrypted-tbn1.gstatic.com/images?q=tbn:ANd9GcRbuvExNTlR_ckbuz0yDvra84sFGMGxUHUgi3MdrjQcsG_ubKCgIQ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772816"/>
            <a:ext cx="31683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http://upload.wikimedia.org/wikipedia/commons/8/8c/Arabic_alphabet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3096344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Lingua </a:t>
            </a:r>
            <a:r>
              <a:rPr lang="en-US" dirty="0" err="1" smtClean="0"/>
              <a:t>consonantica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4000" dirty="0" err="1" smtClean="0"/>
              <a:t>Kataba</a:t>
            </a:r>
            <a:r>
              <a:rPr lang="it-IT" sz="4000" dirty="0" smtClean="0"/>
              <a:t> (</a:t>
            </a:r>
            <a:r>
              <a:rPr lang="ar-EG" sz="4000" dirty="0" smtClean="0">
                <a:cs typeface="+mj-cs"/>
              </a:rPr>
              <a:t>كَتَب</a:t>
            </a:r>
            <a:r>
              <a:rPr lang="it-IT" sz="4000" dirty="0" smtClean="0"/>
              <a:t>)</a:t>
            </a:r>
            <a:endParaRPr lang="ar-EG" sz="4000" dirty="0" smtClean="0"/>
          </a:p>
          <a:p>
            <a:r>
              <a:rPr lang="en-US" sz="4000" dirty="0" err="1" smtClean="0"/>
              <a:t>Kutiba</a:t>
            </a:r>
            <a:r>
              <a:rPr lang="en-US" sz="4000" dirty="0" smtClean="0"/>
              <a:t> (</a:t>
            </a:r>
            <a:r>
              <a:rPr lang="ar-EG" sz="4000" dirty="0" smtClean="0"/>
              <a:t>كُتِبَ</a:t>
            </a:r>
            <a:r>
              <a:rPr lang="en-US" sz="4000" dirty="0" smtClean="0"/>
              <a:t>)</a:t>
            </a:r>
            <a:endParaRPr lang="ar-EG" sz="4000" dirty="0" smtClean="0"/>
          </a:p>
          <a:p>
            <a:r>
              <a:rPr lang="it-IT" sz="4000" dirty="0" err="1" smtClean="0"/>
              <a:t>Kutub</a:t>
            </a:r>
            <a:r>
              <a:rPr lang="it-IT" sz="4000" dirty="0" smtClean="0"/>
              <a:t> (</a:t>
            </a:r>
            <a:r>
              <a:rPr lang="ar-EG" sz="4000" dirty="0" smtClean="0"/>
              <a:t>كُتُب</a:t>
            </a:r>
            <a:r>
              <a:rPr lang="it-IT" sz="4000" dirty="0" smtClean="0"/>
              <a:t>)</a:t>
            </a:r>
            <a:endParaRPr lang="ar-EG" sz="4000" dirty="0" smtClean="0"/>
          </a:p>
          <a:p>
            <a:endParaRPr lang="it-IT" dirty="0" smtClean="0"/>
          </a:p>
          <a:p>
            <a:r>
              <a:rPr lang="it-IT" dirty="0" err="1" smtClean="0"/>
              <a:t>Kitāb</a:t>
            </a:r>
            <a:r>
              <a:rPr lang="it-IT" dirty="0" smtClean="0"/>
              <a:t> (</a:t>
            </a:r>
            <a:r>
              <a:rPr lang="ar-EG" sz="4000" dirty="0" smtClean="0"/>
              <a:t>كت</a:t>
            </a:r>
            <a:r>
              <a:rPr lang="ar-sa" sz="4000" dirty="0" smtClean="0"/>
              <a:t>ا</a:t>
            </a:r>
            <a:r>
              <a:rPr lang="ar-EG" sz="4000" dirty="0" smtClean="0"/>
              <a:t>ب</a:t>
            </a:r>
            <a:r>
              <a:rPr lang="it-IT" dirty="0" smtClean="0"/>
              <a:t>)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Cufico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rcRect l="-13300" r="-133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646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Naskh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39717" r="-397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4755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Thuluth</a:t>
            </a:r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rcRect t="7969" b="79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1457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scrittura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800" dirty="0" smtClean="0"/>
              <a:t>Fino al IV sec. Sembra che le popolazioni </a:t>
            </a:r>
            <a:r>
              <a:rPr lang="it-IT" sz="2800" dirty="0" err="1" smtClean="0"/>
              <a:t>arabofone</a:t>
            </a:r>
            <a:r>
              <a:rPr lang="it-IT" sz="2800" dirty="0" smtClean="0"/>
              <a:t> non avessero un loro alfabeto</a:t>
            </a:r>
          </a:p>
          <a:p>
            <a:r>
              <a:rPr lang="it-IT" sz="2800" dirty="0" smtClean="0"/>
              <a:t>epigrafi scritte in caratteri nabatei come quella del sovrano </a:t>
            </a:r>
            <a:r>
              <a:rPr lang="it-IT" sz="2800" dirty="0" err="1" smtClean="0"/>
              <a:t>lakhmide</a:t>
            </a:r>
            <a:r>
              <a:rPr lang="it-IT" sz="2800" dirty="0" smtClean="0"/>
              <a:t> </a:t>
            </a:r>
            <a:r>
              <a:rPr lang="it-IT" sz="2800" dirty="0" err="1" smtClean="0"/>
              <a:t>Imru’l-Qays</a:t>
            </a:r>
            <a:r>
              <a:rPr lang="it-IT" sz="2800" dirty="0" smtClean="0"/>
              <a:t>. A partire dal V sec fra Siria Iraq e Arabia cominciarono a usare un alfabeto arabo arcaico</a:t>
            </a:r>
          </a:p>
          <a:p>
            <a:r>
              <a:rPr lang="it-IT" sz="2800" dirty="0" smtClean="0"/>
              <a:t> l’iscrizione più antica (del 512 d.C.), trovata a </a:t>
            </a:r>
            <a:r>
              <a:rPr lang="it-IT" sz="2800" dirty="0" err="1" smtClean="0"/>
              <a:t>Zabad</a:t>
            </a:r>
            <a:r>
              <a:rPr lang="it-IT" sz="2800" dirty="0" smtClean="0"/>
              <a:t> fra </a:t>
            </a:r>
            <a:r>
              <a:rPr lang="it-IT" sz="2800" dirty="0" err="1" smtClean="0"/>
              <a:t>Antiochia</a:t>
            </a:r>
            <a:r>
              <a:rPr lang="it-IT" sz="2800" dirty="0" smtClean="0"/>
              <a:t> ed Eufrate, è opera di Arabi Cristiani </a:t>
            </a:r>
          </a:p>
          <a:p>
            <a:r>
              <a:rPr lang="it-IT" sz="2800" dirty="0" smtClean="0"/>
              <a:t>La teoria più diffusa ritiene l’arabo una derivazione dell’alfabeto nabateo (nabateo: deriva dall’aramaico come il siriaco), che era diffuso fra la Siria e l’</a:t>
            </a:r>
            <a:r>
              <a:rPr lang="it-IT" sz="2800" dirty="0" err="1" smtClean="0"/>
              <a:t>Hijaz</a:t>
            </a:r>
            <a:r>
              <a:rPr lang="it-IT" sz="2800" dirty="0" smtClean="0"/>
              <a:t>.</a:t>
            </a:r>
            <a:endParaRPr lang="it-IT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98" r="-15898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19070793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205</Words>
  <Application>Microsoft Macintosh PowerPoint</Application>
  <PresentationFormat>Presentazione su schermo (4:3)</PresentationFormat>
  <Paragraphs>29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اللغة العربية</vt:lpstr>
      <vt:lpstr>Alfabeto arabo</vt:lpstr>
      <vt:lpstr>Presentazione di PowerPoint</vt:lpstr>
      <vt:lpstr>Lingua consonantica</vt:lpstr>
      <vt:lpstr>Cufico</vt:lpstr>
      <vt:lpstr>Naskh</vt:lpstr>
      <vt:lpstr>Thuluth</vt:lpstr>
      <vt:lpstr>scrittura</vt:lpstr>
      <vt:lpstr>Presentazione di PowerPoint</vt:lpstr>
      <vt:lpstr>Diglossia</vt:lpstr>
      <vt:lpstr>Scrittura a mano</vt:lpstr>
      <vt:lpstr>Basmala</vt:lpstr>
      <vt:lpstr>Basmala</vt:lpstr>
      <vt:lpstr>Basmala</vt:lpstr>
      <vt:lpstr>Basmala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HP</dc:creator>
  <cp:lastModifiedBy>.. ..</cp:lastModifiedBy>
  <cp:revision>38</cp:revision>
  <dcterms:created xsi:type="dcterms:W3CDTF">2012-09-23T18:11:13Z</dcterms:created>
  <dcterms:modified xsi:type="dcterms:W3CDTF">2017-10-02T13:10:39Z</dcterms:modified>
</cp:coreProperties>
</file>