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56" r:id="rId4"/>
    <p:sldId id="257" r:id="rId5"/>
    <p:sldId id="270" r:id="rId6"/>
    <p:sldId id="273" r:id="rId7"/>
    <p:sldId id="258" r:id="rId8"/>
    <p:sldId id="259" r:id="rId9"/>
    <p:sldId id="260" r:id="rId10"/>
    <p:sldId id="274" r:id="rId11"/>
    <p:sldId id="275" r:id="rId12"/>
    <p:sldId id="276" r:id="rId13"/>
    <p:sldId id="285" r:id="rId14"/>
    <p:sldId id="286" r:id="rId15"/>
    <p:sldId id="277" r:id="rId16"/>
    <p:sldId id="278" r:id="rId17"/>
    <p:sldId id="279" r:id="rId18"/>
    <p:sldId id="280" r:id="rId19"/>
    <p:sldId id="281" r:id="rId20"/>
    <p:sldId id="282" r:id="rId21"/>
    <p:sldId id="283" r:id="rId22"/>
    <p:sldId id="284" r:id="rId23"/>
    <p:sldId id="261" r:id="rId24"/>
    <p:sldId id="266" r:id="rId25"/>
    <p:sldId id="262" r:id="rId26"/>
    <p:sldId id="263" r:id="rId27"/>
    <p:sldId id="264" r:id="rId28"/>
    <p:sldId id="265" r:id="rId29"/>
    <p:sldId id="267" r:id="rId30"/>
    <p:sldId id="268" r:id="rId31"/>
    <p:sldId id="269"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43"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fr-F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fld id="{1248E8F3-9324-414A-B184-FBA0FCC6A9C1}" type="datetimeFigureOut">
              <a:rPr lang="fr-FR" smtClean="0"/>
              <a:t>18/10/2016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117643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1248E8F3-9324-414A-B184-FBA0FCC6A9C1}" type="datetimeFigureOut">
              <a:rPr lang="fr-FR" smtClean="0"/>
              <a:t>18/10/2016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171834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fr-F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1248E8F3-9324-414A-B184-FBA0FCC6A9C1}" type="datetimeFigureOut">
              <a:rPr lang="fr-FR" smtClean="0"/>
              <a:t>18/10/2016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244466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1248E8F3-9324-414A-B184-FBA0FCC6A9C1}" type="datetimeFigureOut">
              <a:rPr lang="fr-FR" smtClean="0"/>
              <a:t>18/10/2016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422489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fr-F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248E8F3-9324-414A-B184-FBA0FCC6A9C1}" type="datetimeFigureOut">
              <a:rPr lang="fr-FR" smtClean="0"/>
              <a:t>18/10/2016</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9872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fld id="{1248E8F3-9324-414A-B184-FBA0FCC6A9C1}" type="datetimeFigureOut">
              <a:rPr lang="fr-FR" smtClean="0"/>
              <a:t>18/10/2016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36088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fr-F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fld id="{1248E8F3-9324-414A-B184-FBA0FCC6A9C1}" type="datetimeFigureOut">
              <a:rPr lang="fr-FR" smtClean="0"/>
              <a:t>18/10/2016</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217810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data 2"/>
          <p:cNvSpPr>
            <a:spLocks noGrp="1"/>
          </p:cNvSpPr>
          <p:nvPr>
            <p:ph type="dt" sz="half" idx="10"/>
          </p:nvPr>
        </p:nvSpPr>
        <p:spPr/>
        <p:txBody>
          <a:bodyPr/>
          <a:lstStyle/>
          <a:p>
            <a:fld id="{1248E8F3-9324-414A-B184-FBA0FCC6A9C1}" type="datetimeFigureOut">
              <a:rPr lang="fr-FR" smtClean="0"/>
              <a:t>18/10/2016</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52778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48E8F3-9324-414A-B184-FBA0FCC6A9C1}" type="datetimeFigureOut">
              <a:rPr lang="fr-FR" smtClean="0"/>
              <a:t>18/10/2016</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170748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fr-F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248E8F3-9324-414A-B184-FBA0FCC6A9C1}" type="datetimeFigureOut">
              <a:rPr lang="fr-FR" smtClean="0"/>
              <a:t>18/10/2016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422701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fr-F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248E8F3-9324-414A-B184-FBA0FCC6A9C1}" type="datetimeFigureOut">
              <a:rPr lang="fr-FR" smtClean="0"/>
              <a:t>18/10/2016</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492B95C1-0E89-4CD6-844A-71951D298B2E}" type="slidenum">
              <a:rPr lang="fr-FR" smtClean="0"/>
              <a:t>‹N›</a:t>
            </a:fld>
            <a:endParaRPr lang="fr-FR"/>
          </a:p>
        </p:txBody>
      </p:sp>
    </p:spTree>
    <p:extLst>
      <p:ext uri="{BB962C8B-B14F-4D97-AF65-F5344CB8AC3E}">
        <p14:creationId xmlns:p14="http://schemas.microsoft.com/office/powerpoint/2010/main" val="120922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fr-F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E8F3-9324-414A-B184-FBA0FCC6A9C1}" type="datetimeFigureOut">
              <a:rPr lang="fr-FR" smtClean="0"/>
              <a:t>18/10/2016</a:t>
            </a:fld>
            <a:endParaRPr lang="fr-F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B95C1-0E89-4CD6-844A-71951D298B2E}" type="slidenum">
              <a:rPr lang="fr-FR" smtClean="0"/>
              <a:t>‹N›</a:t>
            </a:fld>
            <a:endParaRPr lang="fr-FR"/>
          </a:p>
        </p:txBody>
      </p:sp>
    </p:spTree>
    <p:extLst>
      <p:ext uri="{BB962C8B-B14F-4D97-AF65-F5344CB8AC3E}">
        <p14:creationId xmlns:p14="http://schemas.microsoft.com/office/powerpoint/2010/main" val="235593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fr-FR" dirty="0" err="1" smtClean="0">
                <a:solidFill>
                  <a:srgbClr val="FF0000"/>
                </a:solidFill>
                <a:latin typeface="Times New Roman" panose="02020603050405020304" pitchFamily="18" charset="0"/>
                <a:cs typeface="Times New Roman" panose="02020603050405020304" pitchFamily="18" charset="0"/>
              </a:rPr>
              <a:t>Nascita</a:t>
            </a:r>
            <a:r>
              <a:rPr lang="fr-FR" dirty="0" smtClean="0">
                <a:solidFill>
                  <a:srgbClr val="FF0000"/>
                </a:solidFill>
                <a:latin typeface="Times New Roman" panose="02020603050405020304" pitchFamily="18" charset="0"/>
                <a:cs typeface="Times New Roman" panose="02020603050405020304" pitchFamily="18" charset="0"/>
              </a:rPr>
              <a:t> della lingua e della </a:t>
            </a:r>
            <a:r>
              <a:rPr lang="fr-FR" dirty="0" err="1" smtClean="0">
                <a:solidFill>
                  <a:srgbClr val="FF0000"/>
                </a:solidFill>
                <a:latin typeface="Times New Roman" panose="02020603050405020304" pitchFamily="18" charset="0"/>
                <a:cs typeface="Times New Roman" panose="02020603050405020304" pitchFamily="18" charset="0"/>
              </a:rPr>
              <a:t>letteratura</a:t>
            </a:r>
            <a:r>
              <a:rPr lang="fr-FR" dirty="0" smtClean="0">
                <a:solidFill>
                  <a:srgbClr val="FF0000"/>
                </a:solidFill>
                <a:latin typeface="Times New Roman" panose="02020603050405020304" pitchFamily="18" charset="0"/>
                <a:cs typeface="Times New Roman" panose="02020603050405020304" pitchFamily="18" charset="0"/>
              </a:rPr>
              <a:t> </a:t>
            </a:r>
            <a:r>
              <a:rPr lang="fr-FR" dirty="0" err="1" smtClean="0">
                <a:solidFill>
                  <a:srgbClr val="FF0000"/>
                </a:solidFill>
                <a:latin typeface="Times New Roman" panose="02020603050405020304" pitchFamily="18" charset="0"/>
                <a:cs typeface="Times New Roman" panose="02020603050405020304" pitchFamily="18" charset="0"/>
              </a:rPr>
              <a:t>francese</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p:txBody>
          <a:bodyPr/>
          <a:lstStyle/>
          <a:p>
            <a:r>
              <a:rPr lang="fr-FR" dirty="0" smtClean="0"/>
              <a:t>Le </a:t>
            </a:r>
            <a:r>
              <a:rPr lang="fr-FR" dirty="0" err="1" smtClean="0"/>
              <a:t>fasi</a:t>
            </a:r>
            <a:r>
              <a:rPr lang="fr-FR" dirty="0" smtClean="0"/>
              <a:t> </a:t>
            </a:r>
            <a:r>
              <a:rPr lang="fr-FR" dirty="0" err="1" smtClean="0"/>
              <a:t>fondamentali</a:t>
            </a:r>
            <a:endParaRPr lang="fr-FR" dirty="0"/>
          </a:p>
        </p:txBody>
      </p:sp>
    </p:spTree>
    <p:extLst>
      <p:ext uri="{BB962C8B-B14F-4D97-AF65-F5344CB8AC3E}">
        <p14:creationId xmlns:p14="http://schemas.microsoft.com/office/powerpoint/2010/main" val="159143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FR" dirty="0" smtClean="0">
                <a:latin typeface="Times New Roman" panose="02020603050405020304" pitchFamily="18" charset="0"/>
                <a:cs typeface="Times New Roman" panose="02020603050405020304" pitchFamily="18" charset="0"/>
              </a:rPr>
              <a:t>I grandi </a:t>
            </a:r>
            <a:r>
              <a:rPr lang="fr-FR" dirty="0" err="1" smtClean="0">
                <a:latin typeface="Times New Roman" panose="02020603050405020304" pitchFamily="18" charset="0"/>
                <a:cs typeface="Times New Roman" panose="02020603050405020304" pitchFamily="18" charset="0"/>
              </a:rPr>
              <a:t>generi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letterari</a:t>
            </a:r>
            <a:endParaRPr lang="fr-FR"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pPr marL="514350" indent="-514350">
              <a:buFont typeface="+mj-lt"/>
              <a:buAutoNum type="arabicPeriod"/>
            </a:pPr>
            <a:r>
              <a:rPr lang="fr-FR" i="1" dirty="0" smtClean="0">
                <a:latin typeface="Times New Roman" panose="02020603050405020304" pitchFamily="18" charset="0"/>
                <a:cs typeface="Times New Roman" panose="02020603050405020304" pitchFamily="18" charset="0"/>
              </a:rPr>
              <a:t>Chansons de geste</a:t>
            </a:r>
          </a:p>
          <a:p>
            <a:pPr marL="514350" indent="-514350">
              <a:buFont typeface="+mj-lt"/>
              <a:buAutoNum type="arabicPeriod"/>
            </a:pPr>
            <a:r>
              <a:rPr lang="fr-FR" dirty="0" err="1" smtClean="0">
                <a:latin typeface="Times New Roman" panose="02020603050405020304" pitchFamily="18" charset="0"/>
                <a:cs typeface="Times New Roman" panose="02020603050405020304" pitchFamily="18" charset="0"/>
              </a:rPr>
              <a:t>Cicli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arturiani</a:t>
            </a:r>
            <a:endParaRPr lang="fr-FR"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fr-FR" dirty="0" err="1" smtClean="0">
                <a:latin typeface="Times New Roman" panose="02020603050405020304" pitchFamily="18" charset="0"/>
                <a:cs typeface="Times New Roman" panose="02020603050405020304" pitchFamily="18" charset="0"/>
              </a:rPr>
              <a:t>Antichità</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greca</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Troia</a:t>
            </a:r>
            <a:r>
              <a:rPr lang="fr-FR" dirty="0" smtClean="0">
                <a:latin typeface="Times New Roman" panose="02020603050405020304" pitchFamily="18" charset="0"/>
                <a:cs typeface="Times New Roman" panose="02020603050405020304" pitchFamily="18" charset="0"/>
              </a:rPr>
              <a:t> e Alessandro </a:t>
            </a:r>
            <a:r>
              <a:rPr lang="fr-FR" dirty="0" err="1">
                <a:latin typeface="Times New Roman" panose="02020603050405020304" pitchFamily="18" charset="0"/>
                <a:cs typeface="Times New Roman" panose="02020603050405020304" pitchFamily="18" charset="0"/>
              </a:rPr>
              <a:t>M</a:t>
            </a:r>
            <a:r>
              <a:rPr lang="fr-FR" dirty="0" err="1" smtClean="0">
                <a:latin typeface="Times New Roman" panose="02020603050405020304" pitchFamily="18" charset="0"/>
                <a:cs typeface="Times New Roman" panose="02020603050405020304" pitchFamily="18" charset="0"/>
              </a:rPr>
              <a:t>agno</a:t>
            </a:r>
            <a:r>
              <a:rPr lang="fr-FR"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fr-FR" dirty="0" err="1" smtClean="0">
                <a:latin typeface="Times New Roman" panose="02020603050405020304" pitchFamily="18" charset="0"/>
                <a:cs typeface="Times New Roman" panose="02020603050405020304" pitchFamily="18" charset="0"/>
              </a:rPr>
              <a:t>Amore</a:t>
            </a:r>
            <a:endParaRPr lang="fr-FR"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fr-FR" i="1" dirty="0" smtClean="0">
                <a:latin typeface="Times New Roman" panose="02020603050405020304" pitchFamily="18" charset="0"/>
                <a:cs typeface="Times New Roman" panose="02020603050405020304" pitchFamily="18" charset="0"/>
              </a:rPr>
              <a:t>La matière de Dieu</a:t>
            </a:r>
            <a:endParaRPr lang="fr-F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84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fr-FR" sz="6000" b="1" dirty="0" smtClean="0">
                <a:solidFill>
                  <a:srgbClr val="FF0000"/>
                </a:solidFill>
                <a:latin typeface="Times New Roman" panose="02020603050405020304" pitchFamily="18" charset="0"/>
                <a:cs typeface="Times New Roman" panose="02020603050405020304" pitchFamily="18" charset="0"/>
              </a:rPr>
              <a:t>Les Chansons de geste</a:t>
            </a:r>
            <a:endParaRPr lang="fr-FR" sz="60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r>
              <a:rPr lang="fr-FR" dirty="0" err="1" smtClean="0">
                <a:latin typeface="Times New Roman" panose="02020603050405020304" pitchFamily="18" charset="0"/>
                <a:cs typeface="Times New Roman" panose="02020603050405020304" pitchFamily="18" charset="0"/>
              </a:rPr>
              <a:t>Uno</a:t>
            </a:r>
            <a:r>
              <a:rPr lang="fr-FR" dirty="0" smtClean="0">
                <a:latin typeface="Times New Roman" panose="02020603050405020304" pitchFamily="18" charset="0"/>
                <a:cs typeface="Times New Roman" panose="02020603050405020304" pitchFamily="18" charset="0"/>
              </a:rPr>
              <a:t> dei </a:t>
            </a:r>
            <a:r>
              <a:rPr lang="fr-FR" dirty="0" err="1" smtClean="0">
                <a:latin typeface="Times New Roman" panose="02020603050405020304" pitchFamily="18" charset="0"/>
                <a:cs typeface="Times New Roman" panose="02020603050405020304" pitchFamily="18" charset="0"/>
              </a:rPr>
              <a:t>generi</a:t>
            </a:r>
            <a:r>
              <a:rPr lang="fr-FR" dirty="0" smtClean="0">
                <a:latin typeface="Times New Roman" panose="02020603050405020304" pitchFamily="18" charset="0"/>
                <a:cs typeface="Times New Roman" panose="02020603050405020304" pitchFamily="18" charset="0"/>
              </a:rPr>
              <a:t> più </a:t>
            </a:r>
            <a:r>
              <a:rPr lang="fr-FR" dirty="0" err="1" smtClean="0">
                <a:latin typeface="Times New Roman" panose="02020603050405020304" pitchFamily="18" charset="0"/>
                <a:cs typeface="Times New Roman" panose="02020603050405020304" pitchFamily="18" charset="0"/>
              </a:rPr>
              <a:t>importanti</a:t>
            </a:r>
            <a:r>
              <a:rPr lang="fr-FR" dirty="0" smtClean="0">
                <a:latin typeface="Times New Roman" panose="02020603050405020304" pitchFamily="18" charset="0"/>
                <a:cs typeface="Times New Roman" panose="02020603050405020304" pitchFamily="18" charset="0"/>
              </a:rPr>
              <a:t> della </a:t>
            </a:r>
            <a:r>
              <a:rPr lang="fr-FR" dirty="0" err="1" smtClean="0">
                <a:latin typeface="Times New Roman" panose="02020603050405020304" pitchFamily="18" charset="0"/>
                <a:cs typeface="Times New Roman" panose="02020603050405020304" pitchFamily="18" charset="0"/>
              </a:rPr>
              <a:t>letteratura</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francese</a:t>
            </a:r>
            <a:endParaRPr lang="fr-FR" dirty="0" smtClean="0">
              <a:latin typeface="Times New Roman" panose="02020603050405020304" pitchFamily="18" charset="0"/>
              <a:cs typeface="Times New Roman" panose="02020603050405020304" pitchFamily="18" charset="0"/>
            </a:endParaRPr>
          </a:p>
          <a:p>
            <a:pPr lvl="1"/>
            <a:r>
              <a:rPr lang="fr-FR" dirty="0" err="1" smtClean="0">
                <a:latin typeface="Times New Roman" panose="02020603050405020304" pitchFamily="18" charset="0"/>
                <a:cs typeface="Times New Roman" panose="02020603050405020304" pitchFamily="18" charset="0"/>
              </a:rPr>
              <a:t>Categorizzabile</a:t>
            </a:r>
            <a:r>
              <a:rPr lang="fr-FR" dirty="0" smtClean="0">
                <a:latin typeface="Times New Roman" panose="02020603050405020304" pitchFamily="18" charset="0"/>
                <a:cs typeface="Times New Roman" panose="02020603050405020304" pitchFamily="18" charset="0"/>
              </a:rPr>
              <a:t> per le </a:t>
            </a:r>
            <a:r>
              <a:rPr lang="fr-FR" i="1" dirty="0" smtClean="0">
                <a:latin typeface="Times New Roman" panose="02020603050405020304" pitchFamily="18" charset="0"/>
                <a:cs typeface="Times New Roman" panose="02020603050405020304" pitchFamily="18" charset="0"/>
              </a:rPr>
              <a:t>matières</a:t>
            </a:r>
            <a:r>
              <a:rPr lang="fr-FR" dirty="0" smtClean="0">
                <a:latin typeface="Times New Roman" panose="02020603050405020304" pitchFamily="18" charset="0"/>
                <a:cs typeface="Times New Roman" panose="02020603050405020304" pitchFamily="18" charset="0"/>
              </a:rPr>
              <a:t>:</a:t>
            </a:r>
          </a:p>
          <a:p>
            <a:pPr lvl="2"/>
            <a:r>
              <a:rPr lang="fr-FR" i="1" dirty="0" smtClean="0">
                <a:latin typeface="Times New Roman" panose="02020603050405020304" pitchFamily="18" charset="0"/>
                <a:cs typeface="Times New Roman" panose="02020603050405020304" pitchFamily="18" charset="0"/>
              </a:rPr>
              <a:t>La geste du roi </a:t>
            </a:r>
            <a:r>
              <a:rPr lang="fr-FR" dirty="0" smtClean="0">
                <a:latin typeface="Times New Roman" panose="02020603050405020304" pitchFamily="18" charset="0"/>
                <a:cs typeface="Times New Roman" panose="02020603050405020304" pitchFamily="18" charset="0"/>
              </a:rPr>
              <a:t>(</a:t>
            </a:r>
            <a:r>
              <a:rPr lang="fr-FR" dirty="0" err="1" smtClean="0">
                <a:latin typeface="Times New Roman" panose="02020603050405020304" pitchFamily="18" charset="0"/>
                <a:cs typeface="Times New Roman" panose="02020603050405020304" pitchFamily="18" charset="0"/>
              </a:rPr>
              <a:t>Carlomagno</a:t>
            </a:r>
            <a:r>
              <a:rPr lang="fr-FR" dirty="0" smtClean="0">
                <a:latin typeface="Times New Roman" panose="02020603050405020304" pitchFamily="18" charset="0"/>
                <a:cs typeface="Times New Roman" panose="02020603050405020304" pitchFamily="18" charset="0"/>
              </a:rPr>
              <a:t>, i </a:t>
            </a:r>
            <a:r>
              <a:rPr lang="fr-FR" dirty="0" err="1" smtClean="0">
                <a:latin typeface="Times New Roman" panose="02020603050405020304" pitchFamily="18" charset="0"/>
                <a:cs typeface="Times New Roman" panose="02020603050405020304" pitchFamily="18" charset="0"/>
              </a:rPr>
              <a:t>Re</a:t>
            </a:r>
            <a:r>
              <a:rPr lang="fr-FR" dirty="0" smtClean="0">
                <a:latin typeface="Times New Roman" panose="02020603050405020304" pitchFamily="18" charset="0"/>
                <a:cs typeface="Times New Roman" panose="02020603050405020304" pitchFamily="18" charset="0"/>
              </a:rPr>
              <a:t> di Francia, </a:t>
            </a:r>
            <a:r>
              <a:rPr lang="fr-FR" dirty="0" err="1" smtClean="0">
                <a:latin typeface="Times New Roman" panose="02020603050405020304" pitchFamily="18" charset="0"/>
                <a:cs typeface="Times New Roman" panose="02020603050405020304" pitchFamily="18" charset="0"/>
              </a:rPr>
              <a:t>ecc</a:t>
            </a:r>
            <a:r>
              <a:rPr lang="fr-FR" dirty="0" smtClean="0">
                <a:latin typeface="Times New Roman" panose="02020603050405020304" pitchFamily="18" charset="0"/>
                <a:cs typeface="Times New Roman" panose="02020603050405020304" pitchFamily="18" charset="0"/>
              </a:rPr>
              <a:t>.)</a:t>
            </a:r>
          </a:p>
          <a:p>
            <a:pPr lvl="2"/>
            <a:r>
              <a:rPr lang="fr-FR" dirty="0" smtClean="0">
                <a:latin typeface="Times New Roman" panose="02020603050405020304" pitchFamily="18" charset="0"/>
                <a:cs typeface="Times New Roman" panose="02020603050405020304" pitchFamily="18" charset="0"/>
              </a:rPr>
              <a:t>Le </a:t>
            </a:r>
            <a:r>
              <a:rPr lang="fr-FR" dirty="0" err="1" smtClean="0">
                <a:latin typeface="Times New Roman" panose="02020603050405020304" pitchFamily="18" charset="0"/>
                <a:cs typeface="Times New Roman" panose="02020603050405020304" pitchFamily="18" charset="0"/>
              </a:rPr>
              <a:t>gesta</a:t>
            </a:r>
            <a:r>
              <a:rPr lang="fr-FR" dirty="0" smtClean="0">
                <a:latin typeface="Times New Roman" panose="02020603050405020304" pitchFamily="18" charset="0"/>
                <a:cs typeface="Times New Roman" panose="02020603050405020304" pitchFamily="18" charset="0"/>
              </a:rPr>
              <a:t> dei </a:t>
            </a:r>
            <a:r>
              <a:rPr lang="fr-FR" dirty="0" err="1" smtClean="0">
                <a:latin typeface="Times New Roman" panose="02020603050405020304" pitchFamily="18" charset="0"/>
                <a:cs typeface="Times New Roman" panose="02020603050405020304" pitchFamily="18" charset="0"/>
              </a:rPr>
              <a:t>baroni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che</a:t>
            </a:r>
            <a:r>
              <a:rPr lang="fr-FR" dirty="0" smtClean="0">
                <a:latin typeface="Times New Roman" panose="02020603050405020304" pitchFamily="18" charset="0"/>
                <a:cs typeface="Times New Roman" panose="02020603050405020304" pitchFamily="18" charset="0"/>
              </a:rPr>
              <a:t> si </a:t>
            </a:r>
            <a:r>
              <a:rPr lang="fr-FR" dirty="0" err="1" smtClean="0">
                <a:latin typeface="Times New Roman" panose="02020603050405020304" pitchFamily="18" charset="0"/>
                <a:cs typeface="Times New Roman" panose="02020603050405020304" pitchFamily="18" charset="0"/>
              </a:rPr>
              <a:t>rivoltano</a:t>
            </a:r>
            <a:r>
              <a:rPr lang="fr-FR" dirty="0" smtClean="0">
                <a:latin typeface="Times New Roman" panose="02020603050405020304" pitchFamily="18" charset="0"/>
                <a:cs typeface="Times New Roman" panose="02020603050405020304" pitchFamily="18" charset="0"/>
              </a:rPr>
              <a:t> al </a:t>
            </a:r>
            <a:r>
              <a:rPr lang="fr-FR" dirty="0" err="1" smtClean="0">
                <a:latin typeface="Times New Roman" panose="02020603050405020304" pitchFamily="18" charset="0"/>
                <a:cs typeface="Times New Roman" panose="02020603050405020304" pitchFamily="18" charset="0"/>
              </a:rPr>
              <a:t>re</a:t>
            </a:r>
            <a:endParaRPr lang="fr-FR" dirty="0" smtClean="0">
              <a:latin typeface="Times New Roman" panose="02020603050405020304" pitchFamily="18" charset="0"/>
              <a:cs typeface="Times New Roman" panose="02020603050405020304" pitchFamily="18" charset="0"/>
            </a:endParaRPr>
          </a:p>
          <a:p>
            <a:pPr lvl="2"/>
            <a:r>
              <a:rPr lang="fr-FR" i="1" dirty="0" smtClean="0">
                <a:latin typeface="Times New Roman" panose="02020603050405020304" pitchFamily="18" charset="0"/>
                <a:cs typeface="Times New Roman" panose="02020603050405020304" pitchFamily="18" charset="0"/>
              </a:rPr>
              <a:t>La geste de Garin de </a:t>
            </a:r>
            <a:r>
              <a:rPr lang="fr-FR" i="1" dirty="0" err="1" smtClean="0">
                <a:latin typeface="Times New Roman" panose="02020603050405020304" pitchFamily="18" charset="0"/>
                <a:cs typeface="Times New Roman" panose="02020603050405020304" pitchFamily="18" charset="0"/>
              </a:rPr>
              <a:t>Monglane</a:t>
            </a:r>
            <a:endParaRPr lang="fr-FR" i="1" dirty="0" smtClean="0">
              <a:latin typeface="Times New Roman" panose="02020603050405020304" pitchFamily="18" charset="0"/>
              <a:cs typeface="Times New Roman" panose="02020603050405020304" pitchFamily="18" charset="0"/>
            </a:endParaRPr>
          </a:p>
          <a:p>
            <a:pPr lvl="2"/>
            <a:r>
              <a:rPr lang="fr-FR" dirty="0" smtClean="0">
                <a:latin typeface="Times New Roman" panose="02020603050405020304" pitchFamily="18" charset="0"/>
                <a:cs typeface="Times New Roman" panose="02020603050405020304" pitchFamily="18" charset="0"/>
              </a:rPr>
              <a:t>Le </a:t>
            </a:r>
            <a:r>
              <a:rPr lang="fr-FR" dirty="0" err="1" smtClean="0">
                <a:latin typeface="Times New Roman" panose="02020603050405020304" pitchFamily="18" charset="0"/>
                <a:cs typeface="Times New Roman" panose="02020603050405020304" pitchFamily="18" charset="0"/>
              </a:rPr>
              <a:t>gesta</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sulle</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crociate</a:t>
            </a:r>
            <a:r>
              <a:rPr lang="fr-FR" dirty="0" smtClean="0">
                <a:latin typeface="Times New Roman" panose="02020603050405020304" pitchFamily="18" charset="0"/>
                <a:cs typeface="Times New Roman" panose="02020603050405020304" pitchFamily="18" charset="0"/>
              </a:rPr>
              <a:t> </a:t>
            </a:r>
          </a:p>
          <a:p>
            <a:pPr lvl="3"/>
            <a:r>
              <a:rPr lang="fr-FR" dirty="0" err="1" smtClean="0">
                <a:latin typeface="Times New Roman" panose="02020603050405020304" pitchFamily="18" charset="0"/>
                <a:cs typeface="Times New Roman" panose="02020603050405020304" pitchFamily="18" charset="0"/>
              </a:rPr>
              <a:t>Contro</a:t>
            </a:r>
            <a:r>
              <a:rPr lang="fr-FR" dirty="0" smtClean="0">
                <a:latin typeface="Times New Roman" panose="02020603050405020304" pitchFamily="18" charset="0"/>
                <a:cs typeface="Times New Roman" panose="02020603050405020304" pitchFamily="18" charset="0"/>
              </a:rPr>
              <a:t> i </a:t>
            </a:r>
            <a:r>
              <a:rPr lang="fr-FR" dirty="0" err="1" smtClean="0">
                <a:latin typeface="Times New Roman" panose="02020603050405020304" pitchFamily="18" charset="0"/>
                <a:cs typeface="Times New Roman" panose="02020603050405020304" pitchFamily="18" charset="0"/>
              </a:rPr>
              <a:t>saraceni</a:t>
            </a:r>
            <a:endParaRPr lang="fr-FR" dirty="0" smtClean="0">
              <a:latin typeface="Times New Roman" panose="02020603050405020304" pitchFamily="18" charset="0"/>
              <a:cs typeface="Times New Roman" panose="02020603050405020304" pitchFamily="18" charset="0"/>
            </a:endParaRPr>
          </a:p>
          <a:p>
            <a:pPr lvl="3"/>
            <a:r>
              <a:rPr lang="fr-FR" dirty="0" err="1" smtClean="0">
                <a:latin typeface="Times New Roman" panose="02020603050405020304" pitchFamily="18" charset="0"/>
                <a:cs typeface="Times New Roman" panose="02020603050405020304" pitchFamily="18" charset="0"/>
              </a:rPr>
              <a:t>Contro</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gli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albigesi</a:t>
            </a:r>
            <a:endParaRPr lang="fr-FR" dirty="0" smtClean="0">
              <a:latin typeface="Times New Roman" panose="02020603050405020304" pitchFamily="18" charset="0"/>
              <a:cs typeface="Times New Roman" panose="02020603050405020304" pitchFamily="18" charset="0"/>
            </a:endParaRPr>
          </a:p>
          <a:p>
            <a:pPr lvl="3"/>
            <a:endParaRPr lang="fr-FR" dirty="0">
              <a:latin typeface="Times New Roman" panose="02020603050405020304" pitchFamily="18" charset="0"/>
              <a:cs typeface="Times New Roman" panose="02020603050405020304" pitchFamily="18" charset="0"/>
            </a:endParaRPr>
          </a:p>
          <a:p>
            <a:pPr marL="0" indent="0" algn="ctr">
              <a:buNone/>
            </a:pPr>
            <a:r>
              <a:rPr lang="fr-FR" sz="4000" b="1" dirty="0" smtClean="0">
                <a:solidFill>
                  <a:srgbClr val="FF0000"/>
                </a:solidFill>
                <a:latin typeface="Times New Roman" panose="02020603050405020304" pitchFamily="18" charset="0"/>
                <a:cs typeface="Times New Roman" panose="02020603050405020304" pitchFamily="18" charset="0"/>
              </a:rPr>
              <a:t>La Chanson de Roland (XI s.)</a:t>
            </a:r>
          </a:p>
          <a:p>
            <a:pPr lvl="2"/>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5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solidFill>
                  <a:srgbClr val="FF0000"/>
                </a:solidFill>
                <a:latin typeface="Times New Roman" panose="02020603050405020304" pitchFamily="18" charset="0"/>
                <a:cs typeface="Times New Roman" panose="02020603050405020304" pitchFamily="18" charset="0"/>
              </a:rPr>
              <a:t>Les Chansons de geste</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idx="1"/>
          </p:nvPr>
        </p:nvSpPr>
        <p:spPr/>
        <p:txBody>
          <a:bodyPr/>
          <a:lstStyle/>
          <a:p>
            <a:r>
              <a:rPr lang="fr-FR" dirty="0" err="1" smtClean="0">
                <a:latin typeface="Times New Roman" panose="02020603050405020304" pitchFamily="18" charset="0"/>
                <a:cs typeface="Times New Roman" panose="02020603050405020304" pitchFamily="18" charset="0"/>
              </a:rPr>
              <a:t>Organizzazione</a:t>
            </a:r>
            <a:r>
              <a:rPr lang="fr-FR" dirty="0" smtClean="0">
                <a:latin typeface="Times New Roman" panose="02020603050405020304" pitchFamily="18" charset="0"/>
                <a:cs typeface="Times New Roman" panose="02020603050405020304" pitchFamily="18" charset="0"/>
              </a:rPr>
              <a:t> in </a:t>
            </a:r>
            <a:r>
              <a:rPr lang="fr-FR" i="1" dirty="0" smtClean="0">
                <a:latin typeface="Times New Roman" panose="02020603050405020304" pitchFamily="18" charset="0"/>
                <a:cs typeface="Times New Roman" panose="02020603050405020304" pitchFamily="18" charset="0"/>
              </a:rPr>
              <a:t>lasses</a:t>
            </a:r>
          </a:p>
          <a:p>
            <a:pPr lvl="5"/>
            <a:r>
              <a:rPr lang="fr-FR" dirty="0" err="1" smtClean="0">
                <a:latin typeface="Times New Roman" panose="02020603050405020304" pitchFamily="18" charset="0"/>
                <a:cs typeface="Times New Roman" panose="02020603050405020304" pitchFamily="18" charset="0"/>
              </a:rPr>
              <a:t>Assonanzate</a:t>
            </a:r>
            <a:endParaRPr lang="fr-FR" dirty="0" smtClean="0">
              <a:latin typeface="Times New Roman" panose="02020603050405020304" pitchFamily="18" charset="0"/>
              <a:cs typeface="Times New Roman" panose="02020603050405020304" pitchFamily="18" charset="0"/>
            </a:endParaRPr>
          </a:p>
          <a:p>
            <a:pPr lvl="5"/>
            <a:r>
              <a:rPr lang="fr-FR" dirty="0" smtClean="0">
                <a:latin typeface="Times New Roman" panose="02020603050405020304" pitchFamily="18" charset="0"/>
                <a:cs typeface="Times New Roman" panose="02020603050405020304" pitchFamily="18" charset="0"/>
              </a:rPr>
              <a:t>Monorime</a:t>
            </a:r>
          </a:p>
          <a:p>
            <a:r>
              <a:rPr lang="fr-FR" dirty="0" err="1" smtClean="0">
                <a:latin typeface="Times New Roman" panose="02020603050405020304" pitchFamily="18" charset="0"/>
                <a:cs typeface="Times New Roman" panose="02020603050405020304" pitchFamily="18" charset="0"/>
              </a:rPr>
              <a:t>Linguaggio</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stereotipato</a:t>
            </a:r>
            <a:endParaRPr lang="fr-FR" dirty="0">
              <a:latin typeface="Times New Roman" panose="02020603050405020304" pitchFamily="18" charset="0"/>
              <a:cs typeface="Times New Roman" panose="02020603050405020304" pitchFamily="18" charset="0"/>
            </a:endParaRPr>
          </a:p>
          <a:p>
            <a:r>
              <a:rPr lang="fr-FR" dirty="0" err="1" smtClean="0">
                <a:latin typeface="Times New Roman" panose="02020603050405020304" pitchFamily="18" charset="0"/>
                <a:cs typeface="Times New Roman" panose="02020603050405020304" pitchFamily="18" charset="0"/>
              </a:rPr>
              <a:t>Tematica</a:t>
            </a:r>
            <a:endParaRPr lang="fr-FR" dirty="0" smtClean="0">
              <a:latin typeface="Times New Roman" panose="02020603050405020304" pitchFamily="18" charset="0"/>
              <a:cs typeface="Times New Roman" panose="02020603050405020304" pitchFamily="18" charset="0"/>
            </a:endParaRPr>
          </a:p>
          <a:p>
            <a:pPr lvl="1"/>
            <a:r>
              <a:rPr lang="fr-FR" dirty="0" err="1" smtClean="0">
                <a:latin typeface="Times New Roman" panose="02020603050405020304" pitchFamily="18" charset="0"/>
                <a:cs typeface="Times New Roman" panose="02020603050405020304" pitchFamily="18" charset="0"/>
              </a:rPr>
              <a:t>Religiosa</a:t>
            </a:r>
            <a:r>
              <a:rPr lang="fr-FR" dirty="0" smtClean="0">
                <a:latin typeface="Times New Roman" panose="02020603050405020304" pitchFamily="18" charset="0"/>
                <a:cs typeface="Times New Roman" panose="02020603050405020304" pitchFamily="18" charset="0"/>
              </a:rPr>
              <a:t> +</a:t>
            </a:r>
          </a:p>
          <a:p>
            <a:pPr lvl="1"/>
            <a:r>
              <a:rPr lang="fr-FR" dirty="0" err="1" smtClean="0">
                <a:latin typeface="Times New Roman" panose="02020603050405020304" pitchFamily="18" charset="0"/>
                <a:cs typeface="Times New Roman" panose="02020603050405020304" pitchFamily="18" charset="0"/>
              </a:rPr>
              <a:t>Guerriera</a:t>
            </a:r>
            <a:endParaRPr lang="fr-FR" dirty="0" smtClean="0">
              <a:latin typeface="Times New Roman" panose="02020603050405020304" pitchFamily="18" charset="0"/>
              <a:cs typeface="Times New Roman" panose="02020603050405020304" pitchFamily="18" charset="0"/>
            </a:endParaRPr>
          </a:p>
          <a:p>
            <a:r>
              <a:rPr lang="fr-FR" dirty="0" err="1" smtClean="0">
                <a:latin typeface="Times New Roman" panose="02020603050405020304" pitchFamily="18" charset="0"/>
                <a:cs typeface="Times New Roman" panose="02020603050405020304" pitchFamily="18" charset="0"/>
              </a:rPr>
              <a:t>Fatti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reali</a:t>
            </a:r>
            <a:r>
              <a:rPr lang="fr-FR" dirty="0" smtClean="0">
                <a:latin typeface="Times New Roman" panose="02020603050405020304" pitchFamily="18" charset="0"/>
                <a:cs typeface="Times New Roman" panose="02020603050405020304" pitchFamily="18" charset="0"/>
              </a:rPr>
              <a:t> o </a:t>
            </a:r>
            <a:r>
              <a:rPr lang="fr-FR" dirty="0" err="1" smtClean="0">
                <a:latin typeface="Times New Roman" panose="02020603050405020304" pitchFamily="18" charset="0"/>
                <a:cs typeface="Times New Roman" panose="02020603050405020304" pitchFamily="18" charset="0"/>
              </a:rPr>
              <a:t>fittizi</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attribuiti</a:t>
            </a:r>
            <a:r>
              <a:rPr lang="fr-FR" dirty="0" smtClean="0">
                <a:latin typeface="Times New Roman" panose="02020603050405020304" pitchFamily="18" charset="0"/>
                <a:cs typeface="Times New Roman" panose="02020603050405020304" pitchFamily="18" charset="0"/>
              </a:rPr>
              <a:t> al </a:t>
            </a:r>
            <a:r>
              <a:rPr lang="fr-FR" dirty="0" err="1" smtClean="0">
                <a:latin typeface="Times New Roman" panose="02020603050405020304" pitchFamily="18" charset="0"/>
                <a:cs typeface="Times New Roman" panose="02020603050405020304" pitchFamily="18" charset="0"/>
              </a:rPr>
              <a:t>passato</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carolingio</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merovingio</a:t>
            </a:r>
            <a:r>
              <a:rPr lang="fr-FR" dirty="0" smtClean="0">
                <a:latin typeface="Times New Roman" panose="02020603050405020304" pitchFamily="18" charset="0"/>
                <a:cs typeface="Times New Roman" panose="02020603050405020304" pitchFamily="18" charset="0"/>
              </a:rPr>
              <a:t> o </a:t>
            </a:r>
            <a:r>
              <a:rPr lang="fr-FR" dirty="0" err="1" smtClean="0">
                <a:latin typeface="Times New Roman" panose="02020603050405020304" pitchFamily="18" charset="0"/>
                <a:cs typeface="Times New Roman" panose="02020603050405020304" pitchFamily="18" charset="0"/>
              </a:rPr>
              <a:t>capetingio</a:t>
            </a:r>
            <a:endParaRPr lang="fr-FR" dirty="0" smtClean="0">
              <a:latin typeface="Times New Roman" panose="02020603050405020304" pitchFamily="18" charset="0"/>
              <a:cs typeface="Times New Roman" panose="02020603050405020304" pitchFamily="18" charset="0"/>
            </a:endParaRPr>
          </a:p>
          <a:p>
            <a:pPr lvl="1"/>
            <a:endParaRPr lang="fr-FR" dirty="0" smtClean="0"/>
          </a:p>
          <a:p>
            <a:pPr lvl="1"/>
            <a:endParaRPr lang="fr-FR" dirty="0"/>
          </a:p>
        </p:txBody>
      </p:sp>
      <p:sp>
        <p:nvSpPr>
          <p:cNvPr id="5" name="Segnaposto testo 4"/>
          <p:cNvSpPr>
            <a:spLocks noGrp="1"/>
          </p:cNvSpPr>
          <p:nvPr>
            <p:ph type="body" sz="half" idx="2"/>
          </p:nvPr>
        </p:nvSpPr>
        <p:spPr/>
        <p:txBody>
          <a:bodyPr/>
          <a:lstStyle/>
          <a:p>
            <a:r>
              <a:rPr lang="fr-FR" sz="2400" dirty="0" err="1" smtClean="0">
                <a:latin typeface="Times New Roman" panose="02020603050405020304" pitchFamily="18" charset="0"/>
                <a:cs typeface="Times New Roman" panose="02020603050405020304" pitchFamily="18" charset="0"/>
              </a:rPr>
              <a:t>Caratteristiche</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fondamentali</a:t>
            </a:r>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endParaRPr lang="fr-FR" sz="2400" dirty="0" smtClean="0">
              <a:latin typeface="Times New Roman" panose="02020603050405020304" pitchFamily="18" charset="0"/>
              <a:cs typeface="Times New Roman" panose="02020603050405020304" pitchFamily="18" charset="0"/>
            </a:endParaRPr>
          </a:p>
          <a:p>
            <a:r>
              <a:rPr lang="fr-FR" sz="2000" dirty="0" err="1" smtClean="0">
                <a:solidFill>
                  <a:schemeClr val="accent5">
                    <a:lumMod val="50000"/>
                  </a:schemeClr>
                </a:solidFill>
                <a:latin typeface="Times New Roman" panose="02020603050405020304" pitchFamily="18" charset="0"/>
                <a:cs typeface="Times New Roman" panose="02020603050405020304" pitchFamily="18" charset="0"/>
              </a:rPr>
              <a:t>Gesta</a:t>
            </a:r>
            <a:r>
              <a:rPr lang="fr-FR" sz="2000" dirty="0" smtClean="0">
                <a:solidFill>
                  <a:schemeClr val="accent5">
                    <a:lumMod val="50000"/>
                  </a:schemeClr>
                </a:solidFill>
                <a:latin typeface="Times New Roman" panose="02020603050405020304" pitchFamily="18" charset="0"/>
                <a:cs typeface="Times New Roman" panose="02020603050405020304" pitchFamily="18" charset="0"/>
              </a:rPr>
              <a:t> (lat.) : </a:t>
            </a:r>
          </a:p>
          <a:p>
            <a:r>
              <a:rPr lang="fr-FR" sz="2000" dirty="0">
                <a:solidFill>
                  <a:schemeClr val="accent5">
                    <a:lumMod val="50000"/>
                  </a:schemeClr>
                </a:solidFill>
                <a:latin typeface="Times New Roman" panose="02020603050405020304" pitchFamily="18" charset="0"/>
                <a:cs typeface="Times New Roman" panose="02020603050405020304" pitchFamily="18" charset="0"/>
              </a:rPr>
              <a:t>	</a:t>
            </a:r>
            <a:r>
              <a:rPr lang="fr-FR" sz="2000" dirty="0" err="1" smtClean="0">
                <a:solidFill>
                  <a:schemeClr val="accent5">
                    <a:lumMod val="50000"/>
                  </a:schemeClr>
                </a:solidFill>
                <a:latin typeface="Times New Roman" panose="02020603050405020304" pitchFamily="18" charset="0"/>
                <a:cs typeface="Times New Roman" panose="02020603050405020304" pitchFamily="18" charset="0"/>
              </a:rPr>
              <a:t>imprese</a:t>
            </a:r>
            <a:r>
              <a:rPr lang="fr-FR"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fr-FR" sz="2000" dirty="0" err="1" smtClean="0">
                <a:solidFill>
                  <a:schemeClr val="accent5">
                    <a:lumMod val="50000"/>
                  </a:schemeClr>
                </a:solidFill>
                <a:latin typeface="Times New Roman" panose="02020603050405020304" pitchFamily="18" charset="0"/>
                <a:cs typeface="Times New Roman" panose="02020603050405020304" pitchFamily="18" charset="0"/>
              </a:rPr>
              <a:t>leggendarie</a:t>
            </a:r>
            <a:endParaRPr lang="fr-FR" sz="2000" dirty="0" smtClean="0">
              <a:solidFill>
                <a:schemeClr val="accent5">
                  <a:lumMod val="50000"/>
                </a:schemeClr>
              </a:solidFill>
              <a:latin typeface="Times New Roman" panose="02020603050405020304" pitchFamily="18" charset="0"/>
              <a:cs typeface="Times New Roman" panose="02020603050405020304" pitchFamily="18" charset="0"/>
            </a:endParaRPr>
          </a:p>
          <a:p>
            <a:r>
              <a:rPr lang="fr-FR" sz="2000" dirty="0">
                <a:solidFill>
                  <a:schemeClr val="accent5">
                    <a:lumMod val="50000"/>
                  </a:schemeClr>
                </a:solidFill>
                <a:latin typeface="Times New Roman" panose="02020603050405020304" pitchFamily="18" charset="0"/>
                <a:cs typeface="Times New Roman" panose="02020603050405020304" pitchFamily="18" charset="0"/>
              </a:rPr>
              <a:t>	</a:t>
            </a:r>
            <a:r>
              <a:rPr lang="fr-FR" sz="2000" dirty="0" smtClean="0">
                <a:solidFill>
                  <a:schemeClr val="accent5">
                    <a:lumMod val="50000"/>
                  </a:schemeClr>
                </a:solidFill>
                <a:latin typeface="Times New Roman" panose="02020603050405020304" pitchFamily="18" charset="0"/>
                <a:cs typeface="Times New Roman" panose="02020603050405020304" pitchFamily="18" charset="0"/>
              </a:rPr>
              <a:t>o </a:t>
            </a:r>
          </a:p>
          <a:p>
            <a:r>
              <a:rPr lang="fr-FR" sz="2000" dirty="0">
                <a:solidFill>
                  <a:schemeClr val="accent5">
                    <a:lumMod val="50000"/>
                  </a:schemeClr>
                </a:solidFill>
                <a:latin typeface="Times New Roman" panose="02020603050405020304" pitchFamily="18" charset="0"/>
                <a:cs typeface="Times New Roman" panose="02020603050405020304" pitchFamily="18" charset="0"/>
              </a:rPr>
              <a:t>	</a:t>
            </a:r>
            <a:r>
              <a:rPr lang="fr-FR" sz="2000" dirty="0" err="1" smtClean="0">
                <a:solidFill>
                  <a:schemeClr val="accent5">
                    <a:lumMod val="50000"/>
                  </a:schemeClr>
                </a:solidFill>
                <a:latin typeface="Times New Roman" panose="02020603050405020304" pitchFamily="18" charset="0"/>
                <a:cs typeface="Times New Roman" panose="02020603050405020304" pitchFamily="18" charset="0"/>
              </a:rPr>
              <a:t>storiche</a:t>
            </a:r>
            <a:endParaRPr lang="fr-FR" sz="2000" dirty="0">
              <a:solidFill>
                <a:schemeClr val="accent5">
                  <a:lumMod val="50000"/>
                </a:schemeClr>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80670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i="1" dirty="0" smtClean="0">
                <a:latin typeface="Times New Roman" panose="02020603050405020304" pitchFamily="18" charset="0"/>
                <a:cs typeface="Times New Roman" panose="02020603050405020304" pitchFamily="18" charset="0"/>
              </a:rPr>
              <a:t>La chanson de Roland</a:t>
            </a:r>
            <a:endParaRPr lang="it-IT" i="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fontScale="92500" lnSpcReduction="10000"/>
          </a:bodyPr>
          <a:lstStyle/>
          <a:p>
            <a:r>
              <a:rPr lang="it-IT" dirty="0" smtClean="0">
                <a:latin typeface="Times New Roman" panose="02020603050405020304" pitchFamily="18" charset="0"/>
                <a:cs typeface="Times New Roman" panose="02020603050405020304" pitchFamily="18" charset="0"/>
              </a:rPr>
              <a:t>Vari manoscritti</a:t>
            </a:r>
          </a:p>
          <a:p>
            <a:r>
              <a:rPr lang="it-IT" dirty="0" smtClean="0">
                <a:latin typeface="Times New Roman" panose="02020603050405020304" pitchFamily="18" charset="0"/>
                <a:cs typeface="Times New Roman" panose="02020603050405020304" pitchFamily="18" charset="0"/>
              </a:rPr>
              <a:t>Il più importante: manoscritto di Oxford, verso il 1100</a:t>
            </a:r>
          </a:p>
          <a:p>
            <a:r>
              <a:rPr lang="it-IT" dirty="0" smtClean="0">
                <a:latin typeface="Times New Roman" panose="02020603050405020304" pitchFamily="18" charset="0"/>
                <a:cs typeface="Times New Roman" panose="02020603050405020304" pitchFamily="18" charset="0"/>
              </a:rPr>
              <a:t>Dato storico controverso: </a:t>
            </a:r>
          </a:p>
          <a:p>
            <a:pPr lvl="1"/>
            <a:r>
              <a:rPr lang="it-IT" dirty="0" smtClean="0">
                <a:latin typeface="Times New Roman" panose="02020603050405020304" pitchFamily="18" charset="0"/>
                <a:cs typeface="Times New Roman" panose="02020603050405020304" pitchFamily="18" charset="0"/>
              </a:rPr>
              <a:t>Episodio di Roncisvalle, 15 agosto 778</a:t>
            </a:r>
          </a:p>
          <a:p>
            <a:pPr lvl="2"/>
            <a:r>
              <a:rPr lang="it-IT" dirty="0" smtClean="0">
                <a:latin typeface="Times New Roman" panose="02020603050405020304" pitchFamily="18" charset="0"/>
                <a:cs typeface="Times New Roman" panose="02020603050405020304" pitchFamily="18" charset="0"/>
              </a:rPr>
              <a:t>Massacro della retroguardia dell’esercito franco </a:t>
            </a:r>
          </a:p>
          <a:p>
            <a:pPr lvl="2"/>
            <a:r>
              <a:rPr lang="it-IT" dirty="0" smtClean="0">
                <a:latin typeface="Times New Roman" panose="02020603050405020304" pitchFamily="18" charset="0"/>
                <a:cs typeface="Times New Roman" panose="02020603050405020304" pitchFamily="18" charset="0"/>
              </a:rPr>
              <a:t>Da parte delle milizie saracene?</a:t>
            </a:r>
          </a:p>
          <a:p>
            <a:pPr lvl="2"/>
            <a:r>
              <a:rPr lang="it-IT" dirty="0" smtClean="0">
                <a:latin typeface="Times New Roman" panose="02020603050405020304" pitchFamily="18" charset="0"/>
                <a:cs typeface="Times New Roman" panose="02020603050405020304" pitchFamily="18" charset="0"/>
              </a:rPr>
              <a:t>Da parte dei Baschi o dei Guasconi ? 	(popolazioni cristiane)</a:t>
            </a:r>
          </a:p>
          <a:p>
            <a:r>
              <a:rPr lang="it-IT" dirty="0" smtClean="0">
                <a:latin typeface="Times New Roman" panose="02020603050405020304" pitchFamily="18" charset="0"/>
                <a:cs typeface="Times New Roman" panose="02020603050405020304" pitchFamily="18" charset="0"/>
              </a:rPr>
              <a:t>Contesto storico della redazione della </a:t>
            </a:r>
            <a:r>
              <a:rPr lang="it-IT" i="1" dirty="0" smtClean="0">
                <a:latin typeface="Times New Roman" panose="02020603050405020304" pitchFamily="18" charset="0"/>
                <a:cs typeface="Times New Roman" panose="02020603050405020304" pitchFamily="18" charset="0"/>
              </a:rPr>
              <a:t>Chanson de Roland</a:t>
            </a:r>
            <a:r>
              <a:rPr lang="it-IT" dirty="0" smtClean="0">
                <a:latin typeface="Times New Roman" panose="02020603050405020304" pitchFamily="18" charset="0"/>
                <a:cs typeface="Times New Roman" panose="02020603050405020304" pitchFamily="18" charset="0"/>
              </a:rPr>
              <a:t>:</a:t>
            </a:r>
          </a:p>
          <a:p>
            <a:pPr lvl="1"/>
            <a:r>
              <a:rPr lang="it-IT" dirty="0" smtClean="0">
                <a:latin typeface="Times New Roman" panose="02020603050405020304" pitchFamily="18" charset="0"/>
                <a:cs typeface="Times New Roman" panose="02020603050405020304" pitchFamily="18" charset="0"/>
              </a:rPr>
              <a:t>Incursioni francesi nella Spagna </a:t>
            </a:r>
            <a:r>
              <a:rPr lang="it-IT" dirty="0">
                <a:latin typeface="Times New Roman" panose="02020603050405020304" pitchFamily="18" charset="0"/>
                <a:cs typeface="Times New Roman" panose="02020603050405020304" pitchFamily="18" charset="0"/>
              </a:rPr>
              <a:t>m</a:t>
            </a:r>
            <a:r>
              <a:rPr lang="it-IT" dirty="0" smtClean="0">
                <a:latin typeface="Times New Roman" panose="02020603050405020304" pitchFamily="18" charset="0"/>
                <a:cs typeface="Times New Roman" panose="02020603050405020304" pitchFamily="18" charset="0"/>
              </a:rPr>
              <a:t>usulmana</a:t>
            </a:r>
          </a:p>
          <a:p>
            <a:pPr lvl="1"/>
            <a:r>
              <a:rPr lang="it-IT" dirty="0" smtClean="0">
                <a:latin typeface="Times New Roman" panose="02020603050405020304" pitchFamily="18" charset="0"/>
                <a:cs typeface="Times New Roman" panose="02020603050405020304" pitchFamily="18" charset="0"/>
              </a:rPr>
              <a:t>Epopea che prepara alle prime crociate (1095)</a:t>
            </a:r>
          </a:p>
          <a:p>
            <a:pPr lvl="1"/>
            <a:r>
              <a:rPr lang="it-IT" dirty="0" err="1" smtClean="0">
                <a:latin typeface="Times New Roman" panose="02020603050405020304" pitchFamily="18" charset="0"/>
                <a:cs typeface="Times New Roman" panose="02020603050405020304" pitchFamily="18" charset="0"/>
              </a:rPr>
              <a:t>Mitificazione</a:t>
            </a:r>
            <a:r>
              <a:rPr lang="it-IT" dirty="0" smtClean="0">
                <a:latin typeface="Times New Roman" panose="02020603050405020304" pitchFamily="18" charset="0"/>
                <a:cs typeface="Times New Roman" panose="02020603050405020304" pitchFamily="18" charset="0"/>
              </a:rPr>
              <a:t> di </a:t>
            </a:r>
            <a:r>
              <a:rPr lang="it-IT" dirty="0" smtClean="0">
                <a:latin typeface="Times New Roman" panose="02020603050405020304" pitchFamily="18" charset="0"/>
                <a:cs typeface="Times New Roman" panose="02020603050405020304" pitchFamily="18" charset="0"/>
              </a:rPr>
              <a:t>Carlo Magno: </a:t>
            </a:r>
            <a:r>
              <a:rPr lang="it-IT" dirty="0" smtClean="0">
                <a:latin typeface="Times New Roman" panose="02020603050405020304" pitchFamily="18" charset="0"/>
                <a:cs typeface="Times New Roman" panose="02020603050405020304" pitchFamily="18" charset="0"/>
              </a:rPr>
              <a:t>«</a:t>
            </a:r>
            <a:r>
              <a:rPr lang="it-IT" dirty="0" err="1" smtClean="0">
                <a:latin typeface="Times New Roman" panose="02020603050405020304" pitchFamily="18" charset="0"/>
                <a:cs typeface="Times New Roman" panose="02020603050405020304" pitchFamily="18" charset="0"/>
              </a:rPr>
              <a:t>Carolus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redivivus</a:t>
            </a:r>
            <a:r>
              <a:rPr lang="it-IT" dirty="0" smtClean="0">
                <a:latin typeface="Times New Roman" panose="02020603050405020304" pitchFamily="18" charset="0"/>
                <a:cs typeface="Times New Roman" panose="02020603050405020304" pitchFamily="18" charset="0"/>
              </a:rPr>
              <a:t>» avrebbe dovuto guidare le Crociate</a:t>
            </a:r>
          </a:p>
          <a:p>
            <a:pPr lvl="1"/>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5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i="1" dirty="0" smtClean="0">
                <a:latin typeface="Times New Roman" panose="02020603050405020304" pitchFamily="18" charset="0"/>
                <a:cs typeface="Times New Roman" panose="02020603050405020304" pitchFamily="18" charset="0"/>
              </a:rPr>
              <a:t>La Chanson de Roland lassa </a:t>
            </a:r>
            <a:r>
              <a:rPr lang="it-IT" dirty="0"/>
              <a:t>CLXXIII</a:t>
            </a:r>
            <a:br>
              <a:rPr lang="it-IT" dirty="0"/>
            </a:br>
            <a:endParaRPr lang="fr-FR" i="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p:txBody>
          <a:bodyPr>
            <a:normAutofit fontScale="77500" lnSpcReduction="20000"/>
          </a:bodyPr>
          <a:lstStyle/>
          <a:p>
            <a:pPr marL="0" indent="0">
              <a:buNone/>
            </a:pPr>
            <a:r>
              <a:rPr lang="it-IT" dirty="0" smtClean="0">
                <a:latin typeface="Times New Roman" panose="02020603050405020304" pitchFamily="18" charset="0"/>
                <a:cs typeface="Times New Roman" panose="02020603050405020304" pitchFamily="18" charset="0"/>
              </a:rPr>
              <a:t>Lo </a:t>
            </a:r>
            <a:r>
              <a:rPr lang="it-IT" dirty="0">
                <a:latin typeface="Times New Roman" panose="02020603050405020304" pitchFamily="18" charset="0"/>
                <a:cs typeface="Times New Roman" panose="02020603050405020304" pitchFamily="18" charset="0"/>
              </a:rPr>
              <a:t>sente Orlando che la morte l’afferra,                                 </a:t>
            </a:r>
          </a:p>
          <a:p>
            <a:pPr marL="0" indent="0">
              <a:buNone/>
            </a:pPr>
            <a:r>
              <a:rPr lang="it-IT" dirty="0">
                <a:latin typeface="Times New Roman" panose="02020603050405020304" pitchFamily="18" charset="0"/>
                <a:cs typeface="Times New Roman" panose="02020603050405020304" pitchFamily="18" charset="0"/>
              </a:rPr>
              <a:t>giù dalla testa fin sul cuore gli scende.</a:t>
            </a:r>
          </a:p>
          <a:p>
            <a:pPr marL="0" indent="0">
              <a:buNone/>
            </a:pPr>
            <a:r>
              <a:rPr lang="it-IT" dirty="0">
                <a:latin typeface="Times New Roman" panose="02020603050405020304" pitchFamily="18" charset="0"/>
                <a:cs typeface="Times New Roman" panose="02020603050405020304" pitchFamily="18" charset="0"/>
              </a:rPr>
              <a:t>Fin sotto un pino [1] se n’è andato correndo,</a:t>
            </a:r>
          </a:p>
          <a:p>
            <a:pPr marL="0" indent="0">
              <a:buNone/>
            </a:pPr>
            <a:r>
              <a:rPr lang="it-IT" dirty="0">
                <a:latin typeface="Times New Roman" panose="02020603050405020304" pitchFamily="18" charset="0"/>
                <a:cs typeface="Times New Roman" panose="02020603050405020304" pitchFamily="18" charset="0"/>
              </a:rPr>
              <a:t>sull’erba verde ci si è accanto disteso,</a:t>
            </a:r>
          </a:p>
          <a:p>
            <a:pPr marL="0" indent="0">
              <a:buNone/>
            </a:pPr>
            <a:r>
              <a:rPr lang="it-IT" dirty="0">
                <a:latin typeface="Times New Roman" panose="02020603050405020304" pitchFamily="18" charset="0"/>
                <a:cs typeface="Times New Roman" panose="02020603050405020304" pitchFamily="18" charset="0"/>
              </a:rPr>
              <a:t>la spada e il corno [2] sotto sé si mette.</a:t>
            </a:r>
          </a:p>
          <a:p>
            <a:pPr marL="0" indent="0">
              <a:buNone/>
            </a:pPr>
            <a:r>
              <a:rPr lang="it-IT" dirty="0">
                <a:latin typeface="Times New Roman" panose="02020603050405020304" pitchFamily="18" charset="0"/>
                <a:cs typeface="Times New Roman" panose="02020603050405020304" pitchFamily="18" charset="0"/>
              </a:rPr>
              <a:t>Volta ha la testa alla pagana gente,</a:t>
            </a:r>
          </a:p>
          <a:p>
            <a:pPr marL="0" indent="0">
              <a:buNone/>
            </a:pPr>
            <a:r>
              <a:rPr lang="it-IT" dirty="0">
                <a:latin typeface="Times New Roman" panose="02020603050405020304" pitchFamily="18" charset="0"/>
                <a:cs typeface="Times New Roman" panose="02020603050405020304" pitchFamily="18" charset="0"/>
              </a:rPr>
              <a:t>e così ha fatto perché vuole davvero</a:t>
            </a:r>
          </a:p>
          <a:p>
            <a:pPr marL="0" indent="0">
              <a:buNone/>
            </a:pPr>
            <a:r>
              <a:rPr lang="it-IT" dirty="0">
                <a:latin typeface="Times New Roman" panose="02020603050405020304" pitchFamily="18" charset="0"/>
                <a:cs typeface="Times New Roman" panose="02020603050405020304" pitchFamily="18" charset="0"/>
              </a:rPr>
              <a:t>che dica Carlo e con lui la sua gente</a:t>
            </a:r>
          </a:p>
          <a:p>
            <a:pPr marL="0" indent="0">
              <a:buNone/>
            </a:pPr>
            <a:r>
              <a:rPr lang="it-IT" dirty="0">
                <a:latin typeface="Times New Roman" panose="02020603050405020304" pitchFamily="18" charset="0"/>
                <a:cs typeface="Times New Roman" panose="02020603050405020304" pitchFamily="18" charset="0"/>
              </a:rPr>
              <a:t>che morì il nobile conte da vincitore.</a:t>
            </a:r>
          </a:p>
          <a:p>
            <a:pPr marL="0" indent="0">
              <a:buNone/>
            </a:pPr>
            <a:r>
              <a:rPr lang="it-IT" dirty="0">
                <a:latin typeface="Times New Roman" panose="02020603050405020304" pitchFamily="18" charset="0"/>
                <a:cs typeface="Times New Roman" panose="02020603050405020304" pitchFamily="18" charset="0"/>
              </a:rPr>
              <a:t>Confessa le sue colpe ripetutamente,</a:t>
            </a:r>
          </a:p>
          <a:p>
            <a:pPr marL="0" indent="0">
              <a:buNone/>
            </a:pPr>
            <a:r>
              <a:rPr lang="it-IT" dirty="0">
                <a:latin typeface="Times New Roman" panose="02020603050405020304" pitchFamily="18" charset="0"/>
                <a:cs typeface="Times New Roman" panose="02020603050405020304" pitchFamily="18" charset="0"/>
              </a:rPr>
              <a:t>per i peccati in pegno offre a Dio il guanto [3].</a:t>
            </a:r>
          </a:p>
        </p:txBody>
      </p:sp>
      <p:sp>
        <p:nvSpPr>
          <p:cNvPr id="4" name="Segnaposto contenuto 3"/>
          <p:cNvSpPr>
            <a:spLocks noGrp="1"/>
          </p:cNvSpPr>
          <p:nvPr>
            <p:ph sz="half" idx="2"/>
          </p:nvPr>
        </p:nvSpPr>
        <p:spPr/>
        <p:txBody>
          <a:bodyPr>
            <a:normAutofit fontScale="77500" lnSpcReduction="20000"/>
          </a:bodyPr>
          <a:lstStyle/>
          <a:p>
            <a:pPr marL="0" indent="0">
              <a:buNone/>
            </a:pPr>
            <a:r>
              <a:rPr lang="it-IT" b="1" dirty="0"/>
              <a:t>[1] </a:t>
            </a:r>
            <a:r>
              <a:rPr lang="it-IT" dirty="0"/>
              <a:t>Il pino nella tradizione cristiana è simbolo dell'elevazione a Dio, oltre che pianta funebre.</a:t>
            </a:r>
            <a:r>
              <a:rPr lang="it-IT" dirty="0"/>
              <a:t/>
            </a:r>
            <a:br>
              <a:rPr lang="it-IT" dirty="0"/>
            </a:br>
            <a:r>
              <a:rPr lang="it-IT" b="1" dirty="0"/>
              <a:t>[2] </a:t>
            </a:r>
            <a:r>
              <a:rPr lang="it-IT" dirty="0"/>
              <a:t>La spada è la celebre </a:t>
            </a:r>
            <a:r>
              <a:rPr lang="it-IT" i="1" dirty="0" err="1"/>
              <a:t>Durendal</a:t>
            </a:r>
            <a:r>
              <a:rPr lang="it-IT" i="1" dirty="0"/>
              <a:t> </a:t>
            </a:r>
            <a:r>
              <a:rPr lang="it-IT" dirty="0"/>
              <a:t>(Durlindana), citata in seguito anche nei poemi epico-cavallereschi italiani; il corno è l'olifante.</a:t>
            </a:r>
            <a:br>
              <a:rPr lang="it-IT" dirty="0"/>
            </a:br>
            <a:r>
              <a:rPr lang="it-IT" dirty="0"/>
              <a:t/>
            </a:r>
            <a:br>
              <a:rPr lang="it-IT" dirty="0"/>
            </a:br>
            <a:r>
              <a:rPr lang="it-IT" dirty="0"/>
              <a:t/>
            </a:r>
            <a:br>
              <a:rPr lang="it-IT" dirty="0"/>
            </a:br>
            <a:r>
              <a:rPr lang="it-IT" b="1" dirty="0"/>
              <a:t>[3] </a:t>
            </a:r>
            <a:r>
              <a:rPr lang="it-IT" dirty="0"/>
              <a:t>Il guanto nella simbologia feudale del Medioevo rappresenta l'atto di investitura da parte del signore, oltre a richiamare l'idea del duello (il cosiddetto "guanto di sfida"). Orlando lo porge a Dio in quanto si sottomette alla Sua volontà.</a:t>
            </a:r>
            <a:endParaRPr lang="fr-FR" dirty="0"/>
          </a:p>
        </p:txBody>
      </p:sp>
    </p:spTree>
    <p:extLst>
      <p:ext uri="{BB962C8B-B14F-4D97-AF65-F5344CB8AC3E}">
        <p14:creationId xmlns:p14="http://schemas.microsoft.com/office/powerpoint/2010/main" val="34017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fr-FR" sz="7200" dirty="0" smtClean="0">
                <a:solidFill>
                  <a:srgbClr val="FF0000"/>
                </a:solidFill>
                <a:latin typeface="Times New Roman" panose="02020603050405020304" pitchFamily="18" charset="0"/>
                <a:cs typeface="Times New Roman" panose="02020603050405020304" pitchFamily="18" charset="0"/>
              </a:rPr>
              <a:t>Il </a:t>
            </a:r>
            <a:r>
              <a:rPr lang="fr-FR" sz="7200" dirty="0" err="1" smtClean="0">
                <a:solidFill>
                  <a:srgbClr val="FF0000"/>
                </a:solidFill>
                <a:latin typeface="Times New Roman" panose="02020603050405020304" pitchFamily="18" charset="0"/>
                <a:cs typeface="Times New Roman" panose="02020603050405020304" pitchFamily="18" charset="0"/>
              </a:rPr>
              <a:t>ciclo</a:t>
            </a:r>
            <a:r>
              <a:rPr lang="fr-FR" sz="7200" dirty="0" smtClean="0">
                <a:solidFill>
                  <a:srgbClr val="FF0000"/>
                </a:solidFill>
                <a:latin typeface="Times New Roman" panose="02020603050405020304" pitchFamily="18" charset="0"/>
                <a:cs typeface="Times New Roman" panose="02020603050405020304" pitchFamily="18" charset="0"/>
              </a:rPr>
              <a:t> </a:t>
            </a:r>
            <a:r>
              <a:rPr lang="fr-FR" sz="7200" dirty="0" err="1" smtClean="0">
                <a:solidFill>
                  <a:srgbClr val="FF0000"/>
                </a:solidFill>
                <a:latin typeface="Times New Roman" panose="02020603050405020304" pitchFamily="18" charset="0"/>
                <a:cs typeface="Times New Roman" panose="02020603050405020304" pitchFamily="18" charset="0"/>
              </a:rPr>
              <a:t>arturiano</a:t>
            </a:r>
            <a:endParaRPr lang="fr-FR" sz="7200" dirty="0">
              <a:solidFill>
                <a:srgbClr val="FF0000"/>
              </a:solidFill>
              <a:latin typeface="Times New Roman" panose="02020603050405020304" pitchFamily="18" charset="0"/>
              <a:cs typeface="Times New Roman" panose="02020603050405020304" pitchFamily="18" charset="0"/>
            </a:endParaRPr>
          </a:p>
        </p:txBody>
      </p:sp>
      <p:sp>
        <p:nvSpPr>
          <p:cNvPr id="6" name="Segnaposto contenuto 5"/>
          <p:cNvSpPr>
            <a:spLocks noGrp="1"/>
          </p:cNvSpPr>
          <p:nvPr>
            <p:ph idx="1"/>
          </p:nvPr>
        </p:nvSpPr>
        <p:spPr/>
        <p:txBody>
          <a:bodyPr>
            <a:normAutofit/>
          </a:bodyPr>
          <a:lstStyle/>
          <a:p>
            <a:r>
              <a:rPr lang="fr-FR" sz="4000" i="1" dirty="0" smtClean="0">
                <a:latin typeface="Times New Roman" panose="02020603050405020304" pitchFamily="18" charset="0"/>
                <a:cs typeface="Times New Roman" panose="02020603050405020304" pitchFamily="18" charset="0"/>
              </a:rPr>
              <a:t>Matière de Bretagne</a:t>
            </a:r>
          </a:p>
          <a:p>
            <a:r>
              <a:rPr lang="fr-FR" sz="4000" dirty="0" err="1" smtClean="0">
                <a:latin typeface="Times New Roman" panose="02020603050405020304" pitchFamily="18" charset="0"/>
                <a:cs typeface="Times New Roman" panose="02020603050405020304" pitchFamily="18" charset="0"/>
              </a:rPr>
              <a:t>Romanzi</a:t>
            </a:r>
            <a:r>
              <a:rPr lang="fr-FR" sz="4000" dirty="0" smtClean="0">
                <a:latin typeface="Times New Roman" panose="02020603050405020304" pitchFamily="18" charset="0"/>
                <a:cs typeface="Times New Roman" panose="02020603050405020304" pitchFamily="18" charset="0"/>
              </a:rPr>
              <a:t> di </a:t>
            </a:r>
            <a:r>
              <a:rPr lang="fr-FR" sz="4000" dirty="0" err="1" smtClean="0">
                <a:latin typeface="Times New Roman" panose="02020603050405020304" pitchFamily="18" charset="0"/>
                <a:cs typeface="Times New Roman" panose="02020603050405020304" pitchFamily="18" charset="0"/>
              </a:rPr>
              <a:t>cavalleria</a:t>
            </a:r>
            <a:endParaRPr lang="fr-FR" sz="4000" dirty="0" smtClean="0">
              <a:latin typeface="Times New Roman" panose="02020603050405020304" pitchFamily="18" charset="0"/>
              <a:cs typeface="Times New Roman" panose="02020603050405020304" pitchFamily="18" charset="0"/>
            </a:endParaRPr>
          </a:p>
          <a:p>
            <a:pPr lvl="1"/>
            <a:r>
              <a:rPr lang="fr-FR" sz="3600" dirty="0" smtClean="0">
                <a:latin typeface="Times New Roman" panose="02020603050405020304" pitchFamily="18" charset="0"/>
                <a:cs typeface="Times New Roman" panose="02020603050405020304" pitchFamily="18" charset="0"/>
              </a:rPr>
              <a:t>Prima in </a:t>
            </a:r>
            <a:r>
              <a:rPr lang="fr-FR" sz="3600" dirty="0" err="1" smtClean="0">
                <a:latin typeface="Times New Roman" panose="02020603050405020304" pitchFamily="18" charset="0"/>
                <a:cs typeface="Times New Roman" panose="02020603050405020304" pitchFamily="18" charset="0"/>
              </a:rPr>
              <a:t>versi</a:t>
            </a:r>
            <a:endParaRPr lang="fr-FR" sz="3600" dirty="0" smtClean="0">
              <a:latin typeface="Times New Roman" panose="02020603050405020304" pitchFamily="18" charset="0"/>
              <a:cs typeface="Times New Roman" panose="02020603050405020304" pitchFamily="18" charset="0"/>
            </a:endParaRPr>
          </a:p>
          <a:p>
            <a:pPr lvl="1"/>
            <a:r>
              <a:rPr lang="fr-FR" sz="3600" dirty="0" err="1" smtClean="0">
                <a:latin typeface="Times New Roman" panose="02020603050405020304" pitchFamily="18" charset="0"/>
                <a:cs typeface="Times New Roman" panose="02020603050405020304" pitchFamily="18" charset="0"/>
              </a:rPr>
              <a:t>Poi</a:t>
            </a:r>
            <a:r>
              <a:rPr lang="fr-FR" sz="3600" dirty="0" smtClean="0">
                <a:latin typeface="Times New Roman" panose="02020603050405020304" pitchFamily="18" charset="0"/>
                <a:cs typeface="Times New Roman" panose="02020603050405020304" pitchFamily="18" charset="0"/>
              </a:rPr>
              <a:t> anche in </a:t>
            </a:r>
            <a:r>
              <a:rPr lang="fr-FR" sz="3600" dirty="0" err="1" smtClean="0">
                <a:latin typeface="Times New Roman" panose="02020603050405020304" pitchFamily="18" charset="0"/>
                <a:cs typeface="Times New Roman" panose="02020603050405020304" pitchFamily="18" charset="0"/>
              </a:rPr>
              <a:t>prosa</a:t>
            </a:r>
            <a:endParaRPr lang="fr-FR" sz="3600" dirty="0" smtClean="0">
              <a:latin typeface="Times New Roman" panose="02020603050405020304" pitchFamily="18" charset="0"/>
              <a:cs typeface="Times New Roman" panose="02020603050405020304" pitchFamily="18" charset="0"/>
            </a:endParaRPr>
          </a:p>
          <a:p>
            <a:pPr lvl="1"/>
            <a:endParaRPr lang="fr-FR" sz="3600" dirty="0">
              <a:latin typeface="Times New Roman" panose="02020603050405020304" pitchFamily="18" charset="0"/>
              <a:cs typeface="Times New Roman" panose="02020603050405020304" pitchFamily="18" charset="0"/>
            </a:endParaRPr>
          </a:p>
          <a:p>
            <a:pPr marL="457200" lvl="1" indent="0">
              <a:buNone/>
            </a:pPr>
            <a:r>
              <a:rPr lang="fr-FR" sz="3600" dirty="0" smtClean="0">
                <a:latin typeface="Times New Roman" panose="02020603050405020304" pitchFamily="18" charset="0"/>
                <a:cs typeface="Times New Roman" panose="02020603050405020304" pitchFamily="18" charset="0"/>
              </a:rPr>
              <a:t>« il conte d’armes et </a:t>
            </a:r>
            <a:r>
              <a:rPr lang="fr-FR" sz="3600" dirty="0" err="1" smtClean="0">
                <a:latin typeface="Times New Roman" panose="02020603050405020304" pitchFamily="18" charset="0"/>
                <a:cs typeface="Times New Roman" panose="02020603050405020304" pitchFamily="18" charset="0"/>
              </a:rPr>
              <a:t>amors</a:t>
            </a:r>
            <a:endParaRPr lang="fr-FR" sz="3600" dirty="0" smtClean="0">
              <a:latin typeface="Times New Roman" panose="02020603050405020304" pitchFamily="18" charset="0"/>
              <a:cs typeface="Times New Roman" panose="02020603050405020304" pitchFamily="18" charset="0"/>
            </a:endParaRPr>
          </a:p>
          <a:p>
            <a:pPr marL="457200" lvl="1" indent="0">
              <a:buNone/>
            </a:pPr>
            <a:r>
              <a:rPr lang="fr-FR" sz="3600" dirty="0" smtClean="0">
                <a:latin typeface="Times New Roman" panose="02020603050405020304" pitchFamily="18" charset="0"/>
                <a:cs typeface="Times New Roman" panose="02020603050405020304" pitchFamily="18" charset="0"/>
              </a:rPr>
              <a:t>Et chante d’</a:t>
            </a:r>
            <a:r>
              <a:rPr lang="fr-FR" sz="3600" dirty="0" err="1" smtClean="0">
                <a:latin typeface="Times New Roman" panose="02020603050405020304" pitchFamily="18" charset="0"/>
                <a:cs typeface="Times New Roman" panose="02020603050405020304" pitchFamily="18" charset="0"/>
              </a:rPr>
              <a:t>ambedeus</a:t>
            </a:r>
            <a:r>
              <a:rPr lang="fr-FR" sz="3600" dirty="0" smtClean="0">
                <a:latin typeface="Times New Roman" panose="02020603050405020304" pitchFamily="18" charset="0"/>
                <a:cs typeface="Times New Roman" panose="02020603050405020304" pitchFamily="18" charset="0"/>
              </a:rPr>
              <a:t> ensemble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79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6600" dirty="0" smtClean="0">
                <a:solidFill>
                  <a:srgbClr val="FF0000"/>
                </a:solidFill>
                <a:latin typeface="Times New Roman" panose="02020603050405020304" pitchFamily="18" charset="0"/>
                <a:cs typeface="Times New Roman" panose="02020603050405020304" pitchFamily="18" charset="0"/>
              </a:rPr>
              <a:t>Il Ciclo antico</a:t>
            </a:r>
            <a:endParaRPr lang="it-IT"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r>
              <a:rPr lang="it-IT" dirty="0" smtClean="0">
                <a:latin typeface="Times New Roman" panose="02020603050405020304" pitchFamily="18" charset="0"/>
                <a:cs typeface="Times New Roman" panose="02020603050405020304" pitchFamily="18" charset="0"/>
              </a:rPr>
              <a:t>«</a:t>
            </a:r>
            <a:r>
              <a:rPr lang="it-IT" dirty="0" err="1" smtClean="0">
                <a:latin typeface="Times New Roman" panose="02020603050405020304" pitchFamily="18" charset="0"/>
                <a:cs typeface="Times New Roman" panose="02020603050405020304" pitchFamily="18" charset="0"/>
              </a:rPr>
              <a:t>romans</a:t>
            </a:r>
            <a:r>
              <a:rPr lang="it-IT" dirty="0" smtClean="0">
                <a:latin typeface="Times New Roman" panose="02020603050405020304" pitchFamily="18" charset="0"/>
                <a:cs typeface="Times New Roman" panose="02020603050405020304" pitchFamily="18" charset="0"/>
              </a:rPr>
              <a:t> d’</a:t>
            </a:r>
            <a:r>
              <a:rPr lang="it-IT" dirty="0" err="1" smtClean="0">
                <a:latin typeface="Times New Roman" panose="02020603050405020304" pitchFamily="18" charset="0"/>
                <a:cs typeface="Times New Roman" panose="02020603050405020304" pitchFamily="18" charset="0"/>
              </a:rPr>
              <a:t>Antiquité</a:t>
            </a:r>
            <a:r>
              <a:rPr lang="it-IT" dirty="0" smtClean="0">
                <a:latin typeface="Times New Roman" panose="02020603050405020304" pitchFamily="18" charset="0"/>
                <a:cs typeface="Times New Roman" panose="02020603050405020304" pitchFamily="18" charset="0"/>
              </a:rPr>
              <a:t>» </a:t>
            </a:r>
          </a:p>
          <a:p>
            <a:r>
              <a:rPr lang="it-IT" dirty="0" smtClean="0">
                <a:latin typeface="Times New Roman" panose="02020603050405020304" pitchFamily="18" charset="0"/>
                <a:cs typeface="Times New Roman" panose="02020603050405020304" pitchFamily="18" charset="0"/>
              </a:rPr>
              <a:t>Poemi epici sviluppatisi nel XII</a:t>
            </a:r>
          </a:p>
          <a:p>
            <a:r>
              <a:rPr lang="it-IT" dirty="0" smtClean="0">
                <a:latin typeface="Times New Roman" panose="02020603050405020304" pitchFamily="18" charset="0"/>
                <a:cs typeface="Times New Roman" panose="02020603050405020304" pitchFamily="18" charset="0"/>
              </a:rPr>
              <a:t>Ex.: </a:t>
            </a:r>
            <a:r>
              <a:rPr lang="it-IT" i="1" dirty="0" smtClean="0">
                <a:solidFill>
                  <a:srgbClr val="FF0000"/>
                </a:solidFill>
                <a:latin typeface="Times New Roman" panose="02020603050405020304" pitchFamily="18" charset="0"/>
                <a:cs typeface="Times New Roman" panose="02020603050405020304" pitchFamily="18" charset="0"/>
              </a:rPr>
              <a:t>Le Roman d’Alexandre </a:t>
            </a:r>
          </a:p>
          <a:p>
            <a:pPr lvl="1"/>
            <a:r>
              <a:rPr lang="it-IT" dirty="0" smtClean="0">
                <a:latin typeface="Times New Roman" panose="02020603050405020304" pitchFamily="18" charset="0"/>
                <a:cs typeface="Times New Roman" panose="02020603050405020304" pitchFamily="18" charset="0"/>
              </a:rPr>
              <a:t>=&gt; il primo testo poetico con versi di dodici sillabe, da cui «alessandrino»</a:t>
            </a:r>
          </a:p>
          <a:p>
            <a:pPr lvl="1"/>
            <a:r>
              <a:rPr lang="it-IT" dirty="0" smtClean="0">
                <a:latin typeface="Times New Roman" panose="02020603050405020304" pitchFamily="18" charset="0"/>
                <a:cs typeface="Times New Roman" panose="02020603050405020304" pitchFamily="18" charset="0"/>
              </a:rPr>
              <a:t>Scritto in franco-provenzale</a:t>
            </a:r>
          </a:p>
          <a:p>
            <a:r>
              <a:rPr lang="it-IT" dirty="0" smtClean="0">
                <a:latin typeface="Times New Roman" panose="02020603050405020304" pitchFamily="18" charset="0"/>
                <a:cs typeface="Times New Roman" panose="02020603050405020304" pitchFamily="18" charset="0"/>
              </a:rPr>
              <a:t>Altri:</a:t>
            </a:r>
          </a:p>
          <a:p>
            <a:pPr lvl="1"/>
            <a:r>
              <a:rPr lang="it-IT" dirty="0" smtClean="0">
                <a:latin typeface="Times New Roman" panose="02020603050405020304" pitchFamily="18" charset="0"/>
                <a:cs typeface="Times New Roman" panose="02020603050405020304" pitchFamily="18" charset="0"/>
              </a:rPr>
              <a:t>Roman de </a:t>
            </a:r>
            <a:r>
              <a:rPr lang="it-IT" dirty="0" err="1" smtClean="0">
                <a:latin typeface="Times New Roman" panose="02020603050405020304" pitchFamily="18" charset="0"/>
                <a:cs typeface="Times New Roman" panose="02020603050405020304" pitchFamily="18" charset="0"/>
              </a:rPr>
              <a:t>Thèbes</a:t>
            </a:r>
            <a:r>
              <a:rPr lang="it-IT" dirty="0" smtClean="0">
                <a:latin typeface="Times New Roman" panose="02020603050405020304" pitchFamily="18" charset="0"/>
                <a:cs typeface="Times New Roman" panose="02020603050405020304" pitchFamily="18" charset="0"/>
              </a:rPr>
              <a:t> 	&lt; </a:t>
            </a:r>
            <a:r>
              <a:rPr lang="it-IT" i="1" dirty="0" smtClean="0">
                <a:latin typeface="Times New Roman" panose="02020603050405020304" pitchFamily="18" charset="0"/>
                <a:cs typeface="Times New Roman" panose="02020603050405020304" pitchFamily="18" charset="0"/>
              </a:rPr>
              <a:t>Tebaide</a:t>
            </a:r>
            <a:r>
              <a:rPr lang="it-IT" dirty="0" smtClean="0">
                <a:latin typeface="Times New Roman" panose="02020603050405020304" pitchFamily="18" charset="0"/>
                <a:cs typeface="Times New Roman" panose="02020603050405020304" pitchFamily="18" charset="0"/>
              </a:rPr>
              <a:t> di </a:t>
            </a:r>
            <a:r>
              <a:rPr lang="it-IT" dirty="0" err="1" smtClean="0">
                <a:latin typeface="Times New Roman" panose="02020603050405020304" pitchFamily="18" charset="0"/>
                <a:cs typeface="Times New Roman" panose="02020603050405020304" pitchFamily="18" charset="0"/>
              </a:rPr>
              <a:t>Stazio</a:t>
            </a:r>
            <a:r>
              <a:rPr lang="it-IT" dirty="0" smtClean="0">
                <a:latin typeface="Times New Roman" panose="02020603050405020304" pitchFamily="18" charset="0"/>
                <a:cs typeface="Times New Roman" panose="02020603050405020304" pitchFamily="18" charset="0"/>
              </a:rPr>
              <a:t> (1° s. </a:t>
            </a:r>
            <a:r>
              <a:rPr lang="it-IT" dirty="0">
                <a:latin typeface="Times New Roman" panose="02020603050405020304" pitchFamily="18" charset="0"/>
                <a:cs typeface="Times New Roman" panose="02020603050405020304" pitchFamily="18" charset="0"/>
              </a:rPr>
              <a:t>D</a:t>
            </a:r>
            <a:r>
              <a:rPr lang="it-IT" dirty="0" smtClean="0">
                <a:latin typeface="Times New Roman" panose="02020603050405020304" pitchFamily="18" charset="0"/>
                <a:cs typeface="Times New Roman" panose="02020603050405020304" pitchFamily="18" charset="0"/>
              </a:rPr>
              <a:t>C)</a:t>
            </a:r>
          </a:p>
          <a:p>
            <a:pPr lvl="1"/>
            <a:r>
              <a:rPr lang="it-IT" dirty="0" err="1" smtClean="0">
                <a:latin typeface="Times New Roman" panose="02020603050405020304" pitchFamily="18" charset="0"/>
                <a:cs typeface="Times New Roman" panose="02020603050405020304" pitchFamily="18" charset="0"/>
              </a:rPr>
              <a:t>Enéas</a:t>
            </a:r>
            <a:r>
              <a:rPr lang="it-IT" dirty="0" smtClean="0">
                <a:latin typeface="Times New Roman" panose="02020603050405020304" pitchFamily="18" charset="0"/>
                <a:cs typeface="Times New Roman" panose="02020603050405020304" pitchFamily="18" charset="0"/>
              </a:rPr>
              <a:t>			&lt; </a:t>
            </a:r>
            <a:r>
              <a:rPr lang="it-IT" i="1" dirty="0" smtClean="0">
                <a:latin typeface="Times New Roman" panose="02020603050405020304" pitchFamily="18" charset="0"/>
                <a:cs typeface="Times New Roman" panose="02020603050405020304" pitchFamily="18" charset="0"/>
              </a:rPr>
              <a:t>Eneide </a:t>
            </a:r>
            <a:r>
              <a:rPr lang="it-IT" dirty="0" smtClean="0">
                <a:latin typeface="Times New Roman" panose="02020603050405020304" pitchFamily="18" charset="0"/>
                <a:cs typeface="Times New Roman" panose="02020603050405020304" pitchFamily="18" charset="0"/>
              </a:rPr>
              <a:t>di</a:t>
            </a:r>
            <a:r>
              <a:rPr lang="it-IT" i="1"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Virgilio (1° s. AC)</a:t>
            </a:r>
          </a:p>
          <a:p>
            <a:pPr lvl="1"/>
            <a:r>
              <a:rPr lang="it-IT" i="1" dirty="0" smtClean="0">
                <a:latin typeface="Times New Roman" panose="02020603050405020304" pitchFamily="18" charset="0"/>
                <a:cs typeface="Times New Roman" panose="02020603050405020304" pitchFamily="18" charset="0"/>
              </a:rPr>
              <a:t>Etc.</a:t>
            </a:r>
          </a:p>
          <a:p>
            <a:pPr lvl="1"/>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00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6600" dirty="0" smtClean="0">
                <a:solidFill>
                  <a:srgbClr val="FF0000"/>
                </a:solidFill>
                <a:latin typeface="Times New Roman" panose="02020603050405020304" pitchFamily="18" charset="0"/>
                <a:cs typeface="Times New Roman" panose="02020603050405020304" pitchFamily="18" charset="0"/>
              </a:rPr>
              <a:t>La </a:t>
            </a:r>
            <a:r>
              <a:rPr lang="it-IT" sz="6600" dirty="0" err="1" smtClean="0">
                <a:solidFill>
                  <a:srgbClr val="FF0000"/>
                </a:solidFill>
                <a:latin typeface="Times New Roman" panose="02020603050405020304" pitchFamily="18" charset="0"/>
                <a:cs typeface="Times New Roman" panose="02020603050405020304" pitchFamily="18" charset="0"/>
              </a:rPr>
              <a:t>matière</a:t>
            </a:r>
            <a:r>
              <a:rPr lang="it-IT" sz="6600" dirty="0" smtClean="0">
                <a:solidFill>
                  <a:srgbClr val="FF0000"/>
                </a:solidFill>
                <a:latin typeface="Times New Roman" panose="02020603050405020304" pitchFamily="18" charset="0"/>
                <a:cs typeface="Times New Roman" panose="02020603050405020304" pitchFamily="18" charset="0"/>
              </a:rPr>
              <a:t> de </a:t>
            </a:r>
            <a:r>
              <a:rPr lang="it-IT" sz="6600" dirty="0" err="1" smtClean="0">
                <a:solidFill>
                  <a:srgbClr val="FF0000"/>
                </a:solidFill>
                <a:latin typeface="Times New Roman" panose="02020603050405020304" pitchFamily="18" charset="0"/>
                <a:cs typeface="Times New Roman" panose="02020603050405020304" pitchFamily="18" charset="0"/>
              </a:rPr>
              <a:t>Dieu</a:t>
            </a:r>
            <a:endParaRPr lang="it-IT"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r>
              <a:rPr lang="it-IT" dirty="0" smtClean="0"/>
              <a:t>Pdf: nel Medioevo, Dio è alla base di tutto</a:t>
            </a:r>
          </a:p>
          <a:p>
            <a:r>
              <a:rPr lang="it-IT" dirty="0" smtClean="0"/>
              <a:t>=&gt; anche alla base della scrittura</a:t>
            </a:r>
          </a:p>
          <a:p>
            <a:r>
              <a:rPr lang="it-IT" dirty="0" smtClean="0">
                <a:sym typeface="Wingdings" panose="05000000000000000000" pitchFamily="2" charset="2"/>
              </a:rPr>
              <a:t> Come è possibile trasformare il divino in soggetto di scrittura letteraria?</a:t>
            </a:r>
          </a:p>
          <a:p>
            <a:r>
              <a:rPr lang="it-IT" dirty="0" smtClean="0">
                <a:sym typeface="Wingdings" panose="05000000000000000000" pitchFamily="2" charset="2"/>
              </a:rPr>
              <a:t> 	Vite dei santi</a:t>
            </a:r>
          </a:p>
          <a:p>
            <a:pPr marL="0" indent="0">
              <a:buNone/>
            </a:pPr>
            <a:r>
              <a:rPr lang="it-IT" dirty="0">
                <a:sym typeface="Wingdings" panose="05000000000000000000" pitchFamily="2" charset="2"/>
              </a:rPr>
              <a:t>	</a:t>
            </a:r>
            <a:r>
              <a:rPr lang="it-IT" dirty="0" smtClean="0">
                <a:sym typeface="Wingdings" panose="05000000000000000000" pitchFamily="2" charset="2"/>
              </a:rPr>
              <a:t>Miracoli di Notre dame</a:t>
            </a:r>
          </a:p>
          <a:p>
            <a:pPr marL="0" indent="0">
              <a:buNone/>
            </a:pPr>
            <a:r>
              <a:rPr lang="it-IT" dirty="0">
                <a:sym typeface="Wingdings" panose="05000000000000000000" pitchFamily="2" charset="2"/>
              </a:rPr>
              <a:t>	</a:t>
            </a:r>
            <a:r>
              <a:rPr lang="it-IT" dirty="0" smtClean="0">
                <a:sym typeface="Wingdings" panose="05000000000000000000" pitchFamily="2" charset="2"/>
              </a:rPr>
              <a:t>Preghiere</a:t>
            </a:r>
          </a:p>
          <a:p>
            <a:pPr marL="0" indent="0">
              <a:buNone/>
            </a:pPr>
            <a:r>
              <a:rPr lang="it-IT" dirty="0">
                <a:sym typeface="Wingdings" panose="05000000000000000000" pitchFamily="2" charset="2"/>
              </a:rPr>
              <a:t>	</a:t>
            </a:r>
            <a:r>
              <a:rPr lang="it-IT" dirty="0" smtClean="0">
                <a:sym typeface="Wingdings" panose="05000000000000000000" pitchFamily="2" charset="2"/>
              </a:rPr>
              <a:t>Sermoni</a:t>
            </a:r>
            <a:endParaRPr lang="it-IT" dirty="0"/>
          </a:p>
        </p:txBody>
      </p:sp>
    </p:spTree>
    <p:extLst>
      <p:ext uri="{BB962C8B-B14F-4D97-AF65-F5344CB8AC3E}">
        <p14:creationId xmlns:p14="http://schemas.microsoft.com/office/powerpoint/2010/main" val="295170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0000"/>
                </a:solidFill>
                <a:latin typeface="Times New Roman" panose="02020603050405020304" pitchFamily="18" charset="0"/>
                <a:cs typeface="Times New Roman" panose="02020603050405020304" pitchFamily="18" charset="0"/>
              </a:rPr>
              <a:t>Scrivere d’Amore</a:t>
            </a:r>
            <a:endParaRPr lang="it-IT"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949955107"/>
              </p:ext>
            </p:extLst>
          </p:nvPr>
        </p:nvGraphicFramePr>
        <p:xfrm>
          <a:off x="5183188" y="987425"/>
          <a:ext cx="6172200" cy="5212080"/>
        </p:xfrm>
        <a:graphic>
          <a:graphicData uri="http://schemas.openxmlformats.org/drawingml/2006/table">
            <a:tbl>
              <a:tblPr firstRow="1" bandRow="1">
                <a:tableStyleId>{5C22544A-7EE6-4342-B048-85BDC9FD1C3A}</a:tableStyleId>
              </a:tblPr>
              <a:tblGrid>
                <a:gridCol w="3086100"/>
                <a:gridCol w="3086100"/>
              </a:tblGrid>
              <a:tr h="370840">
                <a:tc>
                  <a:txBody>
                    <a:bodyPr/>
                    <a:lstStyle/>
                    <a:p>
                      <a:r>
                        <a:rPr lang="it-IT" sz="3600" dirty="0" smtClean="0">
                          <a:latin typeface="Times New Roman" panose="02020603050405020304" pitchFamily="18" charset="0"/>
                          <a:cs typeface="Times New Roman" panose="02020603050405020304" pitchFamily="18" charset="0"/>
                        </a:rPr>
                        <a:t>poeta</a:t>
                      </a:r>
                      <a:endParaRPr lang="it-IT" sz="3600" dirty="0">
                        <a:latin typeface="Times New Roman" panose="02020603050405020304" pitchFamily="18" charset="0"/>
                        <a:cs typeface="Times New Roman" panose="02020603050405020304" pitchFamily="18" charset="0"/>
                      </a:endParaRPr>
                    </a:p>
                  </a:txBody>
                  <a:tcPr/>
                </a:tc>
                <a:tc>
                  <a:txBody>
                    <a:bodyPr/>
                    <a:lstStyle/>
                    <a:p>
                      <a:r>
                        <a:rPr lang="it-IT" sz="3600" dirty="0" smtClean="0">
                          <a:latin typeface="Times New Roman" panose="02020603050405020304" pitchFamily="18" charset="0"/>
                          <a:cs typeface="Times New Roman" panose="02020603050405020304" pitchFamily="18" charset="0"/>
                        </a:rPr>
                        <a:t>pubblico</a:t>
                      </a:r>
                      <a:endParaRPr lang="it-IT" sz="3600" dirty="0">
                        <a:latin typeface="Times New Roman" panose="02020603050405020304" pitchFamily="18" charset="0"/>
                        <a:cs typeface="Times New Roman" panose="02020603050405020304" pitchFamily="18" charset="0"/>
                      </a:endParaRPr>
                    </a:p>
                  </a:txBody>
                  <a:tcPr/>
                </a:tc>
              </a:tr>
              <a:tr h="370840">
                <a:tc>
                  <a:txBody>
                    <a:bodyPr/>
                    <a:lstStyle/>
                    <a:p>
                      <a:r>
                        <a:rPr lang="it-IT" sz="3600" dirty="0" smtClean="0">
                          <a:latin typeface="Times New Roman" panose="02020603050405020304" pitchFamily="18" charset="0"/>
                          <a:cs typeface="Times New Roman" panose="02020603050405020304" pitchFamily="18" charset="0"/>
                        </a:rPr>
                        <a:t>Non si può cantare altro che d’Amore</a:t>
                      </a:r>
                      <a:endParaRPr lang="it-IT" sz="3600" dirty="0">
                        <a:latin typeface="Times New Roman" panose="02020603050405020304" pitchFamily="18" charset="0"/>
                        <a:cs typeface="Times New Roman" panose="02020603050405020304" pitchFamily="18" charset="0"/>
                      </a:endParaRPr>
                    </a:p>
                  </a:txBody>
                  <a:tcPr/>
                </a:tc>
                <a:tc>
                  <a:txBody>
                    <a:bodyPr/>
                    <a:lstStyle/>
                    <a:p>
                      <a:r>
                        <a:rPr lang="it-IT" sz="3600" dirty="0" smtClean="0">
                          <a:latin typeface="Times New Roman" panose="02020603050405020304" pitchFamily="18" charset="0"/>
                          <a:cs typeface="Times New Roman" panose="02020603050405020304" pitchFamily="18" charset="0"/>
                        </a:rPr>
                        <a:t>Le </a:t>
                      </a:r>
                      <a:r>
                        <a:rPr lang="it-IT" sz="3600" dirty="0" err="1" smtClean="0">
                          <a:latin typeface="Times New Roman" panose="02020603050405020304" pitchFamily="18" charset="0"/>
                          <a:cs typeface="Times New Roman" panose="02020603050405020304" pitchFamily="18" charset="0"/>
                        </a:rPr>
                        <a:t>sentiment</a:t>
                      </a:r>
                      <a:r>
                        <a:rPr lang="it-IT" sz="3600" dirty="0" smtClean="0">
                          <a:latin typeface="Times New Roman" panose="02020603050405020304" pitchFamily="18" charset="0"/>
                          <a:cs typeface="Times New Roman" panose="02020603050405020304" pitchFamily="18" charset="0"/>
                        </a:rPr>
                        <a:t> qui est le plus </a:t>
                      </a:r>
                      <a:r>
                        <a:rPr lang="it-IT" sz="3600" dirty="0" err="1" smtClean="0">
                          <a:latin typeface="Times New Roman" panose="02020603050405020304" pitchFamily="18" charset="0"/>
                          <a:cs typeface="Times New Roman" panose="02020603050405020304" pitchFamily="18" charset="0"/>
                        </a:rPr>
                        <a:t>léger</a:t>
                      </a:r>
                      <a:r>
                        <a:rPr lang="it-IT" sz="3600" dirty="0" smtClean="0">
                          <a:latin typeface="Times New Roman" panose="02020603050405020304" pitchFamily="18" charset="0"/>
                          <a:cs typeface="Times New Roman" panose="02020603050405020304" pitchFamily="18" charset="0"/>
                        </a:rPr>
                        <a:t> /</a:t>
                      </a:r>
                    </a:p>
                    <a:p>
                      <a:r>
                        <a:rPr lang="it-IT" sz="3600" dirty="0" smtClean="0">
                          <a:latin typeface="Times New Roman" panose="02020603050405020304" pitchFamily="18" charset="0"/>
                          <a:cs typeface="Times New Roman" panose="02020603050405020304" pitchFamily="18" charset="0"/>
                        </a:rPr>
                        <a:t>Et qui </a:t>
                      </a:r>
                      <a:r>
                        <a:rPr lang="it-IT" sz="3600" dirty="0" err="1" smtClean="0">
                          <a:latin typeface="Times New Roman" panose="02020603050405020304" pitchFamily="18" charset="0"/>
                          <a:cs typeface="Times New Roman" panose="02020603050405020304" pitchFamily="18" charset="0"/>
                        </a:rPr>
                        <a:t>mieux</a:t>
                      </a:r>
                      <a:r>
                        <a:rPr lang="it-IT" sz="3600" dirty="0" smtClean="0">
                          <a:latin typeface="Times New Roman" panose="02020603050405020304" pitchFamily="18" charset="0"/>
                          <a:cs typeface="Times New Roman" panose="02020603050405020304" pitchFamily="18" charset="0"/>
                        </a:rPr>
                        <a:t> </a:t>
                      </a:r>
                      <a:r>
                        <a:rPr lang="it-IT" sz="3600" dirty="0" err="1" smtClean="0">
                          <a:latin typeface="Times New Roman" panose="02020603050405020304" pitchFamily="18" charset="0"/>
                          <a:cs typeface="Times New Roman" panose="02020603050405020304" pitchFamily="18" charset="0"/>
                        </a:rPr>
                        <a:t>plait</a:t>
                      </a:r>
                      <a:r>
                        <a:rPr lang="it-IT" sz="3600" dirty="0" smtClean="0">
                          <a:latin typeface="Times New Roman" panose="02020603050405020304" pitchFamily="18" charset="0"/>
                          <a:cs typeface="Times New Roman" panose="02020603050405020304" pitchFamily="18" charset="0"/>
                        </a:rPr>
                        <a:t> à </a:t>
                      </a:r>
                      <a:r>
                        <a:rPr lang="it-IT" sz="3600" dirty="0" err="1" smtClean="0">
                          <a:latin typeface="Times New Roman" panose="02020603050405020304" pitchFamily="18" charset="0"/>
                          <a:cs typeface="Times New Roman" panose="02020603050405020304" pitchFamily="18" charset="0"/>
                        </a:rPr>
                        <a:t>tous</a:t>
                      </a:r>
                      <a:r>
                        <a:rPr lang="it-IT" sz="3600" dirty="0" smtClean="0">
                          <a:latin typeface="Times New Roman" panose="02020603050405020304" pitchFamily="18" charset="0"/>
                          <a:cs typeface="Times New Roman" panose="02020603050405020304" pitchFamily="18" charset="0"/>
                        </a:rPr>
                        <a:t> /</a:t>
                      </a:r>
                    </a:p>
                    <a:p>
                      <a:r>
                        <a:rPr lang="it-IT" sz="3600" dirty="0" smtClean="0">
                          <a:latin typeface="Times New Roman" panose="02020603050405020304" pitchFamily="18" charset="0"/>
                          <a:cs typeface="Times New Roman" panose="02020603050405020304" pitchFamily="18" charset="0"/>
                        </a:rPr>
                        <a:t>C’est l’</a:t>
                      </a:r>
                      <a:r>
                        <a:rPr lang="it-IT" sz="3600" smtClean="0">
                          <a:latin typeface="Times New Roman" panose="02020603050405020304" pitchFamily="18" charset="0"/>
                          <a:cs typeface="Times New Roman" panose="02020603050405020304" pitchFamily="18" charset="0"/>
                        </a:rPr>
                        <a:t>amour</a:t>
                      </a:r>
                      <a:endParaRPr lang="it-IT" sz="3600" dirty="0">
                        <a:latin typeface="Times New Roman" panose="02020603050405020304" pitchFamily="18" charset="0"/>
                        <a:cs typeface="Times New Roman" panose="02020603050405020304" pitchFamily="18" charset="0"/>
                      </a:endParaRPr>
                    </a:p>
                  </a:txBody>
                  <a:tcPr/>
                </a:tc>
              </a:tr>
              <a:tr h="370840">
                <a:tc>
                  <a:txBody>
                    <a:bodyPr/>
                    <a:lstStyle/>
                    <a:p>
                      <a:r>
                        <a:rPr lang="it-IT" sz="3600" dirty="0" smtClean="0">
                          <a:latin typeface="Times New Roman" panose="02020603050405020304" pitchFamily="18" charset="0"/>
                          <a:cs typeface="Times New Roman" panose="02020603050405020304" pitchFamily="18" charset="0"/>
                        </a:rPr>
                        <a:t>Amare = cantare</a:t>
                      </a:r>
                      <a:endParaRPr lang="it-IT" sz="3600" dirty="0">
                        <a:latin typeface="Times New Roman" panose="02020603050405020304" pitchFamily="18" charset="0"/>
                        <a:cs typeface="Times New Roman" panose="02020603050405020304" pitchFamily="18" charset="0"/>
                      </a:endParaRPr>
                    </a:p>
                  </a:txBody>
                  <a:tcPr/>
                </a:tc>
                <a:tc>
                  <a:txBody>
                    <a:bodyPr/>
                    <a:lstStyle/>
                    <a:p>
                      <a:r>
                        <a:rPr lang="it-IT" sz="3600" dirty="0" smtClean="0">
                          <a:latin typeface="Times New Roman" panose="02020603050405020304" pitchFamily="18" charset="0"/>
                          <a:cs typeface="Times New Roman" panose="02020603050405020304" pitchFamily="18" charset="0"/>
                        </a:rPr>
                        <a:t>Christine de </a:t>
                      </a:r>
                      <a:r>
                        <a:rPr lang="it-IT" sz="3600" dirty="0" err="1" smtClean="0">
                          <a:latin typeface="Times New Roman" panose="02020603050405020304" pitchFamily="18" charset="0"/>
                          <a:cs typeface="Times New Roman" panose="02020603050405020304" pitchFamily="18" charset="0"/>
                        </a:rPr>
                        <a:t>Pizan</a:t>
                      </a:r>
                      <a:r>
                        <a:rPr lang="it-IT" sz="3600" dirty="0" smtClean="0">
                          <a:latin typeface="Times New Roman" panose="02020603050405020304" pitchFamily="18" charset="0"/>
                          <a:cs typeface="Times New Roman" panose="02020603050405020304" pitchFamily="18" charset="0"/>
                        </a:rPr>
                        <a:t> (XIV s.)</a:t>
                      </a:r>
                      <a:endParaRPr lang="it-IT" sz="3600" dirty="0">
                        <a:latin typeface="Times New Roman" panose="02020603050405020304" pitchFamily="18" charset="0"/>
                        <a:cs typeface="Times New Roman" panose="02020603050405020304" pitchFamily="18" charset="0"/>
                      </a:endParaRPr>
                    </a:p>
                  </a:txBody>
                  <a:tcPr/>
                </a:tc>
              </a:tr>
            </a:tbl>
          </a:graphicData>
        </a:graphic>
      </p:graphicFrame>
      <p:sp>
        <p:nvSpPr>
          <p:cNvPr id="5" name="Segnaposto testo 4"/>
          <p:cNvSpPr>
            <a:spLocks noGrp="1"/>
          </p:cNvSpPr>
          <p:nvPr>
            <p:ph type="body" sz="half" idx="2"/>
          </p:nvPr>
        </p:nvSpPr>
        <p:spPr/>
        <p:txBody>
          <a:bodyPr/>
          <a:lstStyle/>
          <a:p>
            <a:pPr algn="ctr"/>
            <a:r>
              <a:rPr lang="it-IT" sz="3200" dirty="0">
                <a:latin typeface="Times New Roman" panose="02020603050405020304" pitchFamily="18" charset="0"/>
                <a:cs typeface="Times New Roman" panose="02020603050405020304" pitchFamily="18" charset="0"/>
              </a:rPr>
              <a:t>Una delle grandi </a:t>
            </a:r>
            <a:r>
              <a:rPr lang="it-IT" sz="3200" i="1" dirty="0" err="1">
                <a:latin typeface="Times New Roman" panose="02020603050405020304" pitchFamily="18" charset="0"/>
                <a:cs typeface="Times New Roman" panose="02020603050405020304" pitchFamily="18" charset="0"/>
              </a:rPr>
              <a:t>matières</a:t>
            </a:r>
            <a:r>
              <a:rPr lang="it-IT" sz="3200" dirty="0">
                <a:latin typeface="Times New Roman" panose="02020603050405020304" pitchFamily="18" charset="0"/>
                <a:cs typeface="Times New Roman" panose="02020603050405020304" pitchFamily="18" charset="0"/>
              </a:rPr>
              <a:t> </a:t>
            </a:r>
            <a:endParaRPr lang="it-IT" sz="3200" dirty="0" smtClean="0">
              <a:latin typeface="Times New Roman" panose="02020603050405020304" pitchFamily="18" charset="0"/>
              <a:cs typeface="Times New Roman" panose="02020603050405020304" pitchFamily="18" charset="0"/>
            </a:endParaRPr>
          </a:p>
          <a:p>
            <a:pPr algn="ctr"/>
            <a:r>
              <a:rPr lang="it-IT" sz="3200" dirty="0" smtClean="0">
                <a:latin typeface="Times New Roman" panose="02020603050405020304" pitchFamily="18" charset="0"/>
                <a:cs typeface="Times New Roman" panose="02020603050405020304" pitchFamily="18" charset="0"/>
              </a:rPr>
              <a:t>di </a:t>
            </a:r>
            <a:r>
              <a:rPr lang="it-IT" sz="3200" dirty="0">
                <a:latin typeface="Times New Roman" panose="02020603050405020304" pitchFamily="18" charset="0"/>
                <a:cs typeface="Times New Roman" panose="02020603050405020304" pitchFamily="18" charset="0"/>
              </a:rPr>
              <a:t>tutto il Medioevo</a:t>
            </a:r>
          </a:p>
          <a:p>
            <a:endParaRPr lang="it-IT" dirty="0"/>
          </a:p>
        </p:txBody>
      </p:sp>
    </p:spTree>
    <p:extLst>
      <p:ext uri="{BB962C8B-B14F-4D97-AF65-F5344CB8AC3E}">
        <p14:creationId xmlns:p14="http://schemas.microsoft.com/office/powerpoint/2010/main" val="229653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i="1" dirty="0" smtClean="0">
                <a:solidFill>
                  <a:srgbClr val="FF0000"/>
                </a:solidFill>
                <a:latin typeface="Times New Roman" panose="02020603050405020304" pitchFamily="18" charset="0"/>
                <a:cs typeface="Times New Roman" panose="02020603050405020304" pitchFamily="18" charset="0"/>
              </a:rPr>
              <a:t>Le Roman de la rose</a:t>
            </a:r>
            <a:endParaRPr lang="it-IT" i="1" dirty="0">
              <a:solidFill>
                <a:srgbClr val="FF0000"/>
              </a:solidFill>
              <a:latin typeface="Times New Roman" panose="02020603050405020304" pitchFamily="18" charset="0"/>
              <a:cs typeface="Times New Roman" panose="02020603050405020304" pitchFamily="18" charset="0"/>
            </a:endParaRPr>
          </a:p>
        </p:txBody>
      </p:sp>
      <p:sp>
        <p:nvSpPr>
          <p:cNvPr id="6" name="Segnaposto contenuto 5"/>
          <p:cNvSpPr>
            <a:spLocks noGrp="1"/>
          </p:cNvSpPr>
          <p:nvPr>
            <p:ph idx="1"/>
          </p:nvPr>
        </p:nvSpPr>
        <p:spPr/>
        <p:txBody>
          <a:bodyPr/>
          <a:lstStyle/>
          <a:p>
            <a:r>
              <a:rPr lang="it-IT" dirty="0" smtClean="0">
                <a:latin typeface="Times New Roman" panose="02020603050405020304" pitchFamily="18" charset="0"/>
                <a:cs typeface="Times New Roman" panose="02020603050405020304" pitchFamily="18" charset="0"/>
              </a:rPr>
              <a:t>Opera caposaldo del XIII secolo</a:t>
            </a:r>
          </a:p>
          <a:p>
            <a:r>
              <a:rPr lang="it-IT" dirty="0" smtClean="0">
                <a:latin typeface="Times New Roman" panose="02020603050405020304" pitchFamily="18" charset="0"/>
                <a:cs typeface="Times New Roman" panose="02020603050405020304" pitchFamily="18" charset="0"/>
              </a:rPr>
              <a:t>Summa </a:t>
            </a:r>
          </a:p>
          <a:p>
            <a:pPr lvl="1"/>
            <a:r>
              <a:rPr lang="it-IT" dirty="0" smtClean="0">
                <a:latin typeface="Times New Roman" panose="02020603050405020304" pitchFamily="18" charset="0"/>
                <a:cs typeface="Times New Roman" panose="02020603050405020304" pitchFamily="18" charset="0"/>
              </a:rPr>
              <a:t>dei principi della poesia cortese</a:t>
            </a:r>
          </a:p>
          <a:p>
            <a:pPr lvl="1"/>
            <a:r>
              <a:rPr lang="it-IT" dirty="0" smtClean="0">
                <a:latin typeface="Times New Roman" panose="02020603050405020304" pitchFamily="18" charset="0"/>
                <a:cs typeface="Times New Roman" panose="02020603050405020304" pitchFamily="18" charset="0"/>
              </a:rPr>
              <a:t>Spirito didattico e enciclopedico del Medioevo</a:t>
            </a:r>
          </a:p>
          <a:p>
            <a:r>
              <a:rPr lang="it-IT" dirty="0" smtClean="0">
                <a:latin typeface="Times New Roman" panose="02020603050405020304" pitchFamily="18" charset="0"/>
                <a:cs typeface="Times New Roman" panose="02020603050405020304" pitchFamily="18" charset="0"/>
              </a:rPr>
              <a:t>Un’opera doppia</a:t>
            </a:r>
          </a:p>
          <a:p>
            <a:pPr lvl="1"/>
            <a:r>
              <a:rPr lang="it-IT" dirty="0" smtClean="0">
                <a:latin typeface="Times New Roman" panose="02020603050405020304" pitchFamily="18" charset="0"/>
                <a:cs typeface="Times New Roman" panose="02020603050405020304" pitchFamily="18" charset="0"/>
              </a:rPr>
              <a:t>Per gli autori</a:t>
            </a:r>
          </a:p>
          <a:p>
            <a:pPr lvl="1"/>
            <a:r>
              <a:rPr lang="it-IT" dirty="0" smtClean="0">
                <a:latin typeface="Times New Roman" panose="02020603050405020304" pitchFamily="18" charset="0"/>
                <a:cs typeface="Times New Roman" panose="02020603050405020304" pitchFamily="18" charset="0"/>
              </a:rPr>
              <a:t>Per la forma</a:t>
            </a:r>
          </a:p>
          <a:p>
            <a:pPr lvl="1"/>
            <a:r>
              <a:rPr lang="it-IT" dirty="0" smtClean="0">
                <a:latin typeface="Times New Roman" panose="02020603050405020304" pitchFamily="18" charset="0"/>
                <a:cs typeface="Times New Roman" panose="02020603050405020304" pitchFamily="18" charset="0"/>
              </a:rPr>
              <a:t>Per il contenuto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57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7200" b="1" dirty="0" smtClean="0">
                <a:solidFill>
                  <a:srgbClr val="FF0000"/>
                </a:solidFill>
                <a:latin typeface="Times New Roman" panose="02020603050405020304" pitchFamily="18" charset="0"/>
                <a:cs typeface="Times New Roman" panose="02020603050405020304" pitchFamily="18" charset="0"/>
              </a:rPr>
              <a:t>813: </a:t>
            </a:r>
            <a:r>
              <a:rPr lang="fr-FR" sz="7200" b="1" dirty="0" err="1" smtClean="0">
                <a:solidFill>
                  <a:srgbClr val="FF0000"/>
                </a:solidFill>
                <a:latin typeface="Times New Roman" panose="02020603050405020304" pitchFamily="18" charset="0"/>
                <a:cs typeface="Times New Roman" panose="02020603050405020304" pitchFamily="18" charset="0"/>
              </a:rPr>
              <a:t>Concilio</a:t>
            </a:r>
            <a:r>
              <a:rPr lang="fr-FR" sz="7200" b="1" dirty="0" smtClean="0">
                <a:solidFill>
                  <a:srgbClr val="FF0000"/>
                </a:solidFill>
                <a:latin typeface="Times New Roman" panose="02020603050405020304" pitchFamily="18" charset="0"/>
                <a:cs typeface="Times New Roman" panose="02020603050405020304" pitchFamily="18" charset="0"/>
              </a:rPr>
              <a:t> di Tours</a:t>
            </a:r>
            <a:endParaRPr lang="fr-FR" sz="72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marL="0" indent="0">
              <a:buNone/>
            </a:pPr>
            <a:r>
              <a:rPr lang="fr-FR" sz="6600" dirty="0" smtClean="0">
                <a:latin typeface="Times New Roman" panose="02020603050405020304" pitchFamily="18" charset="0"/>
                <a:cs typeface="Times New Roman" panose="02020603050405020304" pitchFamily="18" charset="0"/>
              </a:rPr>
              <a:t>Per </a:t>
            </a:r>
            <a:r>
              <a:rPr lang="fr-FR" sz="6600" dirty="0" err="1" smtClean="0">
                <a:latin typeface="Times New Roman" panose="02020603050405020304" pitchFamily="18" charset="0"/>
                <a:cs typeface="Times New Roman" panose="02020603050405020304" pitchFamily="18" charset="0"/>
              </a:rPr>
              <a:t>mantenere</a:t>
            </a:r>
            <a:r>
              <a:rPr lang="fr-FR" sz="6600" dirty="0" smtClean="0">
                <a:latin typeface="Times New Roman" panose="02020603050405020304" pitchFamily="18" charset="0"/>
                <a:cs typeface="Times New Roman" panose="02020603050405020304" pitchFamily="18" charset="0"/>
              </a:rPr>
              <a:t> il </a:t>
            </a:r>
            <a:r>
              <a:rPr lang="fr-FR" sz="6600" dirty="0" err="1" smtClean="0">
                <a:latin typeface="Times New Roman" panose="02020603050405020304" pitchFamily="18" charset="0"/>
                <a:cs typeface="Times New Roman" panose="02020603050405020304" pitchFamily="18" charset="0"/>
              </a:rPr>
              <a:t>contatto</a:t>
            </a:r>
            <a:r>
              <a:rPr lang="fr-FR" sz="6600" dirty="0" smtClean="0">
                <a:latin typeface="Times New Roman" panose="02020603050405020304" pitchFamily="18" charset="0"/>
                <a:cs typeface="Times New Roman" panose="02020603050405020304" pitchFamily="18" charset="0"/>
              </a:rPr>
              <a:t> con i </a:t>
            </a:r>
            <a:r>
              <a:rPr lang="fr-FR" sz="6600" dirty="0" err="1" smtClean="0">
                <a:latin typeface="Times New Roman" panose="02020603050405020304" pitchFamily="18" charset="0"/>
                <a:cs typeface="Times New Roman" panose="02020603050405020304" pitchFamily="18" charset="0"/>
              </a:rPr>
              <a:t>fedeli</a:t>
            </a:r>
            <a:r>
              <a:rPr lang="fr-FR" sz="6600" dirty="0" smtClean="0">
                <a:latin typeface="Times New Roman" panose="02020603050405020304" pitchFamily="18" charset="0"/>
                <a:cs typeface="Times New Roman" panose="02020603050405020304" pitchFamily="18" charset="0"/>
              </a:rPr>
              <a:t>, i </a:t>
            </a:r>
            <a:r>
              <a:rPr lang="fr-FR" sz="6600" dirty="0" err="1" smtClean="0">
                <a:latin typeface="Times New Roman" panose="02020603050405020304" pitchFamily="18" charset="0"/>
                <a:cs typeface="Times New Roman" panose="02020603050405020304" pitchFamily="18" charset="0"/>
              </a:rPr>
              <a:t>vescovi</a:t>
            </a:r>
            <a:r>
              <a:rPr lang="fr-FR" sz="6600" dirty="0" smtClean="0">
                <a:latin typeface="Times New Roman" panose="02020603050405020304" pitchFamily="18" charset="0"/>
                <a:cs typeface="Times New Roman" panose="02020603050405020304" pitchFamily="18" charset="0"/>
              </a:rPr>
              <a:t> </a:t>
            </a:r>
            <a:r>
              <a:rPr lang="fr-FR" sz="6600" dirty="0" err="1" smtClean="0">
                <a:latin typeface="Times New Roman" panose="02020603050405020304" pitchFamily="18" charset="0"/>
                <a:cs typeface="Times New Roman" panose="02020603050405020304" pitchFamily="18" charset="0"/>
              </a:rPr>
              <a:t>decidono</a:t>
            </a:r>
            <a:r>
              <a:rPr lang="fr-FR" sz="6600" dirty="0" smtClean="0">
                <a:latin typeface="Times New Roman" panose="02020603050405020304" pitchFamily="18" charset="0"/>
                <a:cs typeface="Times New Roman" panose="02020603050405020304" pitchFamily="18" charset="0"/>
              </a:rPr>
              <a:t> di </a:t>
            </a:r>
            <a:r>
              <a:rPr lang="fr-FR" sz="6600" dirty="0" err="1" smtClean="0">
                <a:latin typeface="Times New Roman" panose="02020603050405020304" pitchFamily="18" charset="0"/>
                <a:cs typeface="Times New Roman" panose="02020603050405020304" pitchFamily="18" charset="0"/>
              </a:rPr>
              <a:t>utilizzare</a:t>
            </a:r>
            <a:r>
              <a:rPr lang="fr-FR" sz="6600" dirty="0" smtClean="0">
                <a:latin typeface="Times New Roman" panose="02020603050405020304" pitchFamily="18" charset="0"/>
                <a:cs typeface="Times New Roman" panose="02020603050405020304" pitchFamily="18" charset="0"/>
              </a:rPr>
              <a:t> il </a:t>
            </a:r>
            <a:r>
              <a:rPr lang="fr-FR" sz="6600" dirty="0" err="1" smtClean="0">
                <a:latin typeface="Times New Roman" panose="02020603050405020304" pitchFamily="18" charset="0"/>
                <a:cs typeface="Times New Roman" panose="02020603050405020304" pitchFamily="18" charset="0"/>
              </a:rPr>
              <a:t>volgare</a:t>
            </a:r>
            <a:r>
              <a:rPr lang="fr-FR" sz="6600" dirty="0" smtClean="0">
                <a:latin typeface="Times New Roman" panose="02020603050405020304" pitchFamily="18" charset="0"/>
                <a:cs typeface="Times New Roman" panose="02020603050405020304" pitchFamily="18" charset="0"/>
              </a:rPr>
              <a:t> </a:t>
            </a:r>
            <a:r>
              <a:rPr lang="fr-FR" sz="6600" dirty="0" err="1" smtClean="0">
                <a:latin typeface="Times New Roman" panose="02020603050405020304" pitchFamily="18" charset="0"/>
                <a:cs typeface="Times New Roman" panose="02020603050405020304" pitchFamily="18" charset="0"/>
              </a:rPr>
              <a:t>nei</a:t>
            </a:r>
            <a:r>
              <a:rPr lang="fr-FR" sz="6600" dirty="0" smtClean="0">
                <a:latin typeface="Times New Roman" panose="02020603050405020304" pitchFamily="18" charset="0"/>
                <a:cs typeface="Times New Roman" panose="02020603050405020304" pitchFamily="18" charset="0"/>
              </a:rPr>
              <a:t> </a:t>
            </a:r>
            <a:r>
              <a:rPr lang="fr-FR" sz="6600" dirty="0" err="1" smtClean="0">
                <a:latin typeface="Times New Roman" panose="02020603050405020304" pitchFamily="18" charset="0"/>
                <a:cs typeface="Times New Roman" panose="02020603050405020304" pitchFamily="18" charset="0"/>
              </a:rPr>
              <a:t>sermoni</a:t>
            </a:r>
            <a:endParaRPr lang="fr-FR"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63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solidFill>
                  <a:srgbClr val="FF0000"/>
                </a:solidFill>
                <a:latin typeface="Times New Roman" panose="02020603050405020304" pitchFamily="18" charset="0"/>
                <a:cs typeface="Times New Roman" panose="02020603050405020304" pitchFamily="18" charset="0"/>
              </a:rPr>
              <a:t>Le Roman de la Rose</a:t>
            </a:r>
            <a:endParaRPr lang="it-IT" dirty="0">
              <a:solidFill>
                <a:srgbClr val="FF0000"/>
              </a:solidFill>
              <a:latin typeface="Times New Roman" panose="02020603050405020304" pitchFamily="18" charset="0"/>
              <a:cs typeface="Times New Roman" panose="02020603050405020304" pitchFamily="18" charset="0"/>
            </a:endParaRPr>
          </a:p>
        </p:txBody>
      </p:sp>
      <p:sp>
        <p:nvSpPr>
          <p:cNvPr id="5" name="Segnaposto testo 4"/>
          <p:cNvSpPr>
            <a:spLocks noGrp="1"/>
          </p:cNvSpPr>
          <p:nvPr>
            <p:ph type="body" idx="1"/>
          </p:nvPr>
        </p:nvSpPr>
        <p:spPr/>
        <p:txBody>
          <a:bodyPr/>
          <a:lstStyle/>
          <a:p>
            <a:r>
              <a:rPr lang="it-IT" dirty="0" smtClean="0">
                <a:latin typeface="Times New Roman" panose="02020603050405020304" pitchFamily="18" charset="0"/>
                <a:cs typeface="Times New Roman" panose="02020603050405020304" pitchFamily="18" charset="0"/>
              </a:rPr>
              <a:t>Guillaume de </a:t>
            </a:r>
            <a:r>
              <a:rPr lang="it-IT" dirty="0" err="1" smtClean="0">
                <a:latin typeface="Times New Roman" panose="02020603050405020304" pitchFamily="18" charset="0"/>
                <a:cs typeface="Times New Roman" panose="02020603050405020304" pitchFamily="18" charset="0"/>
              </a:rPr>
              <a:t>Lorris</a:t>
            </a:r>
            <a:endParaRPr lang="it-IT" dirty="0">
              <a:latin typeface="Times New Roman" panose="02020603050405020304" pitchFamily="18" charset="0"/>
              <a:cs typeface="Times New Roman" panose="02020603050405020304" pitchFamily="18" charset="0"/>
            </a:endParaRPr>
          </a:p>
        </p:txBody>
      </p:sp>
      <p:sp>
        <p:nvSpPr>
          <p:cNvPr id="6" name="Segnaposto contenuto 5"/>
          <p:cNvSpPr>
            <a:spLocks noGrp="1"/>
          </p:cNvSpPr>
          <p:nvPr>
            <p:ph sz="half" idx="2"/>
          </p:nvPr>
        </p:nvSpPr>
        <p:spPr/>
        <p:txBody>
          <a:bodyPr/>
          <a:lstStyle/>
          <a:p>
            <a:r>
              <a:rPr lang="it-IT" dirty="0" smtClean="0">
                <a:latin typeface="Times New Roman" panose="02020603050405020304" pitchFamily="18" charset="0"/>
                <a:cs typeface="Times New Roman" panose="02020603050405020304" pitchFamily="18" charset="0"/>
              </a:rPr>
              <a:t>1230 c.</a:t>
            </a:r>
          </a:p>
          <a:p>
            <a:r>
              <a:rPr lang="it-IT" dirty="0" smtClean="0">
                <a:latin typeface="Times New Roman" panose="02020603050405020304" pitchFamily="18" charset="0"/>
                <a:cs typeface="Times New Roman" panose="02020603050405020304" pitchFamily="18" charset="0"/>
              </a:rPr>
              <a:t>Non si sa nulla di </a:t>
            </a:r>
            <a:r>
              <a:rPr lang="it-IT" dirty="0" err="1" smtClean="0">
                <a:latin typeface="Times New Roman" panose="02020603050405020304" pitchFamily="18" charset="0"/>
                <a:cs typeface="Times New Roman" panose="02020603050405020304" pitchFamily="18" charset="0"/>
              </a:rPr>
              <a:t>GdL</a:t>
            </a:r>
            <a:endParaRPr lang="it-IT"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Se ne conosce solo il nome</a:t>
            </a:r>
          </a:p>
          <a:p>
            <a:r>
              <a:rPr lang="it-IT" i="1" dirty="0" smtClean="0">
                <a:latin typeface="Times New Roman" panose="02020603050405020304" pitchFamily="18" charset="0"/>
                <a:cs typeface="Times New Roman" panose="02020603050405020304" pitchFamily="18" charset="0"/>
              </a:rPr>
              <a:t>Le Roman de la Rose </a:t>
            </a:r>
            <a:r>
              <a:rPr lang="it-IT" dirty="0" smtClean="0">
                <a:latin typeface="Times New Roman" panose="02020603050405020304" pitchFamily="18" charset="0"/>
                <a:cs typeface="Times New Roman" panose="02020603050405020304" pitchFamily="18" charset="0"/>
              </a:rPr>
              <a:t>sarebbe, a quanto scrive lo stesso autore, un sogno fatto a 20 anni, trascritto per compiacere alla propria Dama</a:t>
            </a:r>
            <a:endParaRPr lang="it-IT" dirty="0">
              <a:latin typeface="Times New Roman" panose="02020603050405020304" pitchFamily="18" charset="0"/>
              <a:cs typeface="Times New Roman" panose="02020603050405020304" pitchFamily="18" charset="0"/>
            </a:endParaRPr>
          </a:p>
        </p:txBody>
      </p:sp>
      <p:sp>
        <p:nvSpPr>
          <p:cNvPr id="7" name="Segnaposto testo 6"/>
          <p:cNvSpPr>
            <a:spLocks noGrp="1"/>
          </p:cNvSpPr>
          <p:nvPr>
            <p:ph type="body" sz="quarter" idx="3"/>
          </p:nvPr>
        </p:nvSpPr>
        <p:spPr/>
        <p:txBody>
          <a:bodyPr/>
          <a:lstStyle/>
          <a:p>
            <a:r>
              <a:rPr lang="it-IT" dirty="0" smtClean="0">
                <a:latin typeface="Times New Roman" panose="02020603050405020304" pitchFamily="18" charset="0"/>
                <a:cs typeface="Times New Roman" panose="02020603050405020304" pitchFamily="18" charset="0"/>
              </a:rPr>
              <a:t>Jean de </a:t>
            </a:r>
            <a:r>
              <a:rPr lang="it-IT" dirty="0" err="1" smtClean="0">
                <a:latin typeface="Times New Roman" panose="02020603050405020304" pitchFamily="18" charset="0"/>
                <a:cs typeface="Times New Roman" panose="02020603050405020304" pitchFamily="18" charset="0"/>
              </a:rPr>
              <a:t>Meung</a:t>
            </a:r>
            <a:r>
              <a:rPr lang="it-IT" dirty="0" smtClean="0">
                <a:latin typeface="Times New Roman" panose="02020603050405020304" pitchFamily="18" charset="0"/>
                <a:cs typeface="Times New Roman" panose="02020603050405020304" pitchFamily="18" charset="0"/>
              </a:rPr>
              <a:t> (1235 - ?)</a:t>
            </a:r>
            <a:endParaRPr lang="it-IT" dirty="0">
              <a:latin typeface="Times New Roman" panose="02020603050405020304" pitchFamily="18" charset="0"/>
              <a:cs typeface="Times New Roman" panose="02020603050405020304" pitchFamily="18" charset="0"/>
            </a:endParaRPr>
          </a:p>
        </p:txBody>
      </p:sp>
      <p:sp>
        <p:nvSpPr>
          <p:cNvPr id="8" name="Segnaposto contenuto 7"/>
          <p:cNvSpPr>
            <a:spLocks noGrp="1"/>
          </p:cNvSpPr>
          <p:nvPr>
            <p:ph sz="quarter" idx="4"/>
          </p:nvPr>
        </p:nvSpPr>
        <p:spPr/>
        <p:txBody>
          <a:bodyPr/>
          <a:lstStyle/>
          <a:p>
            <a:r>
              <a:rPr lang="it-IT" dirty="0" smtClean="0">
                <a:latin typeface="Times New Roman" panose="02020603050405020304" pitchFamily="18" charset="0"/>
                <a:cs typeface="Times New Roman" panose="02020603050405020304" pitchFamily="18" charset="0"/>
              </a:rPr>
              <a:t>1275-1280 c.</a:t>
            </a:r>
          </a:p>
          <a:p>
            <a:r>
              <a:rPr lang="it-IT" dirty="0" smtClean="0">
                <a:latin typeface="Times New Roman" panose="02020603050405020304" pitchFamily="18" charset="0"/>
                <a:cs typeface="Times New Roman" panose="02020603050405020304" pitchFamily="18" charset="0"/>
              </a:rPr>
              <a:t>Stesse Allegorie</a:t>
            </a:r>
          </a:p>
          <a:p>
            <a:r>
              <a:rPr lang="it-IT" dirty="0" smtClean="0">
                <a:latin typeface="Times New Roman" panose="02020603050405020304" pitchFamily="18" charset="0"/>
                <a:cs typeface="Times New Roman" panose="02020603050405020304" pitchFamily="18" charset="0"/>
              </a:rPr>
              <a:t>Ma spirito «naturalista»</a:t>
            </a:r>
          </a:p>
          <a:p>
            <a:r>
              <a:rPr lang="it-IT" dirty="0" smtClean="0">
                <a:latin typeface="Times New Roman" panose="02020603050405020304" pitchFamily="18" charset="0"/>
                <a:cs typeface="Times New Roman" panose="02020603050405020304" pitchFamily="18" charset="0"/>
              </a:rPr>
              <a:t>«</a:t>
            </a:r>
            <a:r>
              <a:rPr lang="it-IT" dirty="0" err="1" smtClean="0">
                <a:latin typeface="Times New Roman" panose="02020603050405020304" pitchFamily="18" charset="0"/>
                <a:cs typeface="Times New Roman" panose="02020603050405020304" pitchFamily="18" charset="0"/>
              </a:rPr>
              <a:t>anticortese</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0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pPr algn="ctr"/>
            <a:r>
              <a:rPr lang="it-IT" dirty="0" smtClean="0">
                <a:latin typeface="Times New Roman" panose="02020603050405020304" pitchFamily="18" charset="0"/>
                <a:cs typeface="Times New Roman" panose="02020603050405020304" pitchFamily="18" charset="0"/>
              </a:rPr>
              <a:t>Le songe de Guillaume</a:t>
            </a:r>
            <a:endParaRPr lang="it-IT" dirty="0">
              <a:latin typeface="Times New Roman" panose="02020603050405020304" pitchFamily="18" charset="0"/>
              <a:cs typeface="Times New Roman" panose="02020603050405020304" pitchFamily="18" charset="0"/>
            </a:endParaRPr>
          </a:p>
        </p:txBody>
      </p:sp>
      <p:sp>
        <p:nvSpPr>
          <p:cNvPr id="8" name="Segnaposto contenuto 7"/>
          <p:cNvSpPr>
            <a:spLocks noGrp="1"/>
          </p:cNvSpPr>
          <p:nvPr>
            <p:ph idx="1"/>
          </p:nvPr>
        </p:nvSpPr>
        <p:spPr/>
        <p:txBody>
          <a:bodyPr/>
          <a:lstStyle/>
          <a:p>
            <a:r>
              <a:rPr lang="it-IT" dirty="0" smtClean="0">
                <a:latin typeface="Times New Roman" panose="02020603050405020304" pitchFamily="18" charset="0"/>
                <a:cs typeface="Times New Roman" panose="02020603050405020304" pitchFamily="18" charset="0"/>
              </a:rPr>
              <a:t>Guillaume = </a:t>
            </a:r>
            <a:r>
              <a:rPr lang="it-IT" dirty="0" err="1" smtClean="0">
                <a:latin typeface="Times New Roman" panose="02020603050405020304" pitchFamily="18" charset="0"/>
                <a:cs typeface="Times New Roman" panose="02020603050405020304" pitchFamily="18" charset="0"/>
              </a:rPr>
              <a:t>Amant</a:t>
            </a:r>
            <a:endParaRPr lang="it-IT"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Giunge presso un muro dove sono dipinti dei personaggi spaventosi che sembrano impedire l’accesso ad un meraviglioso giardino</a:t>
            </a:r>
          </a:p>
          <a:p>
            <a:r>
              <a:rPr lang="it-IT" dirty="0" smtClean="0">
                <a:latin typeface="Times New Roman" panose="02020603050405020304" pitchFamily="18" charset="0"/>
                <a:cs typeface="Times New Roman" panose="02020603050405020304" pitchFamily="18" charset="0"/>
              </a:rPr>
              <a:t>= «Verger de </a:t>
            </a:r>
            <a:r>
              <a:rPr lang="it-IT" dirty="0" err="1" smtClean="0">
                <a:latin typeface="Times New Roman" panose="02020603050405020304" pitchFamily="18" charset="0"/>
                <a:cs typeface="Times New Roman" panose="02020603050405020304" pitchFamily="18" charset="0"/>
              </a:rPr>
              <a:t>Déduit</a:t>
            </a:r>
            <a:r>
              <a:rPr lang="it-IT" dirty="0" smtClean="0">
                <a:latin typeface="Times New Roman" panose="02020603050405020304" pitchFamily="18" charset="0"/>
                <a:cs typeface="Times New Roman" panose="02020603050405020304" pitchFamily="18" charset="0"/>
              </a:rPr>
              <a:t>» (Frutteto del Piacere)</a:t>
            </a:r>
          </a:p>
          <a:p>
            <a:r>
              <a:rPr lang="it-IT" dirty="0" smtClean="0">
                <a:latin typeface="Times New Roman" panose="02020603050405020304" pitchFamily="18" charset="0"/>
                <a:cs typeface="Times New Roman" panose="02020603050405020304" pitchFamily="18" charset="0"/>
              </a:rPr>
              <a:t>Dame </a:t>
            </a:r>
            <a:r>
              <a:rPr lang="it-IT" dirty="0" err="1" smtClean="0">
                <a:latin typeface="Times New Roman" panose="02020603050405020304" pitchFamily="18" charset="0"/>
                <a:cs typeface="Times New Roman" panose="02020603050405020304" pitchFamily="18" charset="0"/>
              </a:rPr>
              <a:t>Oiseuse</a:t>
            </a:r>
            <a:r>
              <a:rPr lang="it-IT" dirty="0" smtClean="0">
                <a:latin typeface="Times New Roman" panose="02020603050405020304" pitchFamily="18" charset="0"/>
                <a:cs typeface="Times New Roman" panose="02020603050405020304" pitchFamily="18" charset="0"/>
              </a:rPr>
              <a:t> danza con </a:t>
            </a:r>
            <a:r>
              <a:rPr lang="it-IT" dirty="0" err="1" smtClean="0">
                <a:latin typeface="Times New Roman" panose="02020603050405020304" pitchFamily="18" charset="0"/>
                <a:cs typeface="Times New Roman" panose="02020603050405020304" pitchFamily="18" charset="0"/>
              </a:rPr>
              <a:t>Beauté</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Richesse</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Courtoisie</a:t>
            </a:r>
            <a:endParaRPr lang="it-IT" dirty="0" smtClean="0">
              <a:latin typeface="Times New Roman" panose="02020603050405020304" pitchFamily="18" charset="0"/>
              <a:cs typeface="Times New Roman" panose="02020603050405020304" pitchFamily="18" charset="0"/>
            </a:endParaRPr>
          </a:p>
          <a:p>
            <a:r>
              <a:rPr lang="it-IT" dirty="0" err="1" smtClean="0">
                <a:latin typeface="Times New Roman" panose="02020603050405020304" pitchFamily="18" charset="0"/>
                <a:cs typeface="Times New Roman" panose="02020603050405020304" pitchFamily="18" charset="0"/>
              </a:rPr>
              <a:t>Amant</a:t>
            </a:r>
            <a:r>
              <a:rPr lang="it-IT" dirty="0" smtClean="0">
                <a:latin typeface="Times New Roman" panose="02020603050405020304" pitchFamily="18" charset="0"/>
                <a:cs typeface="Times New Roman" panose="02020603050405020304" pitchFamily="18" charset="0"/>
              </a:rPr>
              <a:t> entra nel giardino </a:t>
            </a:r>
            <a:r>
              <a:rPr lang="it-IT" dirty="0" smtClean="0">
                <a:latin typeface="Times New Roman" panose="02020603050405020304" pitchFamily="18" charset="0"/>
                <a:cs typeface="Times New Roman" panose="02020603050405020304" pitchFamily="18" charset="0"/>
                <a:sym typeface="Wingdings" panose="05000000000000000000" pitchFamily="2" charset="2"/>
              </a:rPr>
              <a:t> freccia lanciata da </a:t>
            </a:r>
            <a:r>
              <a:rPr lang="it-IT" dirty="0" err="1" smtClean="0">
                <a:latin typeface="Times New Roman" panose="02020603050405020304" pitchFamily="18" charset="0"/>
                <a:cs typeface="Times New Roman" panose="02020603050405020304" pitchFamily="18" charset="0"/>
                <a:sym typeface="Wingdings" panose="05000000000000000000" pitchFamily="2" charset="2"/>
              </a:rPr>
              <a:t>Amour</a:t>
            </a:r>
            <a:r>
              <a:rPr lang="it-IT" dirty="0" smtClean="0">
                <a:latin typeface="Times New Roman" panose="02020603050405020304" pitchFamily="18" charset="0"/>
                <a:cs typeface="Times New Roman" panose="02020603050405020304" pitchFamily="18" charset="0"/>
                <a:sym typeface="Wingdings" panose="05000000000000000000" pitchFamily="2" charset="2"/>
              </a:rPr>
              <a:t>  </a:t>
            </a:r>
            <a:r>
              <a:rPr lang="it-IT" dirty="0" err="1" smtClean="0">
                <a:latin typeface="Times New Roman" panose="02020603050405020304" pitchFamily="18" charset="0"/>
                <a:cs typeface="Times New Roman" panose="02020603050405020304" pitchFamily="18" charset="0"/>
                <a:sym typeface="Wingdings" panose="05000000000000000000" pitchFamily="2" charset="2"/>
              </a:rPr>
              <a:t>Amant</a:t>
            </a:r>
            <a:r>
              <a:rPr lang="it-IT" dirty="0" smtClean="0">
                <a:latin typeface="Times New Roman" panose="02020603050405020304" pitchFamily="18" charset="0"/>
                <a:cs typeface="Times New Roman" panose="02020603050405020304" pitchFamily="18" charset="0"/>
                <a:sym typeface="Wingdings" panose="05000000000000000000" pitchFamily="2" charset="2"/>
              </a:rPr>
              <a:t> si innamora della Rose  chiede un bacio ≠ </a:t>
            </a:r>
            <a:r>
              <a:rPr lang="it-IT" dirty="0" err="1" smtClean="0">
                <a:latin typeface="Times New Roman" panose="02020603050405020304" pitchFamily="18" charset="0"/>
                <a:cs typeface="Times New Roman" panose="02020603050405020304" pitchFamily="18" charset="0"/>
                <a:sym typeface="Wingdings" panose="05000000000000000000" pitchFamily="2" charset="2"/>
              </a:rPr>
              <a:t>Jalousie</a:t>
            </a:r>
            <a:r>
              <a:rPr lang="it-IT" dirty="0" smtClean="0">
                <a:latin typeface="Times New Roman" panose="02020603050405020304" pitchFamily="18" charset="0"/>
                <a:cs typeface="Times New Roman" panose="02020603050405020304" pitchFamily="18" charset="0"/>
                <a:sym typeface="Wingdings" panose="05000000000000000000" pitchFamily="2" charset="2"/>
              </a:rPr>
              <a:t> imprigiona la Rose  </a:t>
            </a:r>
            <a:r>
              <a:rPr lang="it-IT" dirty="0" err="1" smtClean="0">
                <a:latin typeface="Times New Roman" panose="02020603050405020304" pitchFamily="18" charset="0"/>
                <a:cs typeface="Times New Roman" panose="02020603050405020304" pitchFamily="18" charset="0"/>
                <a:sym typeface="Wingdings" panose="05000000000000000000" pitchFamily="2" charset="2"/>
              </a:rPr>
              <a:t>Amant</a:t>
            </a:r>
            <a:r>
              <a:rPr lang="it-IT" dirty="0" smtClean="0">
                <a:latin typeface="Times New Roman" panose="02020603050405020304" pitchFamily="18" charset="0"/>
                <a:cs typeface="Times New Roman" panose="02020603050405020304" pitchFamily="18" charset="0"/>
                <a:sym typeface="Wingdings" panose="05000000000000000000" pitchFamily="2" charset="2"/>
              </a:rPr>
              <a:t> non raggiunge la Rose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89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La poesia lirica nel XV secolo</a:t>
            </a:r>
            <a:endParaRPr lang="it-IT" dirty="0"/>
          </a:p>
        </p:txBody>
      </p:sp>
      <p:sp>
        <p:nvSpPr>
          <p:cNvPr id="10" name="Segnaposto testo 9"/>
          <p:cNvSpPr>
            <a:spLocks noGrp="1"/>
          </p:cNvSpPr>
          <p:nvPr>
            <p:ph type="body" idx="1"/>
          </p:nvPr>
        </p:nvSpPr>
        <p:spPr/>
        <p:txBody>
          <a:bodyPr/>
          <a:lstStyle/>
          <a:p>
            <a:endParaRPr lang="it-IT" dirty="0"/>
          </a:p>
        </p:txBody>
      </p:sp>
      <p:graphicFrame>
        <p:nvGraphicFramePr>
          <p:cNvPr id="11" name="Tabella 10"/>
          <p:cNvGraphicFramePr>
            <a:graphicFrameLocks noGrp="1"/>
          </p:cNvGraphicFramePr>
          <p:nvPr>
            <p:extLst>
              <p:ext uri="{D42A27DB-BD31-4B8C-83A1-F6EECF244321}">
                <p14:modId xmlns:p14="http://schemas.microsoft.com/office/powerpoint/2010/main" val="217284837"/>
              </p:ext>
            </p:extLst>
          </p:nvPr>
        </p:nvGraphicFramePr>
        <p:xfrm>
          <a:off x="831850" y="4589462"/>
          <a:ext cx="10515600" cy="1500189"/>
        </p:xfrm>
        <a:graphic>
          <a:graphicData uri="http://schemas.openxmlformats.org/drawingml/2006/table">
            <a:tbl>
              <a:tblPr firstRow="1" bandRow="1">
                <a:tableStyleId>{5C22544A-7EE6-4342-B048-85BDC9FD1C3A}</a:tableStyleId>
              </a:tblPr>
              <a:tblGrid>
                <a:gridCol w="5257800"/>
                <a:gridCol w="5257800"/>
              </a:tblGrid>
              <a:tr h="500063">
                <a:tc>
                  <a:txBody>
                    <a:bodyPr/>
                    <a:lstStyle/>
                    <a:p>
                      <a:r>
                        <a:rPr lang="it-IT" dirty="0" smtClean="0"/>
                        <a:t>Charles d’Orléans</a:t>
                      </a:r>
                      <a:endParaRPr lang="it-IT" dirty="0"/>
                    </a:p>
                  </a:txBody>
                  <a:tcPr/>
                </a:tc>
                <a:tc>
                  <a:txBody>
                    <a:bodyPr/>
                    <a:lstStyle/>
                    <a:p>
                      <a:r>
                        <a:rPr lang="it-IT" dirty="0" smtClean="0"/>
                        <a:t>François </a:t>
                      </a:r>
                      <a:r>
                        <a:rPr lang="it-IT" dirty="0" err="1" smtClean="0"/>
                        <a:t>Villon</a:t>
                      </a:r>
                      <a:endParaRPr lang="it-IT" dirty="0"/>
                    </a:p>
                  </a:txBody>
                  <a:tcPr/>
                </a:tc>
              </a:tr>
              <a:tr h="500063">
                <a:tc>
                  <a:txBody>
                    <a:bodyPr/>
                    <a:lstStyle/>
                    <a:p>
                      <a:r>
                        <a:rPr lang="it-IT" dirty="0" smtClean="0"/>
                        <a:t>Il Principe poeta</a:t>
                      </a:r>
                      <a:endParaRPr lang="it-IT" dirty="0"/>
                    </a:p>
                  </a:txBody>
                  <a:tcPr/>
                </a:tc>
                <a:tc>
                  <a:txBody>
                    <a:bodyPr/>
                    <a:lstStyle/>
                    <a:p>
                      <a:r>
                        <a:rPr lang="it-IT" dirty="0" smtClean="0"/>
                        <a:t>L’</a:t>
                      </a:r>
                      <a:r>
                        <a:rPr lang="it-IT" dirty="0" err="1" smtClean="0"/>
                        <a:t>écolier</a:t>
                      </a:r>
                      <a:r>
                        <a:rPr lang="it-IT" dirty="0" smtClean="0"/>
                        <a:t> sans </a:t>
                      </a:r>
                      <a:r>
                        <a:rPr lang="it-IT" dirty="0" err="1" smtClean="0"/>
                        <a:t>argent</a:t>
                      </a:r>
                      <a:endParaRPr lang="it-IT" dirty="0"/>
                    </a:p>
                  </a:txBody>
                  <a:tcPr/>
                </a:tc>
              </a:tr>
              <a:tr h="500063">
                <a:tc>
                  <a:txBody>
                    <a:bodyPr/>
                    <a:lstStyle/>
                    <a:p>
                      <a:r>
                        <a:rPr lang="it-IT" dirty="0" smtClean="0"/>
                        <a:t>1394 - 1465</a:t>
                      </a:r>
                      <a:endParaRPr lang="it-IT" dirty="0"/>
                    </a:p>
                  </a:txBody>
                  <a:tcPr/>
                </a:tc>
                <a:tc>
                  <a:txBody>
                    <a:bodyPr/>
                    <a:lstStyle/>
                    <a:p>
                      <a:r>
                        <a:rPr lang="it-IT" dirty="0" smtClean="0"/>
                        <a:t>1431 (1432) - ? Dopo il 1463</a:t>
                      </a:r>
                      <a:endParaRPr lang="it-IT" dirty="0"/>
                    </a:p>
                  </a:txBody>
                  <a:tcPr/>
                </a:tc>
              </a:tr>
            </a:tbl>
          </a:graphicData>
        </a:graphic>
      </p:graphicFrame>
    </p:spTree>
    <p:extLst>
      <p:ext uri="{BB962C8B-B14F-4D97-AF65-F5344CB8AC3E}">
        <p14:creationId xmlns:p14="http://schemas.microsoft.com/office/powerpoint/2010/main" val="141790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Je meurs de soif… (1457 ca.)</a:t>
            </a:r>
            <a:endParaRPr lang="fr-FR" dirty="0"/>
          </a:p>
        </p:txBody>
      </p:sp>
      <p:sp>
        <p:nvSpPr>
          <p:cNvPr id="3" name="Segnaposto testo 2"/>
          <p:cNvSpPr>
            <a:spLocks noGrp="1"/>
          </p:cNvSpPr>
          <p:nvPr>
            <p:ph type="body" idx="1"/>
          </p:nvPr>
        </p:nvSpPr>
        <p:spPr/>
        <p:txBody>
          <a:bodyPr/>
          <a:lstStyle/>
          <a:p>
            <a:r>
              <a:rPr lang="fr-FR" dirty="0" smtClean="0"/>
              <a:t>Villon</a:t>
            </a:r>
            <a:endParaRPr lang="fr-FR" dirty="0"/>
          </a:p>
        </p:txBody>
      </p:sp>
      <p:pic>
        <p:nvPicPr>
          <p:cNvPr id="7" name="Segnaposto contenuto 6"/>
          <p:cNvPicPr>
            <a:picLocks noGrp="1" noChangeAspect="1"/>
          </p:cNvPicPr>
          <p:nvPr>
            <p:ph sz="half" idx="2"/>
          </p:nvPr>
        </p:nvPicPr>
        <p:blipFill>
          <a:blip r:embed="rId2"/>
          <a:stretch>
            <a:fillRect/>
          </a:stretch>
        </p:blipFill>
        <p:spPr>
          <a:xfrm rot="16200000">
            <a:off x="1702949" y="1895034"/>
            <a:ext cx="3431468" cy="5157787"/>
          </a:xfrm>
          <a:prstGeom prst="rect">
            <a:avLst/>
          </a:prstGeom>
        </p:spPr>
      </p:pic>
      <p:sp>
        <p:nvSpPr>
          <p:cNvPr id="5" name="Segnaposto testo 4"/>
          <p:cNvSpPr>
            <a:spLocks noGrp="1"/>
          </p:cNvSpPr>
          <p:nvPr>
            <p:ph type="body" sz="quarter" idx="3"/>
          </p:nvPr>
        </p:nvSpPr>
        <p:spPr/>
        <p:txBody>
          <a:bodyPr/>
          <a:lstStyle/>
          <a:p>
            <a:r>
              <a:rPr lang="fr-FR" dirty="0" smtClean="0"/>
              <a:t>Charles d’Orléans</a:t>
            </a:r>
            <a:endParaRPr lang="fr-FR" dirty="0"/>
          </a:p>
        </p:txBody>
      </p:sp>
      <p:pic>
        <p:nvPicPr>
          <p:cNvPr id="8" name="Segnaposto contenuto 7"/>
          <p:cNvPicPr>
            <a:picLocks noGrp="1" noChangeAspect="1"/>
          </p:cNvPicPr>
          <p:nvPr>
            <p:ph sz="quarter" idx="4"/>
          </p:nvPr>
        </p:nvPicPr>
        <p:blipFill>
          <a:blip r:embed="rId3"/>
          <a:stretch>
            <a:fillRect/>
          </a:stretch>
        </p:blipFill>
        <p:spPr>
          <a:xfrm rot="5400000">
            <a:off x="6893636" y="2036758"/>
            <a:ext cx="3431470" cy="4874342"/>
          </a:xfrm>
          <a:prstGeom prst="rect">
            <a:avLst/>
          </a:prstGeom>
        </p:spPr>
      </p:pic>
    </p:spTree>
    <p:extLst>
      <p:ext uri="{BB962C8B-B14F-4D97-AF65-F5344CB8AC3E}">
        <p14:creationId xmlns:p14="http://schemas.microsoft.com/office/powerpoint/2010/main" val="83514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Charles / François: L’</a:t>
            </a:r>
            <a:r>
              <a:rPr lang="fr-FR" dirty="0" err="1" smtClean="0"/>
              <a:t>opera</a:t>
            </a:r>
            <a:r>
              <a:rPr lang="fr-FR" dirty="0" smtClean="0"/>
              <a:t> a </a:t>
            </a:r>
            <a:r>
              <a:rPr lang="fr-FR" dirty="0" err="1" smtClean="0"/>
              <a:t>confronto</a:t>
            </a:r>
            <a:endParaRPr lang="fr-FR" dirty="0"/>
          </a:p>
        </p:txBody>
      </p:sp>
      <p:sp>
        <p:nvSpPr>
          <p:cNvPr id="3" name="Segnaposto testo 2"/>
          <p:cNvSpPr>
            <a:spLocks noGrp="1"/>
          </p:cNvSpPr>
          <p:nvPr>
            <p:ph type="body" idx="1"/>
          </p:nvPr>
        </p:nvSpPr>
        <p:spPr/>
        <p:txBody>
          <a:bodyPr/>
          <a:lstStyle/>
          <a:p>
            <a:r>
              <a:rPr lang="fr-FR" dirty="0" smtClean="0"/>
              <a:t>Charles d’Orléans</a:t>
            </a:r>
            <a:endParaRPr lang="fr-FR" dirty="0"/>
          </a:p>
        </p:txBody>
      </p:sp>
      <p:sp>
        <p:nvSpPr>
          <p:cNvPr id="4" name="Segnaposto contenuto 3"/>
          <p:cNvSpPr>
            <a:spLocks noGrp="1"/>
          </p:cNvSpPr>
          <p:nvPr>
            <p:ph sz="half" idx="2"/>
          </p:nvPr>
        </p:nvSpPr>
        <p:spPr>
          <a:xfrm>
            <a:off x="839788" y="2505074"/>
            <a:ext cx="5157787" cy="4131699"/>
          </a:xfrm>
        </p:spPr>
        <p:txBody>
          <a:bodyPr>
            <a:normAutofit fontScale="77500" lnSpcReduction="20000"/>
          </a:bodyPr>
          <a:lstStyle/>
          <a:p>
            <a:pPr lvl="0"/>
            <a:r>
              <a:rPr lang="it-IT" i="1" dirty="0"/>
              <a:t>La </a:t>
            </a:r>
            <a:r>
              <a:rPr lang="it-IT" i="1" dirty="0" err="1"/>
              <a:t>retenue</a:t>
            </a:r>
            <a:r>
              <a:rPr lang="it-IT" i="1" dirty="0"/>
              <a:t> </a:t>
            </a:r>
            <a:r>
              <a:rPr lang="it-IT" i="1" dirty="0" smtClean="0"/>
              <a:t>d’</a:t>
            </a:r>
            <a:r>
              <a:rPr lang="it-IT" i="1" dirty="0" err="1" smtClean="0"/>
              <a:t>Amours</a:t>
            </a:r>
            <a:r>
              <a:rPr lang="it-IT" i="1" dirty="0" smtClean="0"/>
              <a:t> (</a:t>
            </a:r>
            <a:r>
              <a:rPr lang="it-IT" b="1" dirty="0" smtClean="0"/>
              <a:t>poemetto</a:t>
            </a:r>
            <a:r>
              <a:rPr lang="it-IT" dirty="0" smtClean="0"/>
              <a:t> </a:t>
            </a:r>
            <a:r>
              <a:rPr lang="it-IT" dirty="0"/>
              <a:t>in </a:t>
            </a:r>
            <a:r>
              <a:rPr lang="it-IT" dirty="0" smtClean="0"/>
              <a:t>decime, 457 </a:t>
            </a:r>
            <a:r>
              <a:rPr lang="it-IT" dirty="0"/>
              <a:t>versi), </a:t>
            </a:r>
          </a:p>
          <a:p>
            <a:pPr lvl="0"/>
            <a:r>
              <a:rPr lang="it-IT" b="1" dirty="0"/>
              <a:t>123 ballate</a:t>
            </a:r>
            <a:r>
              <a:rPr lang="it-IT" dirty="0"/>
              <a:t>, ciascuna di almeno 21 versi (ma con ripetizioni nei ritornelli), </a:t>
            </a:r>
          </a:p>
          <a:p>
            <a:pPr lvl="0"/>
            <a:r>
              <a:rPr lang="it-IT" b="1" dirty="0"/>
              <a:t>89 canzoni</a:t>
            </a:r>
            <a:r>
              <a:rPr lang="it-IT" dirty="0"/>
              <a:t>, normalmente di 13 versi, </a:t>
            </a:r>
          </a:p>
          <a:p>
            <a:pPr lvl="0"/>
            <a:r>
              <a:rPr lang="it-IT" b="1" dirty="0"/>
              <a:t>435 </a:t>
            </a:r>
            <a:r>
              <a:rPr lang="it-IT" b="1" dirty="0" err="1"/>
              <a:t>rondeaux</a:t>
            </a:r>
            <a:r>
              <a:rPr lang="it-IT" b="1" dirty="0"/>
              <a:t> </a:t>
            </a:r>
            <a:r>
              <a:rPr lang="it-IT" dirty="0"/>
              <a:t>(tra i quali però un certo numero non è suo), di misura varia e con molti versi ripetuti come ritornelli, </a:t>
            </a:r>
          </a:p>
          <a:p>
            <a:pPr marL="0" indent="0">
              <a:buNone/>
            </a:pPr>
            <a:r>
              <a:rPr lang="it-IT" dirty="0"/>
              <a:t>per un totale di almeno </a:t>
            </a:r>
            <a:r>
              <a:rPr lang="it-IT" b="1" dirty="0"/>
              <a:t>8 o 9 000 versi </a:t>
            </a:r>
            <a:r>
              <a:rPr lang="it-IT" dirty="0" smtClean="0"/>
              <a:t>francesi</a:t>
            </a:r>
          </a:p>
          <a:p>
            <a:pPr marL="0" indent="0">
              <a:buNone/>
            </a:pPr>
            <a:r>
              <a:rPr lang="it-IT" dirty="0" smtClean="0"/>
              <a:t>+</a:t>
            </a:r>
            <a:endParaRPr lang="it-IT" dirty="0"/>
          </a:p>
          <a:p>
            <a:pPr marL="0" indent="0">
              <a:buNone/>
            </a:pPr>
            <a:r>
              <a:rPr lang="it-IT" dirty="0" smtClean="0"/>
              <a:t>un </a:t>
            </a:r>
            <a:r>
              <a:rPr lang="it-IT" dirty="0"/>
              <a:t>numero non molto minore di versi in inglese</a:t>
            </a:r>
            <a:endParaRPr lang="fr-FR" dirty="0"/>
          </a:p>
        </p:txBody>
      </p:sp>
      <p:sp>
        <p:nvSpPr>
          <p:cNvPr id="5" name="Segnaposto testo 4"/>
          <p:cNvSpPr>
            <a:spLocks noGrp="1"/>
          </p:cNvSpPr>
          <p:nvPr>
            <p:ph type="body" sz="quarter" idx="3"/>
          </p:nvPr>
        </p:nvSpPr>
        <p:spPr/>
        <p:txBody>
          <a:bodyPr/>
          <a:lstStyle/>
          <a:p>
            <a:r>
              <a:rPr lang="fr-FR" dirty="0"/>
              <a:t>François Villon (ca. 3 300 </a:t>
            </a:r>
            <a:r>
              <a:rPr lang="fr-FR" dirty="0" err="1" smtClean="0"/>
              <a:t>versi</a:t>
            </a:r>
            <a:r>
              <a:rPr lang="fr-FR" dirty="0" smtClean="0"/>
              <a:t>)</a:t>
            </a:r>
            <a:endParaRPr lang="fr-FR" dirty="0"/>
          </a:p>
        </p:txBody>
      </p:sp>
      <p:sp>
        <p:nvSpPr>
          <p:cNvPr id="6" name="Segnaposto contenuto 5"/>
          <p:cNvSpPr>
            <a:spLocks noGrp="1"/>
          </p:cNvSpPr>
          <p:nvPr>
            <p:ph sz="quarter" idx="4"/>
          </p:nvPr>
        </p:nvSpPr>
        <p:spPr/>
        <p:txBody>
          <a:bodyPr>
            <a:normAutofit lnSpcReduction="10000"/>
          </a:bodyPr>
          <a:lstStyle/>
          <a:p>
            <a:r>
              <a:rPr lang="it-IT" dirty="0"/>
              <a:t>-	</a:t>
            </a:r>
            <a:r>
              <a:rPr lang="it-IT" b="1" dirty="0"/>
              <a:t>due poemetti in ottave </a:t>
            </a:r>
            <a:endParaRPr lang="it-IT" b="1" dirty="0" smtClean="0"/>
          </a:p>
          <a:p>
            <a:pPr lvl="1"/>
            <a:r>
              <a:rPr lang="it-IT" dirty="0" smtClean="0"/>
              <a:t>il </a:t>
            </a:r>
            <a:r>
              <a:rPr lang="it-IT" i="1" dirty="0" err="1"/>
              <a:t>Lais</a:t>
            </a:r>
            <a:r>
              <a:rPr lang="it-IT" dirty="0"/>
              <a:t> ‘</a:t>
            </a:r>
            <a:r>
              <a:rPr lang="it-IT" dirty="0" smtClean="0"/>
              <a:t>lascito’ (320 </a:t>
            </a:r>
            <a:r>
              <a:rPr lang="it-IT" dirty="0" err="1"/>
              <a:t>vv</a:t>
            </a:r>
            <a:r>
              <a:rPr lang="it-IT" dirty="0" smtClean="0"/>
              <a:t>.) </a:t>
            </a:r>
          </a:p>
          <a:p>
            <a:pPr lvl="1"/>
            <a:r>
              <a:rPr lang="it-IT" dirty="0" smtClean="0"/>
              <a:t>il </a:t>
            </a:r>
            <a:r>
              <a:rPr lang="it-IT" i="1" dirty="0" err="1"/>
              <a:t>Testament</a:t>
            </a:r>
            <a:r>
              <a:rPr lang="it-IT" dirty="0"/>
              <a:t> ‘testamento’, (</a:t>
            </a:r>
            <a:r>
              <a:rPr lang="it-IT" dirty="0" smtClean="0"/>
              <a:t>2 023 </a:t>
            </a:r>
            <a:r>
              <a:rPr lang="it-IT" dirty="0" err="1" smtClean="0"/>
              <a:t>vv</a:t>
            </a:r>
            <a:r>
              <a:rPr lang="it-IT" dirty="0" smtClean="0"/>
              <a:t>.) </a:t>
            </a:r>
            <a:endParaRPr lang="it-IT" dirty="0"/>
          </a:p>
          <a:p>
            <a:r>
              <a:rPr lang="it-IT" dirty="0"/>
              <a:t>-	</a:t>
            </a:r>
            <a:r>
              <a:rPr lang="it-IT" b="1" dirty="0"/>
              <a:t>16 poesie diverse </a:t>
            </a:r>
            <a:r>
              <a:rPr lang="it-IT" dirty="0"/>
              <a:t>(per lo più ballate, che si aggiungono a quelle incluse nel </a:t>
            </a:r>
            <a:r>
              <a:rPr lang="it-IT" dirty="0" err="1"/>
              <a:t>Testament</a:t>
            </a:r>
            <a:r>
              <a:rPr lang="it-IT" dirty="0"/>
              <a:t>) </a:t>
            </a:r>
          </a:p>
          <a:p>
            <a:r>
              <a:rPr lang="it-IT" dirty="0"/>
              <a:t>-	</a:t>
            </a:r>
            <a:r>
              <a:rPr lang="it-IT" b="1" dirty="0"/>
              <a:t>6 ballate in </a:t>
            </a:r>
            <a:r>
              <a:rPr lang="it-IT" b="1" dirty="0" smtClean="0"/>
              <a:t>gergo</a:t>
            </a:r>
            <a:r>
              <a:rPr lang="it-IT" dirty="0" smtClean="0"/>
              <a:t> (difficile comprensibilità). </a:t>
            </a:r>
            <a:endParaRPr lang="fr-FR" dirty="0"/>
          </a:p>
        </p:txBody>
      </p:sp>
    </p:spTree>
    <p:extLst>
      <p:ext uri="{BB962C8B-B14F-4D97-AF65-F5344CB8AC3E}">
        <p14:creationId xmlns:p14="http://schemas.microsoft.com/office/powerpoint/2010/main" val="203532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Villon, </a:t>
            </a:r>
            <a:r>
              <a:rPr lang="fr-FR" i="1" dirty="0" smtClean="0"/>
              <a:t>Le Lais</a:t>
            </a:r>
            <a:r>
              <a:rPr lang="fr-FR" dirty="0" smtClean="0"/>
              <a:t>, 1456</a:t>
            </a:r>
            <a:endParaRPr lang="fr-FR" i="1" dirty="0"/>
          </a:p>
        </p:txBody>
      </p:sp>
      <p:sp>
        <p:nvSpPr>
          <p:cNvPr id="3" name="Segnaposto contenuto 2"/>
          <p:cNvSpPr>
            <a:spLocks noGrp="1"/>
          </p:cNvSpPr>
          <p:nvPr>
            <p:ph idx="1"/>
          </p:nvPr>
        </p:nvSpPr>
        <p:spPr/>
        <p:txBody>
          <a:bodyPr>
            <a:normAutofit/>
          </a:bodyPr>
          <a:lstStyle/>
          <a:p>
            <a:pPr marL="1828800" lvl="4" indent="0">
              <a:buNone/>
            </a:pPr>
            <a:endParaRPr lang="fr-FR" sz="4800" dirty="0" smtClean="0"/>
          </a:p>
          <a:p>
            <a:pPr marL="1828800" lvl="4" indent="0">
              <a:buNone/>
            </a:pPr>
            <a:r>
              <a:rPr lang="fr-FR" sz="4800" dirty="0" smtClean="0"/>
              <a:t>L’an </a:t>
            </a:r>
            <a:r>
              <a:rPr lang="fr-FR" sz="4800" dirty="0"/>
              <a:t>quatre cens </a:t>
            </a:r>
            <a:r>
              <a:rPr lang="fr-FR" sz="4800" dirty="0" err="1"/>
              <a:t>cinquanta</a:t>
            </a:r>
            <a:r>
              <a:rPr lang="fr-FR" sz="4800" dirty="0"/>
              <a:t> six,</a:t>
            </a:r>
          </a:p>
          <a:p>
            <a:pPr marL="1828800" lvl="4" indent="0">
              <a:buNone/>
            </a:pPr>
            <a:r>
              <a:rPr lang="fr-FR" sz="4800" dirty="0"/>
              <a:t>Je, </a:t>
            </a:r>
            <a:r>
              <a:rPr lang="fr-FR" sz="4800" dirty="0" err="1"/>
              <a:t>Françoys</a:t>
            </a:r>
            <a:r>
              <a:rPr lang="fr-FR" sz="4800" dirty="0"/>
              <a:t> Villon, </a:t>
            </a:r>
            <a:r>
              <a:rPr lang="fr-FR" sz="4800" dirty="0" err="1"/>
              <a:t>escollier</a:t>
            </a:r>
            <a:r>
              <a:rPr lang="fr-FR" sz="4800" dirty="0"/>
              <a:t>…</a:t>
            </a:r>
          </a:p>
          <a:p>
            <a:pPr marL="1828800" lvl="4" indent="0">
              <a:buNone/>
            </a:pPr>
            <a:r>
              <a:rPr lang="fr-FR" sz="4800" dirty="0"/>
              <a:t>					(</a:t>
            </a:r>
            <a:r>
              <a:rPr lang="fr-FR" sz="4800" dirty="0" err="1"/>
              <a:t>vv</a:t>
            </a:r>
            <a:r>
              <a:rPr lang="fr-FR" sz="4800" dirty="0"/>
              <a:t>. 1-2</a:t>
            </a:r>
            <a:r>
              <a:rPr lang="fr-FR" sz="3000" dirty="0"/>
              <a:t>)</a:t>
            </a:r>
          </a:p>
        </p:txBody>
      </p:sp>
    </p:spTree>
    <p:extLst>
      <p:ext uri="{BB962C8B-B14F-4D97-AF65-F5344CB8AC3E}">
        <p14:creationId xmlns:p14="http://schemas.microsoft.com/office/powerpoint/2010/main" val="102629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Villon, </a:t>
            </a:r>
            <a:r>
              <a:rPr lang="fr-FR" i="1" dirty="0"/>
              <a:t>Le Lais</a:t>
            </a:r>
            <a:r>
              <a:rPr lang="fr-FR" dirty="0"/>
              <a:t>, 1456</a:t>
            </a:r>
          </a:p>
        </p:txBody>
      </p:sp>
      <p:sp>
        <p:nvSpPr>
          <p:cNvPr id="3" name="Segnaposto contenuto 2"/>
          <p:cNvSpPr>
            <a:spLocks noGrp="1"/>
          </p:cNvSpPr>
          <p:nvPr>
            <p:ph idx="1"/>
          </p:nvPr>
        </p:nvSpPr>
        <p:spPr/>
        <p:txBody>
          <a:bodyPr>
            <a:normAutofit lnSpcReduction="10000"/>
          </a:bodyPr>
          <a:lstStyle/>
          <a:p>
            <a:pPr marL="0" indent="0">
              <a:buNone/>
            </a:pPr>
            <a:r>
              <a:rPr lang="fr-FR" dirty="0"/>
              <a:t>En ce temps que j’ay dit devant,</a:t>
            </a:r>
            <a:endParaRPr lang="it-IT" dirty="0"/>
          </a:p>
          <a:p>
            <a:pPr marL="0" indent="0">
              <a:buNone/>
            </a:pPr>
            <a:r>
              <a:rPr lang="fr-FR" dirty="0"/>
              <a:t>Sur le Noël, morte saison,</a:t>
            </a:r>
            <a:endParaRPr lang="it-IT" dirty="0"/>
          </a:p>
          <a:p>
            <a:pPr marL="0" indent="0">
              <a:buNone/>
            </a:pPr>
            <a:r>
              <a:rPr lang="fr-FR" dirty="0"/>
              <a:t>Que les loups se vivent du vent</a:t>
            </a:r>
            <a:endParaRPr lang="it-IT" dirty="0"/>
          </a:p>
          <a:p>
            <a:pPr marL="0" indent="0">
              <a:buNone/>
            </a:pPr>
            <a:r>
              <a:rPr lang="fr-FR" dirty="0"/>
              <a:t>Et qu’on se tient en sa maison,</a:t>
            </a:r>
            <a:endParaRPr lang="it-IT" dirty="0"/>
          </a:p>
          <a:p>
            <a:pPr marL="0" indent="0">
              <a:buNone/>
            </a:pPr>
            <a:r>
              <a:rPr lang="fr-FR" dirty="0"/>
              <a:t>Pour le frimas, </a:t>
            </a:r>
            <a:r>
              <a:rPr lang="fr-FR" dirty="0" err="1"/>
              <a:t>pres</a:t>
            </a:r>
            <a:r>
              <a:rPr lang="fr-FR" dirty="0"/>
              <a:t> du </a:t>
            </a:r>
            <a:r>
              <a:rPr lang="fr-FR" dirty="0" err="1"/>
              <a:t>tyson</a:t>
            </a:r>
            <a:r>
              <a:rPr lang="fr-FR" dirty="0"/>
              <a:t>,</a:t>
            </a:r>
            <a:endParaRPr lang="it-IT" dirty="0"/>
          </a:p>
          <a:p>
            <a:pPr marL="0" indent="0">
              <a:buNone/>
            </a:pPr>
            <a:r>
              <a:rPr lang="fr-FR" dirty="0"/>
              <a:t>Me </a:t>
            </a:r>
            <a:r>
              <a:rPr lang="fr-FR" dirty="0" err="1"/>
              <a:t>ving</a:t>
            </a:r>
            <a:r>
              <a:rPr lang="fr-FR" dirty="0"/>
              <a:t> </a:t>
            </a:r>
            <a:r>
              <a:rPr lang="fr-FR" dirty="0" err="1"/>
              <a:t>ung</a:t>
            </a:r>
            <a:r>
              <a:rPr lang="fr-FR" dirty="0"/>
              <a:t> vouloir de briser</a:t>
            </a:r>
            <a:endParaRPr lang="it-IT" dirty="0"/>
          </a:p>
          <a:p>
            <a:pPr marL="0" indent="0">
              <a:buNone/>
            </a:pPr>
            <a:r>
              <a:rPr lang="fr-FR" dirty="0"/>
              <a:t>La </a:t>
            </a:r>
            <a:r>
              <a:rPr lang="fr-FR" dirty="0" err="1"/>
              <a:t>tres</a:t>
            </a:r>
            <a:r>
              <a:rPr lang="fr-FR" dirty="0"/>
              <a:t> amoureuse prison</a:t>
            </a:r>
            <a:endParaRPr lang="it-IT" dirty="0"/>
          </a:p>
          <a:p>
            <a:pPr marL="0" indent="0">
              <a:buNone/>
            </a:pPr>
            <a:r>
              <a:rPr lang="fr-FR" dirty="0"/>
              <a:t>Qui </a:t>
            </a:r>
            <a:r>
              <a:rPr lang="fr-FR" dirty="0" err="1"/>
              <a:t>faisoit</a:t>
            </a:r>
            <a:r>
              <a:rPr lang="fr-FR" dirty="0"/>
              <a:t> mon </a:t>
            </a:r>
            <a:r>
              <a:rPr lang="fr-FR" dirty="0" err="1"/>
              <a:t>cueur</a:t>
            </a:r>
            <a:r>
              <a:rPr lang="fr-FR" dirty="0"/>
              <a:t> </a:t>
            </a:r>
            <a:r>
              <a:rPr lang="fr-FR" dirty="0" err="1"/>
              <a:t>debriser</a:t>
            </a:r>
            <a:r>
              <a:rPr lang="fr-FR" dirty="0"/>
              <a:t>.</a:t>
            </a:r>
            <a:endParaRPr lang="it-IT" dirty="0"/>
          </a:p>
          <a:p>
            <a:pPr marL="0" indent="0">
              <a:buNone/>
            </a:pPr>
            <a:r>
              <a:rPr lang="fr-FR" dirty="0"/>
              <a:t>				</a:t>
            </a:r>
            <a:r>
              <a:rPr lang="it-IT" dirty="0"/>
              <a:t>(</a:t>
            </a:r>
            <a:r>
              <a:rPr lang="it-IT" dirty="0" err="1"/>
              <a:t>vv</a:t>
            </a:r>
            <a:r>
              <a:rPr lang="it-IT" dirty="0"/>
              <a:t>. 10-16)</a:t>
            </a:r>
          </a:p>
          <a:p>
            <a:pPr marL="0" indent="0">
              <a:buNone/>
            </a:pPr>
            <a:endParaRPr lang="fr-FR" dirty="0"/>
          </a:p>
        </p:txBody>
      </p:sp>
    </p:spTree>
    <p:extLst>
      <p:ext uri="{BB962C8B-B14F-4D97-AF65-F5344CB8AC3E}">
        <p14:creationId xmlns:p14="http://schemas.microsoft.com/office/powerpoint/2010/main" val="197293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Villon, Le Testament, 1461?</a:t>
            </a:r>
            <a:endParaRPr lang="fr-FR" dirty="0"/>
          </a:p>
        </p:txBody>
      </p:sp>
      <p:sp>
        <p:nvSpPr>
          <p:cNvPr id="3" name="Segnaposto contenuto 2"/>
          <p:cNvSpPr>
            <a:spLocks noGrp="1"/>
          </p:cNvSpPr>
          <p:nvPr>
            <p:ph idx="1"/>
          </p:nvPr>
        </p:nvSpPr>
        <p:spPr>
          <a:xfrm>
            <a:off x="838200" y="1690688"/>
            <a:ext cx="10515600" cy="4781243"/>
          </a:xfrm>
        </p:spPr>
        <p:txBody>
          <a:bodyPr>
            <a:noAutofit/>
          </a:bodyPr>
          <a:lstStyle/>
          <a:p>
            <a:pPr marL="0" indent="0">
              <a:buNone/>
            </a:pPr>
            <a:r>
              <a:rPr lang="fr-FR" sz="3200" dirty="0"/>
              <a:t>En l’an de mon </a:t>
            </a:r>
            <a:r>
              <a:rPr lang="fr-FR" sz="3200" dirty="0" err="1"/>
              <a:t>trentiesme</a:t>
            </a:r>
            <a:r>
              <a:rPr lang="fr-FR" sz="3200" dirty="0"/>
              <a:t> </a:t>
            </a:r>
            <a:r>
              <a:rPr lang="fr-FR" sz="3200" dirty="0" err="1"/>
              <a:t>aage</a:t>
            </a:r>
            <a:r>
              <a:rPr lang="fr-FR" sz="3200" dirty="0"/>
              <a:t>…</a:t>
            </a:r>
            <a:endParaRPr lang="it-IT" sz="3200" dirty="0"/>
          </a:p>
          <a:p>
            <a:pPr marL="0" indent="0">
              <a:buNone/>
            </a:pPr>
            <a:r>
              <a:rPr lang="fr-FR" sz="3200" dirty="0"/>
              <a:t>				 	(v. 1)</a:t>
            </a:r>
            <a:endParaRPr lang="it-IT" sz="3200" dirty="0"/>
          </a:p>
          <a:p>
            <a:pPr marL="0" indent="0">
              <a:buNone/>
            </a:pPr>
            <a:endParaRPr lang="fr-FR" sz="3200" dirty="0" smtClean="0"/>
          </a:p>
          <a:p>
            <a:pPr marL="0" indent="0">
              <a:buNone/>
            </a:pPr>
            <a:r>
              <a:rPr lang="fr-FR" sz="3200" dirty="0" err="1" smtClean="0"/>
              <a:t>Escript</a:t>
            </a:r>
            <a:r>
              <a:rPr lang="fr-FR" sz="3200" dirty="0" smtClean="0"/>
              <a:t> </a:t>
            </a:r>
            <a:r>
              <a:rPr lang="fr-FR" sz="3200" dirty="0"/>
              <a:t>l’ay l’an soixante et </a:t>
            </a:r>
            <a:r>
              <a:rPr lang="fr-FR" sz="3200" dirty="0" err="1"/>
              <a:t>ung</a:t>
            </a:r>
            <a:r>
              <a:rPr lang="fr-FR" sz="3200" dirty="0"/>
              <a:t>,</a:t>
            </a:r>
            <a:endParaRPr lang="it-IT" sz="3200" dirty="0"/>
          </a:p>
          <a:p>
            <a:pPr marL="0" indent="0">
              <a:buNone/>
            </a:pPr>
            <a:r>
              <a:rPr lang="fr-FR" sz="3200" dirty="0"/>
              <a:t>Lors que le </a:t>
            </a:r>
            <a:r>
              <a:rPr lang="fr-FR" sz="3200" dirty="0" err="1"/>
              <a:t>roy</a:t>
            </a:r>
            <a:r>
              <a:rPr lang="fr-FR" sz="3200" dirty="0"/>
              <a:t> me </a:t>
            </a:r>
            <a:r>
              <a:rPr lang="fr-FR" sz="3200" dirty="0" err="1"/>
              <a:t>delivra</a:t>
            </a:r>
            <a:endParaRPr lang="it-IT" sz="3200" dirty="0"/>
          </a:p>
          <a:p>
            <a:pPr marL="0" indent="0">
              <a:buNone/>
            </a:pPr>
            <a:r>
              <a:rPr lang="fr-FR" sz="3200" dirty="0"/>
              <a:t>De la dure prison de </a:t>
            </a:r>
            <a:r>
              <a:rPr lang="fr-FR" sz="3200" dirty="0" err="1"/>
              <a:t>Mehun</a:t>
            </a:r>
            <a:endParaRPr lang="it-IT" sz="3200" dirty="0"/>
          </a:p>
          <a:p>
            <a:pPr marL="0" indent="0">
              <a:buNone/>
            </a:pPr>
            <a:r>
              <a:rPr lang="fr-FR" sz="3200" dirty="0"/>
              <a:t>Et que vie me recouvra.</a:t>
            </a:r>
            <a:endParaRPr lang="it-IT" sz="3200" dirty="0"/>
          </a:p>
          <a:p>
            <a:pPr marL="0" indent="0">
              <a:buNone/>
            </a:pPr>
            <a:r>
              <a:rPr lang="fr-FR" sz="3200" dirty="0"/>
              <a:t>					</a:t>
            </a:r>
            <a:r>
              <a:rPr lang="it-IT" sz="3200" dirty="0"/>
              <a:t>(</a:t>
            </a:r>
            <a:r>
              <a:rPr lang="it-IT" sz="3200" dirty="0" err="1"/>
              <a:t>vv</a:t>
            </a:r>
            <a:r>
              <a:rPr lang="it-IT" sz="3200" dirty="0"/>
              <a:t>. 81-84)</a:t>
            </a:r>
          </a:p>
        </p:txBody>
      </p:sp>
    </p:spTree>
    <p:extLst>
      <p:ext uri="{BB962C8B-B14F-4D97-AF65-F5344CB8AC3E}">
        <p14:creationId xmlns:p14="http://schemas.microsoft.com/office/powerpoint/2010/main" val="3842062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Il </a:t>
            </a:r>
            <a:r>
              <a:rPr lang="fr-FR" dirty="0" err="1" smtClean="0"/>
              <a:t>tema</a:t>
            </a:r>
            <a:r>
              <a:rPr lang="fr-FR" dirty="0" smtClean="0"/>
              <a:t> </a:t>
            </a:r>
            <a:r>
              <a:rPr lang="fr-FR" dirty="0" err="1" smtClean="0"/>
              <a:t>dell’amante</a:t>
            </a:r>
            <a:r>
              <a:rPr lang="fr-FR" dirty="0" smtClean="0"/>
              <a:t> </a:t>
            </a:r>
            <a:r>
              <a:rPr lang="fr-FR" dirty="0" err="1" smtClean="0"/>
              <a:t>martire</a:t>
            </a:r>
            <a:endParaRPr lang="fr-FR" dirty="0"/>
          </a:p>
        </p:txBody>
      </p:sp>
      <p:sp>
        <p:nvSpPr>
          <p:cNvPr id="3" name="Segnaposto contenuto 2"/>
          <p:cNvSpPr>
            <a:spLocks noGrp="1"/>
          </p:cNvSpPr>
          <p:nvPr>
            <p:ph sz="half" idx="1"/>
          </p:nvPr>
        </p:nvSpPr>
        <p:spPr/>
        <p:txBody>
          <a:bodyPr/>
          <a:lstStyle/>
          <a:p>
            <a:pPr marL="0" indent="0">
              <a:buNone/>
            </a:pPr>
            <a:r>
              <a:rPr lang="fr-FR" dirty="0"/>
              <a:t>Au fort, je </a:t>
            </a:r>
            <a:r>
              <a:rPr lang="fr-FR" dirty="0" err="1"/>
              <a:t>suys</a:t>
            </a:r>
            <a:r>
              <a:rPr lang="fr-FR" dirty="0"/>
              <a:t> amant </a:t>
            </a:r>
            <a:r>
              <a:rPr lang="fr-FR" dirty="0" err="1"/>
              <a:t>martir</a:t>
            </a:r>
            <a:r>
              <a:rPr lang="fr-FR" dirty="0"/>
              <a:t>,</a:t>
            </a:r>
            <a:endParaRPr lang="it-IT" dirty="0"/>
          </a:p>
          <a:p>
            <a:pPr marL="0" indent="0">
              <a:buNone/>
            </a:pPr>
            <a:r>
              <a:rPr lang="fr-FR" dirty="0"/>
              <a:t>Du nombre des amoureux sains.</a:t>
            </a:r>
            <a:endParaRPr lang="it-IT" dirty="0"/>
          </a:p>
          <a:p>
            <a:pPr marL="0" indent="0">
              <a:buNone/>
            </a:pPr>
            <a:r>
              <a:rPr lang="fr-FR" dirty="0"/>
              <a:t>	</a:t>
            </a:r>
            <a:r>
              <a:rPr lang="it-IT" dirty="0" smtClean="0"/>
              <a:t>(</a:t>
            </a:r>
            <a:r>
              <a:rPr lang="it-IT" dirty="0" err="1" smtClean="0"/>
              <a:t>Villon</a:t>
            </a:r>
            <a:r>
              <a:rPr lang="it-IT" dirty="0" smtClean="0"/>
              <a:t>, </a:t>
            </a:r>
            <a:r>
              <a:rPr lang="it-IT" i="1" dirty="0" err="1" smtClean="0"/>
              <a:t>Lais</a:t>
            </a:r>
            <a:r>
              <a:rPr lang="it-IT" dirty="0" smtClean="0"/>
              <a:t>, </a:t>
            </a:r>
            <a:r>
              <a:rPr lang="it-IT" dirty="0" err="1" smtClean="0"/>
              <a:t>vv</a:t>
            </a:r>
            <a:r>
              <a:rPr lang="it-IT" dirty="0"/>
              <a:t>. 47-48)</a:t>
            </a:r>
          </a:p>
          <a:p>
            <a:pPr marL="0" indent="0">
              <a:buNone/>
            </a:pPr>
            <a:endParaRPr lang="fr-FR" dirty="0"/>
          </a:p>
        </p:txBody>
      </p:sp>
      <p:sp>
        <p:nvSpPr>
          <p:cNvPr id="4" name="Segnaposto contenuto 3"/>
          <p:cNvSpPr>
            <a:spLocks noGrp="1"/>
          </p:cNvSpPr>
          <p:nvPr>
            <p:ph sz="half" idx="2"/>
          </p:nvPr>
        </p:nvSpPr>
        <p:spPr/>
        <p:txBody>
          <a:bodyPr/>
          <a:lstStyle/>
          <a:p>
            <a:pPr marL="0" indent="0">
              <a:buNone/>
            </a:pPr>
            <a:r>
              <a:rPr lang="fr-FR" dirty="0"/>
              <a:t>Au fort, </a:t>
            </a:r>
            <a:r>
              <a:rPr lang="fr-FR" dirty="0" err="1"/>
              <a:t>martir</a:t>
            </a:r>
            <a:r>
              <a:rPr lang="fr-FR" dirty="0"/>
              <a:t> en me devra nommer,</a:t>
            </a:r>
          </a:p>
          <a:p>
            <a:pPr marL="0" indent="0">
              <a:buNone/>
            </a:pPr>
            <a:r>
              <a:rPr lang="fr-FR" dirty="0"/>
              <a:t>Se Dieu d’Amours fait </a:t>
            </a:r>
            <a:r>
              <a:rPr lang="fr-FR" dirty="0" err="1"/>
              <a:t>nulz</a:t>
            </a:r>
            <a:r>
              <a:rPr lang="fr-FR" dirty="0"/>
              <a:t> amoureux saints.</a:t>
            </a:r>
          </a:p>
          <a:p>
            <a:pPr marL="1076325" indent="-1076325">
              <a:buNone/>
            </a:pPr>
            <a:r>
              <a:rPr lang="fr-FR" dirty="0"/>
              <a:t>	</a:t>
            </a:r>
            <a:r>
              <a:rPr lang="fr-FR" dirty="0" smtClean="0"/>
              <a:t>(Charles d’Orléans, ballata </a:t>
            </a:r>
            <a:r>
              <a:rPr lang="fr-FR" dirty="0"/>
              <a:t>X, </a:t>
            </a:r>
            <a:r>
              <a:rPr lang="fr-FR" dirty="0" err="1"/>
              <a:t>vv</a:t>
            </a:r>
            <a:r>
              <a:rPr lang="fr-FR" dirty="0"/>
              <a:t>. 13-14)</a:t>
            </a:r>
          </a:p>
        </p:txBody>
      </p:sp>
    </p:spTree>
    <p:extLst>
      <p:ext uri="{BB962C8B-B14F-4D97-AF65-F5344CB8AC3E}">
        <p14:creationId xmlns:p14="http://schemas.microsoft.com/office/powerpoint/2010/main" val="313987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fr-FR" dirty="0" smtClean="0"/>
              <a:t>Villon parla di se </a:t>
            </a:r>
            <a:r>
              <a:rPr lang="fr-FR" dirty="0" err="1" smtClean="0"/>
              <a:t>stesso</a:t>
            </a:r>
            <a:endParaRPr lang="fr-FR" dirty="0"/>
          </a:p>
        </p:txBody>
      </p:sp>
      <p:sp>
        <p:nvSpPr>
          <p:cNvPr id="6" name="Segnaposto contenuto 5"/>
          <p:cNvSpPr>
            <a:spLocks noGrp="1"/>
          </p:cNvSpPr>
          <p:nvPr>
            <p:ph sz="half" idx="1"/>
          </p:nvPr>
        </p:nvSpPr>
        <p:spPr>
          <a:xfrm>
            <a:off x="838200" y="1825625"/>
            <a:ext cx="5181600" cy="4749544"/>
          </a:xfrm>
        </p:spPr>
        <p:txBody>
          <a:bodyPr>
            <a:normAutofit fontScale="25000" lnSpcReduction="20000"/>
          </a:bodyPr>
          <a:lstStyle/>
          <a:p>
            <a:pPr marL="0" indent="0">
              <a:buNone/>
            </a:pPr>
            <a:r>
              <a:rPr lang="fr-FR" sz="9600" i="1" dirty="0"/>
              <a:t>Lais</a:t>
            </a:r>
            <a:r>
              <a:rPr lang="fr-FR" sz="9600" dirty="0"/>
              <a:t>, </a:t>
            </a:r>
            <a:r>
              <a:rPr lang="fr-FR" sz="9600" dirty="0" err="1"/>
              <a:t>vv</a:t>
            </a:r>
            <a:r>
              <a:rPr lang="fr-FR" sz="9600" dirty="0"/>
              <a:t>. 314-16:</a:t>
            </a:r>
            <a:endParaRPr lang="it-IT" sz="9600" dirty="0"/>
          </a:p>
          <a:p>
            <a:pPr marL="0" indent="0">
              <a:buNone/>
            </a:pPr>
            <a:r>
              <a:rPr lang="fr-FR" sz="9600" dirty="0"/>
              <a:t> </a:t>
            </a:r>
            <a:r>
              <a:rPr lang="fr-FR" sz="9600" dirty="0" smtClean="0"/>
              <a:t>Par </a:t>
            </a:r>
            <a:r>
              <a:rPr lang="fr-FR" sz="9600" dirty="0"/>
              <a:t>le bien renommé Villon,</a:t>
            </a:r>
            <a:endParaRPr lang="it-IT" sz="9600" dirty="0"/>
          </a:p>
          <a:p>
            <a:pPr marL="0" indent="0">
              <a:buNone/>
            </a:pPr>
            <a:r>
              <a:rPr lang="fr-FR" sz="9600" dirty="0"/>
              <a:t>Qui ne </a:t>
            </a:r>
            <a:r>
              <a:rPr lang="fr-FR" sz="9600" dirty="0" err="1"/>
              <a:t>mengue</a:t>
            </a:r>
            <a:r>
              <a:rPr lang="fr-FR" sz="9600" dirty="0"/>
              <a:t> figue ne datte,</a:t>
            </a:r>
            <a:endParaRPr lang="it-IT" sz="9600" dirty="0"/>
          </a:p>
          <a:p>
            <a:pPr marL="0" indent="0">
              <a:buNone/>
            </a:pPr>
            <a:r>
              <a:rPr lang="fr-FR" sz="9600" dirty="0"/>
              <a:t>Sec et noir comme </a:t>
            </a:r>
            <a:r>
              <a:rPr lang="fr-FR" sz="9600" dirty="0" err="1"/>
              <a:t>escouvillon</a:t>
            </a:r>
            <a:r>
              <a:rPr lang="fr-FR" sz="9600" dirty="0"/>
              <a:t>.</a:t>
            </a:r>
            <a:endParaRPr lang="it-IT" sz="9600" dirty="0"/>
          </a:p>
          <a:p>
            <a:pPr marL="0" indent="0">
              <a:buNone/>
            </a:pPr>
            <a:r>
              <a:rPr lang="fr-FR" sz="9600" dirty="0"/>
              <a:t> </a:t>
            </a:r>
            <a:endParaRPr lang="it-IT" sz="9600" dirty="0"/>
          </a:p>
          <a:p>
            <a:pPr marL="0" indent="0">
              <a:buNone/>
            </a:pPr>
            <a:r>
              <a:rPr lang="it-IT" sz="9600" i="1" dirty="0" err="1" smtClean="0"/>
              <a:t>Testament</a:t>
            </a:r>
            <a:r>
              <a:rPr lang="it-IT" sz="9600" dirty="0"/>
              <a:t>:</a:t>
            </a:r>
          </a:p>
          <a:p>
            <a:pPr marL="0" indent="0">
              <a:buNone/>
            </a:pPr>
            <a:r>
              <a:rPr lang="it-IT" sz="9600" dirty="0"/>
              <a:t> </a:t>
            </a:r>
          </a:p>
          <a:p>
            <a:pPr marL="0" indent="0">
              <a:buNone/>
            </a:pPr>
            <a:r>
              <a:rPr lang="fr-FR" sz="9600" dirty="0" err="1"/>
              <a:t>Povre</a:t>
            </a:r>
            <a:r>
              <a:rPr lang="fr-FR" sz="9600" dirty="0"/>
              <a:t> de sens et de savoir,</a:t>
            </a:r>
            <a:endParaRPr lang="it-IT" sz="9600" dirty="0"/>
          </a:p>
          <a:p>
            <a:pPr marL="0" indent="0">
              <a:buNone/>
            </a:pPr>
            <a:r>
              <a:rPr lang="fr-FR" sz="9600" dirty="0"/>
              <a:t>Triste, faille, plus noir que meure.</a:t>
            </a:r>
            <a:endParaRPr lang="it-IT" sz="9600" dirty="0"/>
          </a:p>
          <a:p>
            <a:pPr marL="0" indent="0">
              <a:buNone/>
            </a:pPr>
            <a:r>
              <a:rPr lang="fr-FR" sz="9600" dirty="0"/>
              <a:t>		(</a:t>
            </a:r>
            <a:r>
              <a:rPr lang="fr-FR" sz="9600" dirty="0" err="1"/>
              <a:t>vv</a:t>
            </a:r>
            <a:r>
              <a:rPr lang="fr-FR" sz="9600" dirty="0"/>
              <a:t>. 178-79)</a:t>
            </a:r>
            <a:endParaRPr lang="it-IT" sz="9600" dirty="0"/>
          </a:p>
          <a:p>
            <a:pPr marL="0" indent="0">
              <a:buNone/>
            </a:pPr>
            <a:r>
              <a:rPr lang="fr-FR" sz="9600" dirty="0"/>
              <a:t>De tous suis le plus imparfait.</a:t>
            </a:r>
            <a:endParaRPr lang="it-IT" sz="9600" dirty="0"/>
          </a:p>
          <a:p>
            <a:pPr marL="0" indent="0">
              <a:buNone/>
            </a:pPr>
            <a:r>
              <a:rPr lang="fr-FR" sz="9600" dirty="0"/>
              <a:t>		(v. 261)</a:t>
            </a:r>
            <a:endParaRPr lang="it-IT" sz="9600" dirty="0"/>
          </a:p>
          <a:p>
            <a:pPr marL="0" indent="0">
              <a:buNone/>
            </a:pPr>
            <a:endParaRPr lang="it-IT" sz="9600" dirty="0"/>
          </a:p>
          <a:p>
            <a:endParaRPr lang="fr-FR" dirty="0"/>
          </a:p>
        </p:txBody>
      </p:sp>
      <p:sp>
        <p:nvSpPr>
          <p:cNvPr id="7" name="Segnaposto contenuto 6"/>
          <p:cNvSpPr>
            <a:spLocks noGrp="1"/>
          </p:cNvSpPr>
          <p:nvPr>
            <p:ph sz="half" idx="2"/>
          </p:nvPr>
        </p:nvSpPr>
        <p:spPr/>
        <p:txBody>
          <a:bodyPr>
            <a:noAutofit/>
          </a:bodyPr>
          <a:lstStyle/>
          <a:p>
            <a:pPr marL="0" indent="0">
              <a:buNone/>
            </a:pPr>
            <a:r>
              <a:rPr lang="fr-FR" dirty="0" err="1"/>
              <a:t>Povre</a:t>
            </a:r>
            <a:r>
              <a:rPr lang="fr-FR" dirty="0"/>
              <a:t> je suis de ma jeunesse,</a:t>
            </a:r>
            <a:endParaRPr lang="it-IT" dirty="0"/>
          </a:p>
          <a:p>
            <a:pPr marL="0" indent="0">
              <a:buNone/>
            </a:pPr>
            <a:r>
              <a:rPr lang="fr-FR" dirty="0"/>
              <a:t>De </a:t>
            </a:r>
            <a:r>
              <a:rPr lang="fr-FR" dirty="0" err="1"/>
              <a:t>povre</a:t>
            </a:r>
            <a:r>
              <a:rPr lang="fr-FR" dirty="0"/>
              <a:t> et de </a:t>
            </a:r>
            <a:r>
              <a:rPr lang="fr-FR" dirty="0" err="1"/>
              <a:t>peticte</a:t>
            </a:r>
            <a:r>
              <a:rPr lang="fr-FR" dirty="0"/>
              <a:t> </a:t>
            </a:r>
            <a:r>
              <a:rPr lang="fr-FR" dirty="0" err="1"/>
              <a:t>extrasse</a:t>
            </a:r>
            <a:r>
              <a:rPr lang="fr-FR" dirty="0"/>
              <a:t>,</a:t>
            </a:r>
            <a:endParaRPr lang="it-IT" dirty="0"/>
          </a:p>
          <a:p>
            <a:pPr marL="0" indent="0">
              <a:buNone/>
            </a:pPr>
            <a:r>
              <a:rPr lang="fr-FR" dirty="0"/>
              <a:t>		(</a:t>
            </a:r>
            <a:r>
              <a:rPr lang="fr-FR" dirty="0" err="1"/>
              <a:t>vv</a:t>
            </a:r>
            <a:r>
              <a:rPr lang="fr-FR" dirty="0"/>
              <a:t>. 273-74)</a:t>
            </a:r>
            <a:endParaRPr lang="it-IT" dirty="0"/>
          </a:p>
          <a:p>
            <a:pPr marL="0" indent="0">
              <a:buNone/>
            </a:pPr>
            <a:r>
              <a:rPr lang="fr-FR" dirty="0"/>
              <a:t>Par </a:t>
            </a:r>
            <a:r>
              <a:rPr lang="fr-FR" dirty="0" err="1"/>
              <a:t>moy</a:t>
            </a:r>
            <a:r>
              <a:rPr lang="fr-FR" dirty="0"/>
              <a:t>, plus maigre que </a:t>
            </a:r>
            <a:r>
              <a:rPr lang="fr-FR" dirty="0" err="1"/>
              <a:t>chimere</a:t>
            </a:r>
            <a:r>
              <a:rPr lang="fr-FR" dirty="0"/>
              <a:t>.</a:t>
            </a:r>
            <a:endParaRPr lang="it-IT" dirty="0"/>
          </a:p>
          <a:p>
            <a:pPr marL="0" indent="0">
              <a:buNone/>
            </a:pPr>
            <a:r>
              <a:rPr lang="fr-FR" dirty="0"/>
              <a:t>		(v. 828)</a:t>
            </a:r>
            <a:endParaRPr lang="it-IT" dirty="0"/>
          </a:p>
          <a:p>
            <a:pPr marL="0" indent="0">
              <a:buNone/>
            </a:pPr>
            <a:r>
              <a:rPr lang="fr-FR" dirty="0"/>
              <a:t>Les vers n’y [</a:t>
            </a:r>
            <a:r>
              <a:rPr lang="fr-FR" dirty="0" err="1"/>
              <a:t>nel</a:t>
            </a:r>
            <a:r>
              <a:rPr lang="fr-FR" dirty="0"/>
              <a:t> </a:t>
            </a:r>
            <a:r>
              <a:rPr lang="fr-FR" dirty="0" err="1"/>
              <a:t>mio</a:t>
            </a:r>
            <a:r>
              <a:rPr lang="fr-FR" dirty="0"/>
              <a:t> corpo] trouveront </a:t>
            </a:r>
            <a:r>
              <a:rPr lang="fr-FR" dirty="0" err="1"/>
              <a:t>grant</a:t>
            </a:r>
            <a:r>
              <a:rPr lang="fr-FR" dirty="0"/>
              <a:t> </a:t>
            </a:r>
            <a:r>
              <a:rPr lang="fr-FR" dirty="0" err="1"/>
              <a:t>gresse</a:t>
            </a:r>
            <a:r>
              <a:rPr lang="fr-FR" dirty="0"/>
              <a:t>,</a:t>
            </a:r>
            <a:endParaRPr lang="it-IT" dirty="0"/>
          </a:p>
          <a:p>
            <a:pPr marL="0" indent="0">
              <a:buNone/>
            </a:pPr>
            <a:r>
              <a:rPr lang="fr-FR" dirty="0"/>
              <a:t>Trop lui a fait faire dure guerre.</a:t>
            </a:r>
            <a:endParaRPr lang="it-IT" dirty="0"/>
          </a:p>
          <a:p>
            <a:pPr marL="0" indent="0">
              <a:buNone/>
            </a:pPr>
            <a:r>
              <a:rPr lang="fr-FR" dirty="0"/>
              <a:t>		(</a:t>
            </a:r>
            <a:r>
              <a:rPr lang="fr-FR" dirty="0" err="1"/>
              <a:t>vv</a:t>
            </a:r>
            <a:r>
              <a:rPr lang="fr-FR" dirty="0"/>
              <a:t>. 843-44</a:t>
            </a:r>
            <a:r>
              <a:rPr lang="fr-FR" dirty="0" smtClean="0"/>
              <a:t>)</a:t>
            </a:r>
            <a:endParaRPr lang="it-IT" dirty="0"/>
          </a:p>
        </p:txBody>
      </p:sp>
    </p:spTree>
    <p:extLst>
      <p:ext uri="{BB962C8B-B14F-4D97-AF65-F5344CB8AC3E}">
        <p14:creationId xmlns:p14="http://schemas.microsoft.com/office/powerpoint/2010/main" val="380155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1"/>
            <a:ext cx="10515600" cy="1690688"/>
          </a:xfrm>
        </p:spPr>
        <p:txBody>
          <a:bodyPr>
            <a:noAutofit/>
          </a:bodyPr>
          <a:lstStyle/>
          <a:p>
            <a:r>
              <a:rPr lang="fr-FR" sz="5400" b="1" dirty="0" smtClean="0">
                <a:solidFill>
                  <a:srgbClr val="FF0000"/>
                </a:solidFill>
                <a:latin typeface="Times New Roman" panose="02020603050405020304" pitchFamily="18" charset="0"/>
                <a:cs typeface="Times New Roman" panose="02020603050405020304" pitchFamily="18" charset="0"/>
              </a:rPr>
              <a:t>842: Les serments de Strasbourg</a:t>
            </a:r>
            <a:r>
              <a:rPr lang="fr-FR" sz="5400" b="1" dirty="0" smtClean="0">
                <a:latin typeface="Times New Roman" panose="02020603050405020304" pitchFamily="18" charset="0"/>
                <a:cs typeface="Times New Roman" panose="02020603050405020304" pitchFamily="18" charset="0"/>
              </a:rPr>
              <a:t/>
            </a:r>
            <a:br>
              <a:rPr lang="fr-FR" sz="5400" b="1" dirty="0" smtClean="0">
                <a:latin typeface="Times New Roman" panose="02020603050405020304" pitchFamily="18" charset="0"/>
                <a:cs typeface="Times New Roman" panose="02020603050405020304" pitchFamily="18" charset="0"/>
              </a:rPr>
            </a:br>
            <a:r>
              <a:rPr lang="fr-FR" b="1" dirty="0" smtClean="0">
                <a:solidFill>
                  <a:schemeClr val="tx2"/>
                </a:solidFill>
                <a:latin typeface="Times New Roman" panose="02020603050405020304" pitchFamily="18" charset="0"/>
                <a:cs typeface="Times New Roman" panose="02020603050405020304" pitchFamily="18" charset="0"/>
              </a:rPr>
              <a:t>Texte de Louis le Germanique</a:t>
            </a:r>
            <a:endParaRPr lang="fr-FR" sz="5400" b="1" dirty="0">
              <a:solidFill>
                <a:schemeClr val="tx2"/>
              </a:solidFill>
              <a:latin typeface="Times New Roman" panose="02020603050405020304" pitchFamily="18" charset="0"/>
              <a:cs typeface="Times New Roman" panose="02020603050405020304" pitchFamily="18" charset="0"/>
            </a:endParaRPr>
          </a:p>
        </p:txBody>
      </p:sp>
      <p:sp>
        <p:nvSpPr>
          <p:cNvPr id="5" name="Segnaposto contenuto 4"/>
          <p:cNvSpPr>
            <a:spLocks noGrp="1"/>
          </p:cNvSpPr>
          <p:nvPr>
            <p:ph idx="1"/>
          </p:nvPr>
        </p:nvSpPr>
        <p:spPr/>
        <p:txBody>
          <a:bodyPr>
            <a:normAutofit fontScale="85000" lnSpcReduction="10000"/>
          </a:bodyPr>
          <a:lstStyle/>
          <a:p>
            <a:pPr marL="0" indent="0">
              <a:buNone/>
            </a:pPr>
            <a:r>
              <a:rPr lang="fr-FR" sz="3300" dirty="0" smtClean="0">
                <a:solidFill>
                  <a:srgbClr val="FF0000"/>
                </a:solidFill>
                <a:latin typeface="Times New Roman" panose="02020603050405020304" pitchFamily="18" charset="0"/>
                <a:cs typeface="Times New Roman" panose="02020603050405020304" pitchFamily="18" charset="0"/>
              </a:rPr>
              <a:t>« Pro Deo </a:t>
            </a:r>
            <a:r>
              <a:rPr lang="fr-FR" sz="3300" dirty="0" err="1" smtClean="0">
                <a:solidFill>
                  <a:srgbClr val="FF0000"/>
                </a:solidFill>
                <a:latin typeface="Times New Roman" panose="02020603050405020304" pitchFamily="18" charset="0"/>
                <a:cs typeface="Times New Roman" panose="02020603050405020304" pitchFamily="18" charset="0"/>
              </a:rPr>
              <a:t>amur</a:t>
            </a:r>
            <a:r>
              <a:rPr lang="fr-FR" sz="3300" dirty="0" smtClean="0">
                <a:solidFill>
                  <a:srgbClr val="FF0000"/>
                </a:solidFill>
                <a:latin typeface="Times New Roman" panose="02020603050405020304" pitchFamily="18" charset="0"/>
                <a:cs typeface="Times New Roman" panose="02020603050405020304" pitchFamily="18" charset="0"/>
              </a:rPr>
              <a:t> et pro </a:t>
            </a:r>
            <a:r>
              <a:rPr lang="fr-FR" sz="3300" dirty="0" err="1" smtClean="0">
                <a:solidFill>
                  <a:srgbClr val="FF0000"/>
                </a:solidFill>
                <a:latin typeface="Times New Roman" panose="02020603050405020304" pitchFamily="18" charset="0"/>
                <a:cs typeface="Times New Roman" panose="02020603050405020304" pitchFamily="18" charset="0"/>
              </a:rPr>
              <a:t>christian</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poblo</a:t>
            </a:r>
            <a:r>
              <a:rPr lang="fr-FR" sz="3300" dirty="0" smtClean="0">
                <a:solidFill>
                  <a:srgbClr val="FF0000"/>
                </a:solidFill>
                <a:latin typeface="Times New Roman" panose="02020603050405020304" pitchFamily="18" charset="0"/>
                <a:cs typeface="Times New Roman" panose="02020603050405020304" pitchFamily="18" charset="0"/>
              </a:rPr>
              <a:t> et </a:t>
            </a:r>
            <a:r>
              <a:rPr lang="fr-FR" sz="3300" dirty="0" err="1" smtClean="0">
                <a:solidFill>
                  <a:srgbClr val="FF0000"/>
                </a:solidFill>
                <a:latin typeface="Times New Roman" panose="02020603050405020304" pitchFamily="18" charset="0"/>
                <a:cs typeface="Times New Roman" panose="02020603050405020304" pitchFamily="18" charset="0"/>
              </a:rPr>
              <a:t>nostro</a:t>
            </a:r>
            <a:r>
              <a:rPr lang="fr-FR" sz="3300" dirty="0" smtClean="0">
                <a:solidFill>
                  <a:srgbClr val="FF0000"/>
                </a:solidFill>
                <a:latin typeface="Times New Roman" panose="02020603050405020304" pitchFamily="18" charset="0"/>
                <a:cs typeface="Times New Roman" panose="02020603050405020304" pitchFamily="18" charset="0"/>
              </a:rPr>
              <a:t> commun </a:t>
            </a:r>
            <a:r>
              <a:rPr lang="fr-FR" sz="3300" dirty="0" err="1" smtClean="0">
                <a:solidFill>
                  <a:srgbClr val="FF0000"/>
                </a:solidFill>
                <a:latin typeface="Times New Roman" panose="02020603050405020304" pitchFamily="18" charset="0"/>
                <a:cs typeface="Times New Roman" panose="02020603050405020304" pitchFamily="18" charset="0"/>
              </a:rPr>
              <a:t>salvament</a:t>
            </a:r>
            <a:r>
              <a:rPr lang="fr-FR" sz="3300" dirty="0" smtClean="0">
                <a:solidFill>
                  <a:srgbClr val="FF0000"/>
                </a:solidFill>
                <a:latin typeface="Times New Roman" panose="02020603050405020304" pitchFamily="18" charset="0"/>
                <a:cs typeface="Times New Roman" panose="02020603050405020304" pitchFamily="18" charset="0"/>
              </a:rPr>
              <a:t>, d'</a:t>
            </a:r>
            <a:r>
              <a:rPr lang="fr-FR" sz="3300" dirty="0" err="1" smtClean="0">
                <a:solidFill>
                  <a:srgbClr val="FF0000"/>
                </a:solidFill>
                <a:latin typeface="Times New Roman" panose="02020603050405020304" pitchFamily="18" charset="0"/>
                <a:cs typeface="Times New Roman" panose="02020603050405020304" pitchFamily="18" charset="0"/>
              </a:rPr>
              <a:t>ist</a:t>
            </a:r>
            <a:r>
              <a:rPr lang="fr-FR" sz="3300" dirty="0" smtClean="0">
                <a:solidFill>
                  <a:srgbClr val="FF0000"/>
                </a:solidFill>
                <a:latin typeface="Times New Roman" panose="02020603050405020304" pitchFamily="18" charset="0"/>
                <a:cs typeface="Times New Roman" panose="02020603050405020304" pitchFamily="18" charset="0"/>
              </a:rPr>
              <a:t> di en avant, in quant Deus </a:t>
            </a:r>
            <a:r>
              <a:rPr lang="fr-FR" sz="3300" dirty="0" err="1" smtClean="0">
                <a:solidFill>
                  <a:srgbClr val="FF0000"/>
                </a:solidFill>
                <a:latin typeface="Times New Roman" panose="02020603050405020304" pitchFamily="18" charset="0"/>
                <a:cs typeface="Times New Roman" panose="02020603050405020304" pitchFamily="18" charset="0"/>
              </a:rPr>
              <a:t>savir</a:t>
            </a:r>
            <a:r>
              <a:rPr lang="fr-FR" sz="3300" dirty="0" smtClean="0">
                <a:solidFill>
                  <a:srgbClr val="FF0000"/>
                </a:solidFill>
                <a:latin typeface="Times New Roman" panose="02020603050405020304" pitchFamily="18" charset="0"/>
                <a:cs typeface="Times New Roman" panose="02020603050405020304" pitchFamily="18" charset="0"/>
              </a:rPr>
              <a:t> et </a:t>
            </a:r>
            <a:r>
              <a:rPr lang="fr-FR" sz="3300" dirty="0" err="1" smtClean="0">
                <a:solidFill>
                  <a:srgbClr val="FF0000"/>
                </a:solidFill>
                <a:latin typeface="Times New Roman" panose="02020603050405020304" pitchFamily="18" charset="0"/>
                <a:cs typeface="Times New Roman" panose="02020603050405020304" pitchFamily="18" charset="0"/>
              </a:rPr>
              <a:t>podir</a:t>
            </a:r>
            <a:r>
              <a:rPr lang="fr-FR" sz="3300" dirty="0" smtClean="0">
                <a:solidFill>
                  <a:srgbClr val="FF0000"/>
                </a:solidFill>
                <a:latin typeface="Times New Roman" panose="02020603050405020304" pitchFamily="18" charset="0"/>
                <a:cs typeface="Times New Roman" panose="02020603050405020304" pitchFamily="18" charset="0"/>
              </a:rPr>
              <a:t> me </a:t>
            </a:r>
            <a:r>
              <a:rPr lang="fr-FR" sz="3300" dirty="0" err="1" smtClean="0">
                <a:solidFill>
                  <a:srgbClr val="FF0000"/>
                </a:solidFill>
                <a:latin typeface="Times New Roman" panose="02020603050405020304" pitchFamily="18" charset="0"/>
                <a:cs typeface="Times New Roman" panose="02020603050405020304" pitchFamily="18" charset="0"/>
              </a:rPr>
              <a:t>dunat</a:t>
            </a:r>
            <a:r>
              <a:rPr lang="fr-FR" sz="3300" dirty="0" smtClean="0">
                <a:solidFill>
                  <a:srgbClr val="FF0000"/>
                </a:solidFill>
                <a:latin typeface="Times New Roman" panose="02020603050405020304" pitchFamily="18" charset="0"/>
                <a:cs typeface="Times New Roman" panose="02020603050405020304" pitchFamily="18" charset="0"/>
              </a:rPr>
              <a:t>, si </a:t>
            </a:r>
            <a:r>
              <a:rPr lang="fr-FR" sz="3300" dirty="0" err="1" smtClean="0">
                <a:solidFill>
                  <a:srgbClr val="FF0000"/>
                </a:solidFill>
                <a:latin typeface="Times New Roman" panose="02020603050405020304" pitchFamily="18" charset="0"/>
                <a:cs typeface="Times New Roman" panose="02020603050405020304" pitchFamily="18" charset="0"/>
              </a:rPr>
              <a:t>salvarai</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eo</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cist</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meon</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fradre</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Karlo</a:t>
            </a:r>
            <a:r>
              <a:rPr lang="fr-FR" sz="3300" dirty="0" smtClean="0">
                <a:solidFill>
                  <a:srgbClr val="FF0000"/>
                </a:solidFill>
                <a:latin typeface="Times New Roman" panose="02020603050405020304" pitchFamily="18" charset="0"/>
                <a:cs typeface="Times New Roman" panose="02020603050405020304" pitchFamily="18" charset="0"/>
              </a:rPr>
              <a:t> et in </a:t>
            </a:r>
            <a:r>
              <a:rPr lang="fr-FR" sz="3300" dirty="0" err="1" smtClean="0">
                <a:solidFill>
                  <a:srgbClr val="FF0000"/>
                </a:solidFill>
                <a:latin typeface="Times New Roman" panose="02020603050405020304" pitchFamily="18" charset="0"/>
                <a:cs typeface="Times New Roman" panose="02020603050405020304" pitchFamily="18" charset="0"/>
              </a:rPr>
              <a:t>aiudha</a:t>
            </a:r>
            <a:r>
              <a:rPr lang="fr-FR" sz="3300" dirty="0" smtClean="0">
                <a:solidFill>
                  <a:srgbClr val="FF0000"/>
                </a:solidFill>
                <a:latin typeface="Times New Roman" panose="02020603050405020304" pitchFamily="18" charset="0"/>
                <a:cs typeface="Times New Roman" panose="02020603050405020304" pitchFamily="18" charset="0"/>
              </a:rPr>
              <a:t> et in </a:t>
            </a:r>
            <a:r>
              <a:rPr lang="fr-FR" sz="3300" dirty="0" err="1" smtClean="0">
                <a:solidFill>
                  <a:srgbClr val="FF0000"/>
                </a:solidFill>
                <a:latin typeface="Times New Roman" panose="02020603050405020304" pitchFamily="18" charset="0"/>
                <a:cs typeface="Times New Roman" panose="02020603050405020304" pitchFamily="18" charset="0"/>
              </a:rPr>
              <a:t>cadhuna</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cosa</a:t>
            </a:r>
            <a:r>
              <a:rPr lang="fr-FR" sz="3300" dirty="0" smtClean="0">
                <a:solidFill>
                  <a:srgbClr val="FF0000"/>
                </a:solidFill>
                <a:latin typeface="Times New Roman" panose="02020603050405020304" pitchFamily="18" charset="0"/>
                <a:cs typeface="Times New Roman" panose="02020603050405020304" pitchFamily="18" charset="0"/>
              </a:rPr>
              <a:t>, si cum om per </a:t>
            </a:r>
            <a:r>
              <a:rPr lang="fr-FR" sz="3300" dirty="0" err="1" smtClean="0">
                <a:solidFill>
                  <a:srgbClr val="FF0000"/>
                </a:solidFill>
                <a:latin typeface="Times New Roman" panose="02020603050405020304" pitchFamily="18" charset="0"/>
                <a:cs typeface="Times New Roman" panose="02020603050405020304" pitchFamily="18" charset="0"/>
              </a:rPr>
              <a:t>dreit</a:t>
            </a:r>
            <a:r>
              <a:rPr lang="fr-FR" sz="3300" dirty="0" smtClean="0">
                <a:solidFill>
                  <a:srgbClr val="FF0000"/>
                </a:solidFill>
                <a:latin typeface="Times New Roman" panose="02020603050405020304" pitchFamily="18" charset="0"/>
                <a:cs typeface="Times New Roman" panose="02020603050405020304" pitchFamily="18" charset="0"/>
              </a:rPr>
              <a:t> son </a:t>
            </a:r>
            <a:r>
              <a:rPr lang="fr-FR" sz="3300" dirty="0" err="1" smtClean="0">
                <a:solidFill>
                  <a:srgbClr val="FF0000"/>
                </a:solidFill>
                <a:latin typeface="Times New Roman" panose="02020603050405020304" pitchFamily="18" charset="0"/>
                <a:cs typeface="Times New Roman" panose="02020603050405020304" pitchFamily="18" charset="0"/>
              </a:rPr>
              <a:t>fradra</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salvar</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dift</a:t>
            </a:r>
            <a:r>
              <a:rPr lang="fr-FR" sz="3300" dirty="0" smtClean="0">
                <a:solidFill>
                  <a:srgbClr val="FF0000"/>
                </a:solidFill>
                <a:latin typeface="Times New Roman" panose="02020603050405020304" pitchFamily="18" charset="0"/>
                <a:cs typeface="Times New Roman" panose="02020603050405020304" pitchFamily="18" charset="0"/>
              </a:rPr>
              <a:t>, in o quid il mi </a:t>
            </a:r>
            <a:r>
              <a:rPr lang="fr-FR" sz="3300" dirty="0" err="1" smtClean="0">
                <a:solidFill>
                  <a:srgbClr val="FF0000"/>
                </a:solidFill>
                <a:latin typeface="Times New Roman" panose="02020603050405020304" pitchFamily="18" charset="0"/>
                <a:cs typeface="Times New Roman" panose="02020603050405020304" pitchFamily="18" charset="0"/>
              </a:rPr>
              <a:t>altresi</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fazet</a:t>
            </a:r>
            <a:r>
              <a:rPr lang="fr-FR" sz="3300" dirty="0" smtClean="0">
                <a:solidFill>
                  <a:srgbClr val="FF0000"/>
                </a:solidFill>
                <a:latin typeface="Times New Roman" panose="02020603050405020304" pitchFamily="18" charset="0"/>
                <a:cs typeface="Times New Roman" panose="02020603050405020304" pitchFamily="18" charset="0"/>
              </a:rPr>
              <a:t>, et ab </a:t>
            </a:r>
            <a:r>
              <a:rPr lang="fr-FR" sz="3300" dirty="0" err="1" smtClean="0">
                <a:solidFill>
                  <a:srgbClr val="FF0000"/>
                </a:solidFill>
                <a:latin typeface="Times New Roman" panose="02020603050405020304" pitchFamily="18" charset="0"/>
                <a:cs typeface="Times New Roman" panose="02020603050405020304" pitchFamily="18" charset="0"/>
              </a:rPr>
              <a:t>Ludher</a:t>
            </a:r>
            <a:r>
              <a:rPr lang="fr-FR" sz="3300" dirty="0" smtClean="0">
                <a:solidFill>
                  <a:srgbClr val="FF0000"/>
                </a:solidFill>
                <a:latin typeface="Times New Roman" panose="02020603050405020304" pitchFamily="18" charset="0"/>
                <a:cs typeface="Times New Roman" panose="02020603050405020304" pitchFamily="18" charset="0"/>
              </a:rPr>
              <a:t> nul plaid </a:t>
            </a:r>
            <a:r>
              <a:rPr lang="fr-FR" sz="3300" dirty="0" err="1" smtClean="0">
                <a:solidFill>
                  <a:srgbClr val="FF0000"/>
                </a:solidFill>
                <a:latin typeface="Times New Roman" panose="02020603050405020304" pitchFamily="18" charset="0"/>
                <a:cs typeface="Times New Roman" panose="02020603050405020304" pitchFamily="18" charset="0"/>
              </a:rPr>
              <a:t>nunquam</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prindrai</a:t>
            </a:r>
            <a:r>
              <a:rPr lang="fr-FR" sz="3300" dirty="0" smtClean="0">
                <a:solidFill>
                  <a:srgbClr val="FF0000"/>
                </a:solidFill>
                <a:latin typeface="Times New Roman" panose="02020603050405020304" pitchFamily="18" charset="0"/>
                <a:cs typeface="Times New Roman" panose="02020603050405020304" pitchFamily="18" charset="0"/>
              </a:rPr>
              <a:t>, qui </a:t>
            </a:r>
            <a:r>
              <a:rPr lang="fr-FR" sz="3300" dirty="0" err="1" smtClean="0">
                <a:solidFill>
                  <a:srgbClr val="FF0000"/>
                </a:solidFill>
                <a:latin typeface="Times New Roman" panose="02020603050405020304" pitchFamily="18" charset="0"/>
                <a:cs typeface="Times New Roman" panose="02020603050405020304" pitchFamily="18" charset="0"/>
              </a:rPr>
              <a:t>meon</a:t>
            </a:r>
            <a:r>
              <a:rPr lang="fr-FR" sz="3300" dirty="0" smtClean="0">
                <a:solidFill>
                  <a:srgbClr val="FF0000"/>
                </a:solidFill>
                <a:latin typeface="Times New Roman" panose="02020603050405020304" pitchFamily="18" charset="0"/>
                <a:cs typeface="Times New Roman" panose="02020603050405020304" pitchFamily="18" charset="0"/>
              </a:rPr>
              <a:t> vol </a:t>
            </a:r>
            <a:r>
              <a:rPr lang="fr-FR" sz="3300" dirty="0" err="1" smtClean="0">
                <a:solidFill>
                  <a:srgbClr val="FF0000"/>
                </a:solidFill>
                <a:latin typeface="Times New Roman" panose="02020603050405020304" pitchFamily="18" charset="0"/>
                <a:cs typeface="Times New Roman" panose="02020603050405020304" pitchFamily="18" charset="0"/>
              </a:rPr>
              <a:t>cist</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meon</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fradre</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Karle</a:t>
            </a:r>
            <a:r>
              <a:rPr lang="fr-FR" sz="3300" dirty="0" smtClean="0">
                <a:solidFill>
                  <a:srgbClr val="FF0000"/>
                </a:solidFill>
                <a:latin typeface="Times New Roman" panose="02020603050405020304" pitchFamily="18" charset="0"/>
                <a:cs typeface="Times New Roman" panose="02020603050405020304" pitchFamily="18" charset="0"/>
              </a:rPr>
              <a:t> in </a:t>
            </a:r>
            <a:r>
              <a:rPr lang="fr-FR" sz="3300" dirty="0" err="1" smtClean="0">
                <a:solidFill>
                  <a:srgbClr val="FF0000"/>
                </a:solidFill>
                <a:latin typeface="Times New Roman" panose="02020603050405020304" pitchFamily="18" charset="0"/>
                <a:cs typeface="Times New Roman" panose="02020603050405020304" pitchFamily="18" charset="0"/>
              </a:rPr>
              <a:t>damno</a:t>
            </a:r>
            <a:r>
              <a:rPr lang="fr-FR" sz="3300" dirty="0" smtClean="0">
                <a:solidFill>
                  <a:srgbClr val="FF0000"/>
                </a:solidFill>
                <a:latin typeface="Times New Roman" panose="02020603050405020304" pitchFamily="18" charset="0"/>
                <a:cs typeface="Times New Roman" panose="02020603050405020304" pitchFamily="18" charset="0"/>
              </a:rPr>
              <a:t> </a:t>
            </a:r>
            <a:r>
              <a:rPr lang="fr-FR" sz="3300" dirty="0" err="1" smtClean="0">
                <a:solidFill>
                  <a:srgbClr val="FF0000"/>
                </a:solidFill>
                <a:latin typeface="Times New Roman" panose="02020603050405020304" pitchFamily="18" charset="0"/>
                <a:cs typeface="Times New Roman" panose="02020603050405020304" pitchFamily="18" charset="0"/>
              </a:rPr>
              <a:t>sit</a:t>
            </a:r>
            <a:r>
              <a:rPr lang="fr-FR" sz="3300"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fr-FR" sz="3600" dirty="0" smtClean="0">
                <a:latin typeface="French Script MT" panose="03020402040607040605" pitchFamily="66" charset="0"/>
              </a:rPr>
              <a:t>« </a:t>
            </a:r>
            <a:r>
              <a:rPr lang="fr-FR" sz="3000" dirty="0" smtClean="0">
                <a:latin typeface="Times New Roman" panose="02020603050405020304" pitchFamily="18" charset="0"/>
                <a:cs typeface="Times New Roman" panose="02020603050405020304" pitchFamily="18" charset="0"/>
              </a:rPr>
              <a:t>Pour l'amour de Dieu et pour le peuple chrétien et notre salut commun, à partir d'aujourd'hui, en tant que Dieu me donnera savoir et pouvoir, je secourrai ce mien frère Charles par mon aide et en toute chose, comme on doit secourir son frère, selon l'équité, à condition qu'il fasse de même pour moi, et je ne tiendrai jamais avec Lothaire aucun plaid qui, de ma volonté, puisse être dommageable à mon frère Charles</a:t>
            </a:r>
            <a:r>
              <a:rPr lang="fr-FR" sz="3600" dirty="0" smtClean="0">
                <a:latin typeface="French Script MT" panose="03020402040607040605" pitchFamily="66" charset="0"/>
              </a:rPr>
              <a:t>. » </a:t>
            </a:r>
            <a:endParaRPr lang="fr-FR" sz="3600" dirty="0">
              <a:latin typeface="French Script MT" panose="03020402040607040605" pitchFamily="66" charset="0"/>
            </a:endParaRPr>
          </a:p>
        </p:txBody>
      </p:sp>
    </p:spTree>
    <p:extLst>
      <p:ext uri="{BB962C8B-B14F-4D97-AF65-F5344CB8AC3E}">
        <p14:creationId xmlns:p14="http://schemas.microsoft.com/office/powerpoint/2010/main" val="1088682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Charles: </a:t>
            </a:r>
            <a:r>
              <a:rPr lang="fr-FR" dirty="0" err="1" smtClean="0"/>
              <a:t>elementi</a:t>
            </a:r>
            <a:r>
              <a:rPr lang="fr-FR" dirty="0" smtClean="0"/>
              <a:t> </a:t>
            </a:r>
            <a:r>
              <a:rPr lang="fr-FR" dirty="0" err="1" smtClean="0"/>
              <a:t>biografici</a:t>
            </a:r>
            <a:r>
              <a:rPr lang="fr-FR" dirty="0" smtClean="0"/>
              <a:t> </a:t>
            </a:r>
            <a:r>
              <a:rPr lang="fr-FR" dirty="0" err="1" smtClean="0"/>
              <a:t>nell’opera</a:t>
            </a:r>
            <a:r>
              <a:rPr lang="fr-FR" dirty="0" smtClean="0"/>
              <a:t>. Blois</a:t>
            </a:r>
            <a:endParaRPr lang="fr-FR" dirty="0"/>
          </a:p>
        </p:txBody>
      </p:sp>
      <p:sp>
        <p:nvSpPr>
          <p:cNvPr id="3" name="Segnaposto contenuto 2"/>
          <p:cNvSpPr>
            <a:spLocks noGrp="1"/>
          </p:cNvSpPr>
          <p:nvPr>
            <p:ph sz="half" idx="1"/>
          </p:nvPr>
        </p:nvSpPr>
        <p:spPr/>
        <p:txBody>
          <a:bodyPr>
            <a:noAutofit/>
          </a:bodyPr>
          <a:lstStyle/>
          <a:p>
            <a:pPr marL="0" indent="0">
              <a:buNone/>
            </a:pPr>
            <a:r>
              <a:rPr lang="fr-FR" sz="2400" dirty="0"/>
              <a:t>En tirant d’</a:t>
            </a:r>
            <a:r>
              <a:rPr lang="fr-FR" sz="2400" dirty="0" err="1"/>
              <a:t>Orleans</a:t>
            </a:r>
            <a:r>
              <a:rPr lang="fr-FR" sz="2400" dirty="0"/>
              <a:t> a Blois,</a:t>
            </a:r>
            <a:endParaRPr lang="it-IT" sz="2400" dirty="0"/>
          </a:p>
          <a:p>
            <a:pPr marL="0" indent="0">
              <a:buNone/>
            </a:pPr>
            <a:r>
              <a:rPr lang="fr-FR" sz="2400" dirty="0"/>
              <a:t>L’autre jour par </a:t>
            </a:r>
            <a:r>
              <a:rPr lang="fr-FR" sz="2400" dirty="0" err="1"/>
              <a:t>eaue</a:t>
            </a:r>
            <a:r>
              <a:rPr lang="fr-FR" sz="2400" dirty="0"/>
              <a:t> </a:t>
            </a:r>
            <a:r>
              <a:rPr lang="fr-FR" sz="2400" dirty="0" err="1"/>
              <a:t>venoye</a:t>
            </a:r>
            <a:r>
              <a:rPr lang="fr-FR" sz="2400" dirty="0"/>
              <a:t>…</a:t>
            </a:r>
            <a:endParaRPr lang="it-IT" sz="2400" dirty="0"/>
          </a:p>
          <a:p>
            <a:pPr marL="0" indent="0">
              <a:buNone/>
            </a:pPr>
            <a:r>
              <a:rPr lang="fr-FR" sz="2400" dirty="0"/>
              <a:t>		(</a:t>
            </a:r>
            <a:r>
              <a:rPr lang="fr-FR" sz="2400" i="1" dirty="0"/>
              <a:t>B</a:t>
            </a:r>
            <a:r>
              <a:rPr lang="fr-FR" sz="2400" dirty="0"/>
              <a:t> XCVIII, 1)</a:t>
            </a:r>
            <a:endParaRPr lang="it-IT" sz="2400" dirty="0"/>
          </a:p>
          <a:p>
            <a:pPr marL="0" indent="0">
              <a:buNone/>
            </a:pPr>
            <a:r>
              <a:rPr lang="fr-FR" sz="2400" dirty="0"/>
              <a:t> </a:t>
            </a:r>
            <a:endParaRPr lang="it-IT" sz="2400" dirty="0"/>
          </a:p>
          <a:p>
            <a:pPr marL="0" indent="0">
              <a:buNone/>
            </a:pPr>
            <a:r>
              <a:rPr lang="fr-FR" sz="2400" dirty="0"/>
              <a:t>Envoyez nous un </a:t>
            </a:r>
            <a:r>
              <a:rPr lang="fr-FR" sz="2400" dirty="0" err="1"/>
              <a:t>doulz</a:t>
            </a:r>
            <a:r>
              <a:rPr lang="fr-FR" sz="2400" dirty="0"/>
              <a:t> </a:t>
            </a:r>
            <a:r>
              <a:rPr lang="fr-FR" sz="2400" dirty="0" err="1"/>
              <a:t>regart</a:t>
            </a:r>
            <a:r>
              <a:rPr lang="fr-FR" sz="2400" dirty="0"/>
              <a:t>,</a:t>
            </a:r>
            <a:endParaRPr lang="it-IT" sz="2400" dirty="0"/>
          </a:p>
          <a:p>
            <a:pPr marL="0" indent="0">
              <a:buNone/>
            </a:pPr>
            <a:r>
              <a:rPr lang="fr-FR" sz="2400" dirty="0"/>
              <a:t>Qui nous </a:t>
            </a:r>
            <a:r>
              <a:rPr lang="fr-FR" sz="2400" dirty="0" err="1"/>
              <a:t>conduie</a:t>
            </a:r>
            <a:r>
              <a:rPr lang="fr-FR" sz="2400" dirty="0"/>
              <a:t> jusqu’à Blois…</a:t>
            </a:r>
            <a:endParaRPr lang="it-IT" sz="2400" dirty="0"/>
          </a:p>
          <a:p>
            <a:pPr marL="0" indent="0">
              <a:buNone/>
            </a:pPr>
            <a:r>
              <a:rPr lang="fr-FR" sz="2400" dirty="0"/>
              <a:t>		(</a:t>
            </a:r>
            <a:r>
              <a:rPr lang="fr-FR" sz="2400" i="1" dirty="0"/>
              <a:t>R</a:t>
            </a:r>
            <a:r>
              <a:rPr lang="fr-FR" sz="2400" dirty="0"/>
              <a:t> LXXVIII, </a:t>
            </a:r>
            <a:r>
              <a:rPr lang="fr-FR" sz="2400" dirty="0" err="1"/>
              <a:t>vv</a:t>
            </a:r>
            <a:r>
              <a:rPr lang="fr-FR" sz="2400" dirty="0"/>
              <a:t>. 1-2)</a:t>
            </a:r>
            <a:endParaRPr lang="it-IT" sz="2400" dirty="0"/>
          </a:p>
          <a:p>
            <a:pPr marL="0" indent="0">
              <a:buNone/>
            </a:pPr>
            <a:r>
              <a:rPr lang="fr-FR" sz="2400" dirty="0"/>
              <a:t> </a:t>
            </a:r>
            <a:endParaRPr lang="it-IT" sz="2400" dirty="0"/>
          </a:p>
          <a:p>
            <a:pPr marL="0" indent="0">
              <a:buNone/>
            </a:pPr>
            <a:endParaRPr lang="fr-FR" sz="2400" dirty="0"/>
          </a:p>
        </p:txBody>
      </p:sp>
      <p:sp>
        <p:nvSpPr>
          <p:cNvPr id="4" name="Segnaposto contenuto 3"/>
          <p:cNvSpPr>
            <a:spLocks noGrp="1"/>
          </p:cNvSpPr>
          <p:nvPr>
            <p:ph sz="half" idx="2"/>
          </p:nvPr>
        </p:nvSpPr>
        <p:spPr/>
        <p:txBody>
          <a:bodyPr>
            <a:normAutofit lnSpcReduction="10000"/>
          </a:bodyPr>
          <a:lstStyle/>
          <a:p>
            <a:pPr marL="0" indent="0">
              <a:buNone/>
            </a:pPr>
            <a:r>
              <a:rPr lang="fr-FR" dirty="0"/>
              <a:t>Pour ce qu’on joute a la quintaine</a:t>
            </a:r>
            <a:endParaRPr lang="it-IT" dirty="0"/>
          </a:p>
          <a:p>
            <a:pPr marL="0" indent="0">
              <a:buNone/>
            </a:pPr>
            <a:r>
              <a:rPr lang="fr-FR" dirty="0"/>
              <a:t>A </a:t>
            </a:r>
            <a:r>
              <a:rPr lang="fr-FR" dirty="0" err="1"/>
              <a:t>Orleans</a:t>
            </a:r>
            <a:r>
              <a:rPr lang="fr-FR" dirty="0"/>
              <a:t>, je tire a Blois…</a:t>
            </a:r>
            <a:endParaRPr lang="it-IT" dirty="0"/>
          </a:p>
          <a:p>
            <a:pPr marL="0" indent="0">
              <a:buNone/>
            </a:pPr>
            <a:r>
              <a:rPr lang="fr-FR" dirty="0"/>
              <a:t>		(</a:t>
            </a:r>
            <a:r>
              <a:rPr lang="fr-FR" i="1" dirty="0"/>
              <a:t>R</a:t>
            </a:r>
            <a:r>
              <a:rPr lang="fr-FR" dirty="0"/>
              <a:t> LXXIX, </a:t>
            </a:r>
            <a:r>
              <a:rPr lang="fr-FR" dirty="0" err="1"/>
              <a:t>vv</a:t>
            </a:r>
            <a:r>
              <a:rPr lang="fr-FR" dirty="0"/>
              <a:t>. 1-2)</a:t>
            </a:r>
            <a:endParaRPr lang="it-IT" dirty="0"/>
          </a:p>
          <a:p>
            <a:pPr marL="0" indent="0">
              <a:buNone/>
            </a:pPr>
            <a:r>
              <a:rPr lang="fr-FR" dirty="0"/>
              <a:t> </a:t>
            </a:r>
            <a:endParaRPr lang="it-IT" dirty="0"/>
          </a:p>
          <a:p>
            <a:pPr marL="0" indent="0">
              <a:buNone/>
            </a:pPr>
            <a:r>
              <a:rPr lang="fr-FR" dirty="0"/>
              <a:t>Je ne </a:t>
            </a:r>
            <a:r>
              <a:rPr lang="fr-FR" dirty="0" err="1"/>
              <a:t>hanis</a:t>
            </a:r>
            <a:r>
              <a:rPr lang="fr-FR" dirty="0"/>
              <a:t> pour autre </a:t>
            </a:r>
            <a:r>
              <a:rPr lang="fr-FR" dirty="0" err="1"/>
              <a:t>avaine</a:t>
            </a:r>
            <a:endParaRPr lang="it-IT" dirty="0"/>
          </a:p>
          <a:p>
            <a:pPr marL="0" indent="0">
              <a:buNone/>
            </a:pPr>
            <a:r>
              <a:rPr lang="fr-FR" dirty="0"/>
              <a:t>Que de m’en retourner a Blois ;</a:t>
            </a:r>
            <a:endParaRPr lang="it-IT" dirty="0"/>
          </a:p>
          <a:p>
            <a:pPr marL="0" indent="0">
              <a:buNone/>
            </a:pPr>
            <a:r>
              <a:rPr lang="fr-FR" dirty="0"/>
              <a:t>Trouvé me suis, pour une fois,</a:t>
            </a:r>
            <a:endParaRPr lang="it-IT" dirty="0"/>
          </a:p>
          <a:p>
            <a:pPr marL="0" indent="0">
              <a:buNone/>
            </a:pPr>
            <a:r>
              <a:rPr lang="fr-FR" dirty="0"/>
              <a:t>Assez longuement en Touraine.</a:t>
            </a:r>
            <a:endParaRPr lang="it-IT" dirty="0"/>
          </a:p>
          <a:p>
            <a:pPr marL="0" indent="0">
              <a:buNone/>
            </a:pPr>
            <a:r>
              <a:rPr lang="fr-FR" dirty="0"/>
              <a:t>		(</a:t>
            </a:r>
            <a:r>
              <a:rPr lang="fr-FR" i="1" dirty="0"/>
              <a:t>R</a:t>
            </a:r>
            <a:r>
              <a:rPr lang="fr-FR" dirty="0"/>
              <a:t> CCIX, </a:t>
            </a:r>
            <a:r>
              <a:rPr lang="fr-FR" dirty="0" err="1"/>
              <a:t>vv</a:t>
            </a:r>
            <a:r>
              <a:rPr lang="fr-FR" dirty="0"/>
              <a:t>. 1-4)</a:t>
            </a:r>
            <a:endParaRPr lang="it-IT" dirty="0"/>
          </a:p>
          <a:p>
            <a:endParaRPr lang="fr-FR" dirty="0"/>
          </a:p>
        </p:txBody>
      </p:sp>
    </p:spTree>
    <p:extLst>
      <p:ext uri="{BB962C8B-B14F-4D97-AF65-F5344CB8AC3E}">
        <p14:creationId xmlns:p14="http://schemas.microsoft.com/office/powerpoint/2010/main" val="143590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Charles: </a:t>
            </a:r>
            <a:r>
              <a:rPr lang="fr-FR" dirty="0" err="1" smtClean="0"/>
              <a:t>elementi</a:t>
            </a:r>
            <a:r>
              <a:rPr lang="fr-FR" dirty="0" smtClean="0"/>
              <a:t> </a:t>
            </a:r>
            <a:r>
              <a:rPr lang="fr-FR" dirty="0" err="1" smtClean="0"/>
              <a:t>biografici</a:t>
            </a:r>
            <a:r>
              <a:rPr lang="fr-FR" dirty="0" smtClean="0"/>
              <a:t>. </a:t>
            </a:r>
            <a:r>
              <a:rPr lang="fr-FR" dirty="0" err="1" smtClean="0"/>
              <a:t>Prigionia</a:t>
            </a:r>
            <a:endParaRPr lang="fr-FR" dirty="0"/>
          </a:p>
        </p:txBody>
      </p:sp>
      <p:sp>
        <p:nvSpPr>
          <p:cNvPr id="3" name="Segnaposto contenuto 2"/>
          <p:cNvSpPr>
            <a:spLocks noGrp="1"/>
          </p:cNvSpPr>
          <p:nvPr>
            <p:ph sz="half" idx="1"/>
          </p:nvPr>
        </p:nvSpPr>
        <p:spPr/>
        <p:txBody>
          <a:bodyPr>
            <a:normAutofit fontScale="92500"/>
          </a:bodyPr>
          <a:lstStyle/>
          <a:p>
            <a:pPr marL="0" indent="0">
              <a:buNone/>
            </a:pPr>
            <a:r>
              <a:rPr lang="fr-FR" dirty="0"/>
              <a:t>[Fortuna] T’a tenu moult longuement</a:t>
            </a:r>
            <a:endParaRPr lang="it-IT" dirty="0"/>
          </a:p>
          <a:p>
            <a:pPr marL="0" indent="0">
              <a:buNone/>
            </a:pPr>
            <a:r>
              <a:rPr lang="fr-FR" dirty="0"/>
              <a:t>Ou royaume d’Angleterre.</a:t>
            </a:r>
            <a:endParaRPr lang="it-IT" dirty="0"/>
          </a:p>
          <a:p>
            <a:pPr marL="0" indent="0">
              <a:buNone/>
            </a:pPr>
            <a:r>
              <a:rPr lang="fr-FR" dirty="0"/>
              <a:t>		(</a:t>
            </a:r>
            <a:r>
              <a:rPr lang="fr-FR" i="1" dirty="0"/>
              <a:t>B</a:t>
            </a:r>
            <a:r>
              <a:rPr lang="fr-FR" dirty="0"/>
              <a:t> LXXXI, </a:t>
            </a:r>
            <a:r>
              <a:rPr lang="fr-FR" dirty="0" err="1"/>
              <a:t>vv</a:t>
            </a:r>
            <a:r>
              <a:rPr lang="fr-FR" dirty="0"/>
              <a:t>. 10-11</a:t>
            </a:r>
            <a:r>
              <a:rPr lang="fr-FR" dirty="0" smtClean="0"/>
              <a:t>)</a:t>
            </a:r>
          </a:p>
          <a:p>
            <a:pPr marL="0" indent="0">
              <a:buNone/>
            </a:pPr>
            <a:r>
              <a:rPr lang="fr-FR" dirty="0"/>
              <a:t>En regardant vers le </a:t>
            </a:r>
            <a:r>
              <a:rPr lang="fr-FR" dirty="0" err="1"/>
              <a:t>païs</a:t>
            </a:r>
            <a:r>
              <a:rPr lang="fr-FR" dirty="0"/>
              <a:t> de France,</a:t>
            </a:r>
            <a:endParaRPr lang="it-IT" dirty="0"/>
          </a:p>
          <a:p>
            <a:pPr marL="0" indent="0">
              <a:buNone/>
            </a:pPr>
            <a:r>
              <a:rPr lang="fr-FR" dirty="0"/>
              <a:t>Un jour m’</a:t>
            </a:r>
            <a:r>
              <a:rPr lang="fr-FR" dirty="0" err="1"/>
              <a:t>avint</a:t>
            </a:r>
            <a:r>
              <a:rPr lang="fr-FR" dirty="0"/>
              <a:t>, a </a:t>
            </a:r>
            <a:r>
              <a:rPr lang="fr-FR" dirty="0" err="1"/>
              <a:t>Dovre</a:t>
            </a:r>
            <a:r>
              <a:rPr lang="fr-FR" dirty="0"/>
              <a:t> sur la mer,</a:t>
            </a:r>
            <a:endParaRPr lang="it-IT" dirty="0"/>
          </a:p>
          <a:p>
            <a:pPr marL="0" indent="0">
              <a:buNone/>
            </a:pPr>
            <a:r>
              <a:rPr lang="fr-FR" dirty="0"/>
              <a:t>Qu’il me souvint de la </a:t>
            </a:r>
            <a:r>
              <a:rPr lang="fr-FR" dirty="0" err="1"/>
              <a:t>doulce</a:t>
            </a:r>
            <a:r>
              <a:rPr lang="fr-FR" dirty="0"/>
              <a:t> plaisance</a:t>
            </a:r>
            <a:endParaRPr lang="it-IT" dirty="0"/>
          </a:p>
          <a:p>
            <a:pPr marL="0" indent="0">
              <a:buNone/>
            </a:pPr>
            <a:r>
              <a:rPr lang="fr-FR" dirty="0"/>
              <a:t>Que </a:t>
            </a:r>
            <a:r>
              <a:rPr lang="fr-FR" dirty="0" err="1"/>
              <a:t>souloye</a:t>
            </a:r>
            <a:r>
              <a:rPr lang="fr-FR" dirty="0"/>
              <a:t> </a:t>
            </a:r>
            <a:r>
              <a:rPr lang="fr-FR" dirty="0" err="1"/>
              <a:t>oudit</a:t>
            </a:r>
            <a:r>
              <a:rPr lang="fr-FR" dirty="0"/>
              <a:t> pays trouver…</a:t>
            </a:r>
            <a:endParaRPr lang="it-IT" dirty="0"/>
          </a:p>
          <a:p>
            <a:pPr marL="0" indent="0">
              <a:buNone/>
            </a:pPr>
            <a:r>
              <a:rPr lang="fr-FR" dirty="0"/>
              <a:t>		</a:t>
            </a:r>
            <a:r>
              <a:rPr lang="fr-FR" dirty="0" smtClean="0"/>
              <a:t>(</a:t>
            </a:r>
            <a:r>
              <a:rPr lang="it-IT" dirty="0"/>
              <a:t>B</a:t>
            </a:r>
            <a:r>
              <a:rPr lang="it-IT" dirty="0" smtClean="0"/>
              <a:t> LXXV, </a:t>
            </a:r>
            <a:r>
              <a:rPr lang="fr-FR" dirty="0" err="1" smtClean="0"/>
              <a:t>vv</a:t>
            </a:r>
            <a:r>
              <a:rPr lang="fr-FR" dirty="0"/>
              <a:t>. 1-4)</a:t>
            </a:r>
            <a:endParaRPr lang="it-IT" dirty="0"/>
          </a:p>
          <a:p>
            <a:pPr marL="0" indent="0">
              <a:buNone/>
            </a:pPr>
            <a:endParaRPr lang="it-IT" dirty="0"/>
          </a:p>
          <a:p>
            <a:endParaRPr lang="fr-FR" dirty="0"/>
          </a:p>
        </p:txBody>
      </p:sp>
      <p:sp>
        <p:nvSpPr>
          <p:cNvPr id="4" name="Segnaposto contenuto 3"/>
          <p:cNvSpPr>
            <a:spLocks noGrp="1"/>
          </p:cNvSpPr>
          <p:nvPr>
            <p:ph sz="half" idx="2"/>
          </p:nvPr>
        </p:nvSpPr>
        <p:spPr/>
        <p:txBody>
          <a:bodyPr>
            <a:normAutofit fontScale="92500"/>
          </a:bodyPr>
          <a:lstStyle/>
          <a:p>
            <a:endParaRPr lang="fr-FR"/>
          </a:p>
        </p:txBody>
      </p:sp>
    </p:spTree>
    <p:extLst>
      <p:ext uri="{BB962C8B-B14F-4D97-AF65-F5344CB8AC3E}">
        <p14:creationId xmlns:p14="http://schemas.microsoft.com/office/powerpoint/2010/main" val="171960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5900" b="1" dirty="0" smtClean="0">
                <a:solidFill>
                  <a:srgbClr val="FF0000"/>
                </a:solidFill>
                <a:latin typeface="Times New Roman" panose="02020603050405020304" pitchFamily="18" charset="0"/>
                <a:cs typeface="Times New Roman" panose="02020603050405020304" pitchFamily="18" charset="0"/>
              </a:rPr>
              <a:t>842: Les </a:t>
            </a:r>
            <a:r>
              <a:rPr lang="fr-FR" sz="5900" b="1" dirty="0">
                <a:solidFill>
                  <a:srgbClr val="FF0000"/>
                </a:solidFill>
                <a:latin typeface="Times New Roman" panose="02020603050405020304" pitchFamily="18" charset="0"/>
                <a:cs typeface="Times New Roman" panose="02020603050405020304" pitchFamily="18" charset="0"/>
              </a:rPr>
              <a:t>serments de Strasbourg</a:t>
            </a:r>
            <a:r>
              <a:rPr lang="fr-FR" sz="5900" b="1" dirty="0">
                <a:solidFill>
                  <a:prstClr val="black"/>
                </a:solidFill>
                <a:latin typeface="Times New Roman" panose="02020603050405020304" pitchFamily="18" charset="0"/>
                <a:cs typeface="Times New Roman" panose="02020603050405020304" pitchFamily="18" charset="0"/>
              </a:rPr>
              <a:t/>
            </a:r>
            <a:br>
              <a:rPr lang="fr-FR" sz="5900" b="1" dirty="0">
                <a:solidFill>
                  <a:prstClr val="black"/>
                </a:solidFill>
                <a:latin typeface="Times New Roman" panose="02020603050405020304" pitchFamily="18" charset="0"/>
                <a:cs typeface="Times New Roman" panose="02020603050405020304" pitchFamily="18" charset="0"/>
              </a:rPr>
            </a:br>
            <a:r>
              <a:rPr lang="fr-FR" sz="4800" b="1" dirty="0">
                <a:solidFill>
                  <a:schemeClr val="tx2"/>
                </a:solidFill>
                <a:latin typeface="Times New Roman" panose="02020603050405020304" pitchFamily="18" charset="0"/>
                <a:cs typeface="Times New Roman" panose="02020603050405020304" pitchFamily="18" charset="0"/>
              </a:rPr>
              <a:t>Texte </a:t>
            </a:r>
            <a:r>
              <a:rPr lang="fr-FR" sz="4800" b="1" dirty="0" smtClean="0">
                <a:solidFill>
                  <a:schemeClr val="tx2"/>
                </a:solidFill>
                <a:latin typeface="Times New Roman" panose="02020603050405020304" pitchFamily="18" charset="0"/>
                <a:cs typeface="Times New Roman" panose="02020603050405020304" pitchFamily="18" charset="0"/>
              </a:rPr>
              <a:t>de Charles</a:t>
            </a:r>
            <a:endParaRPr lang="fr-FR" b="1" dirty="0">
              <a:solidFill>
                <a:schemeClr val="tx2"/>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lnSpcReduction="10000"/>
          </a:bodyPr>
          <a:lstStyle/>
          <a:p>
            <a:pPr marL="0" indent="0">
              <a:buNone/>
            </a:pPr>
            <a:r>
              <a:rPr lang="it-IT" dirty="0">
                <a:solidFill>
                  <a:srgbClr val="FF0000"/>
                </a:solidFill>
              </a:rPr>
              <a:t>« </a:t>
            </a:r>
            <a:r>
              <a:rPr lang="it-IT" i="1" dirty="0">
                <a:solidFill>
                  <a:srgbClr val="FF0000"/>
                </a:solidFill>
              </a:rPr>
              <a:t>In </a:t>
            </a:r>
            <a:r>
              <a:rPr lang="it-IT" i="1" dirty="0" err="1">
                <a:solidFill>
                  <a:srgbClr val="FF0000"/>
                </a:solidFill>
              </a:rPr>
              <a:t>Godes</a:t>
            </a:r>
            <a:r>
              <a:rPr lang="it-IT" i="1" dirty="0">
                <a:solidFill>
                  <a:srgbClr val="FF0000"/>
                </a:solidFill>
              </a:rPr>
              <a:t> </a:t>
            </a:r>
            <a:r>
              <a:rPr lang="it-IT" i="1" dirty="0" err="1">
                <a:solidFill>
                  <a:srgbClr val="FF0000"/>
                </a:solidFill>
              </a:rPr>
              <a:t>minna</a:t>
            </a:r>
            <a:r>
              <a:rPr lang="it-IT" i="1" dirty="0">
                <a:solidFill>
                  <a:srgbClr val="FF0000"/>
                </a:solidFill>
              </a:rPr>
              <a:t> </a:t>
            </a:r>
            <a:r>
              <a:rPr lang="it-IT" i="1" dirty="0" err="1">
                <a:solidFill>
                  <a:srgbClr val="FF0000"/>
                </a:solidFill>
              </a:rPr>
              <a:t>ind</a:t>
            </a:r>
            <a:r>
              <a:rPr lang="it-IT" i="1" dirty="0">
                <a:solidFill>
                  <a:srgbClr val="FF0000"/>
                </a:solidFill>
              </a:rPr>
              <a:t> in </a:t>
            </a:r>
            <a:r>
              <a:rPr lang="it-IT" i="1" dirty="0" err="1">
                <a:solidFill>
                  <a:srgbClr val="FF0000"/>
                </a:solidFill>
              </a:rPr>
              <a:t>thes</a:t>
            </a:r>
            <a:r>
              <a:rPr lang="it-IT" i="1" dirty="0">
                <a:solidFill>
                  <a:srgbClr val="FF0000"/>
                </a:solidFill>
              </a:rPr>
              <a:t> </a:t>
            </a:r>
            <a:r>
              <a:rPr lang="it-IT" i="1" dirty="0" err="1">
                <a:solidFill>
                  <a:srgbClr val="FF0000"/>
                </a:solidFill>
              </a:rPr>
              <a:t>christianes</a:t>
            </a:r>
            <a:r>
              <a:rPr lang="it-IT" i="1" dirty="0">
                <a:solidFill>
                  <a:srgbClr val="FF0000"/>
                </a:solidFill>
              </a:rPr>
              <a:t> </a:t>
            </a:r>
            <a:r>
              <a:rPr lang="it-IT" i="1" dirty="0" err="1">
                <a:solidFill>
                  <a:srgbClr val="FF0000"/>
                </a:solidFill>
              </a:rPr>
              <a:t>folches</a:t>
            </a:r>
            <a:r>
              <a:rPr lang="it-IT" i="1" dirty="0">
                <a:solidFill>
                  <a:srgbClr val="FF0000"/>
                </a:solidFill>
              </a:rPr>
              <a:t> </a:t>
            </a:r>
            <a:r>
              <a:rPr lang="it-IT" i="1" dirty="0" err="1">
                <a:solidFill>
                  <a:srgbClr val="FF0000"/>
                </a:solidFill>
              </a:rPr>
              <a:t>ind</a:t>
            </a:r>
            <a:r>
              <a:rPr lang="it-IT" i="1" dirty="0">
                <a:solidFill>
                  <a:srgbClr val="FF0000"/>
                </a:solidFill>
              </a:rPr>
              <a:t> </a:t>
            </a:r>
            <a:r>
              <a:rPr lang="it-IT" i="1" dirty="0" err="1">
                <a:solidFill>
                  <a:srgbClr val="FF0000"/>
                </a:solidFill>
              </a:rPr>
              <a:t>unser</a:t>
            </a:r>
            <a:r>
              <a:rPr lang="it-IT" i="1" dirty="0">
                <a:solidFill>
                  <a:srgbClr val="FF0000"/>
                </a:solidFill>
              </a:rPr>
              <a:t> </a:t>
            </a:r>
            <a:r>
              <a:rPr lang="it-IT" i="1" dirty="0" err="1">
                <a:solidFill>
                  <a:srgbClr val="FF0000"/>
                </a:solidFill>
              </a:rPr>
              <a:t>bedhero</a:t>
            </a:r>
            <a:r>
              <a:rPr lang="it-IT" i="1" dirty="0">
                <a:solidFill>
                  <a:srgbClr val="FF0000"/>
                </a:solidFill>
              </a:rPr>
              <a:t> </a:t>
            </a:r>
            <a:r>
              <a:rPr lang="it-IT" i="1" dirty="0" err="1">
                <a:solidFill>
                  <a:srgbClr val="FF0000"/>
                </a:solidFill>
              </a:rPr>
              <a:t>gealtnissi</a:t>
            </a:r>
            <a:r>
              <a:rPr lang="it-IT" i="1" dirty="0">
                <a:solidFill>
                  <a:srgbClr val="FF0000"/>
                </a:solidFill>
              </a:rPr>
              <a:t>, fon </a:t>
            </a:r>
            <a:r>
              <a:rPr lang="it-IT" i="1" dirty="0" err="1">
                <a:solidFill>
                  <a:srgbClr val="FF0000"/>
                </a:solidFill>
              </a:rPr>
              <a:t>thesemo</a:t>
            </a:r>
            <a:r>
              <a:rPr lang="it-IT" i="1" dirty="0">
                <a:solidFill>
                  <a:srgbClr val="FF0000"/>
                </a:solidFill>
              </a:rPr>
              <a:t> </a:t>
            </a:r>
            <a:r>
              <a:rPr lang="it-IT" i="1" dirty="0" err="1">
                <a:solidFill>
                  <a:srgbClr val="FF0000"/>
                </a:solidFill>
              </a:rPr>
              <a:t>dage</a:t>
            </a:r>
            <a:r>
              <a:rPr lang="it-IT" i="1" dirty="0">
                <a:solidFill>
                  <a:srgbClr val="FF0000"/>
                </a:solidFill>
              </a:rPr>
              <a:t> </a:t>
            </a:r>
            <a:r>
              <a:rPr lang="it-IT" i="1" dirty="0" err="1">
                <a:solidFill>
                  <a:srgbClr val="FF0000"/>
                </a:solidFill>
              </a:rPr>
              <a:t>frammordes</a:t>
            </a:r>
            <a:r>
              <a:rPr lang="it-IT" i="1" dirty="0">
                <a:solidFill>
                  <a:srgbClr val="FF0000"/>
                </a:solidFill>
              </a:rPr>
              <a:t>, so </a:t>
            </a:r>
            <a:r>
              <a:rPr lang="it-IT" i="1" dirty="0" err="1">
                <a:solidFill>
                  <a:srgbClr val="FF0000"/>
                </a:solidFill>
              </a:rPr>
              <a:t>fram</a:t>
            </a:r>
            <a:r>
              <a:rPr lang="it-IT" i="1" dirty="0">
                <a:solidFill>
                  <a:srgbClr val="FF0000"/>
                </a:solidFill>
              </a:rPr>
              <a:t> so </a:t>
            </a:r>
            <a:r>
              <a:rPr lang="it-IT" i="1" dirty="0" err="1">
                <a:solidFill>
                  <a:srgbClr val="FF0000"/>
                </a:solidFill>
              </a:rPr>
              <a:t>mir</a:t>
            </a:r>
            <a:r>
              <a:rPr lang="it-IT" i="1" dirty="0">
                <a:solidFill>
                  <a:srgbClr val="FF0000"/>
                </a:solidFill>
              </a:rPr>
              <a:t> Got </a:t>
            </a:r>
            <a:r>
              <a:rPr lang="it-IT" i="1" dirty="0" err="1">
                <a:solidFill>
                  <a:srgbClr val="FF0000"/>
                </a:solidFill>
              </a:rPr>
              <a:t>geuuizci</a:t>
            </a:r>
            <a:r>
              <a:rPr lang="it-IT" i="1" dirty="0">
                <a:solidFill>
                  <a:srgbClr val="FF0000"/>
                </a:solidFill>
              </a:rPr>
              <a:t> indi </a:t>
            </a:r>
            <a:r>
              <a:rPr lang="it-IT" i="1" dirty="0" err="1">
                <a:solidFill>
                  <a:srgbClr val="FF0000"/>
                </a:solidFill>
              </a:rPr>
              <a:t>mahd</a:t>
            </a:r>
            <a:r>
              <a:rPr lang="it-IT" i="1" dirty="0">
                <a:solidFill>
                  <a:srgbClr val="FF0000"/>
                </a:solidFill>
              </a:rPr>
              <a:t> </a:t>
            </a:r>
            <a:r>
              <a:rPr lang="it-IT" i="1" dirty="0" err="1">
                <a:solidFill>
                  <a:srgbClr val="FF0000"/>
                </a:solidFill>
              </a:rPr>
              <a:t>furgibit</a:t>
            </a:r>
            <a:r>
              <a:rPr lang="it-IT" i="1" dirty="0">
                <a:solidFill>
                  <a:srgbClr val="FF0000"/>
                </a:solidFill>
              </a:rPr>
              <a:t>, so </a:t>
            </a:r>
            <a:r>
              <a:rPr lang="it-IT" i="1" dirty="0" err="1">
                <a:solidFill>
                  <a:srgbClr val="FF0000"/>
                </a:solidFill>
              </a:rPr>
              <a:t>haldih</a:t>
            </a:r>
            <a:r>
              <a:rPr lang="it-IT" i="1" dirty="0">
                <a:solidFill>
                  <a:srgbClr val="FF0000"/>
                </a:solidFill>
              </a:rPr>
              <a:t> </a:t>
            </a:r>
            <a:r>
              <a:rPr lang="it-IT" i="1" dirty="0" err="1">
                <a:solidFill>
                  <a:srgbClr val="FF0000"/>
                </a:solidFill>
              </a:rPr>
              <a:t>tesan</a:t>
            </a:r>
            <a:r>
              <a:rPr lang="it-IT" i="1" dirty="0">
                <a:solidFill>
                  <a:srgbClr val="FF0000"/>
                </a:solidFill>
              </a:rPr>
              <a:t> </a:t>
            </a:r>
            <a:r>
              <a:rPr lang="it-IT" i="1" dirty="0" err="1">
                <a:solidFill>
                  <a:srgbClr val="FF0000"/>
                </a:solidFill>
              </a:rPr>
              <a:t>minan</a:t>
            </a:r>
            <a:r>
              <a:rPr lang="it-IT" i="1" dirty="0">
                <a:solidFill>
                  <a:srgbClr val="FF0000"/>
                </a:solidFill>
              </a:rPr>
              <a:t> </a:t>
            </a:r>
            <a:r>
              <a:rPr lang="it-IT" i="1" dirty="0" err="1">
                <a:solidFill>
                  <a:srgbClr val="FF0000"/>
                </a:solidFill>
              </a:rPr>
              <a:t>bruodher</a:t>
            </a:r>
            <a:r>
              <a:rPr lang="it-IT" i="1" dirty="0">
                <a:solidFill>
                  <a:srgbClr val="FF0000"/>
                </a:solidFill>
              </a:rPr>
              <a:t>, soso man </a:t>
            </a:r>
            <a:r>
              <a:rPr lang="it-IT" i="1" dirty="0" err="1">
                <a:solidFill>
                  <a:srgbClr val="FF0000"/>
                </a:solidFill>
              </a:rPr>
              <a:t>mit</a:t>
            </a:r>
            <a:r>
              <a:rPr lang="it-IT" i="1" dirty="0">
                <a:solidFill>
                  <a:srgbClr val="FF0000"/>
                </a:solidFill>
              </a:rPr>
              <a:t> </a:t>
            </a:r>
            <a:r>
              <a:rPr lang="it-IT" i="1" dirty="0" err="1">
                <a:solidFill>
                  <a:srgbClr val="FF0000"/>
                </a:solidFill>
              </a:rPr>
              <a:t>rehtu</a:t>
            </a:r>
            <a:r>
              <a:rPr lang="it-IT" i="1" dirty="0">
                <a:solidFill>
                  <a:srgbClr val="FF0000"/>
                </a:solidFill>
              </a:rPr>
              <a:t> </a:t>
            </a:r>
            <a:r>
              <a:rPr lang="it-IT" i="1" dirty="0" err="1">
                <a:solidFill>
                  <a:srgbClr val="FF0000"/>
                </a:solidFill>
              </a:rPr>
              <a:t>sinan</a:t>
            </a:r>
            <a:r>
              <a:rPr lang="it-IT" i="1" dirty="0">
                <a:solidFill>
                  <a:srgbClr val="FF0000"/>
                </a:solidFill>
              </a:rPr>
              <a:t> </a:t>
            </a:r>
            <a:r>
              <a:rPr lang="it-IT" i="1" dirty="0" err="1">
                <a:solidFill>
                  <a:srgbClr val="FF0000"/>
                </a:solidFill>
              </a:rPr>
              <a:t>bruodher</a:t>
            </a:r>
            <a:r>
              <a:rPr lang="it-IT" i="1" dirty="0">
                <a:solidFill>
                  <a:srgbClr val="FF0000"/>
                </a:solidFill>
              </a:rPr>
              <a:t> </a:t>
            </a:r>
            <a:r>
              <a:rPr lang="it-IT" i="1" dirty="0" err="1">
                <a:solidFill>
                  <a:srgbClr val="FF0000"/>
                </a:solidFill>
              </a:rPr>
              <a:t>scal</a:t>
            </a:r>
            <a:r>
              <a:rPr lang="it-IT" i="1" dirty="0">
                <a:solidFill>
                  <a:srgbClr val="FF0000"/>
                </a:solidFill>
              </a:rPr>
              <a:t>, in </a:t>
            </a:r>
            <a:r>
              <a:rPr lang="it-IT" i="1" dirty="0" err="1">
                <a:solidFill>
                  <a:srgbClr val="FF0000"/>
                </a:solidFill>
              </a:rPr>
              <a:t>thiu</a:t>
            </a:r>
            <a:r>
              <a:rPr lang="it-IT" i="1" dirty="0">
                <a:solidFill>
                  <a:srgbClr val="FF0000"/>
                </a:solidFill>
              </a:rPr>
              <a:t>, </a:t>
            </a:r>
            <a:r>
              <a:rPr lang="it-IT" i="1" dirty="0" err="1">
                <a:solidFill>
                  <a:srgbClr val="FF0000"/>
                </a:solidFill>
              </a:rPr>
              <a:t>thaz</a:t>
            </a:r>
            <a:r>
              <a:rPr lang="it-IT" i="1" dirty="0">
                <a:solidFill>
                  <a:srgbClr val="FF0000"/>
                </a:solidFill>
              </a:rPr>
              <a:t> </a:t>
            </a:r>
            <a:r>
              <a:rPr lang="it-IT" i="1" dirty="0" err="1">
                <a:solidFill>
                  <a:srgbClr val="FF0000"/>
                </a:solidFill>
              </a:rPr>
              <a:t>er</a:t>
            </a:r>
            <a:r>
              <a:rPr lang="it-IT" i="1" dirty="0">
                <a:solidFill>
                  <a:srgbClr val="FF0000"/>
                </a:solidFill>
              </a:rPr>
              <a:t> mig </a:t>
            </a:r>
            <a:r>
              <a:rPr lang="it-IT" i="1" dirty="0" err="1">
                <a:solidFill>
                  <a:srgbClr val="FF0000"/>
                </a:solidFill>
              </a:rPr>
              <a:t>sosoma</a:t>
            </a:r>
            <a:r>
              <a:rPr lang="it-IT" i="1" dirty="0">
                <a:solidFill>
                  <a:srgbClr val="FF0000"/>
                </a:solidFill>
              </a:rPr>
              <a:t> duo ; indi </a:t>
            </a:r>
            <a:r>
              <a:rPr lang="it-IT" i="1" dirty="0" err="1">
                <a:solidFill>
                  <a:srgbClr val="FF0000"/>
                </a:solidFill>
              </a:rPr>
              <a:t>mit</a:t>
            </a:r>
            <a:r>
              <a:rPr lang="it-IT" i="1" dirty="0">
                <a:solidFill>
                  <a:srgbClr val="FF0000"/>
                </a:solidFill>
              </a:rPr>
              <a:t> </a:t>
            </a:r>
            <a:r>
              <a:rPr lang="it-IT" i="1" dirty="0" err="1">
                <a:solidFill>
                  <a:srgbClr val="FF0000"/>
                </a:solidFill>
              </a:rPr>
              <a:t>Ludheren</a:t>
            </a:r>
            <a:r>
              <a:rPr lang="it-IT" i="1" dirty="0">
                <a:solidFill>
                  <a:srgbClr val="FF0000"/>
                </a:solidFill>
              </a:rPr>
              <a:t> in </a:t>
            </a:r>
            <a:r>
              <a:rPr lang="it-IT" i="1" dirty="0" err="1">
                <a:solidFill>
                  <a:srgbClr val="FF0000"/>
                </a:solidFill>
              </a:rPr>
              <a:t>nohheiniu</a:t>
            </a:r>
            <a:r>
              <a:rPr lang="it-IT" i="1" dirty="0">
                <a:solidFill>
                  <a:srgbClr val="FF0000"/>
                </a:solidFill>
              </a:rPr>
              <a:t> </a:t>
            </a:r>
            <a:r>
              <a:rPr lang="it-IT" i="1" dirty="0" err="1">
                <a:solidFill>
                  <a:srgbClr val="FF0000"/>
                </a:solidFill>
              </a:rPr>
              <a:t>thing</a:t>
            </a:r>
            <a:r>
              <a:rPr lang="it-IT" i="1" dirty="0">
                <a:solidFill>
                  <a:srgbClr val="FF0000"/>
                </a:solidFill>
              </a:rPr>
              <a:t> ne </a:t>
            </a:r>
            <a:r>
              <a:rPr lang="it-IT" i="1" dirty="0" err="1">
                <a:solidFill>
                  <a:srgbClr val="FF0000"/>
                </a:solidFill>
              </a:rPr>
              <a:t>gegango</a:t>
            </a:r>
            <a:r>
              <a:rPr lang="it-IT" i="1" dirty="0">
                <a:solidFill>
                  <a:srgbClr val="FF0000"/>
                </a:solidFill>
              </a:rPr>
              <a:t>, </a:t>
            </a:r>
            <a:r>
              <a:rPr lang="it-IT" i="1" dirty="0" err="1">
                <a:solidFill>
                  <a:srgbClr val="FF0000"/>
                </a:solidFill>
              </a:rPr>
              <a:t>zhe</a:t>
            </a:r>
            <a:r>
              <a:rPr lang="it-IT" i="1" dirty="0">
                <a:solidFill>
                  <a:srgbClr val="FF0000"/>
                </a:solidFill>
              </a:rPr>
              <a:t> </a:t>
            </a:r>
            <a:r>
              <a:rPr lang="it-IT" i="1" dirty="0" err="1">
                <a:solidFill>
                  <a:srgbClr val="FF0000"/>
                </a:solidFill>
              </a:rPr>
              <a:t>minan</a:t>
            </a:r>
            <a:r>
              <a:rPr lang="it-IT" i="1" dirty="0">
                <a:solidFill>
                  <a:srgbClr val="FF0000"/>
                </a:solidFill>
              </a:rPr>
              <a:t> </a:t>
            </a:r>
            <a:r>
              <a:rPr lang="it-IT" i="1" dirty="0" err="1">
                <a:solidFill>
                  <a:srgbClr val="FF0000"/>
                </a:solidFill>
              </a:rPr>
              <a:t>uuillon</a:t>
            </a:r>
            <a:r>
              <a:rPr lang="it-IT" i="1" dirty="0">
                <a:solidFill>
                  <a:srgbClr val="FF0000"/>
                </a:solidFill>
              </a:rPr>
              <a:t> imo ce </a:t>
            </a:r>
            <a:r>
              <a:rPr lang="it-IT" i="1" dirty="0" err="1">
                <a:solidFill>
                  <a:srgbClr val="FF0000"/>
                </a:solidFill>
              </a:rPr>
              <a:t>scadhen</a:t>
            </a:r>
            <a:r>
              <a:rPr lang="it-IT" i="1" dirty="0">
                <a:solidFill>
                  <a:srgbClr val="FF0000"/>
                </a:solidFill>
              </a:rPr>
              <a:t> </a:t>
            </a:r>
            <a:r>
              <a:rPr lang="it-IT" i="1" dirty="0" err="1">
                <a:solidFill>
                  <a:srgbClr val="FF0000"/>
                </a:solidFill>
              </a:rPr>
              <a:t>uuerhen</a:t>
            </a:r>
            <a:r>
              <a:rPr lang="it-IT" i="1" dirty="0">
                <a:solidFill>
                  <a:srgbClr val="FF0000"/>
                </a:solidFill>
              </a:rPr>
              <a:t>.</a:t>
            </a:r>
            <a:r>
              <a:rPr lang="it-IT" dirty="0">
                <a:solidFill>
                  <a:srgbClr val="FF0000"/>
                </a:solidFill>
              </a:rPr>
              <a:t> </a:t>
            </a:r>
            <a:r>
              <a:rPr lang="it-IT" dirty="0" smtClean="0">
                <a:solidFill>
                  <a:srgbClr val="FF0000"/>
                </a:solidFill>
              </a:rPr>
              <a:t>»</a:t>
            </a:r>
          </a:p>
          <a:p>
            <a:pPr marL="0" indent="0">
              <a:buNone/>
            </a:pPr>
            <a:r>
              <a:rPr lang="fr-FR" dirty="0">
                <a:latin typeface="Times New Roman" panose="02020603050405020304" pitchFamily="18" charset="0"/>
                <a:cs typeface="Times New Roman" panose="02020603050405020304" pitchFamily="18" charset="0"/>
              </a:rPr>
              <a:t>« Pour l'amour de Dieu et pour le salut du peuple chrétien et notre salut à tous deux, à partir de ce jour dorénavant, autant que Dieu m'en donnera savoir et pouvoir, je secourrai ce mien frère, comme on doit selon l'équité secourir son frère, à condition qu'il en fasse autant pour moi, et je n'entrerai avec Lothaire en aucun arrangement qui, de ma volonté, puisse lui être dommageable. »</a:t>
            </a:r>
            <a:endParaRPr lang="fr-F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56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4800" b="1" dirty="0" smtClean="0">
                <a:solidFill>
                  <a:srgbClr val="FF0000"/>
                </a:solidFill>
                <a:latin typeface="Times New Roman" panose="02020603050405020304" pitchFamily="18" charset="0"/>
                <a:cs typeface="Times New Roman" panose="02020603050405020304" pitchFamily="18" charset="0"/>
              </a:rPr>
              <a:t>880 c.: </a:t>
            </a:r>
            <a:r>
              <a:rPr lang="fr-FR" sz="4800" b="1" i="1" dirty="0" smtClean="0">
                <a:solidFill>
                  <a:srgbClr val="FF0000"/>
                </a:solidFill>
                <a:latin typeface="Times New Roman" panose="02020603050405020304" pitchFamily="18" charset="0"/>
                <a:cs typeface="Times New Roman" panose="02020603050405020304" pitchFamily="18" charset="0"/>
              </a:rPr>
              <a:t>La Séquence de sainte Eulalie</a:t>
            </a:r>
            <a:endParaRPr lang="fr-FR" sz="4800" b="1" i="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lnSpcReduction="10000"/>
          </a:bodyPr>
          <a:lstStyle/>
          <a:p>
            <a:r>
              <a:rPr lang="it-IT" dirty="0"/>
              <a:t> </a:t>
            </a:r>
            <a:r>
              <a:rPr lang="it-IT" sz="3200" dirty="0">
                <a:latin typeface="Times New Roman" panose="02020603050405020304" pitchFamily="18" charset="0"/>
                <a:cs typeface="Times New Roman" panose="02020603050405020304" pitchFamily="18" charset="0"/>
              </a:rPr>
              <a:t>primo testo di carattere letterario scritto in una lingua </a:t>
            </a:r>
            <a:r>
              <a:rPr lang="it-IT" sz="3200" dirty="0" smtClean="0">
                <a:latin typeface="Times New Roman" panose="02020603050405020304" pitchFamily="18" charset="0"/>
                <a:cs typeface="Times New Roman" panose="02020603050405020304" pitchFamily="18" charset="0"/>
              </a:rPr>
              <a:t>romanza </a:t>
            </a:r>
          </a:p>
          <a:p>
            <a:r>
              <a:rPr lang="it-IT" sz="3200" dirty="0" smtClean="0">
                <a:latin typeface="Times New Roman" panose="02020603050405020304" pitchFamily="18" charset="0"/>
                <a:cs typeface="Times New Roman" panose="02020603050405020304" pitchFamily="18" charset="0"/>
              </a:rPr>
              <a:t>primo </a:t>
            </a:r>
            <a:r>
              <a:rPr lang="it-IT" sz="3200" dirty="0">
                <a:latin typeface="Times New Roman" panose="02020603050405020304" pitchFamily="18" charset="0"/>
                <a:cs typeface="Times New Roman" panose="02020603050405020304" pitchFamily="18" charset="0"/>
              </a:rPr>
              <a:t>documento della letteratura </a:t>
            </a:r>
            <a:r>
              <a:rPr lang="it-IT" sz="3200" dirty="0" smtClean="0">
                <a:latin typeface="Times New Roman" panose="02020603050405020304" pitchFamily="18" charset="0"/>
                <a:cs typeface="Times New Roman" panose="02020603050405020304" pitchFamily="18" charset="0"/>
              </a:rPr>
              <a:t>francese</a:t>
            </a:r>
            <a:r>
              <a:rPr lang="it-IT" sz="3200" dirty="0">
                <a:latin typeface="Times New Roman" panose="02020603050405020304" pitchFamily="18" charset="0"/>
                <a:cs typeface="Times New Roman" panose="02020603050405020304" pitchFamily="18" charset="0"/>
              </a:rPr>
              <a:t> </a:t>
            </a:r>
            <a:endParaRPr lang="it-IT" sz="3200" dirty="0" smtClean="0">
              <a:latin typeface="Times New Roman" panose="02020603050405020304" pitchFamily="18" charset="0"/>
              <a:cs typeface="Times New Roman" panose="02020603050405020304" pitchFamily="18" charset="0"/>
            </a:endParaRPr>
          </a:p>
          <a:p>
            <a:r>
              <a:rPr lang="it-IT" sz="3200" dirty="0" smtClean="0">
                <a:latin typeface="Times New Roman" panose="02020603050405020304" pitchFamily="18" charset="0"/>
                <a:cs typeface="Times New Roman" panose="02020603050405020304" pitchFamily="18" charset="0"/>
              </a:rPr>
              <a:t>scritto </a:t>
            </a:r>
            <a:r>
              <a:rPr lang="it-IT" sz="3200" dirty="0">
                <a:latin typeface="Times New Roman" panose="02020603050405020304" pitchFamily="18" charset="0"/>
                <a:cs typeface="Times New Roman" panose="02020603050405020304" pitchFamily="18" charset="0"/>
              </a:rPr>
              <a:t>in </a:t>
            </a:r>
            <a:r>
              <a:rPr lang="it-IT" sz="3200" dirty="0" smtClean="0">
                <a:latin typeface="Times New Roman" panose="02020603050405020304" pitchFamily="18" charset="0"/>
                <a:cs typeface="Times New Roman" panose="02020603050405020304" pitchFamily="18" charset="0"/>
              </a:rPr>
              <a:t>antico francese (piccardo-vallone, una delle lingue dell'area</a:t>
            </a:r>
            <a:r>
              <a:rPr lang="it-IT" sz="3200" dirty="0">
                <a:latin typeface="Times New Roman" panose="02020603050405020304" pitchFamily="18" charset="0"/>
                <a:cs typeface="Times New Roman" panose="02020603050405020304" pitchFamily="18" charset="0"/>
              </a:rPr>
              <a:t> </a:t>
            </a:r>
            <a:r>
              <a:rPr lang="it-IT" sz="3200" dirty="0" smtClean="0">
                <a:latin typeface="Times New Roman" panose="02020603050405020304" pitchFamily="18" charset="0"/>
                <a:cs typeface="Times New Roman" panose="02020603050405020304" pitchFamily="18" charset="0"/>
              </a:rPr>
              <a:t>d‘</a:t>
            </a:r>
            <a:r>
              <a:rPr lang="it-IT" sz="3200" i="1" dirty="0" err="1" smtClean="0">
                <a:latin typeface="Times New Roman" panose="02020603050405020304" pitchFamily="18" charset="0"/>
                <a:cs typeface="Times New Roman" panose="02020603050405020304" pitchFamily="18" charset="0"/>
              </a:rPr>
              <a:t>oil</a:t>
            </a:r>
            <a:r>
              <a:rPr lang="it-IT" sz="3200" dirty="0" smtClean="0">
                <a:latin typeface="Times New Roman" panose="02020603050405020304" pitchFamily="18" charset="0"/>
                <a:cs typeface="Times New Roman" panose="02020603050405020304" pitchFamily="18" charset="0"/>
              </a:rPr>
              <a:t>) </a:t>
            </a:r>
          </a:p>
          <a:p>
            <a:r>
              <a:rPr lang="it-IT" sz="3200" dirty="0" smtClean="0">
                <a:latin typeface="Times New Roman" panose="02020603050405020304" pitchFamily="18" charset="0"/>
                <a:cs typeface="Times New Roman" panose="02020603050405020304" pitchFamily="18" charset="0"/>
              </a:rPr>
              <a:t>Si </a:t>
            </a:r>
            <a:r>
              <a:rPr lang="it-IT" sz="3200" dirty="0">
                <a:latin typeface="Times New Roman" panose="02020603050405020304" pitchFamily="18" charset="0"/>
                <a:cs typeface="Times New Roman" panose="02020603050405020304" pitchFamily="18" charset="0"/>
              </a:rPr>
              <a:t>tratta di un breve componimento di 29 versi decasillabi che racconta il martirio di Sant'Eulalia di Mérida terminando con una preghiera. </a:t>
            </a:r>
            <a:endParaRPr lang="it-IT" sz="3200" dirty="0" smtClean="0">
              <a:latin typeface="Times New Roman" panose="02020603050405020304" pitchFamily="18" charset="0"/>
              <a:cs typeface="Times New Roman" panose="02020603050405020304" pitchFamily="18" charset="0"/>
            </a:endParaRPr>
          </a:p>
          <a:p>
            <a:r>
              <a:rPr lang="it-IT" sz="3200" dirty="0" smtClean="0">
                <a:latin typeface="Times New Roman" panose="02020603050405020304" pitchFamily="18" charset="0"/>
                <a:cs typeface="Times New Roman" panose="02020603050405020304" pitchFamily="18" charset="0"/>
              </a:rPr>
              <a:t>Si </a:t>
            </a:r>
            <a:r>
              <a:rPr lang="it-IT" sz="3200" dirty="0">
                <a:latin typeface="Times New Roman" panose="02020603050405020304" pitchFamily="18" charset="0"/>
                <a:cs typeface="Times New Roman" panose="02020603050405020304" pitchFamily="18" charset="0"/>
              </a:rPr>
              <a:t>ispira ad un inno del poeta latino </a:t>
            </a:r>
            <a:r>
              <a:rPr lang="it-IT" sz="3200" dirty="0" smtClean="0">
                <a:latin typeface="Times New Roman" panose="02020603050405020304" pitchFamily="18" charset="0"/>
                <a:cs typeface="Times New Roman" panose="02020603050405020304" pitchFamily="18" charset="0"/>
              </a:rPr>
              <a:t>Prudenzio.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8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Il </a:t>
            </a:r>
            <a:r>
              <a:rPr lang="fr-FR" dirty="0" err="1" smtClean="0">
                <a:latin typeface="Times New Roman" panose="02020603050405020304" pitchFamily="18" charset="0"/>
                <a:cs typeface="Times New Roman" panose="02020603050405020304" pitchFamily="18" charset="0"/>
              </a:rPr>
              <a:t>bilinguismo</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medievale</a:t>
            </a:r>
            <a:endParaRPr lang="fr-FR" dirty="0">
              <a:latin typeface="Times New Roman" panose="02020603050405020304" pitchFamily="18" charset="0"/>
              <a:cs typeface="Times New Roman" panose="02020603050405020304" pitchFamily="18" charset="0"/>
            </a:endParaRPr>
          </a:p>
        </p:txBody>
      </p:sp>
      <p:sp>
        <p:nvSpPr>
          <p:cNvPr id="4" name="Segnaposto testo 3"/>
          <p:cNvSpPr>
            <a:spLocks noGrp="1"/>
          </p:cNvSpPr>
          <p:nvPr>
            <p:ph type="body" idx="1"/>
          </p:nvPr>
        </p:nvSpPr>
        <p:spPr/>
        <p:txBody>
          <a:bodyPr/>
          <a:lstStyle/>
          <a:p>
            <a:r>
              <a:rPr lang="fr-FR" dirty="0"/>
              <a:t>Latino : lingua </a:t>
            </a:r>
            <a:r>
              <a:rPr lang="fr-FR" dirty="0" err="1"/>
              <a:t>colta</a:t>
            </a:r>
            <a:endParaRPr lang="fr-FR" dirty="0"/>
          </a:p>
          <a:p>
            <a:endParaRPr lang="fr-FR" dirty="0"/>
          </a:p>
        </p:txBody>
      </p:sp>
      <p:sp>
        <p:nvSpPr>
          <p:cNvPr id="3" name="Segnaposto contenuto 2"/>
          <p:cNvSpPr>
            <a:spLocks noGrp="1"/>
          </p:cNvSpPr>
          <p:nvPr>
            <p:ph sz="half" idx="2"/>
          </p:nvPr>
        </p:nvSpPr>
        <p:spPr/>
        <p:txBody>
          <a:bodyPr/>
          <a:lstStyle/>
          <a:p>
            <a:r>
              <a:rPr lang="fr-FR" dirty="0" err="1" smtClean="0"/>
              <a:t>Parlata</a:t>
            </a:r>
            <a:r>
              <a:rPr lang="fr-FR" dirty="0" smtClean="0"/>
              <a:t> </a:t>
            </a:r>
            <a:r>
              <a:rPr lang="fr-FR" dirty="0" err="1" smtClean="0"/>
              <a:t>dai</a:t>
            </a:r>
            <a:r>
              <a:rPr lang="fr-FR" dirty="0" smtClean="0"/>
              <a:t> </a:t>
            </a:r>
            <a:r>
              <a:rPr lang="fr-FR" dirty="0" err="1" smtClean="0"/>
              <a:t>chierici</a:t>
            </a:r>
            <a:endParaRPr lang="fr-FR" dirty="0"/>
          </a:p>
          <a:p>
            <a:r>
              <a:rPr lang="fr-FR" dirty="0" err="1" smtClean="0"/>
              <a:t>Utilizzata</a:t>
            </a:r>
            <a:r>
              <a:rPr lang="fr-FR" dirty="0" smtClean="0"/>
              <a:t> </a:t>
            </a:r>
            <a:r>
              <a:rPr lang="fr-FR" dirty="0" err="1" smtClean="0"/>
              <a:t>negli</a:t>
            </a:r>
            <a:r>
              <a:rPr lang="fr-FR" dirty="0" smtClean="0"/>
              <a:t> </a:t>
            </a:r>
            <a:r>
              <a:rPr lang="fr-FR" dirty="0" err="1" smtClean="0"/>
              <a:t>ambiti</a:t>
            </a:r>
            <a:endParaRPr lang="fr-FR" dirty="0" smtClean="0"/>
          </a:p>
          <a:p>
            <a:pPr lvl="1"/>
            <a:r>
              <a:rPr lang="fr-FR" dirty="0" err="1" smtClean="0"/>
              <a:t>Liturgico</a:t>
            </a:r>
            <a:endParaRPr lang="fr-FR" dirty="0" smtClean="0"/>
          </a:p>
          <a:p>
            <a:pPr lvl="1"/>
            <a:r>
              <a:rPr lang="fr-FR" dirty="0" err="1" smtClean="0"/>
              <a:t>Scientifico</a:t>
            </a:r>
            <a:endParaRPr lang="fr-FR" dirty="0" smtClean="0"/>
          </a:p>
          <a:p>
            <a:pPr lvl="1"/>
            <a:r>
              <a:rPr lang="fr-FR" dirty="0" err="1" smtClean="0"/>
              <a:t>Giuridico</a:t>
            </a:r>
            <a:endParaRPr lang="fr-FR" dirty="0" smtClean="0"/>
          </a:p>
          <a:p>
            <a:r>
              <a:rPr lang="fr-FR" dirty="0" smtClean="0"/>
              <a:t>Non è </a:t>
            </a:r>
            <a:r>
              <a:rPr lang="fr-FR" dirty="0" err="1" smtClean="0"/>
              <a:t>accessibile</a:t>
            </a:r>
            <a:r>
              <a:rPr lang="fr-FR" dirty="0" smtClean="0"/>
              <a:t> a tutti</a:t>
            </a:r>
          </a:p>
          <a:p>
            <a:r>
              <a:rPr lang="fr-FR" dirty="0" smtClean="0"/>
              <a:t>Ma è lingua </a:t>
            </a:r>
            <a:r>
              <a:rPr lang="fr-FR" dirty="0" err="1" smtClean="0"/>
              <a:t>che</a:t>
            </a:r>
            <a:r>
              <a:rPr lang="fr-FR" dirty="0" smtClean="0"/>
              <a:t> </a:t>
            </a:r>
            <a:r>
              <a:rPr lang="fr-FR" dirty="0" err="1" smtClean="0"/>
              <a:t>abolisce</a:t>
            </a:r>
            <a:r>
              <a:rPr lang="fr-FR" dirty="0" smtClean="0"/>
              <a:t> le </a:t>
            </a:r>
            <a:r>
              <a:rPr lang="fr-FR" dirty="0" err="1" smtClean="0"/>
              <a:t>frontiere</a:t>
            </a:r>
            <a:endParaRPr lang="fr-FR" dirty="0" smtClean="0"/>
          </a:p>
        </p:txBody>
      </p:sp>
      <p:sp>
        <p:nvSpPr>
          <p:cNvPr id="5" name="Segnaposto testo 4"/>
          <p:cNvSpPr>
            <a:spLocks noGrp="1"/>
          </p:cNvSpPr>
          <p:nvPr>
            <p:ph type="body" sz="quarter" idx="3"/>
          </p:nvPr>
        </p:nvSpPr>
        <p:spPr/>
        <p:txBody>
          <a:bodyPr/>
          <a:lstStyle/>
          <a:p>
            <a:r>
              <a:rPr lang="fr-FR" dirty="0" err="1"/>
              <a:t>Francese</a:t>
            </a:r>
            <a:r>
              <a:rPr lang="fr-FR" dirty="0"/>
              <a:t>: lingua </a:t>
            </a:r>
            <a:r>
              <a:rPr lang="fr-FR" dirty="0" err="1"/>
              <a:t>popolare</a:t>
            </a:r>
            <a:endParaRPr lang="fr-FR" dirty="0"/>
          </a:p>
          <a:p>
            <a:endParaRPr lang="fr-FR" dirty="0"/>
          </a:p>
        </p:txBody>
      </p:sp>
      <p:sp>
        <p:nvSpPr>
          <p:cNvPr id="6" name="Segnaposto contenuto 5"/>
          <p:cNvSpPr>
            <a:spLocks noGrp="1"/>
          </p:cNvSpPr>
          <p:nvPr>
            <p:ph sz="quarter" idx="4"/>
          </p:nvPr>
        </p:nvSpPr>
        <p:spPr/>
        <p:txBody>
          <a:bodyPr/>
          <a:lstStyle/>
          <a:p>
            <a:r>
              <a:rPr lang="fr-FR" dirty="0" err="1" smtClean="0"/>
              <a:t>Parlata</a:t>
            </a:r>
            <a:r>
              <a:rPr lang="fr-FR" dirty="0" smtClean="0"/>
              <a:t> </a:t>
            </a:r>
            <a:r>
              <a:rPr lang="fr-FR" dirty="0" err="1" smtClean="0"/>
              <a:t>dai</a:t>
            </a:r>
            <a:r>
              <a:rPr lang="fr-FR" dirty="0" smtClean="0"/>
              <a:t> </a:t>
            </a:r>
            <a:r>
              <a:rPr lang="fr-FR" dirty="0" err="1" smtClean="0"/>
              <a:t>laici</a:t>
            </a:r>
            <a:r>
              <a:rPr lang="fr-FR" dirty="0" smtClean="0"/>
              <a:t>:</a:t>
            </a:r>
          </a:p>
          <a:p>
            <a:pPr lvl="1"/>
            <a:r>
              <a:rPr lang="fr-FR" dirty="0" err="1" smtClean="0"/>
              <a:t>Gli</a:t>
            </a:r>
            <a:r>
              <a:rPr lang="fr-FR" dirty="0" smtClean="0"/>
              <a:t> </a:t>
            </a:r>
            <a:r>
              <a:rPr lang="fr-FR" dirty="0" err="1" smtClean="0"/>
              <a:t>intellettuali</a:t>
            </a:r>
            <a:endParaRPr lang="fr-FR" dirty="0" smtClean="0"/>
          </a:p>
          <a:p>
            <a:pPr lvl="1"/>
            <a:r>
              <a:rPr lang="fr-FR" dirty="0" smtClean="0"/>
              <a:t>Il </a:t>
            </a:r>
            <a:r>
              <a:rPr lang="fr-FR" dirty="0" err="1" smtClean="0"/>
              <a:t>popolo</a:t>
            </a:r>
            <a:endParaRPr lang="fr-FR" dirty="0" smtClean="0"/>
          </a:p>
          <a:p>
            <a:pPr lvl="1"/>
            <a:r>
              <a:rPr lang="fr-FR" dirty="0" smtClean="0"/>
              <a:t>I </a:t>
            </a:r>
            <a:r>
              <a:rPr lang="fr-FR" dirty="0" err="1" smtClean="0"/>
              <a:t>nobili</a:t>
            </a:r>
            <a:r>
              <a:rPr lang="fr-FR" dirty="0" smtClean="0"/>
              <a:t> (la </a:t>
            </a:r>
            <a:r>
              <a:rPr lang="fr-FR" dirty="0" err="1" smtClean="0"/>
              <a:t>gran</a:t>
            </a:r>
            <a:r>
              <a:rPr lang="fr-FR" dirty="0" smtClean="0"/>
              <a:t> parte)</a:t>
            </a:r>
            <a:endParaRPr lang="fr-FR" dirty="0"/>
          </a:p>
        </p:txBody>
      </p:sp>
    </p:spTree>
    <p:extLst>
      <p:ext uri="{BB962C8B-B14F-4D97-AF65-F5344CB8AC3E}">
        <p14:creationId xmlns:p14="http://schemas.microsoft.com/office/powerpoint/2010/main" val="157782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i="1" dirty="0" err="1" smtClean="0">
                <a:latin typeface="Times New Roman" panose="02020603050405020304" pitchFamily="18" charset="0"/>
                <a:cs typeface="Times New Roman" panose="02020603050405020304" pitchFamily="18" charset="0"/>
              </a:rPr>
              <a:t>Gliglois</a:t>
            </a:r>
            <a:r>
              <a:rPr lang="fr-FR" i="1" dirty="0" smtClean="0">
                <a:latin typeface="Times New Roman" panose="02020603050405020304" pitchFamily="18" charset="0"/>
                <a:cs typeface="Times New Roman" panose="02020603050405020304" pitchFamily="18" charset="0"/>
              </a:rPr>
              <a:t>, XIII siècle</a:t>
            </a:r>
            <a:endParaRPr lang="fr-FR" i="1" dirty="0">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sz="half" idx="1"/>
          </p:nvPr>
        </p:nvSpPr>
        <p:spPr/>
        <p:txBody>
          <a:bodyPr>
            <a:normAutofit fontScale="92500" lnSpcReduction="20000"/>
          </a:bodyPr>
          <a:lstStyle/>
          <a:p>
            <a:pPr marL="0" indent="0">
              <a:buNone/>
            </a:pPr>
            <a:r>
              <a:rPr lang="fr-FR" dirty="0" smtClean="0">
                <a:latin typeface="Times New Roman" panose="02020603050405020304" pitchFamily="18" charset="0"/>
                <a:cs typeface="Times New Roman" panose="02020603050405020304" pitchFamily="18" charset="0"/>
              </a:rPr>
              <a:t>Fr. </a:t>
            </a:r>
            <a:r>
              <a:rPr lang="fr-FR" dirty="0" err="1" smtClean="0">
                <a:latin typeface="Times New Roman" panose="02020603050405020304" pitchFamily="18" charset="0"/>
                <a:cs typeface="Times New Roman" panose="02020603050405020304" pitchFamily="18" charset="0"/>
              </a:rPr>
              <a:t>ant</a:t>
            </a:r>
            <a:r>
              <a:rPr lang="fr-FR" dirty="0" smtClean="0">
                <a:latin typeface="Times New Roman" panose="02020603050405020304" pitchFamily="18" charset="0"/>
                <a:cs typeface="Times New Roman" panose="02020603050405020304" pitchFamily="18" charset="0"/>
              </a:rPr>
              <a:t>.:</a:t>
            </a:r>
          </a:p>
          <a:p>
            <a:pPr marL="0" indent="0">
              <a:buNone/>
            </a:pPr>
            <a:r>
              <a:rPr lang="fr-FR" dirty="0" smtClean="0">
                <a:latin typeface="Times New Roman" panose="02020603050405020304" pitchFamily="18" charset="0"/>
                <a:cs typeface="Times New Roman" panose="02020603050405020304" pitchFamily="18" charset="0"/>
              </a:rPr>
              <a:t>« Cil la retint et en latin l’a </a:t>
            </a:r>
            <a:r>
              <a:rPr lang="fr-FR" dirty="0" err="1" smtClean="0">
                <a:latin typeface="Times New Roman" panose="02020603050405020304" pitchFamily="18" charset="0"/>
                <a:cs typeface="Times New Roman" panose="02020603050405020304" pitchFamily="18" charset="0"/>
              </a:rPr>
              <a:t>escript</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ens</a:t>
            </a:r>
            <a:r>
              <a:rPr lang="fr-FR" dirty="0" smtClean="0">
                <a:latin typeface="Times New Roman" panose="02020603050405020304" pitchFamily="18" charset="0"/>
                <a:cs typeface="Times New Roman" panose="02020603050405020304" pitchFamily="18" charset="0"/>
              </a:rPr>
              <a:t> el parchemin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err="1" smtClean="0">
                <a:latin typeface="Times New Roman" panose="02020603050405020304" pitchFamily="18" charset="0"/>
                <a:cs typeface="Times New Roman" panose="02020603050405020304" pitchFamily="18" charset="0"/>
              </a:rPr>
              <a:t>Fr.cont</a:t>
            </a:r>
            <a:r>
              <a:rPr lang="fr-FR" dirty="0" smtClean="0">
                <a:latin typeface="Times New Roman" panose="02020603050405020304" pitchFamily="18" charset="0"/>
                <a:cs typeface="Times New Roman" panose="02020603050405020304" pitchFamily="18" charset="0"/>
              </a:rPr>
              <a:t>.: </a:t>
            </a:r>
          </a:p>
          <a:p>
            <a:pPr marL="0" indent="0">
              <a:buNone/>
            </a:pPr>
            <a:r>
              <a:rPr lang="fr-FR" dirty="0" smtClean="0">
                <a:latin typeface="Times New Roman" panose="02020603050405020304" pitchFamily="18" charset="0"/>
                <a:cs typeface="Times New Roman" panose="02020603050405020304" pitchFamily="18" charset="0"/>
              </a:rPr>
              <a:t>« Celui-ci l’a retenue et l’a écrite en latin sur le parchemin »</a:t>
            </a:r>
            <a:endParaRPr lang="fr-FR" dirty="0">
              <a:latin typeface="Times New Roman" panose="02020603050405020304" pitchFamily="18" charset="0"/>
              <a:cs typeface="Times New Roman" panose="02020603050405020304" pitchFamily="18" charset="0"/>
            </a:endParaRPr>
          </a:p>
        </p:txBody>
      </p:sp>
      <p:sp>
        <p:nvSpPr>
          <p:cNvPr id="5" name="Segnaposto contenuto 4"/>
          <p:cNvSpPr>
            <a:spLocks noGrp="1"/>
          </p:cNvSpPr>
          <p:nvPr>
            <p:ph sz="half" idx="2"/>
          </p:nvPr>
        </p:nvSpPr>
        <p:spPr>
          <a:xfrm>
            <a:off x="6172200" y="1312606"/>
            <a:ext cx="5181600" cy="4864357"/>
          </a:xfrm>
        </p:spPr>
        <p:txBody>
          <a:bodyPr>
            <a:normAutofit fontScale="92500" lnSpcReduction="20000"/>
          </a:bodyPr>
          <a:lstStyle/>
          <a:p>
            <a:r>
              <a:rPr lang="fr-FR" dirty="0" smtClean="0">
                <a:latin typeface="Times New Roman" panose="02020603050405020304" pitchFamily="18" charset="0"/>
                <a:cs typeface="Times New Roman" panose="02020603050405020304" pitchFamily="18" charset="0"/>
              </a:rPr>
              <a:t>Parole orale </a:t>
            </a:r>
          </a:p>
          <a:p>
            <a:pPr marL="457200" lvl="1" indent="0">
              <a:buNone/>
            </a:pPr>
            <a:r>
              <a:rPr lang="fr-FR" dirty="0" smtClean="0">
                <a:latin typeface="Times New Roman" panose="02020603050405020304" pitchFamily="18" charset="0"/>
                <a:cs typeface="Times New Roman" panose="02020603050405020304" pitchFamily="18" charset="0"/>
              </a:rPr>
              <a:t>Français (Beauté =&gt; Moine)</a:t>
            </a:r>
          </a:p>
          <a:p>
            <a:endParaRPr lang="fr-FR" dirty="0">
              <a:latin typeface="Times New Roman" panose="02020603050405020304" pitchFamily="18" charset="0"/>
              <a:cs typeface="Times New Roman" panose="02020603050405020304" pitchFamily="18" charset="0"/>
            </a:endParaRPr>
          </a:p>
          <a:p>
            <a:pPr marL="0" indent="0" algn="ctr">
              <a:buNone/>
            </a:pPr>
            <a:r>
              <a:rPr lang="fr-FR" dirty="0" smtClean="0">
                <a:latin typeface="Times New Roman" panose="02020603050405020304" pitchFamily="18" charset="0"/>
                <a:cs typeface="Times New Roman" panose="02020603050405020304" pitchFamily="18" charset="0"/>
              </a:rPr>
              <a:t>V</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Parole écrite </a:t>
            </a:r>
          </a:p>
          <a:p>
            <a:pPr marL="457200" lvl="1" indent="0">
              <a:buNone/>
            </a:pPr>
            <a:r>
              <a:rPr lang="fr-FR" dirty="0" smtClean="0">
                <a:latin typeface="Times New Roman" panose="02020603050405020304" pitchFamily="18" charset="0"/>
                <a:cs typeface="Times New Roman" panose="02020603050405020304" pitchFamily="18" charset="0"/>
              </a:rPr>
              <a:t>Latin (Moine =&gt; Chapelain)</a:t>
            </a:r>
          </a:p>
          <a:p>
            <a:endParaRPr lang="fr-FR" dirty="0">
              <a:latin typeface="Times New Roman" panose="02020603050405020304" pitchFamily="18" charset="0"/>
              <a:cs typeface="Times New Roman" panose="02020603050405020304" pitchFamily="18" charset="0"/>
            </a:endParaRPr>
          </a:p>
          <a:p>
            <a:pPr marL="0" indent="0" algn="ctr">
              <a:buNone/>
            </a:pPr>
            <a:r>
              <a:rPr lang="fr-FR" dirty="0" smtClean="0">
                <a:latin typeface="Times New Roman" panose="02020603050405020304" pitchFamily="18" charset="0"/>
                <a:cs typeface="Times New Roman" panose="02020603050405020304" pitchFamily="18" charset="0"/>
              </a:rPr>
              <a:t>V</a:t>
            </a:r>
          </a:p>
          <a:p>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Parole orale </a:t>
            </a:r>
          </a:p>
          <a:p>
            <a:pPr marL="457200" lvl="1" indent="0">
              <a:buNone/>
            </a:pPr>
            <a:r>
              <a:rPr lang="fr-FR" dirty="0" smtClean="0">
                <a:latin typeface="Times New Roman" panose="02020603050405020304" pitchFamily="18" charset="0"/>
                <a:cs typeface="Times New Roman" panose="02020603050405020304" pitchFamily="18" charset="0"/>
              </a:rPr>
              <a:t>Français (Chapelain =&gt; Sœur)</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90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fr-FR" dirty="0" smtClean="0">
                <a:solidFill>
                  <a:srgbClr val="FF0000"/>
                </a:solidFill>
                <a:latin typeface="Times New Roman" panose="02020603050405020304" pitchFamily="18" charset="0"/>
                <a:cs typeface="Times New Roman" panose="02020603050405020304" pitchFamily="18" charset="0"/>
              </a:rPr>
              <a:t>Le lingue </a:t>
            </a:r>
            <a:r>
              <a:rPr lang="fr-FR" smtClean="0">
                <a:solidFill>
                  <a:srgbClr val="FF0000"/>
                </a:solidFill>
                <a:latin typeface="Times New Roman" panose="02020603050405020304" pitchFamily="18" charset="0"/>
                <a:cs typeface="Times New Roman" panose="02020603050405020304" pitchFamily="18" charset="0"/>
              </a:rPr>
              <a:t>in </a:t>
            </a:r>
            <a:r>
              <a:rPr lang="fr-FR" dirty="0" err="1">
                <a:solidFill>
                  <a:srgbClr val="FF0000"/>
                </a:solidFill>
                <a:latin typeface="Times New Roman" panose="02020603050405020304" pitchFamily="18" charset="0"/>
                <a:cs typeface="Times New Roman" panose="02020603050405020304" pitchFamily="18" charset="0"/>
              </a:rPr>
              <a:t>F</a:t>
            </a:r>
            <a:r>
              <a:rPr lang="fr-FR" smtClean="0">
                <a:solidFill>
                  <a:srgbClr val="FF0000"/>
                </a:solidFill>
                <a:latin typeface="Times New Roman" panose="02020603050405020304" pitchFamily="18" charset="0"/>
                <a:cs typeface="Times New Roman" panose="02020603050405020304" pitchFamily="18" charset="0"/>
              </a:rPr>
              <a:t>rancia </a:t>
            </a:r>
            <a:r>
              <a:rPr lang="fr-FR" dirty="0" err="1" smtClean="0">
                <a:solidFill>
                  <a:srgbClr val="FF0000"/>
                </a:solidFill>
                <a:latin typeface="Times New Roman" panose="02020603050405020304" pitchFamily="18" charset="0"/>
                <a:cs typeface="Times New Roman" panose="02020603050405020304" pitchFamily="18" charset="0"/>
              </a:rPr>
              <a:t>nel</a:t>
            </a:r>
            <a:r>
              <a:rPr lang="fr-FR" dirty="0" smtClean="0">
                <a:solidFill>
                  <a:srgbClr val="FF0000"/>
                </a:solidFill>
                <a:latin typeface="Times New Roman" panose="02020603050405020304" pitchFamily="18" charset="0"/>
                <a:cs typeface="Times New Roman" panose="02020603050405020304" pitchFamily="18" charset="0"/>
              </a:rPr>
              <a:t> </a:t>
            </a:r>
            <a:r>
              <a:rPr lang="fr-FR" dirty="0" err="1" smtClean="0">
                <a:solidFill>
                  <a:srgbClr val="FF0000"/>
                </a:solidFill>
                <a:latin typeface="Times New Roman" panose="02020603050405020304" pitchFamily="18" charset="0"/>
                <a:cs typeface="Times New Roman" panose="02020603050405020304" pitchFamily="18" charset="0"/>
              </a:rPr>
              <a:t>Medioevo</a:t>
            </a:r>
            <a:r>
              <a:rPr lang="fr-FR" dirty="0">
                <a:solidFill>
                  <a:srgbClr val="FF0000"/>
                </a:solidFill>
                <a:latin typeface="Times New Roman" panose="02020603050405020304" pitchFamily="18" charset="0"/>
                <a:cs typeface="Times New Roman" panose="02020603050405020304" pitchFamily="18" charset="0"/>
              </a:rPr>
              <a:t/>
            </a:r>
            <a:br>
              <a:rPr lang="fr-FR" dirty="0">
                <a:solidFill>
                  <a:srgbClr val="FF0000"/>
                </a:solidFill>
                <a:latin typeface="Times New Roman" panose="02020603050405020304" pitchFamily="18" charset="0"/>
                <a:cs typeface="Times New Roman" panose="02020603050405020304" pitchFamily="18" charset="0"/>
              </a:rPr>
            </a:br>
            <a:r>
              <a:rPr lang="fr-FR" dirty="0" smtClean="0">
                <a:solidFill>
                  <a:srgbClr val="FF0000"/>
                </a:solidFill>
                <a:latin typeface="Times New Roman" panose="02020603050405020304" pitchFamily="18" charset="0"/>
                <a:cs typeface="Times New Roman" panose="02020603050405020304" pitchFamily="18" charset="0"/>
              </a:rPr>
              <a:t>Come si </a:t>
            </a:r>
            <a:r>
              <a:rPr lang="fr-FR" dirty="0" err="1" smtClean="0">
                <a:solidFill>
                  <a:srgbClr val="FF0000"/>
                </a:solidFill>
                <a:latin typeface="Times New Roman" panose="02020603050405020304" pitchFamily="18" charset="0"/>
                <a:cs typeface="Times New Roman" panose="02020603050405020304" pitchFamily="18" charset="0"/>
              </a:rPr>
              <a:t>dice</a:t>
            </a:r>
            <a:r>
              <a:rPr lang="fr-FR" dirty="0" smtClean="0">
                <a:solidFill>
                  <a:srgbClr val="FF0000"/>
                </a:solidFill>
                <a:latin typeface="Times New Roman" panose="02020603050405020304" pitchFamily="18" charset="0"/>
                <a:cs typeface="Times New Roman" panose="02020603050405020304" pitchFamily="18" charset="0"/>
              </a:rPr>
              <a:t> « </a:t>
            </a:r>
            <a:r>
              <a:rPr lang="fr-FR" dirty="0" err="1" smtClean="0">
                <a:solidFill>
                  <a:srgbClr val="FF0000"/>
                </a:solidFill>
                <a:latin typeface="Times New Roman" panose="02020603050405020304" pitchFamily="18" charset="0"/>
                <a:cs typeface="Times New Roman" panose="02020603050405020304" pitchFamily="18" charset="0"/>
              </a:rPr>
              <a:t>sì</a:t>
            </a:r>
            <a:r>
              <a:rPr lang="fr-FR" dirty="0" smtClean="0">
                <a:solidFill>
                  <a:srgbClr val="FF0000"/>
                </a:solidFill>
                <a:latin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7" name="Segnaposto contenuto 6"/>
          <p:cNvSpPr>
            <a:spLocks noGrp="1"/>
          </p:cNvSpPr>
          <p:nvPr>
            <p:ph sz="half" idx="1"/>
          </p:nvPr>
        </p:nvSpPr>
        <p:spPr/>
        <p:txBody>
          <a:bodyPr/>
          <a:lstStyle/>
          <a:p>
            <a:r>
              <a:rPr lang="fr-FR" b="1" dirty="0" smtClean="0">
                <a:latin typeface="Times New Roman" panose="02020603050405020304" pitchFamily="18" charset="0"/>
                <a:cs typeface="Times New Roman" panose="02020603050405020304" pitchFamily="18" charset="0"/>
              </a:rPr>
              <a:t>Langue d’Oc</a:t>
            </a:r>
          </a:p>
          <a:p>
            <a:pPr lvl="1"/>
            <a:r>
              <a:rPr lang="fr-FR" dirty="0" smtClean="0">
                <a:latin typeface="Times New Roman" panose="02020603050405020304" pitchFamily="18" charset="0"/>
                <a:cs typeface="Times New Roman" panose="02020603050405020304" pitchFamily="18" charset="0"/>
              </a:rPr>
              <a:t>Oc &lt; Hoc (lat.)</a:t>
            </a:r>
          </a:p>
          <a:p>
            <a:r>
              <a:rPr lang="fr-FR" dirty="0" smtClean="0">
                <a:latin typeface="Times New Roman" panose="02020603050405020304" pitchFamily="18" charset="0"/>
                <a:cs typeface="Times New Roman" panose="02020603050405020304" pitchFamily="18" charset="0"/>
              </a:rPr>
              <a:t>Sud della Francia</a:t>
            </a:r>
          </a:p>
          <a:p>
            <a:r>
              <a:rPr lang="fr-FR" dirty="0" smtClean="0">
                <a:latin typeface="Times New Roman" panose="02020603050405020304" pitchFamily="18" charset="0"/>
                <a:cs typeface="Times New Roman" panose="02020603050405020304" pitchFamily="18" charset="0"/>
              </a:rPr>
              <a:t>Langue provençale </a:t>
            </a:r>
            <a:r>
              <a:rPr lang="fr-FR" dirty="0" err="1" smtClean="0">
                <a:latin typeface="Times New Roman" panose="02020603050405020304" pitchFamily="18" charset="0"/>
                <a:cs typeface="Times New Roman" panose="02020603050405020304" pitchFamily="18" charset="0"/>
              </a:rPr>
              <a:t>abbastanza</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omogenea</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8" name="Segnaposto contenuto 7"/>
          <p:cNvSpPr>
            <a:spLocks noGrp="1"/>
          </p:cNvSpPr>
          <p:nvPr>
            <p:ph sz="half" idx="2"/>
          </p:nvPr>
        </p:nvSpPr>
        <p:spPr/>
        <p:txBody>
          <a:bodyPr/>
          <a:lstStyle/>
          <a:p>
            <a:r>
              <a:rPr lang="fr-FR" b="1" dirty="0" smtClean="0">
                <a:latin typeface="Times New Roman" panose="02020603050405020304" pitchFamily="18" charset="0"/>
                <a:cs typeface="Times New Roman" panose="02020603050405020304" pitchFamily="18" charset="0"/>
              </a:rPr>
              <a:t>Langue d’</a:t>
            </a:r>
            <a:r>
              <a:rPr lang="fr-FR" b="1" dirty="0" err="1" smtClean="0">
                <a:latin typeface="Times New Roman" panose="02020603050405020304" pitchFamily="18" charset="0"/>
                <a:cs typeface="Times New Roman" panose="02020603050405020304" pitchFamily="18" charset="0"/>
              </a:rPr>
              <a:t>Oil</a:t>
            </a:r>
            <a:endParaRPr lang="fr-FR" b="1" dirty="0" smtClean="0">
              <a:latin typeface="Times New Roman" panose="02020603050405020304" pitchFamily="18" charset="0"/>
              <a:cs typeface="Times New Roman" panose="02020603050405020304" pitchFamily="18" charset="0"/>
            </a:endParaRPr>
          </a:p>
          <a:p>
            <a:pPr lvl="1"/>
            <a:r>
              <a:rPr lang="fr-FR" dirty="0" err="1" smtClean="0">
                <a:latin typeface="Times New Roman" panose="02020603050405020304" pitchFamily="18" charset="0"/>
                <a:cs typeface="Times New Roman" panose="02020603050405020304" pitchFamily="18" charset="0"/>
              </a:rPr>
              <a:t>Oil</a:t>
            </a:r>
            <a:r>
              <a:rPr lang="fr-FR" dirty="0" smtClean="0">
                <a:latin typeface="Times New Roman" panose="02020603050405020304" pitchFamily="18" charset="0"/>
                <a:cs typeface="Times New Roman" panose="02020603050405020304" pitchFamily="18" charset="0"/>
              </a:rPr>
              <a:t> &lt; hoc </a:t>
            </a:r>
            <a:r>
              <a:rPr lang="fr-FR" dirty="0" err="1" smtClean="0">
                <a:latin typeface="Times New Roman" panose="02020603050405020304" pitchFamily="18" charset="0"/>
                <a:cs typeface="Times New Roman" panose="02020603050405020304" pitchFamily="18" charset="0"/>
              </a:rPr>
              <a:t>ille</a:t>
            </a:r>
            <a:r>
              <a:rPr lang="fr-FR" dirty="0" smtClean="0">
                <a:latin typeface="Times New Roman" panose="02020603050405020304" pitchFamily="18" charset="0"/>
                <a:cs typeface="Times New Roman" panose="02020603050405020304" pitchFamily="18" charset="0"/>
              </a:rPr>
              <a:t> (lat.)</a:t>
            </a:r>
          </a:p>
          <a:p>
            <a:r>
              <a:rPr lang="fr-FR" dirty="0" smtClean="0">
                <a:latin typeface="Times New Roman" panose="02020603050405020304" pitchFamily="18" charset="0"/>
                <a:cs typeface="Times New Roman" panose="02020603050405020304" pitchFamily="18" charset="0"/>
              </a:rPr>
              <a:t>Nord della Francia</a:t>
            </a:r>
          </a:p>
          <a:p>
            <a:r>
              <a:rPr lang="fr-FR" dirty="0" smtClean="0">
                <a:latin typeface="Times New Roman" panose="02020603050405020304" pitchFamily="18" charset="0"/>
                <a:cs typeface="Times New Roman" panose="02020603050405020304" pitchFamily="18" charset="0"/>
              </a:rPr>
              <a:t>Vari </a:t>
            </a:r>
            <a:r>
              <a:rPr lang="fr-FR" dirty="0" err="1" smtClean="0">
                <a:latin typeface="Times New Roman" panose="02020603050405020304" pitchFamily="18" charset="0"/>
                <a:cs typeface="Times New Roman" panose="02020603050405020304" pitchFamily="18" charset="0"/>
              </a:rPr>
              <a:t>dialetti</a:t>
            </a:r>
            <a:r>
              <a:rPr lang="fr-FR" dirty="0" smtClean="0">
                <a:latin typeface="Times New Roman" panose="02020603050405020304" pitchFamily="18" charset="0"/>
                <a:cs typeface="Times New Roman" panose="02020603050405020304" pitchFamily="18" charset="0"/>
              </a:rPr>
              <a:t>:</a:t>
            </a:r>
          </a:p>
          <a:p>
            <a:pPr lvl="1"/>
            <a:r>
              <a:rPr lang="fr-FR" dirty="0" smtClean="0">
                <a:latin typeface="Times New Roman" panose="02020603050405020304" pitchFamily="18" charset="0"/>
                <a:cs typeface="Times New Roman" panose="02020603050405020304" pitchFamily="18" charset="0"/>
              </a:rPr>
              <a:t>Lingua </a:t>
            </a:r>
            <a:r>
              <a:rPr lang="fr-FR" dirty="0" err="1" smtClean="0">
                <a:latin typeface="Times New Roman" panose="02020603050405020304" pitchFamily="18" charset="0"/>
                <a:cs typeface="Times New Roman" panose="02020603050405020304" pitchFamily="18" charset="0"/>
              </a:rPr>
              <a:t>piccarda</a:t>
            </a:r>
            <a:endParaRPr lang="fr-FR" dirty="0" smtClean="0">
              <a:latin typeface="Times New Roman" panose="02020603050405020304" pitchFamily="18" charset="0"/>
              <a:cs typeface="Times New Roman" panose="02020603050405020304" pitchFamily="18" charset="0"/>
            </a:endParaRPr>
          </a:p>
          <a:p>
            <a:pPr lvl="1"/>
            <a:r>
              <a:rPr lang="fr-FR" dirty="0" smtClean="0">
                <a:latin typeface="Times New Roman" panose="02020603050405020304" pitchFamily="18" charset="0"/>
                <a:cs typeface="Times New Roman" panose="02020603050405020304" pitchFamily="18" charset="0"/>
              </a:rPr>
              <a:t>Lingua </a:t>
            </a:r>
            <a:r>
              <a:rPr lang="fr-FR" dirty="0" err="1" smtClean="0">
                <a:latin typeface="Times New Roman" panose="02020603050405020304" pitchFamily="18" charset="0"/>
                <a:cs typeface="Times New Roman" panose="02020603050405020304" pitchFamily="18" charset="0"/>
              </a:rPr>
              <a:t>vallone</a:t>
            </a:r>
            <a:endParaRPr lang="fr-FR" dirty="0" smtClean="0">
              <a:latin typeface="Times New Roman" panose="02020603050405020304" pitchFamily="18" charset="0"/>
              <a:cs typeface="Times New Roman" panose="02020603050405020304" pitchFamily="18" charset="0"/>
            </a:endParaRPr>
          </a:p>
          <a:p>
            <a:pPr lvl="1"/>
            <a:r>
              <a:rPr lang="fr-FR" dirty="0" err="1" smtClean="0">
                <a:latin typeface="Times New Roman" panose="02020603050405020304" pitchFamily="18" charset="0"/>
                <a:cs typeface="Times New Roman" panose="02020603050405020304" pitchFamily="18" charset="0"/>
              </a:rPr>
              <a:t>Lorenese</a:t>
            </a:r>
            <a:endParaRPr lang="fr-FR" dirty="0" smtClean="0">
              <a:latin typeface="Times New Roman" panose="02020603050405020304" pitchFamily="18" charset="0"/>
              <a:cs typeface="Times New Roman" panose="02020603050405020304" pitchFamily="18" charset="0"/>
            </a:endParaRPr>
          </a:p>
          <a:p>
            <a:pPr lvl="1"/>
            <a:r>
              <a:rPr lang="fr-FR" dirty="0" smtClean="0">
                <a:latin typeface="Times New Roman" panose="02020603050405020304" pitchFamily="18" charset="0"/>
                <a:cs typeface="Times New Roman" panose="02020603050405020304" pitchFamily="18" charset="0"/>
              </a:rPr>
              <a:t>Lingua </a:t>
            </a:r>
            <a:r>
              <a:rPr lang="fr-FR" dirty="0" err="1" smtClean="0">
                <a:latin typeface="Times New Roman" panose="02020603050405020304" pitchFamily="18" charset="0"/>
                <a:cs typeface="Times New Roman" panose="02020603050405020304" pitchFamily="18" charset="0"/>
              </a:rPr>
              <a:t>borgognona</a:t>
            </a:r>
            <a:endParaRPr lang="fr-FR" dirty="0" smtClean="0">
              <a:latin typeface="Times New Roman" panose="02020603050405020304" pitchFamily="18" charset="0"/>
              <a:cs typeface="Times New Roman" panose="02020603050405020304" pitchFamily="18" charset="0"/>
            </a:endParaRPr>
          </a:p>
          <a:p>
            <a:pPr lvl="1"/>
            <a:r>
              <a:rPr lang="fr-FR" dirty="0" err="1" smtClean="0">
                <a:latin typeface="Times New Roman" panose="02020603050405020304" pitchFamily="18" charset="0"/>
                <a:cs typeface="Times New Roman" panose="02020603050405020304" pitchFamily="18" charset="0"/>
              </a:rPr>
              <a:t>Anglonormanno</a:t>
            </a:r>
            <a:r>
              <a:rPr lang="fr-FR" dirty="0" smtClean="0">
                <a:latin typeface="Times New Roman" panose="02020603050405020304" pitchFamily="18" charset="0"/>
                <a:cs typeface="Times New Roman" panose="02020603050405020304" pitchFamily="18" charset="0"/>
              </a:rPr>
              <a:t>….</a:t>
            </a:r>
          </a:p>
          <a:p>
            <a:pPr lvl="1"/>
            <a:r>
              <a:rPr lang="fr-FR" dirty="0" smtClean="0">
                <a:solidFill>
                  <a:srgbClr val="FF0000"/>
                </a:solidFill>
                <a:latin typeface="Times New Roman" panose="02020603050405020304" pitchFamily="18" charset="0"/>
                <a:cs typeface="Times New Roman" panose="02020603050405020304" pitchFamily="18" charset="0"/>
              </a:rPr>
              <a:t>Francien =&gt; Ile-de -France</a:t>
            </a:r>
          </a:p>
          <a:p>
            <a:pPr lvl="1"/>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2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7200" dirty="0" err="1" smtClean="0">
                <a:latin typeface="Times New Roman" panose="02020603050405020304" pitchFamily="18" charset="0"/>
                <a:cs typeface="Times New Roman" panose="02020603050405020304" pitchFamily="18" charset="0"/>
              </a:rPr>
              <a:t>Evoluzione</a:t>
            </a:r>
            <a:r>
              <a:rPr lang="fr-FR" sz="7200" dirty="0" smtClean="0">
                <a:latin typeface="Times New Roman" panose="02020603050405020304" pitchFamily="18" charset="0"/>
                <a:cs typeface="Times New Roman" panose="02020603050405020304" pitchFamily="18" charset="0"/>
              </a:rPr>
              <a:t> </a:t>
            </a:r>
            <a:r>
              <a:rPr lang="fr-FR" sz="7200" dirty="0" err="1" smtClean="0">
                <a:latin typeface="Times New Roman" panose="02020603050405020304" pitchFamily="18" charset="0"/>
                <a:cs typeface="Times New Roman" panose="02020603050405020304" pitchFamily="18" charset="0"/>
              </a:rPr>
              <a:t>del</a:t>
            </a:r>
            <a:r>
              <a:rPr lang="fr-FR" sz="7200" dirty="0" smtClean="0">
                <a:latin typeface="Times New Roman" panose="02020603050405020304" pitchFamily="18" charset="0"/>
                <a:cs typeface="Times New Roman" panose="02020603050405020304" pitchFamily="18" charset="0"/>
              </a:rPr>
              <a:t> </a:t>
            </a:r>
            <a:r>
              <a:rPr lang="fr-FR" sz="7200" dirty="0" err="1" smtClean="0">
                <a:latin typeface="Times New Roman" panose="02020603050405020304" pitchFamily="18" charset="0"/>
                <a:cs typeface="Times New Roman" panose="02020603050405020304" pitchFamily="18" charset="0"/>
              </a:rPr>
              <a:t>Francese</a:t>
            </a:r>
            <a:endParaRPr lang="fr-FR" sz="7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Autofit/>
          </a:bodyPr>
          <a:lstStyle/>
          <a:p>
            <a:r>
              <a:rPr lang="fr-FR" sz="4800" dirty="0" smtClean="0">
                <a:latin typeface="Times New Roman" panose="02020603050405020304" pitchFamily="18" charset="0"/>
                <a:cs typeface="Times New Roman" panose="02020603050405020304" pitchFamily="18" charset="0"/>
              </a:rPr>
              <a:t>Ancien français : XI – XIII s.</a:t>
            </a:r>
          </a:p>
          <a:p>
            <a:r>
              <a:rPr lang="fr-FR" sz="4800" dirty="0" smtClean="0">
                <a:latin typeface="Times New Roman" panose="02020603050405020304" pitchFamily="18" charset="0"/>
                <a:cs typeface="Times New Roman" panose="02020603050405020304" pitchFamily="18" charset="0"/>
              </a:rPr>
              <a:t>Moyen français: XIV – </a:t>
            </a:r>
            <a:r>
              <a:rPr lang="fr-FR" sz="4800" dirty="0" err="1" smtClean="0">
                <a:latin typeface="Times New Roman" panose="02020603050405020304" pitchFamily="18" charset="0"/>
                <a:cs typeface="Times New Roman" panose="02020603050405020304" pitchFamily="18" charset="0"/>
              </a:rPr>
              <a:t>inizio</a:t>
            </a:r>
            <a:r>
              <a:rPr lang="fr-FR" sz="4800" dirty="0" smtClean="0">
                <a:latin typeface="Times New Roman" panose="02020603050405020304" pitchFamily="18" charset="0"/>
                <a:cs typeface="Times New Roman" panose="02020603050405020304" pitchFamily="18" charset="0"/>
              </a:rPr>
              <a:t> XVII s.</a:t>
            </a:r>
          </a:p>
          <a:p>
            <a:r>
              <a:rPr lang="fr-FR" sz="4800" dirty="0" smtClean="0">
                <a:latin typeface="Times New Roman" panose="02020603050405020304" pitchFamily="18" charset="0"/>
                <a:cs typeface="Times New Roman" panose="02020603050405020304" pitchFamily="18" charset="0"/>
              </a:rPr>
              <a:t>Français classique: XVII – XVIII s.</a:t>
            </a:r>
          </a:p>
          <a:p>
            <a:r>
              <a:rPr lang="fr-FR" sz="4800" dirty="0" smtClean="0">
                <a:latin typeface="Times New Roman" panose="02020603050405020304" pitchFamily="18" charset="0"/>
                <a:cs typeface="Times New Roman" panose="02020603050405020304" pitchFamily="18" charset="0"/>
              </a:rPr>
              <a:t>Français moderne: XIX – XX s. </a:t>
            </a:r>
          </a:p>
          <a:p>
            <a:r>
              <a:rPr lang="fr-FR" sz="4800" dirty="0" smtClean="0">
                <a:latin typeface="Times New Roman" panose="02020603050405020304" pitchFamily="18" charset="0"/>
                <a:cs typeface="Times New Roman" panose="02020603050405020304" pitchFamily="18" charset="0"/>
              </a:rPr>
              <a:t>Français contemporain: XX – XXI </a:t>
            </a:r>
            <a:endParaRPr lang="fr-FR"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4546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1245</Words>
  <Application>Microsoft Office PowerPoint</Application>
  <PresentationFormat>Widescreen</PresentationFormat>
  <Paragraphs>294</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Calibri</vt:lpstr>
      <vt:lpstr>Calibri Light</vt:lpstr>
      <vt:lpstr>French Script MT</vt:lpstr>
      <vt:lpstr>Times New Roman</vt:lpstr>
      <vt:lpstr>Wingdings</vt:lpstr>
      <vt:lpstr>Tema di Office</vt:lpstr>
      <vt:lpstr>Nascita della lingua e della letteratura francese</vt:lpstr>
      <vt:lpstr>813: Concilio di Tours</vt:lpstr>
      <vt:lpstr>842: Les serments de Strasbourg Texte de Louis le Germanique</vt:lpstr>
      <vt:lpstr>842: Les serments de Strasbourg Texte de Charles</vt:lpstr>
      <vt:lpstr>880 c.: La Séquence de sainte Eulalie</vt:lpstr>
      <vt:lpstr>Il bilinguismo medievale</vt:lpstr>
      <vt:lpstr>Gliglois, XIII siècle</vt:lpstr>
      <vt:lpstr>Le lingue in Francia nel Medioevo Come si dice « sì »</vt:lpstr>
      <vt:lpstr>Evoluzione del Francese</vt:lpstr>
      <vt:lpstr>I grandi generi letterari</vt:lpstr>
      <vt:lpstr>Les Chansons de geste</vt:lpstr>
      <vt:lpstr>Les Chansons de geste</vt:lpstr>
      <vt:lpstr>La chanson de Roland</vt:lpstr>
      <vt:lpstr>La Chanson de Roland lassa CLXXIII </vt:lpstr>
      <vt:lpstr>Il ciclo arturiano</vt:lpstr>
      <vt:lpstr>Il Ciclo antico</vt:lpstr>
      <vt:lpstr>La matière de Dieu</vt:lpstr>
      <vt:lpstr>Scrivere d’Amore</vt:lpstr>
      <vt:lpstr>Le Roman de la rose</vt:lpstr>
      <vt:lpstr>Le Roman de la Rose</vt:lpstr>
      <vt:lpstr>Le songe de Guillaume</vt:lpstr>
      <vt:lpstr>La poesia lirica nel XV secolo</vt:lpstr>
      <vt:lpstr>Je meurs de soif… (1457 ca.)</vt:lpstr>
      <vt:lpstr>Charles / François: L’opera a confronto</vt:lpstr>
      <vt:lpstr>Villon, Le Lais, 1456</vt:lpstr>
      <vt:lpstr>Villon, Le Lais, 1456</vt:lpstr>
      <vt:lpstr>Villon, Le Testament, 1461?</vt:lpstr>
      <vt:lpstr>Il tema dell’amante martire</vt:lpstr>
      <vt:lpstr>Villon parla di se stesso</vt:lpstr>
      <vt:lpstr>Charles: elementi biografici nell’opera. Blois</vt:lpstr>
      <vt:lpstr>Charles: elementi biografici. Prigionia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serjments de Strasbourg</dc:title>
  <dc:creator>Proprietario</dc:creator>
  <cp:lastModifiedBy>Proprietario</cp:lastModifiedBy>
  <cp:revision>47</cp:revision>
  <dcterms:created xsi:type="dcterms:W3CDTF">2015-10-06T13:52:14Z</dcterms:created>
  <dcterms:modified xsi:type="dcterms:W3CDTF">2016-10-18T14:53:59Z</dcterms:modified>
</cp:coreProperties>
</file>