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81" r:id="rId4"/>
    <p:sldId id="259" r:id="rId5"/>
    <p:sldId id="260" r:id="rId6"/>
    <p:sldId id="262" r:id="rId7"/>
    <p:sldId id="261" r:id="rId8"/>
    <p:sldId id="263" r:id="rId9"/>
    <p:sldId id="279" r:id="rId10"/>
    <p:sldId id="264" r:id="rId11"/>
    <p:sldId id="265" r:id="rId12"/>
    <p:sldId id="292" r:id="rId13"/>
    <p:sldId id="280" r:id="rId14"/>
    <p:sldId id="266" r:id="rId15"/>
    <p:sldId id="284" r:id="rId16"/>
    <p:sldId id="289" r:id="rId17"/>
    <p:sldId id="286" r:id="rId18"/>
    <p:sldId id="291" r:id="rId19"/>
    <p:sldId id="287" r:id="rId20"/>
    <p:sldId id="257" r:id="rId21"/>
    <p:sldId id="258" r:id="rId22"/>
    <p:sldId id="277" r:id="rId23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AD"/>
    <a:srgbClr val="F60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899CA-2855-4192-BE28-4934F89D7C88}" type="datetimeFigureOut">
              <a:rPr lang="it-IT"/>
              <a:pPr>
                <a:defRPr/>
              </a:pPr>
              <a:t>03/10/2017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E01C8-C5B4-4133-9A85-85930F7317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EE0FA-CC26-43A1-94DE-25FD67E218F6}" type="datetimeFigureOut">
              <a:rPr lang="it-IT"/>
              <a:pPr>
                <a:defRPr/>
              </a:pPr>
              <a:t>03/10/2017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3490A-83C9-4D90-A552-14A9DF0B0F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67254-B7DC-46E2-AB17-460A03B371AC}" type="datetimeFigureOut">
              <a:rPr lang="it-IT"/>
              <a:pPr>
                <a:defRPr/>
              </a:pPr>
              <a:t>03/10/2017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ED9C4-E315-407C-942E-6E5345ACB6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66FBF-2C59-4E87-A222-51B71E629146}" type="datetimeFigureOut">
              <a:rPr lang="it-IT"/>
              <a:pPr>
                <a:defRPr/>
              </a:pPr>
              <a:t>03/10/2017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7B347-3B6C-4322-AB27-AA67B573A8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619DB-5D83-4954-905E-DEB42A764DA1}" type="datetimeFigureOut">
              <a:rPr lang="it-IT"/>
              <a:pPr>
                <a:defRPr/>
              </a:pPr>
              <a:t>03/10/2017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B97F2-92C6-4415-80B9-D59883B756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FB107-24F2-4AEF-8B4A-3FBD632D029E}" type="datetimeFigureOut">
              <a:rPr lang="it-IT"/>
              <a:pPr>
                <a:defRPr/>
              </a:pPr>
              <a:t>03/10/2017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46AA9-4088-4ABE-9C30-147E178C70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98E57-18CA-47D7-8792-64EF792831DB}" type="datetimeFigureOut">
              <a:rPr lang="it-IT"/>
              <a:pPr>
                <a:defRPr/>
              </a:pPr>
              <a:t>03/10/2017</a:t>
            </a:fld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3424D-3E5E-424D-AC76-66109B36B5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58153-0467-42AE-BA8E-266D449969B7}" type="datetimeFigureOut">
              <a:rPr lang="it-IT"/>
              <a:pPr>
                <a:defRPr/>
              </a:pPr>
              <a:t>03/10/2017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49FF5-77F8-4D15-81A9-79289CFADD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7A55E-6143-45BE-A71B-951B825C2774}" type="datetimeFigureOut">
              <a:rPr lang="it-IT"/>
              <a:pPr>
                <a:defRPr/>
              </a:pPr>
              <a:t>03/10/2017</a:t>
            </a:fld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54513-15F4-4D6A-B1FC-2CE3AEBAA6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69C4-9FDE-4ED1-9D8A-C8687C2685D0}" type="datetimeFigureOut">
              <a:rPr lang="it-IT"/>
              <a:pPr>
                <a:defRPr/>
              </a:pPr>
              <a:t>03/10/2017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A5F9E-AE58-4242-B6E7-164D3A4C6F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AFC0D-41CD-49C8-A56F-31763FE594E9}" type="datetimeFigureOut">
              <a:rPr lang="it-IT"/>
              <a:pPr>
                <a:defRPr/>
              </a:pPr>
              <a:t>03/10/2017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58C7A-EF3D-4BCA-9BA0-D7362F553F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55FAC3-CC06-4818-9939-43DF624ACD03}" type="datetimeFigureOut">
              <a:rPr lang="it-IT"/>
              <a:pPr>
                <a:defRPr/>
              </a:pPr>
              <a:t>03/10/2017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DF9FE3-3948-4FB6-ABCC-C0DC8510E4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rta\Desktop\FILIGRAN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6000"/>
          </a:blip>
          <a:srcRect/>
          <a:stretch>
            <a:fillRect/>
          </a:stretch>
        </p:blipFill>
        <p:spPr bwMode="auto">
          <a:xfrm>
            <a:off x="928662" y="1428736"/>
            <a:ext cx="7614517" cy="517763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357290"/>
            <a:ext cx="7772400" cy="1470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>
                <a:latin typeface="+mn-lt"/>
              </a:rPr>
              <a:t>UNIVERSITÀ  DEGLI STUDI DI TRIESTE</a:t>
            </a:r>
            <a:br>
              <a:rPr lang="it-IT" sz="2000" dirty="0">
                <a:latin typeface="+mn-lt"/>
              </a:rPr>
            </a:br>
            <a:r>
              <a:rPr lang="it-IT" sz="1800" dirty="0">
                <a:latin typeface="+mn-lt"/>
              </a:rPr>
              <a:t>DIPARTIMENTO DI INGEGNERIA E ARCHITETTURA</a:t>
            </a:r>
            <a:br>
              <a:rPr lang="it-IT" sz="1800" dirty="0">
                <a:latin typeface="+mn-lt"/>
              </a:rPr>
            </a:br>
            <a:r>
              <a:rPr lang="it-IT" sz="1800" dirty="0">
                <a:latin typeface="+mn-lt"/>
              </a:rPr>
              <a:t/>
            </a:r>
            <a:br>
              <a:rPr lang="it-IT" sz="1800" dirty="0">
                <a:latin typeface="+mn-lt"/>
              </a:rPr>
            </a:br>
            <a:endParaRPr lang="it-IT" sz="1600" dirty="0">
              <a:latin typeface="+mn-lt"/>
            </a:endParaRPr>
          </a:p>
        </p:txBody>
      </p:sp>
      <p:sp>
        <p:nvSpPr>
          <p:cNvPr id="2052" name="Subtitle 2"/>
          <p:cNvSpPr>
            <a:spLocks noGrp="1"/>
          </p:cNvSpPr>
          <p:nvPr>
            <p:ph type="subTitle" idx="1"/>
          </p:nvPr>
        </p:nvSpPr>
        <p:spPr>
          <a:xfrm>
            <a:off x="214313" y="3429000"/>
            <a:ext cx="8715375" cy="1752600"/>
          </a:xfrm>
        </p:spPr>
        <p:txBody>
          <a:bodyPr/>
          <a:lstStyle/>
          <a:p>
            <a:pPr eaLnBrk="1" hangingPunct="1"/>
            <a:r>
              <a:rPr lang="it-IT" sz="2200" b="1" dirty="0">
                <a:solidFill>
                  <a:schemeClr val="tx2"/>
                </a:solidFill>
              </a:rPr>
              <a:t>IL COMPLESSO DELL’EX-OSPEDALE PSICHIATRICO </a:t>
            </a:r>
          </a:p>
          <a:p>
            <a:pPr eaLnBrk="1" hangingPunct="1"/>
            <a:r>
              <a:rPr lang="it-IT" sz="2200" b="1" dirty="0">
                <a:solidFill>
                  <a:schemeClr val="tx2"/>
                </a:solidFill>
              </a:rPr>
              <a:t>PROVINCIALE DI GORIZIA</a:t>
            </a:r>
          </a:p>
        </p:txBody>
      </p:sp>
      <p:pic>
        <p:nvPicPr>
          <p:cNvPr id="2053" name="Picture 2" descr="C:\Users\Marta\Desktop\Università\logo unit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9063" y="214290"/>
            <a:ext cx="1214437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Box 5"/>
          <p:cNvSpPr txBox="1">
            <a:spLocks noChangeArrowheads="1"/>
          </p:cNvSpPr>
          <p:nvPr/>
        </p:nvSpPr>
        <p:spPr bwMode="auto">
          <a:xfrm>
            <a:off x="0" y="6273249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16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Marta Lombardi</a:t>
            </a:r>
          </a:p>
          <a:p>
            <a:pPr algn="r"/>
            <a:r>
              <a:rPr lang="it-IT" sz="1600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03∙10∙2017</a:t>
            </a:r>
            <a:endParaRPr lang="it-IT" i="1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0" y="0"/>
            <a:ext cx="60007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400" dirty="0">
                <a:solidFill>
                  <a:srgbClr val="C00000"/>
                </a:solidFill>
                <a:latin typeface="Calibri" pitchFamily="34" charset="0"/>
              </a:rPr>
              <a:t>3</a:t>
            </a:r>
            <a:r>
              <a:rPr lang="it-IT" sz="2000" dirty="0">
                <a:latin typeface="Calibri" pitchFamily="34" charset="0"/>
              </a:rPr>
              <a:t>_DALLA RICOSTRUZIONE AI GIORNI D’OGGI</a:t>
            </a:r>
          </a:p>
        </p:txBody>
      </p:sp>
      <p:pic>
        <p:nvPicPr>
          <p:cNvPr id="9218" name="Picture 2" descr="C:\Users\Marta\Desktop\i\division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74" t="2867" r="2174"/>
          <a:stretch>
            <a:fillRect/>
          </a:stretch>
        </p:blipFill>
        <p:spPr bwMode="auto">
          <a:xfrm>
            <a:off x="357188" y="857250"/>
            <a:ext cx="314325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72188" y="3429000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1961_riforme di Franco Basaglia</a:t>
            </a:r>
            <a:endParaRPr lang="it-IT" sz="1600">
              <a:latin typeface="Calibri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0438" y="1500188"/>
            <a:ext cx="2286000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Marta\Desktop\TAVOLE\10_T40 copi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014" t="8286" r="14427" b="86369"/>
          <a:stretch>
            <a:fillRect/>
          </a:stretch>
        </p:blipFill>
        <p:spPr bwMode="auto">
          <a:xfrm>
            <a:off x="3571875" y="92868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72188" y="4143375"/>
            <a:ext cx="285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1972-1992_venti anni di oblio</a:t>
            </a:r>
            <a:endParaRPr lang="it-IT" sz="1600"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72188" y="4929188"/>
            <a:ext cx="2857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1979_inizio della procedura di </a:t>
            </a:r>
          </a:p>
          <a:p>
            <a:r>
              <a:rPr lang="it-IT" sz="1400">
                <a:latin typeface="Calibri" pitchFamily="34" charset="0"/>
              </a:rPr>
              <a:t>	alienazione del lotto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72188" y="5857875"/>
            <a:ext cx="28575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1982_effettiva divisione in due parti: </a:t>
            </a:r>
          </a:p>
          <a:p>
            <a:r>
              <a:rPr lang="it-IT" sz="1400">
                <a:latin typeface="Calibri" pitchFamily="34" charset="0"/>
              </a:rPr>
              <a:t>	_USL 	</a:t>
            </a:r>
          </a:p>
          <a:p>
            <a:r>
              <a:rPr lang="it-IT" sz="1400">
                <a:latin typeface="Calibri" pitchFamily="34" charset="0"/>
              </a:rPr>
              <a:t>	_Amm. Provinciale</a:t>
            </a:r>
          </a:p>
        </p:txBody>
      </p:sp>
      <p:pic>
        <p:nvPicPr>
          <p:cNvPr id="11275" name="Picture 11" descr="C:\Users\Marta\Desktop\i\uomo testa man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13" y="500063"/>
            <a:ext cx="1970087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500063" y="214313"/>
            <a:ext cx="6000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latin typeface="Calibri" pitchFamily="34" charset="0"/>
              </a:rPr>
              <a:t>3 _DALLA RICOSTRUZIONE AI GIORNI D’OGGI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143500" y="785813"/>
            <a:ext cx="3286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_nuove funzioni</a:t>
            </a:r>
          </a:p>
        </p:txBody>
      </p:sp>
      <p:pic>
        <p:nvPicPr>
          <p:cNvPr id="1026" name="Picture 2" descr="C:\Users\Marta\Desktop\i\interventi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22" t="1266"/>
          <a:stretch>
            <a:fillRect/>
          </a:stretch>
        </p:blipFill>
        <p:spPr bwMode="auto">
          <a:xfrm>
            <a:off x="428625" y="714375"/>
            <a:ext cx="340995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Marta\Desktop\TAVOLE\10_T40 copi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775" t="25153" r="5270" b="42108"/>
          <a:stretch>
            <a:fillRect/>
          </a:stretch>
        </p:blipFill>
        <p:spPr bwMode="auto">
          <a:xfrm>
            <a:off x="3929063" y="3071813"/>
            <a:ext cx="1357312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Marta\Desktop\TAVOLE\10_T40 copi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014" t="8286" r="14427" b="86369"/>
          <a:stretch>
            <a:fillRect/>
          </a:stretch>
        </p:blipFill>
        <p:spPr bwMode="auto">
          <a:xfrm>
            <a:off x="428625" y="10001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Marta\Desktop\TAVOLE\25_T35 copia.jpg"/>
          <p:cNvPicPr>
            <a:picLocks noChangeAspect="1" noChangeArrowheads="1"/>
          </p:cNvPicPr>
          <p:nvPr/>
        </p:nvPicPr>
        <p:blipFill>
          <a:blip r:embed="rId5" cstate="print"/>
          <a:srcRect l="4388" t="1279" b="8952"/>
          <a:stretch>
            <a:fillRect/>
          </a:stretch>
        </p:blipFill>
        <p:spPr bwMode="auto">
          <a:xfrm>
            <a:off x="5195888" y="1714500"/>
            <a:ext cx="3781425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143500" y="1214438"/>
            <a:ext cx="3286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_operazioni di adeguamento e altri lavori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60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8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C0CCE2EA-DD4C-4351-92A7-9FCFBB067E36}"/>
              </a:ext>
            </a:extLst>
          </p:cNvPr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9E1840-77DC-4A08-93C3-BF4A7361A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200" y="2970407"/>
            <a:ext cx="5847256" cy="38875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32C2880-EB26-4CB1-806E-AAF782855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3573016"/>
            <a:ext cx="2029470" cy="102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dirty="0">
                <a:latin typeface="Calibri" pitchFamily="34" charset="0"/>
              </a:rPr>
              <a:t>_cucina c.le (1933)</a:t>
            </a:r>
          </a:p>
          <a:p>
            <a:pPr>
              <a:lnSpc>
                <a:spcPct val="150000"/>
              </a:lnSpc>
            </a:pPr>
            <a:r>
              <a:rPr lang="it-IT" sz="1400" dirty="0">
                <a:latin typeface="Calibri" pitchFamily="34" charset="0"/>
              </a:rPr>
              <a:t>_ex cucina (2010)</a:t>
            </a:r>
          </a:p>
          <a:p>
            <a:pPr>
              <a:lnSpc>
                <a:spcPct val="150000"/>
              </a:lnSpc>
            </a:pPr>
            <a:r>
              <a:rPr lang="it-IT" sz="1400" dirty="0">
                <a:latin typeface="Calibri" pitchFamily="34" charset="0"/>
              </a:rPr>
              <a:t>_il nuovo CSM (ott 2016)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FAB515-3475-4803-93B5-465E8D168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27" y="404035"/>
            <a:ext cx="3851920" cy="23330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2428A64-8C39-49A8-B47E-20C2B9CFD4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102" y="393213"/>
            <a:ext cx="3538836" cy="235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7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00034" y="285728"/>
            <a:ext cx="53578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latin typeface="Calibri" pitchFamily="34" charset="0"/>
              </a:rPr>
              <a:t>CRONOLOGIA  RIASSUNTIVA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00034" y="857232"/>
            <a:ext cx="828680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77913" indent="-1077913">
              <a:buAutoNum type="arabicPlain" startAt="1862"/>
            </a:pPr>
            <a:r>
              <a:rPr lang="it-IT" sz="1600" dirty="0">
                <a:latin typeface="Calibri" pitchFamily="34" charset="0"/>
              </a:rPr>
              <a:t>nasce l’idea di un manicomio interprovinciale; viene individuata l’area di progetto</a:t>
            </a:r>
          </a:p>
          <a:p>
            <a:pPr marL="1077913" indent="-1077913">
              <a:buAutoNum type="arabicPlain" startAt="1888"/>
            </a:pPr>
            <a:r>
              <a:rPr lang="it-IT" sz="1600" dirty="0">
                <a:latin typeface="Calibri" pitchFamily="34" charset="0"/>
              </a:rPr>
              <a:t>affidamento della progettazione a Kuno Waidmann, architetto</a:t>
            </a:r>
          </a:p>
          <a:p>
            <a:pPr marL="1077913" indent="-1077913"/>
            <a:r>
              <a:rPr lang="it-IT" sz="1600" dirty="0">
                <a:latin typeface="Calibri" pitchFamily="34" charset="0"/>
              </a:rPr>
              <a:t>  	dibattito sul n° posti letto</a:t>
            </a:r>
          </a:p>
          <a:p>
            <a:pPr marL="1077913" indent="-1077913">
              <a:buAutoNum type="arabicPlain" startAt="1900"/>
            </a:pPr>
            <a:r>
              <a:rPr lang="it-IT" sz="1600" dirty="0">
                <a:latin typeface="Calibri" pitchFamily="34" charset="0"/>
              </a:rPr>
              <a:t>compravendita dei terreni</a:t>
            </a:r>
          </a:p>
          <a:p>
            <a:pPr marL="1077913" indent="-1077913">
              <a:buAutoNum type="arabicPlain" startAt="1903"/>
            </a:pPr>
            <a:r>
              <a:rPr lang="it-IT" sz="1600" dirty="0">
                <a:latin typeface="Calibri" pitchFamily="34" charset="0"/>
              </a:rPr>
              <a:t>nuovo progetto di massima: ing. Arthur Glessig e arch. Ludovico Braidotti (Manicomio TS)</a:t>
            </a:r>
          </a:p>
          <a:p>
            <a:pPr marL="1077913" indent="-1077913">
              <a:buAutoNum type="arabicPlain" startAt="1904"/>
            </a:pPr>
            <a:r>
              <a:rPr lang="it-IT" sz="1600" dirty="0">
                <a:latin typeface="Calibri" pitchFamily="34" charset="0"/>
              </a:rPr>
              <a:t>progetti di dettaglio: ing. Arthur Glessig</a:t>
            </a:r>
          </a:p>
          <a:p>
            <a:pPr marL="1077913" indent="-1077913"/>
            <a:r>
              <a:rPr lang="it-IT" sz="1600" dirty="0">
                <a:latin typeface="Calibri" pitchFamily="34" charset="0"/>
              </a:rPr>
              <a:t>1905-1908  	esecuzione dei lavori</a:t>
            </a:r>
          </a:p>
          <a:p>
            <a:pPr marL="1077913" indent="-1077913">
              <a:buAutoNum type="arabicPlain" startAt="1911"/>
            </a:pPr>
            <a:r>
              <a:rPr lang="it-IT" sz="1600" dirty="0">
                <a:latin typeface="Calibri" pitchFamily="34" charset="0"/>
              </a:rPr>
              <a:t>inaugurazione del primo progetto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-571536" y="2000240"/>
            <a:ext cx="2000264" cy="1588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-321503" y="4179099"/>
            <a:ext cx="1500198" cy="1588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-143191" y="5928819"/>
            <a:ext cx="1143802" cy="181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0034" y="3048089"/>
            <a:ext cx="828680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77913" indent="-1077913"/>
            <a:endParaRPr lang="it-IT" sz="1600" dirty="0">
              <a:latin typeface="Calibri" pitchFamily="34" charset="0"/>
            </a:endParaRPr>
          </a:p>
          <a:p>
            <a:pPr marL="1077913" indent="-1077913"/>
            <a:r>
              <a:rPr lang="it-IT" sz="1600" dirty="0">
                <a:latin typeface="Calibri" pitchFamily="34" charset="0"/>
              </a:rPr>
              <a:t>1915-1916  	bombardamenti – il comprensorio è gravemente danneggiato</a:t>
            </a:r>
          </a:p>
          <a:p>
            <a:pPr marL="1077913" indent="-1077913">
              <a:buAutoNum type="arabicPlain" startAt="1921"/>
            </a:pPr>
            <a:r>
              <a:rPr lang="it-IT" sz="1600" dirty="0">
                <a:latin typeface="Calibri" pitchFamily="34" charset="0"/>
              </a:rPr>
              <a:t>prime ipotesi di ricostruzione, interrotte dal progetto del grande ospedale</a:t>
            </a:r>
          </a:p>
          <a:p>
            <a:pPr marL="1077913" indent="-1077913">
              <a:buAutoNum type="arabicPlain" startAt="1927"/>
            </a:pPr>
            <a:r>
              <a:rPr lang="it-IT" sz="1600" dirty="0">
                <a:latin typeface="Calibri" pitchFamily="34" charset="0"/>
              </a:rPr>
              <a:t>concorso per la progettazione della ricostruzione dell’ O.P.P. di Gorizia</a:t>
            </a:r>
          </a:p>
          <a:p>
            <a:pPr marL="1077913" indent="-1077913">
              <a:buAutoNum type="arabicPlain" startAt="1929"/>
            </a:pPr>
            <a:r>
              <a:rPr lang="it-IT" sz="1600" dirty="0">
                <a:latin typeface="Calibri" pitchFamily="34" charset="0"/>
              </a:rPr>
              <a:t>il progetto preliminare è terminato, ma i lavori iniziano già nel 1928 con i primi due padiglioni: agitati e criminali, uomini e donne)</a:t>
            </a:r>
          </a:p>
          <a:p>
            <a:pPr marL="1077913" indent="-1077913">
              <a:buAutoNum type="arabicPlain" startAt="1929"/>
            </a:pPr>
            <a:r>
              <a:rPr lang="it-IT" sz="1600" dirty="0">
                <a:latin typeface="Calibri" pitchFamily="34" charset="0"/>
              </a:rPr>
              <a:t>completato l’ospedale civile; proseguono i lavori per altri 9 padiglioni</a:t>
            </a:r>
          </a:p>
          <a:p>
            <a:pPr marL="1077913" indent="-1077913">
              <a:buAutoNum type="arabicPlain" startAt="1933"/>
            </a:pPr>
            <a:r>
              <a:rPr lang="it-IT" sz="1600" dirty="0">
                <a:latin typeface="Calibri" pitchFamily="34" charset="0"/>
              </a:rPr>
              <a:t>fine lavori; inaugurazione e attività ininterrotta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00034" y="5001198"/>
            <a:ext cx="82868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77913" indent="-1077913"/>
            <a:endParaRPr lang="it-IT" sz="1600" dirty="0">
              <a:latin typeface="Calibri" pitchFamily="34" charset="0"/>
            </a:endParaRPr>
          </a:p>
          <a:p>
            <a:pPr marL="1077913" indent="-1077913"/>
            <a:r>
              <a:rPr lang="it-IT" sz="1600" dirty="0">
                <a:latin typeface="Calibri" pitchFamily="34" charset="0"/>
              </a:rPr>
              <a:t>1961-1971  	Basaglia è direttore</a:t>
            </a:r>
          </a:p>
          <a:p>
            <a:pPr marL="1077913" indent="-1077913"/>
            <a:r>
              <a:rPr lang="it-IT" sz="1600" dirty="0">
                <a:latin typeface="Calibri" pitchFamily="34" charset="0"/>
              </a:rPr>
              <a:t>	20 anni di oblio: il manicomio è operativo, ma non dialoga con la città</a:t>
            </a:r>
          </a:p>
          <a:p>
            <a:pPr marL="1077913" indent="-1077913">
              <a:buAutoNum type="arabicPlain" startAt="1982"/>
            </a:pPr>
            <a:r>
              <a:rPr lang="it-IT" sz="1600" dirty="0">
                <a:latin typeface="Calibri" pitchFamily="34" charset="0"/>
              </a:rPr>
              <a:t>frazionamento dell’area tra USL e Provincia di Gorizia; prima serie di ville a schiera</a:t>
            </a:r>
          </a:p>
          <a:p>
            <a:pPr marL="1077913" indent="-1077913">
              <a:buAutoNum type="arabicPlain" startAt="1995"/>
            </a:pPr>
            <a:r>
              <a:rPr lang="it-IT" sz="1600" dirty="0">
                <a:latin typeface="Calibri" pitchFamily="34" charset="0"/>
              </a:rPr>
              <a:t>prime opere di ristrutturazione e di recupero</a:t>
            </a:r>
          </a:p>
          <a:p>
            <a:pPr marL="1077913" indent="-1077913"/>
            <a:r>
              <a:rPr lang="it-IT" sz="1600" dirty="0">
                <a:latin typeface="Calibri" pitchFamily="34" charset="0"/>
              </a:rPr>
              <a:t>2008-2009	seconda serie di ville a schiera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500063" y="214313"/>
            <a:ext cx="6000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latin typeface="Calibri" pitchFamily="34" charset="0"/>
              </a:rPr>
              <a:t>3_NUOVE DISPOSIZIONI TECNICHE DI TUTELA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072063" y="642938"/>
            <a:ext cx="4071937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dirty="0">
                <a:latin typeface="Calibri" pitchFamily="34" charset="0"/>
              </a:rPr>
              <a:t>2001_Nuovo PRGC di Gorizia</a:t>
            </a:r>
          </a:p>
          <a:p>
            <a:endParaRPr lang="it-IT" sz="900" dirty="0">
              <a:latin typeface="Calibri" pitchFamily="34" charset="0"/>
            </a:endParaRPr>
          </a:p>
          <a:p>
            <a:r>
              <a:rPr lang="it-IT" sz="1400" strike="sngStrike" dirty="0">
                <a:latin typeface="Calibri" pitchFamily="34" charset="0"/>
              </a:rPr>
              <a:t>“Ambito di trasformazione strategica 5”, </a:t>
            </a:r>
          </a:p>
          <a:p>
            <a:r>
              <a:rPr lang="it-IT" sz="1400" strike="sngStrike" dirty="0">
                <a:latin typeface="Calibri" pitchFamily="34" charset="0"/>
              </a:rPr>
              <a:t>destinata alla Cittadella dei servizi n.2</a:t>
            </a:r>
          </a:p>
        </p:txBody>
      </p:sp>
      <p:pic>
        <p:nvPicPr>
          <p:cNvPr id="3074" name="Picture 2" descr="C:\Users\Marta\Desktop\TAVOLE\5_T5 copi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96" t="15903" r="5354" b="9265"/>
          <a:stretch>
            <a:fillRect/>
          </a:stretch>
        </p:blipFill>
        <p:spPr bwMode="auto">
          <a:xfrm>
            <a:off x="214313" y="696913"/>
            <a:ext cx="4857750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72063" y="4929188"/>
            <a:ext cx="407193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08/05/2008_Decreto di vincolo </a:t>
            </a:r>
          </a:p>
          <a:p>
            <a:r>
              <a:rPr lang="it-IT" sz="1400" dirty="0">
                <a:latin typeface="Calibri" pitchFamily="34" charset="0"/>
              </a:rPr>
              <a:t>per gli edifici: </a:t>
            </a:r>
            <a:r>
              <a:rPr lang="it-IT" sz="1400" b="1" dirty="0">
                <a:latin typeface="Calibri" pitchFamily="34" charset="0"/>
              </a:rPr>
              <a:t>1</a:t>
            </a:r>
            <a:r>
              <a:rPr lang="it-IT" sz="1400" dirty="0">
                <a:latin typeface="Calibri" pitchFamily="34" charset="0"/>
              </a:rPr>
              <a:t>, 4, 6, </a:t>
            </a:r>
            <a:r>
              <a:rPr lang="it-IT" sz="1400" b="1" dirty="0">
                <a:latin typeface="Calibri" pitchFamily="34" charset="0"/>
              </a:rPr>
              <a:t>10</a:t>
            </a:r>
            <a:r>
              <a:rPr lang="it-IT" sz="1400" dirty="0">
                <a:latin typeface="Calibri" pitchFamily="34" charset="0"/>
              </a:rPr>
              <a:t>, 12, 13, 16.</a:t>
            </a:r>
          </a:p>
          <a:p>
            <a:endParaRPr lang="it-IT" sz="900" dirty="0">
              <a:latin typeface="Calibri" pitchFamily="34" charset="0"/>
            </a:endParaRPr>
          </a:p>
          <a:p>
            <a:r>
              <a:rPr lang="it-IT" sz="1400" dirty="0">
                <a:latin typeface="Calibri" pitchFamily="34" charset="0"/>
              </a:rPr>
              <a:t>24/09/2009_Decreto di vincolo</a:t>
            </a:r>
          </a:p>
          <a:p>
            <a:r>
              <a:rPr lang="it-IT" sz="1400" dirty="0">
                <a:latin typeface="Calibri" pitchFamily="34" charset="0"/>
              </a:rPr>
              <a:t>per i padiglioni: 9.1 e 9.3.</a:t>
            </a:r>
          </a:p>
          <a:p>
            <a:endParaRPr lang="it-IT" sz="900" dirty="0">
              <a:latin typeface="Calibri" pitchFamily="34" charset="0"/>
            </a:endParaRPr>
          </a:p>
          <a:p>
            <a:r>
              <a:rPr lang="it-IT" sz="1400" dirty="0">
                <a:latin typeface="Calibri" pitchFamily="34" charset="0"/>
              </a:rPr>
              <a:t>21/04/2010_Decreto di vincolo</a:t>
            </a:r>
          </a:p>
          <a:p>
            <a:r>
              <a:rPr lang="it-IT" sz="1400" dirty="0">
                <a:latin typeface="Calibri" pitchFamily="34" charset="0"/>
              </a:rPr>
              <a:t>per l’edificio: </a:t>
            </a:r>
            <a:r>
              <a:rPr lang="it-IT" sz="1400" b="1" dirty="0">
                <a:latin typeface="Calibri" pitchFamily="34" charset="0"/>
              </a:rPr>
              <a:t>7</a:t>
            </a:r>
            <a:r>
              <a:rPr lang="it-IT" sz="1400" dirty="0">
                <a:latin typeface="Calibri" pitchFamily="34" charset="0"/>
              </a:rPr>
              <a:t>.</a:t>
            </a:r>
          </a:p>
          <a:p>
            <a:endParaRPr lang="it-IT" sz="900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2063" y="1643063"/>
            <a:ext cx="4071937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strike="sngStrike" dirty="0">
                <a:latin typeface="+mn-lt"/>
                <a:cs typeface="+mn-cs"/>
              </a:rPr>
              <a:t>OBIETTIVI: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it-IT" sz="1400" i="1" dirty="0">
                <a:latin typeface="+mn-lt"/>
                <a:cs typeface="+mn-cs"/>
              </a:rPr>
              <a:t>realizzazione di un centro di servizi di grande scala anche in relazione alla posizione prossima al confine;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it-IT" sz="1400" i="1" dirty="0">
                <a:latin typeface="+mn-lt"/>
                <a:cs typeface="+mn-cs"/>
              </a:rPr>
              <a:t>riqualificazione ambientale e valorizzazione dell’impianto storico dell’Ospedale.</a:t>
            </a:r>
            <a:endParaRPr lang="it-IT" sz="1400" dirty="0"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2063" y="3143250"/>
            <a:ext cx="4071937" cy="152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strike="sngStrike" dirty="0">
                <a:latin typeface="+mn-lt"/>
                <a:cs typeface="+mn-cs"/>
              </a:rPr>
              <a:t>POSSIBILI DESTINAZIONI D’USO: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9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i="1" dirty="0">
                <a:latin typeface="+mn-lt"/>
                <a:cs typeface="+mn-cs"/>
              </a:rPr>
              <a:t>1_Attività espositive, congressuali e fieristiche</a:t>
            </a:r>
            <a:endParaRPr lang="it-IT" sz="1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i="1" dirty="0">
                <a:latin typeface="+mn-lt"/>
                <a:cs typeface="+mn-cs"/>
              </a:rPr>
              <a:t>2_Centri di ricerca</a:t>
            </a:r>
            <a:endParaRPr lang="it-IT" sz="1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i="1" dirty="0">
                <a:latin typeface="+mn-lt"/>
                <a:cs typeface="+mn-cs"/>
              </a:rPr>
              <a:t>3_Attività di servizio alle imprese</a:t>
            </a:r>
            <a:endParaRPr lang="it-IT" sz="1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i="1" dirty="0">
                <a:latin typeface="+mn-lt"/>
                <a:cs typeface="+mn-cs"/>
              </a:rPr>
              <a:t>4_Servizi pubblici</a:t>
            </a:r>
            <a:endParaRPr lang="it-IT" sz="1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i="1" dirty="0">
                <a:latin typeface="+mn-lt"/>
                <a:cs typeface="+mn-cs"/>
              </a:rPr>
              <a:t>5_Attività alberghiera e ricettivo-complementare</a:t>
            </a:r>
            <a:endParaRPr lang="it-IT" sz="1400" dirty="0"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5429264"/>
            <a:ext cx="2071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PRG_Patrimonio</a:t>
            </a:r>
          </a:p>
          <a:p>
            <a:endParaRPr lang="it-IT" sz="1400" dirty="0"/>
          </a:p>
          <a:p>
            <a:r>
              <a:rPr lang="it-IT" sz="1200" dirty="0"/>
              <a:t>“G3: edifici caratterizzanti la parte di città”</a:t>
            </a:r>
          </a:p>
          <a:p>
            <a:r>
              <a:rPr lang="it-IT" sz="1200" dirty="0"/>
              <a:t>“Parchi e giardini storici”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500062" y="214313"/>
            <a:ext cx="67151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Calibri" pitchFamily="34" charset="0"/>
              </a:rPr>
              <a:t>APPROFONDIMENTO: </a:t>
            </a:r>
            <a:r>
              <a:rPr lang="it-IT" sz="2000" dirty="0">
                <a:latin typeface="Calibri" pitchFamily="34" charset="0"/>
              </a:rPr>
              <a:t>IL PADIGLIONE DEL LAVORO (n. 21)</a:t>
            </a:r>
          </a:p>
        </p:txBody>
      </p:sp>
      <p:pic>
        <p:nvPicPr>
          <p:cNvPr id="1026" name="Picture 2" descr="H:\Università\TESI\IMMAGINI\immagini TESI\INTERI\IMG_0945.JPG"/>
          <p:cNvPicPr>
            <a:picLocks noChangeAspect="1" noChangeArrowheads="1"/>
          </p:cNvPicPr>
          <p:nvPr/>
        </p:nvPicPr>
        <p:blipFill>
          <a:blip r:embed="rId2" cstate="print"/>
          <a:srcRect t="25797" b="10703"/>
          <a:stretch>
            <a:fillRect/>
          </a:stretch>
        </p:blipFill>
        <p:spPr bwMode="auto">
          <a:xfrm>
            <a:off x="0" y="714356"/>
            <a:ext cx="5400000" cy="2286016"/>
          </a:xfrm>
          <a:prstGeom prst="rect">
            <a:avLst/>
          </a:prstGeom>
          <a:noFill/>
        </p:spPr>
      </p:pic>
      <p:pic>
        <p:nvPicPr>
          <p:cNvPr id="1027" name="Picture 3" descr="H:\Università\TESI\IMMAGINI\i\ritagliate\25_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1" y="3286124"/>
            <a:ext cx="5141913" cy="326072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786446" y="3571877"/>
            <a:ext cx="292895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541338"/>
            <a:r>
              <a:rPr lang="it-IT" sz="1400" u="sng" dirty="0"/>
              <a:t>DESTINAZIONI D’USO</a:t>
            </a:r>
            <a:endParaRPr lang="it-IT" sz="1400" dirty="0"/>
          </a:p>
          <a:p>
            <a:pPr marL="541338" indent="-541338"/>
            <a:endParaRPr lang="it-IT" sz="1400" dirty="0"/>
          </a:p>
          <a:p>
            <a:pPr marL="541338" indent="-541338"/>
            <a:r>
              <a:rPr lang="it-IT" sz="1400" dirty="0"/>
              <a:t>‘30:	pad. del lavoro e panificio</a:t>
            </a:r>
          </a:p>
          <a:p>
            <a:pPr marL="541338" indent="-541338"/>
            <a:r>
              <a:rPr lang="it-IT" sz="1400" dirty="0"/>
              <a:t>‘80:	pad. del lavoro</a:t>
            </a:r>
          </a:p>
          <a:p>
            <a:pPr marL="541338" indent="-541338"/>
            <a:r>
              <a:rPr lang="it-IT" sz="1400" dirty="0"/>
              <a:t>2010:	falegnameria, coop. soc. Thiel, lab. grafico Serimania</a:t>
            </a:r>
          </a:p>
          <a:p>
            <a:pPr marL="541338" indent="-541338"/>
            <a:r>
              <a:rPr lang="it-IT" sz="1400" dirty="0"/>
              <a:t>ora:	lab. grafico Serimania, liutaio, sede coltivatori</a:t>
            </a:r>
          </a:p>
          <a:p>
            <a:pPr marL="541338" indent="-541338"/>
            <a:endParaRPr lang="it-IT" sz="1400" dirty="0"/>
          </a:p>
          <a:p>
            <a:pPr marL="541338" indent="-541338"/>
            <a:r>
              <a:rPr lang="it-IT" sz="1400" dirty="0"/>
              <a:t>note:	</a:t>
            </a:r>
            <a:r>
              <a:rPr lang="it-IT" sz="1400" i="1" dirty="0"/>
              <a:t>l’edificio non è soggetto a vincolo di tutela diretto </a:t>
            </a:r>
            <a:br>
              <a:rPr lang="it-IT" sz="1400" i="1" dirty="0"/>
            </a:br>
            <a:r>
              <a:rPr lang="it-IT" sz="1400" i="1" dirty="0"/>
              <a:t>(Dlgs. 42/2004), ma è classificato come «Edificio del Patrimonio» PRGC</a:t>
            </a:r>
            <a:endParaRPr lang="it-IT" sz="1600" dirty="0"/>
          </a:p>
          <a:p>
            <a:endParaRPr lang="it-IT" sz="1600" dirty="0"/>
          </a:p>
        </p:txBody>
      </p:sp>
      <p:pic>
        <p:nvPicPr>
          <p:cNvPr id="1029" name="Picture 5" descr="C:\Users\Marta\Desktop\lavor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0" t="2480"/>
          <a:stretch>
            <a:fillRect/>
          </a:stretch>
        </p:blipFill>
        <p:spPr bwMode="auto">
          <a:xfrm>
            <a:off x="6643702" y="500042"/>
            <a:ext cx="2000264" cy="2808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Università\TESI\IMMAGINI\i\ritagliate\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3015"/>
            <a:ext cx="4705857" cy="6684985"/>
          </a:xfrm>
          <a:prstGeom prst="rect">
            <a:avLst/>
          </a:prstGeom>
          <a:noFill/>
        </p:spPr>
      </p:pic>
      <p:pic>
        <p:nvPicPr>
          <p:cNvPr id="4099" name="Picture 3" descr="H:\Università\TESI\SCHEDE_TAVOLE\SCHEDE EF\EF21 c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71480"/>
            <a:ext cx="4214810" cy="5961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:\Università\TESI\IMMAGINI\i\D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20"/>
          <a:stretch>
            <a:fillRect/>
          </a:stretch>
        </p:blipFill>
        <p:spPr bwMode="auto">
          <a:xfrm>
            <a:off x="1214414" y="7331"/>
            <a:ext cx="6929486" cy="6843439"/>
          </a:xfrm>
          <a:prstGeom prst="rect">
            <a:avLst/>
          </a:prstGeom>
          <a:noFill/>
        </p:spPr>
      </p:pic>
      <p:pic>
        <p:nvPicPr>
          <p:cNvPr id="12" name="Picture 11" descr="H:\Università\TESI\IMMAGINI\immagini TESI\21.8.2010\IMG_0980.JPG"/>
          <p:cNvPicPr>
            <a:picLocks noChangeAspect="1" noChangeArrowheads="1"/>
          </p:cNvPicPr>
          <p:nvPr/>
        </p:nvPicPr>
        <p:blipFill>
          <a:blip r:embed="rId3" cstate="print"/>
          <a:srcRect l="-12019" t="-6037" r="13897" b="-7452"/>
          <a:stretch>
            <a:fillRect/>
          </a:stretch>
        </p:blipFill>
        <p:spPr bwMode="auto">
          <a:xfrm>
            <a:off x="1428728" y="1928802"/>
            <a:ext cx="5929354" cy="4572032"/>
          </a:xfrm>
          <a:prstGeom prst="rect">
            <a:avLst/>
          </a:prstGeom>
          <a:noFill/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500062" y="214313"/>
            <a:ext cx="67151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Calibri" pitchFamily="34" charset="0"/>
              </a:rPr>
              <a:t>APPROFONDIMENTO: </a:t>
            </a:r>
            <a:r>
              <a:rPr lang="it-IT" sz="2000" dirty="0">
                <a:latin typeface="Calibri" pitchFamily="34" charset="0"/>
              </a:rPr>
              <a:t>IL PAD. AGITATE E CRIMINALI (n. 7)</a:t>
            </a:r>
          </a:p>
        </p:txBody>
      </p:sp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500062" y="214313"/>
            <a:ext cx="67151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Calibri" pitchFamily="34" charset="0"/>
              </a:rPr>
              <a:t>APPROFONDIMENTO: </a:t>
            </a:r>
            <a:r>
              <a:rPr lang="it-IT" sz="2000" dirty="0">
                <a:latin typeface="Calibri" pitchFamily="34" charset="0"/>
              </a:rPr>
              <a:t>IL PAD. AGITATE E CRIMINALI (n. 7)</a:t>
            </a:r>
          </a:p>
        </p:txBody>
      </p:sp>
      <p:pic>
        <p:nvPicPr>
          <p:cNvPr id="3074" name="Picture 2" descr="H:\Università\TESI\IMMAGINI\immagini TESI\21.8.2010\IMG_09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18"/>
            <a:ext cx="2400000" cy="3600000"/>
          </a:xfrm>
          <a:prstGeom prst="rect">
            <a:avLst/>
          </a:prstGeom>
          <a:noFill/>
        </p:spPr>
      </p:pic>
      <p:pic>
        <p:nvPicPr>
          <p:cNvPr id="3076" name="Picture 4" descr="H:\Università\TESI\IMMAGINI\i\ritagliate\15_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338000"/>
            <a:ext cx="4006566" cy="252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929190" y="4724483"/>
            <a:ext cx="40719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541338"/>
            <a:r>
              <a:rPr lang="it-IT" sz="1400" u="sng" dirty="0"/>
              <a:t>DESTINAZIONI D’USO</a:t>
            </a:r>
            <a:endParaRPr lang="it-IT" sz="1400" dirty="0"/>
          </a:p>
          <a:p>
            <a:pPr marL="541338" indent="-541338"/>
            <a:endParaRPr lang="it-IT" sz="1400" dirty="0"/>
          </a:p>
          <a:p>
            <a:pPr marL="541338" indent="-541338"/>
            <a:r>
              <a:rPr lang="it-IT" sz="1400" dirty="0"/>
              <a:t>‘30:	agitate e criminali</a:t>
            </a:r>
          </a:p>
          <a:p>
            <a:pPr marL="541338" indent="-541338"/>
            <a:r>
              <a:rPr lang="it-IT" sz="1400" dirty="0"/>
              <a:t>‘80:	deposito</a:t>
            </a:r>
          </a:p>
          <a:p>
            <a:pPr marL="541338" indent="-541338"/>
            <a:r>
              <a:rPr lang="it-IT" sz="1400" dirty="0"/>
              <a:t>ora:	archivio e magazzini</a:t>
            </a:r>
          </a:p>
          <a:p>
            <a:pPr marL="541338" indent="-541338"/>
            <a:endParaRPr lang="it-IT" sz="1400" dirty="0"/>
          </a:p>
          <a:p>
            <a:pPr marL="541338" indent="-541338"/>
            <a:r>
              <a:rPr lang="it-IT" sz="1400" dirty="0"/>
              <a:t>note:	</a:t>
            </a:r>
            <a:r>
              <a:rPr lang="it-IT" sz="1400" i="1" dirty="0"/>
              <a:t>l’edificio è vincolato ed è l’unico “intatto”; </a:t>
            </a:r>
          </a:p>
          <a:p>
            <a:pPr marL="541338" indent="-541338"/>
            <a:r>
              <a:rPr lang="it-IT" sz="1400" i="1" dirty="0"/>
              <a:t>	è di proprietà dell’Amm.ne Provinciale</a:t>
            </a:r>
            <a:endParaRPr lang="it-IT" sz="1600" dirty="0"/>
          </a:p>
          <a:p>
            <a:endParaRPr lang="it-IT" sz="1600" dirty="0"/>
          </a:p>
        </p:txBody>
      </p:sp>
      <p:pic>
        <p:nvPicPr>
          <p:cNvPr id="7170" name="Picture 2" descr="H:\Università\TESI\IMMAGINI\i\conserva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4326" y="642918"/>
            <a:ext cx="2979310" cy="3600000"/>
          </a:xfrm>
          <a:prstGeom prst="rect">
            <a:avLst/>
          </a:prstGeom>
          <a:noFill/>
        </p:spPr>
      </p:pic>
      <p:pic>
        <p:nvPicPr>
          <p:cNvPr id="10" name="Picture 3" descr="C:\Users\Marta\Desktop\agitat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18" t="2205" r="3329"/>
          <a:stretch>
            <a:fillRect/>
          </a:stretch>
        </p:blipFill>
        <p:spPr bwMode="auto">
          <a:xfrm>
            <a:off x="6429388" y="857232"/>
            <a:ext cx="2143140" cy="3168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:\Università\TESI\IMMAGINI\i\ritagliate\37.jpg"/>
          <p:cNvPicPr>
            <a:picLocks noChangeAspect="1" noChangeArrowheads="1"/>
          </p:cNvPicPr>
          <p:nvPr/>
        </p:nvPicPr>
        <p:blipFill>
          <a:blip r:embed="rId2" cstate="print"/>
          <a:srcRect t="8060"/>
          <a:stretch>
            <a:fillRect/>
          </a:stretch>
        </p:blipFill>
        <p:spPr bwMode="auto">
          <a:xfrm>
            <a:off x="0" y="142852"/>
            <a:ext cx="5045075" cy="6500834"/>
          </a:xfrm>
          <a:prstGeom prst="rect">
            <a:avLst/>
          </a:prstGeom>
          <a:noFill/>
        </p:spPr>
      </p:pic>
      <p:pic>
        <p:nvPicPr>
          <p:cNvPr id="5122" name="Picture 2" descr="H:\Università\TESI\SCHEDE_TAVOLE\SCHEDE EF\EF7 c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642918"/>
            <a:ext cx="4000496" cy="5657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Università\TESI\IMMAGINI\i\GRANDANGO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7430"/>
            <a:ext cx="9144000" cy="386446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357290"/>
            <a:ext cx="7772400" cy="1470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>
                <a:latin typeface="+mn-lt"/>
              </a:rPr>
              <a:t>UNIVERSITÀ  DEGLI STUDI DI TRIESTE</a:t>
            </a:r>
            <a:br>
              <a:rPr lang="it-IT" sz="2000" dirty="0">
                <a:latin typeface="+mn-lt"/>
              </a:rPr>
            </a:br>
            <a:r>
              <a:rPr lang="it-IT" sz="1800" dirty="0">
                <a:latin typeface="+mn-lt"/>
              </a:rPr>
              <a:t>DIPARTIMENTO DI INGEGNERIA E ARCHITETTURA</a:t>
            </a:r>
            <a:br>
              <a:rPr lang="it-IT" sz="1800" dirty="0">
                <a:latin typeface="+mn-lt"/>
              </a:rPr>
            </a:br>
            <a:r>
              <a:rPr lang="it-IT" sz="1800" dirty="0">
                <a:latin typeface="+mn-lt"/>
              </a:rPr>
              <a:t/>
            </a:r>
            <a:br>
              <a:rPr lang="it-IT" sz="1800" dirty="0">
                <a:latin typeface="+mn-lt"/>
              </a:rPr>
            </a:br>
            <a:endParaRPr lang="it-IT" sz="1600" dirty="0">
              <a:latin typeface="+mn-lt"/>
            </a:endParaRPr>
          </a:p>
        </p:txBody>
      </p:sp>
      <p:pic>
        <p:nvPicPr>
          <p:cNvPr id="2053" name="Picture 2" descr="C:\Users\Marta\Desktop\Università\logo unit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9063" y="214290"/>
            <a:ext cx="1214437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Box 5"/>
          <p:cNvSpPr txBox="1">
            <a:spLocks noChangeArrowheads="1"/>
          </p:cNvSpPr>
          <p:nvPr/>
        </p:nvSpPr>
        <p:spPr bwMode="auto">
          <a:xfrm>
            <a:off x="0" y="6273249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Marta Lombardi</a:t>
            </a:r>
          </a:p>
          <a:p>
            <a:pPr algn="r"/>
            <a:r>
              <a:rPr lang="it-IT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03∙10∙2017</a:t>
            </a:r>
            <a:endParaRPr lang="it-IT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500063" y="214313"/>
            <a:ext cx="4857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dirty="0">
                <a:latin typeface="Calibri" pitchFamily="34" charset="0"/>
              </a:rPr>
              <a:t>APPENDICE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43188" y="1000125"/>
            <a:ext cx="6357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latin typeface="Calibri" pitchFamily="34" charset="0"/>
              </a:rPr>
              <a:t>Gorizia_mappatura degli edifici dagli anni ‘20 agli anni ‘40</a:t>
            </a:r>
          </a:p>
        </p:txBody>
      </p:sp>
      <p:pic>
        <p:nvPicPr>
          <p:cNvPr id="2050" name="Picture 2" descr="C:\Users\Marta\Desktop\Tesi\gorizia\anni'30 GO\Mansutti-Miozzo_GIL_1936_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3429000"/>
            <a:ext cx="200025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Marta\Desktop\Tesi\gorizia\anni'30 GO\Cuzzi_ONB_1928-29_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3429000"/>
            <a:ext cx="200025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Users\Marta\Desktop\Tesi\gorizia\anni'30 GO\Barich_palazzo Culot_19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1785938"/>
            <a:ext cx="20002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Marta\Desktop\Tesi\gorizia\anni'30 GO\Venuti_casa in C.so Italia 125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25" y="1785938"/>
            <a:ext cx="2024063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C:\Users\Marta\Desktop\Tesi\gorizia\anni'30 GO\Gyra_campo sportivo S.Rocco_1931_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25" y="3429000"/>
            <a:ext cx="200025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C:\Users\Marta\Desktop\Tesi\gorizia\anni'30 GO\Mazzoni_palazzo postale_19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75" y="1785938"/>
            <a:ext cx="18923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714625" y="5214938"/>
            <a:ext cx="51435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600">
                <a:latin typeface="Calibri" pitchFamily="34" charset="0"/>
              </a:rPr>
              <a:t>Ing. Riccardo Del Neri		Arch. Max Fabiani	</a:t>
            </a:r>
          </a:p>
          <a:p>
            <a:pPr algn="just"/>
            <a:r>
              <a:rPr lang="it-IT" sz="1600">
                <a:latin typeface="Calibri" pitchFamily="34" charset="0"/>
              </a:rPr>
              <a:t>Ing. Pietro Venuti		</a:t>
            </a:r>
            <a:r>
              <a:rPr lang="it-IT" sz="1600" i="1">
                <a:latin typeface="Calibri" pitchFamily="34" charset="0"/>
              </a:rPr>
              <a:t>Ing. Arch. Silvano Barich</a:t>
            </a:r>
          </a:p>
          <a:p>
            <a:pPr algn="just"/>
            <a:r>
              <a:rPr lang="it-IT" sz="1600">
                <a:latin typeface="Calibri" pitchFamily="34" charset="0"/>
              </a:rPr>
              <a:t>Arch. Umbero Cuzzi		Arch. Enrico Del Debbio </a:t>
            </a:r>
          </a:p>
          <a:p>
            <a:pPr algn="just"/>
            <a:r>
              <a:rPr lang="it-IT" sz="1600">
                <a:latin typeface="Calibri" pitchFamily="34" charset="0"/>
              </a:rPr>
              <a:t>Arch. Angiolo Mazzoni	Arch. Giuseppe Gyra</a:t>
            </a:r>
          </a:p>
          <a:p>
            <a:pPr algn="just"/>
            <a:r>
              <a:rPr lang="it-IT" sz="1600">
                <a:latin typeface="Calibri" pitchFamily="34" charset="0"/>
              </a:rPr>
              <a:t>Arch. Francesco Mansutti 	Arch Gino Miozzo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71500" y="928688"/>
            <a:ext cx="1785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>
                <a:latin typeface="Calibri" pitchFamily="34" charset="0"/>
              </a:rPr>
              <a:t>INQUADRAMENTO DEL PERIODO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71500" y="5643563"/>
            <a:ext cx="17859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>
                <a:latin typeface="Calibri" pitchFamily="34" charset="0"/>
              </a:rPr>
              <a:t>I PROTAGONISTI</a:t>
            </a:r>
          </a:p>
        </p:txBody>
      </p:sp>
      <p:pic>
        <p:nvPicPr>
          <p:cNvPr id="3086" name="Picture 14" descr="C:\Users\Marta\Desktop\i\fabian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1563" y="1785938"/>
            <a:ext cx="1500187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42875"/>
            <a:ext cx="9144000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0" name="TextBox 2"/>
          <p:cNvSpPr txBox="1">
            <a:spLocks noChangeArrowheads="1"/>
          </p:cNvSpPr>
          <p:nvPr/>
        </p:nvSpPr>
        <p:spPr bwMode="auto">
          <a:xfrm>
            <a:off x="500063" y="214313"/>
            <a:ext cx="6072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Calibri" pitchFamily="34" charset="0"/>
              </a:rPr>
              <a:t>ING. ARCH. SILVANO BARICH (BARESI)</a:t>
            </a:r>
          </a:p>
        </p:txBody>
      </p:sp>
      <p:pic>
        <p:nvPicPr>
          <p:cNvPr id="3074" name="Picture 2" descr="C:\Users\Marta\Desktop\i\1_silvano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6143625" y="928688"/>
            <a:ext cx="2541588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00063" y="714375"/>
            <a:ext cx="5214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 dirty="0">
                <a:latin typeface="Calibri" pitchFamily="34" charset="0"/>
              </a:rPr>
              <a:t>BIOGRAFIA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00063" y="1214438"/>
            <a:ext cx="52149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500">
                <a:latin typeface="Calibri" pitchFamily="34" charset="0"/>
              </a:rPr>
              <a:t>1884_Castelnuovo d’Istria (Podgrad) - 1958_Grado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00063" y="1643063"/>
            <a:ext cx="521493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500">
                <a:latin typeface="Calibri" pitchFamily="34" charset="0"/>
              </a:rPr>
              <a:t>1896_ Ober-Realschule (scuola di alta formazione professionale)</a:t>
            </a:r>
          </a:p>
          <a:p>
            <a:endParaRPr lang="it-IT" sz="1500">
              <a:latin typeface="Calibri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00063" y="2143125"/>
            <a:ext cx="535781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500">
                <a:latin typeface="Calibri" pitchFamily="34" charset="0"/>
              </a:rPr>
              <a:t>1903-1908_Hochbauschule (facoltà di Architettura), </a:t>
            </a:r>
          </a:p>
          <a:p>
            <a:r>
              <a:rPr lang="it-IT" sz="1500">
                <a:latin typeface="Calibri" pitchFamily="34" charset="0"/>
              </a:rPr>
              <a:t>	Politecnico di Vienna: docente Max Fabiani, 	</a:t>
            </a:r>
          </a:p>
          <a:p>
            <a:r>
              <a:rPr lang="it-IT" sz="1500">
                <a:latin typeface="Calibri" pitchFamily="34" charset="0"/>
              </a:rPr>
              <a:t>	adesione alla Secessione e alle teorie di Wagner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00063" y="3071813"/>
            <a:ext cx="52149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500">
                <a:latin typeface="Calibri" pitchFamily="34" charset="0"/>
              </a:rPr>
              <a:t>1908_corso annuale a Graz, titolo di Ingegnere</a:t>
            </a:r>
          </a:p>
          <a:p>
            <a:r>
              <a:rPr lang="it-IT" sz="1500">
                <a:latin typeface="Calibri" pitchFamily="34" charset="0"/>
              </a:rPr>
              <a:t>	ritorno a Gorizia – ing. dell’Ufficio Edile Municipale</a:t>
            </a:r>
          </a:p>
          <a:p>
            <a:r>
              <a:rPr lang="it-IT" sz="1500">
                <a:latin typeface="Calibri" pitchFamily="34" charset="0"/>
              </a:rPr>
              <a:t>	</a:t>
            </a:r>
            <a:r>
              <a:rPr lang="it-IT" sz="1500" i="1">
                <a:latin typeface="Calibri" pitchFamily="34" charset="0"/>
              </a:rPr>
              <a:t>1909, scuola “Riccardo Pitteri”, Gorizia</a:t>
            </a:r>
            <a:endParaRPr lang="it-IT" sz="1500">
              <a:latin typeface="Calibri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00063" y="3929063"/>
            <a:ext cx="52149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500">
                <a:latin typeface="Calibri" pitchFamily="34" charset="0"/>
              </a:rPr>
              <a:t>1910_trasferimento a Grado – ingegnere comunale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00063" y="4429125"/>
            <a:ext cx="52149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500">
                <a:latin typeface="Calibri" pitchFamily="34" charset="0"/>
              </a:rPr>
              <a:t>1915_ arruolamento nell’EI sotto falso cognome Broili; Milano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00063" y="4857750"/>
            <a:ext cx="8001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500">
                <a:latin typeface="Calibri" pitchFamily="34" charset="0"/>
              </a:rPr>
              <a:t>1919-1921_Grado; Gorizia – piano di ricostruzione della città (Fabiani e Del Neri)</a:t>
            </a:r>
          </a:p>
          <a:p>
            <a:r>
              <a:rPr lang="it-IT" sz="1500">
                <a:latin typeface="Calibri" pitchFamily="34" charset="0"/>
              </a:rPr>
              <a:t>	anni ‘20-’30_</a:t>
            </a:r>
            <a:r>
              <a:rPr lang="it-IT" sz="1500" i="1">
                <a:latin typeface="Calibri" pitchFamily="34" charset="0"/>
              </a:rPr>
              <a:t>numerosi progetti di carattere residenziale (ville), religioso e pubblico</a:t>
            </a:r>
          </a:p>
          <a:p>
            <a:r>
              <a:rPr lang="it-IT" sz="1500" i="1">
                <a:latin typeface="Calibri" pitchFamily="34" charset="0"/>
              </a:rPr>
              <a:t>	1922-1927_apprendisti U. Cuzzi e G. Gyra</a:t>
            </a:r>
          </a:p>
          <a:p>
            <a:r>
              <a:rPr lang="it-IT" sz="1500" i="1">
                <a:latin typeface="Calibri" pitchFamily="34" charset="0"/>
              </a:rPr>
              <a:t>	1926_Torino, Mostra Internazionale di Edilizia, diploma di benemerenza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00063" y="6000750"/>
            <a:ext cx="56340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500" dirty="0">
                <a:latin typeface="Calibri" pitchFamily="34" charset="0"/>
              </a:rPr>
              <a:t>Anni ‘30-’50_crisi professionale e d’identità; isolamento a Grado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500063" y="214313"/>
            <a:ext cx="6072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Calibri" pitchFamily="34" charset="0"/>
              </a:rPr>
              <a:t>ING. ARCH. SILVANO BARICH (BARESI)</a:t>
            </a: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500063" y="714375"/>
            <a:ext cx="5214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 dirty="0">
                <a:latin typeface="Calibri" pitchFamily="34" charset="0"/>
              </a:rPr>
              <a:t>LE OPERE</a:t>
            </a:r>
          </a:p>
        </p:txBody>
      </p:sp>
      <p:pic>
        <p:nvPicPr>
          <p:cNvPr id="9" name="Picture 8" descr="schema opere copi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3" t="1646"/>
          <a:stretch>
            <a:fillRect/>
          </a:stretch>
        </p:blipFill>
        <p:spPr bwMode="auto">
          <a:xfrm>
            <a:off x="214313" y="1781175"/>
            <a:ext cx="8929687" cy="419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Barich_casa Bisiach_1922-23_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0" y="71438"/>
            <a:ext cx="1439863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Barich_casa Comel_1922-23_b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6000750" y="1428750"/>
            <a:ext cx="14398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Barich_casa per Teresa Villani_1923_b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6000750" y="2571750"/>
            <a:ext cx="1439863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Barich_casa Grion_1925"/>
          <p:cNvPicPr>
            <a:picLocks noChangeAspect="1" noChangeArrowheads="1"/>
          </p:cNvPicPr>
          <p:nvPr/>
        </p:nvPicPr>
        <p:blipFill>
          <a:blip r:embed="rId6" cstate="print"/>
          <a:srcRect b="7394"/>
          <a:stretch>
            <a:fillRect/>
          </a:stretch>
        </p:blipFill>
        <p:spPr bwMode="auto">
          <a:xfrm>
            <a:off x="6000750" y="3643313"/>
            <a:ext cx="143986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Barich_palazzo Culot_19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50" y="4714875"/>
            <a:ext cx="14398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Barich_Asilo nido D'Aosta_1931"/>
          <p:cNvPicPr>
            <a:picLocks noChangeAspect="1" noChangeArrowheads="1"/>
          </p:cNvPicPr>
          <p:nvPr/>
        </p:nvPicPr>
        <p:blipFill>
          <a:blip r:embed="rId8" cstate="print"/>
          <a:srcRect l="7870" t="7397" r="13452"/>
          <a:stretch>
            <a:fillRect/>
          </a:stretch>
        </p:blipFill>
        <p:spPr bwMode="auto">
          <a:xfrm>
            <a:off x="6000750" y="5857875"/>
            <a:ext cx="14287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000125" y="6143625"/>
            <a:ext cx="171450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Gorizia</a:t>
            </a:r>
          </a:p>
          <a:p>
            <a:pPr>
              <a:defRPr/>
            </a:pPr>
            <a:endParaRPr lang="it-IT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it-IT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Grado e altre località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0063" y="6215063"/>
            <a:ext cx="428625" cy="1428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500063" y="6500813"/>
            <a:ext cx="428625" cy="1428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3428992" y="5357826"/>
            <a:ext cx="785818" cy="571504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13" grpId="0"/>
      <p:bldP spid="13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00063" y="214313"/>
            <a:ext cx="6143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latin typeface="Calibri" pitchFamily="34" charset="0"/>
              </a:rPr>
              <a:t>L’OSPEDALE PSICHIATRICO PROVINCIALE DI GORIZIA </a:t>
            </a:r>
          </a:p>
        </p:txBody>
      </p:sp>
      <p:pic>
        <p:nvPicPr>
          <p:cNvPr id="4098" name="Picture 2" descr="C:\Users\Marta\Desktop\i\piante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928688"/>
            <a:ext cx="26130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57563" y="857250"/>
            <a:ext cx="5572125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Calibri" pitchFamily="34" charset="0"/>
              </a:rPr>
              <a:t>IL LUOGO</a:t>
            </a:r>
          </a:p>
          <a:p>
            <a:endParaRPr lang="it-IT" sz="900" dirty="0">
              <a:latin typeface="Calibri" pitchFamily="34" charset="0"/>
            </a:endParaRPr>
          </a:p>
          <a:p>
            <a:r>
              <a:rPr lang="it-IT" sz="1600" dirty="0">
                <a:latin typeface="Calibri" pitchFamily="34" charset="0"/>
              </a:rPr>
              <a:t>_zona di pianura a sud-est della città di Gorizia</a:t>
            </a:r>
          </a:p>
          <a:p>
            <a:r>
              <a:rPr lang="it-IT" sz="1600" dirty="0">
                <a:latin typeface="Calibri" pitchFamily="34" charset="0"/>
              </a:rPr>
              <a:t>_quartiere di San Rocco, a ridosso del confine ITA-SLO</a:t>
            </a:r>
          </a:p>
          <a:p>
            <a:r>
              <a:rPr lang="it-IT" sz="1600" dirty="0">
                <a:latin typeface="Calibri" pitchFamily="34" charset="0"/>
              </a:rPr>
              <a:t>_di fronte all’ex-Ospedale Civile e tubercolario</a:t>
            </a:r>
          </a:p>
          <a:p>
            <a:r>
              <a:rPr lang="it-IT" sz="1600" dirty="0">
                <a:latin typeface="Calibri" pitchFamily="34" charset="0"/>
              </a:rPr>
              <a:t>_</a:t>
            </a:r>
            <a:r>
              <a:rPr lang="it-IT" sz="1600" dirty="0" smtClean="0">
                <a:latin typeface="Calibri" pitchFamily="34" charset="0"/>
              </a:rPr>
              <a:t>a oriente </a:t>
            </a:r>
            <a:r>
              <a:rPr lang="it-IT" sz="1600" dirty="0">
                <a:latin typeface="Calibri" pitchFamily="34" charset="0"/>
              </a:rPr>
              <a:t>rispetto alla linea ferroviaria e alla ciclabile (SLO)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57554" y="2550565"/>
            <a:ext cx="5572125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i="1" dirty="0">
                <a:latin typeface="Calibri" pitchFamily="34" charset="0"/>
              </a:rPr>
              <a:t>“L’atto periziale accentuava la fertilità eccezionale del terreno (...); </a:t>
            </a:r>
          </a:p>
          <a:p>
            <a:r>
              <a:rPr lang="it-IT" sz="1400" i="1" dirty="0">
                <a:latin typeface="Calibri" pitchFamily="34" charset="0"/>
              </a:rPr>
              <a:t>la posizione del fondo a completo riparo dai venti boreali; </a:t>
            </a:r>
          </a:p>
          <a:p>
            <a:r>
              <a:rPr lang="it-IT" sz="1400" i="1" dirty="0">
                <a:latin typeface="Calibri" pitchFamily="34" charset="0"/>
              </a:rPr>
              <a:t>la vicinanza dell’acqua potabile; </a:t>
            </a:r>
          </a:p>
          <a:p>
            <a:r>
              <a:rPr lang="it-IT" sz="1400" i="1" dirty="0">
                <a:latin typeface="Calibri" pitchFamily="34" charset="0"/>
              </a:rPr>
              <a:t>l’eccellente natura del sottosuolo ghiaioso, per le fondamenta degli edifizi; </a:t>
            </a:r>
          </a:p>
          <a:p>
            <a:r>
              <a:rPr lang="it-IT" sz="1400" i="1" dirty="0">
                <a:latin typeface="Calibri" pitchFamily="34" charset="0"/>
              </a:rPr>
              <a:t>le favorevoli condizioni che esso offriva, per la canalizzazione o fognatura dello stabilimento.”</a:t>
            </a:r>
          </a:p>
          <a:p>
            <a:endParaRPr lang="it-IT" sz="1000" i="1" dirty="0">
              <a:latin typeface="Calibri" pitchFamily="34" charset="0"/>
            </a:endParaRPr>
          </a:p>
          <a:p>
            <a:r>
              <a:rPr lang="it-IT" sz="1000" i="1" dirty="0">
                <a:latin typeface="Calibri" pitchFamily="34" charset="0"/>
              </a:rPr>
              <a:t>Relazione del Comitato istituito dalla Giunta provinciale per gli studi sull’erezione di un Manicomio provinciale</a:t>
            </a:r>
            <a:r>
              <a:rPr lang="it-IT" sz="1000" dirty="0">
                <a:latin typeface="Calibri" pitchFamily="34" charset="0"/>
              </a:rPr>
              <a:t>, edit. La Giunta provinciale, Gorizia, 1901</a:t>
            </a:r>
          </a:p>
        </p:txBody>
      </p:sp>
      <p:sp>
        <p:nvSpPr>
          <p:cNvPr id="11" name="Oval 10"/>
          <p:cNvSpPr/>
          <p:nvPr/>
        </p:nvSpPr>
        <p:spPr>
          <a:xfrm>
            <a:off x="1285852" y="5286388"/>
            <a:ext cx="785818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357554" y="5008118"/>
            <a:ext cx="5572125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Calibri" pitchFamily="34" charset="0"/>
              </a:rPr>
              <a:t>LA STORIA</a:t>
            </a:r>
          </a:p>
          <a:p>
            <a:endParaRPr lang="it-IT" sz="900" dirty="0">
              <a:latin typeface="Calibri" pitchFamily="34" charset="0"/>
            </a:endParaRPr>
          </a:p>
          <a:p>
            <a:pPr marL="342900" indent="-342900"/>
            <a:r>
              <a:rPr lang="it-IT" sz="1600" b="1" dirty="0">
                <a:solidFill>
                  <a:srgbClr val="00B0F0"/>
                </a:solidFill>
                <a:latin typeface="Calibri" pitchFamily="34" charset="0"/>
              </a:rPr>
              <a:t>1</a:t>
            </a:r>
            <a:r>
              <a:rPr lang="it-IT" sz="1600" dirty="0">
                <a:latin typeface="Calibri" pitchFamily="34" charset="0"/>
              </a:rPr>
              <a:t>    Dall’enunciazione del </a:t>
            </a:r>
            <a:r>
              <a:rPr lang="it-IT" sz="1600" b="1" dirty="0">
                <a:latin typeface="Calibri" pitchFamily="34" charset="0"/>
              </a:rPr>
              <a:t>problema</a:t>
            </a:r>
            <a:r>
              <a:rPr lang="it-IT" sz="1600" dirty="0">
                <a:latin typeface="Calibri" pitchFamily="34" charset="0"/>
              </a:rPr>
              <a:t> (dibattito sui posti letto)</a:t>
            </a:r>
          </a:p>
          <a:p>
            <a:pPr marL="342900" indent="-342900"/>
            <a:r>
              <a:rPr lang="it-IT" sz="1600" dirty="0">
                <a:latin typeface="Calibri" pitchFamily="34" charset="0"/>
              </a:rPr>
              <a:t>      alla realizzazione del </a:t>
            </a:r>
            <a:r>
              <a:rPr lang="it-IT" sz="1600" b="1" dirty="0">
                <a:latin typeface="Calibri" pitchFamily="34" charset="0"/>
              </a:rPr>
              <a:t>primo progetto</a:t>
            </a:r>
          </a:p>
          <a:p>
            <a:r>
              <a:rPr lang="it-IT" sz="1600" b="1" dirty="0">
                <a:solidFill>
                  <a:schemeClr val="accent6"/>
                </a:solidFill>
                <a:latin typeface="Calibri" pitchFamily="34" charset="0"/>
              </a:rPr>
              <a:t>2</a:t>
            </a:r>
            <a:r>
              <a:rPr lang="it-IT" sz="1600" dirty="0">
                <a:latin typeface="Calibri" pitchFamily="34" charset="0"/>
              </a:rPr>
              <a:t>    Dalla guerra alla </a:t>
            </a:r>
            <a:r>
              <a:rPr lang="it-IT" sz="1600" b="1" dirty="0">
                <a:latin typeface="Calibri" pitchFamily="34" charset="0"/>
              </a:rPr>
              <a:t>ricostruzione</a:t>
            </a:r>
            <a:r>
              <a:rPr lang="it-IT" sz="1600" dirty="0">
                <a:latin typeface="Calibri" pitchFamily="34" charset="0"/>
              </a:rPr>
              <a:t> in epoca fascista</a:t>
            </a:r>
          </a:p>
          <a:p>
            <a:r>
              <a:rPr lang="it-IT" sz="1600" b="1" dirty="0">
                <a:solidFill>
                  <a:srgbClr val="C00000"/>
                </a:solidFill>
                <a:latin typeface="Calibri" pitchFamily="34" charset="0"/>
              </a:rPr>
              <a:t>3</a:t>
            </a:r>
            <a:r>
              <a:rPr lang="it-IT" sz="1600" dirty="0">
                <a:latin typeface="Calibri" pitchFamily="34" charset="0"/>
              </a:rPr>
              <a:t>    Dalla riedificazione ai giorni nostri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00063" y="214313"/>
            <a:ext cx="6143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latin typeface="Calibri" pitchFamily="34" charset="0"/>
              </a:rPr>
              <a:t>L’OSPEDALE PSICHIATRICO PROVINCIALE DI GORIZIA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8181975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0" y="0"/>
            <a:ext cx="48577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800" dirty="0">
                <a:solidFill>
                  <a:srgbClr val="00B0F0"/>
                </a:solidFill>
                <a:latin typeface="Calibri" pitchFamily="34" charset="0"/>
              </a:rPr>
              <a:t>1</a:t>
            </a:r>
            <a:r>
              <a:rPr lang="it-IT" sz="2000" dirty="0">
                <a:latin typeface="Calibri" pitchFamily="34" charset="0"/>
              </a:rPr>
              <a:t>_IL PRIMO PROGETTO</a:t>
            </a:r>
          </a:p>
        </p:txBody>
      </p:sp>
      <p:pic>
        <p:nvPicPr>
          <p:cNvPr id="5122" name="Picture 2" descr="C:\Users\Marta\Desktop\i\allgemeine bauzeitung\PLAN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3" y="714375"/>
            <a:ext cx="322897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786188" y="642918"/>
            <a:ext cx="521493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PERIODO DI PROGETTAZIONE: 1901 – 1903</a:t>
            </a:r>
          </a:p>
          <a:p>
            <a:endParaRPr lang="it-IT" sz="1400" dirty="0">
              <a:latin typeface="Calibri" pitchFamily="34" charset="0"/>
            </a:endParaRPr>
          </a:p>
          <a:p>
            <a:r>
              <a:rPr lang="it-IT" sz="1400" dirty="0">
                <a:latin typeface="Calibri" pitchFamily="34" charset="0"/>
              </a:rPr>
              <a:t>PERIODO DI COSTRUZIONE: 1905 – 1908</a:t>
            </a:r>
          </a:p>
          <a:p>
            <a:r>
              <a:rPr lang="it-IT" sz="1400" dirty="0">
                <a:latin typeface="Calibri" pitchFamily="34" charset="0"/>
              </a:rPr>
              <a:t>DATA DI INAUGURAZIONE:    16.02.1911</a:t>
            </a:r>
          </a:p>
          <a:p>
            <a:endParaRPr lang="it-IT" sz="1400" dirty="0">
              <a:latin typeface="Calibri" pitchFamily="34" charset="0"/>
            </a:endParaRPr>
          </a:p>
          <a:p>
            <a:r>
              <a:rPr lang="it-IT" sz="1400" dirty="0">
                <a:latin typeface="Calibri" pitchFamily="34" charset="0"/>
              </a:rPr>
              <a:t>PROGETTISTI PRESUNTI:	  (Arch. Kuno Waidmann)</a:t>
            </a:r>
          </a:p>
          <a:p>
            <a:r>
              <a:rPr lang="it-IT" sz="1400" dirty="0">
                <a:latin typeface="Calibri" pitchFamily="34" charset="0"/>
              </a:rPr>
              <a:t>		  Ing. Artur Glessig in collaborazione con </a:t>
            </a:r>
          </a:p>
          <a:p>
            <a:r>
              <a:rPr lang="it-IT" sz="1400" dirty="0">
                <a:latin typeface="Calibri" pitchFamily="34" charset="0"/>
              </a:rPr>
              <a:t>		  Arch. Lodovico Braidotti</a:t>
            </a:r>
          </a:p>
        </p:txBody>
      </p:sp>
      <p:pic>
        <p:nvPicPr>
          <p:cNvPr id="5124" name="Picture 4" descr="C:\Users\Marta\Desktop\i\pa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6188" y="4143375"/>
            <a:ext cx="5214937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C:\Users\Marta\Desktop\i\PRIM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6188" y="5343525"/>
            <a:ext cx="521493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86188" y="2500306"/>
            <a:ext cx="521493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IMPIANTO: 	simmetrico</a:t>
            </a:r>
            <a:r>
              <a:rPr lang="it-IT" sz="1400" i="1" dirty="0">
                <a:latin typeface="Calibri" pitchFamily="34" charset="0"/>
              </a:rPr>
              <a:t>, a sistema disseminato </a:t>
            </a:r>
            <a:r>
              <a:rPr lang="it-IT" sz="1400" dirty="0">
                <a:latin typeface="Calibri" pitchFamily="34" charset="0"/>
              </a:rPr>
              <a:t>all’interno di un 	parco con collegamenti di percorsi</a:t>
            </a:r>
            <a:r>
              <a:rPr lang="it-IT" sz="1400" i="1" dirty="0">
                <a:latin typeface="Calibri" pitchFamily="34" charset="0"/>
              </a:rPr>
              <a:t>, unito a colonia 	agricola e con possibilità di ampliamento</a:t>
            </a:r>
          </a:p>
          <a:p>
            <a:endParaRPr lang="it-IT" sz="1400" i="1" dirty="0">
              <a:latin typeface="Calibri" pitchFamily="34" charset="0"/>
            </a:endParaRPr>
          </a:p>
          <a:p>
            <a:r>
              <a:rPr lang="it-IT" sz="1400" dirty="0">
                <a:latin typeface="Calibri" pitchFamily="34" charset="0"/>
              </a:rPr>
              <a:t>	Lato destro (ovest): padiglioni femminili</a:t>
            </a:r>
          </a:p>
          <a:p>
            <a:r>
              <a:rPr lang="it-IT" sz="1400" dirty="0">
                <a:latin typeface="Calibri" pitchFamily="34" charset="0"/>
              </a:rPr>
              <a:t>	Centro: strutture con funzioni collettive</a:t>
            </a:r>
          </a:p>
          <a:p>
            <a:r>
              <a:rPr lang="it-IT" sz="1400" dirty="0">
                <a:latin typeface="Calibri" pitchFamily="34" charset="0"/>
              </a:rPr>
              <a:t>	Lato sinistro (est): padiglioni maschili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500063" y="214313"/>
            <a:ext cx="4857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latin typeface="Calibri" pitchFamily="34" charset="0"/>
              </a:rPr>
              <a:t>LA STORIA ATTRAVERSO LE IMMAGINI</a:t>
            </a:r>
          </a:p>
        </p:txBody>
      </p:sp>
      <p:pic>
        <p:nvPicPr>
          <p:cNvPr id="7170" name="Picture 2" descr="C:\Users\Marta\Desktop\i\ritagliate\6_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143000"/>
            <a:ext cx="398780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Marta\Desktop\i\ritagliate\6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3929063"/>
            <a:ext cx="37147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C:\Users\Marta\Desktop\i\ritagliate\7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4071938"/>
            <a:ext cx="3862388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C:\Users\Marta\Desktop\i\ritagliate\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5" y="357188"/>
            <a:ext cx="2543175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00063" y="642938"/>
            <a:ext cx="52149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dirty="0">
                <a:latin typeface="Calibri" pitchFamily="34" charset="0"/>
              </a:rPr>
              <a:t>1915 – 1916_LA GRANDE GUERRA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00625" y="6357938"/>
            <a:ext cx="40005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/>
              <a:t>Il padiglione cronici.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1500" y="6357938"/>
            <a:ext cx="40005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/>
              <a:t>Il padiglione tranquilli.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71500" y="3714750"/>
            <a:ext cx="40005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/>
              <a:t>Il padiglione dozzinanti.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643813" y="3214688"/>
            <a:ext cx="107156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/>
              <a:t>La torre-serbatoio dell’acqua.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0" y="0"/>
            <a:ext cx="48577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800" dirty="0">
                <a:solidFill>
                  <a:schemeClr val="accent6"/>
                </a:solidFill>
                <a:latin typeface="Calibri" pitchFamily="34" charset="0"/>
              </a:rPr>
              <a:t>2</a:t>
            </a:r>
            <a:r>
              <a:rPr lang="it-IT" sz="2000" dirty="0">
                <a:latin typeface="Calibri" pitchFamily="34" charset="0"/>
              </a:rPr>
              <a:t>_IL SECONDO PROGETTO</a:t>
            </a:r>
          </a:p>
        </p:txBody>
      </p:sp>
      <p:pic>
        <p:nvPicPr>
          <p:cNvPr id="6146" name="Picture 2" descr="C:\Users\Marta\Desktop\i\civile.jpg"/>
          <p:cNvPicPr>
            <a:picLocks noChangeAspect="1" noChangeArrowheads="1"/>
          </p:cNvPicPr>
          <p:nvPr/>
        </p:nvPicPr>
        <p:blipFill>
          <a:blip r:embed="rId2" cstate="print"/>
          <a:srcRect l="2374" t="2531"/>
          <a:stretch>
            <a:fillRect/>
          </a:stretch>
        </p:blipFill>
        <p:spPr bwMode="auto">
          <a:xfrm>
            <a:off x="500063" y="1000125"/>
            <a:ext cx="2936875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71875" y="642938"/>
            <a:ext cx="5286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1921_prime ipotesi di ricostruzione</a:t>
            </a:r>
          </a:p>
        </p:txBody>
      </p:sp>
      <p:pic>
        <p:nvPicPr>
          <p:cNvPr id="6147" name="Picture 3" descr="C:\Users\Marta\Desktop\i\ospedal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3643306" y="3500438"/>
            <a:ext cx="5324310" cy="3000396"/>
          </a:xfrm>
          <a:prstGeom prst="rect">
            <a:avLst/>
          </a:prstGeom>
          <a:noFill/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71875" y="1071563"/>
            <a:ext cx="5286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1923_costituzione della Provincia del Friuli e Consorzio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71875" y="1500188"/>
            <a:ext cx="5286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1926_Barich completa il progetto degli Istituti Ospitalieri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71875" y="1928813"/>
            <a:ext cx="5286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1926_ricostituzione della Provincia di Gorizia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571875" y="2357438"/>
            <a:ext cx="528637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1927_ripreso il progetto di ricostruzione del manicomio</a:t>
            </a:r>
          </a:p>
          <a:p>
            <a:r>
              <a:rPr lang="it-IT" sz="1400" dirty="0">
                <a:latin typeface="Calibri" pitchFamily="34" charset="0"/>
              </a:rPr>
              <a:t>           sull’area di quello distrutto </a:t>
            </a:r>
            <a:r>
              <a:rPr lang="it-IT" sz="1400" i="1" dirty="0">
                <a:latin typeface="Calibri" pitchFamily="34" charset="0"/>
              </a:rPr>
              <a:t>per potersi così servire delle</a:t>
            </a:r>
          </a:p>
          <a:p>
            <a:r>
              <a:rPr lang="it-IT" sz="1400" i="1" dirty="0">
                <a:latin typeface="Calibri" pitchFamily="34" charset="0"/>
              </a:rPr>
              <a:t>           parti di fabbricati ancora esistenti.</a:t>
            </a:r>
          </a:p>
          <a:p>
            <a:endParaRPr lang="it-IT" sz="900" i="1" dirty="0">
              <a:latin typeface="Calibri" pitchFamily="34" charset="0"/>
            </a:endParaRPr>
          </a:p>
          <a:p>
            <a:r>
              <a:rPr lang="it-IT" sz="1400" dirty="0">
                <a:latin typeface="Calibri" pitchFamily="34" charset="0"/>
              </a:rPr>
              <a:t>Invitati: 	ing. Glessi, arch. Fabiani, </a:t>
            </a:r>
            <a:r>
              <a:rPr lang="it-IT" sz="1400" b="1" dirty="0">
                <a:latin typeface="Calibri" pitchFamily="34" charset="0"/>
              </a:rPr>
              <a:t>ing. arch. Barich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1" name="Picture 11" descr="C:\Users\Marta\Desktop\i\legendin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25" t="22839" b="5789"/>
          <a:stretch>
            <a:fillRect/>
          </a:stretch>
        </p:blipFill>
        <p:spPr bwMode="auto">
          <a:xfrm>
            <a:off x="500063" y="4714875"/>
            <a:ext cx="2214562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0" descr="C:\Users\Marta\Desktop\i\T1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9" t="1250"/>
          <a:stretch>
            <a:fillRect/>
          </a:stretch>
        </p:blipFill>
        <p:spPr bwMode="auto">
          <a:xfrm>
            <a:off x="2857500" y="928688"/>
            <a:ext cx="3036888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" name="Straight Connector 1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5" name="TextBox 2"/>
          <p:cNvSpPr txBox="1">
            <a:spLocks noChangeArrowheads="1"/>
          </p:cNvSpPr>
          <p:nvPr/>
        </p:nvSpPr>
        <p:spPr bwMode="auto">
          <a:xfrm>
            <a:off x="500063" y="214313"/>
            <a:ext cx="4857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latin typeface="Calibri" pitchFamily="34" charset="0"/>
              </a:rPr>
              <a:t>2_IL SECONDO PROGETTO</a:t>
            </a:r>
          </a:p>
        </p:txBody>
      </p:sp>
      <p:pic>
        <p:nvPicPr>
          <p:cNvPr id="8196" name="Picture 4" descr="C:\Users\Marta\Desktop\i\planbari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2680" y="857250"/>
            <a:ext cx="2967038" cy="57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8625" y="1500188"/>
            <a:ext cx="2357438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PROGETTISTA: ing. arch. Silvano Barich (Baresi)</a:t>
            </a:r>
          </a:p>
          <a:p>
            <a:endParaRPr lang="it-IT" sz="1400">
              <a:latin typeface="Calibri" pitchFamily="34" charset="0"/>
            </a:endParaRPr>
          </a:p>
          <a:p>
            <a:r>
              <a:rPr lang="it-IT" sz="1400">
                <a:latin typeface="Calibri" pitchFamily="34" charset="0"/>
              </a:rPr>
              <a:t>PERIODO DI PROGETTAZIONE: </a:t>
            </a:r>
          </a:p>
          <a:p>
            <a:r>
              <a:rPr lang="it-IT" sz="1400">
                <a:latin typeface="Calibri" pitchFamily="34" charset="0"/>
              </a:rPr>
              <a:t>1927 – 1928</a:t>
            </a:r>
          </a:p>
          <a:p>
            <a:endParaRPr lang="it-IT" sz="1400">
              <a:latin typeface="Calibri" pitchFamily="34" charset="0"/>
            </a:endParaRPr>
          </a:p>
          <a:p>
            <a:r>
              <a:rPr lang="it-IT" sz="1400">
                <a:latin typeface="Calibri" pitchFamily="34" charset="0"/>
              </a:rPr>
              <a:t>PERIODO DI COSTRUZIONE: 1928 – 1935</a:t>
            </a:r>
          </a:p>
          <a:p>
            <a:endParaRPr lang="it-IT" sz="1400">
              <a:latin typeface="Calibri" pitchFamily="34" charset="0"/>
            </a:endParaRPr>
          </a:p>
          <a:p>
            <a:r>
              <a:rPr lang="it-IT" sz="1400">
                <a:latin typeface="Calibri" pitchFamily="34" charset="0"/>
              </a:rPr>
              <a:t>IMPIANTO: </a:t>
            </a:r>
          </a:p>
          <a:p>
            <a:r>
              <a:rPr lang="it-IT" sz="1400">
                <a:latin typeface="Calibri" pitchFamily="34" charset="0"/>
              </a:rPr>
              <a:t>Viene mantenuto quello del manicomio precedente. </a:t>
            </a:r>
          </a:p>
        </p:txBody>
      </p:sp>
      <p:pic>
        <p:nvPicPr>
          <p:cNvPr id="2050" name="Picture 2" descr="C:\Users\Marta\Desktop\TAVOLE\10_T40 copia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014" t="8286" r="14427" b="86369"/>
          <a:stretch>
            <a:fillRect/>
          </a:stretch>
        </p:blipFill>
        <p:spPr bwMode="auto">
          <a:xfrm>
            <a:off x="2714625" y="92868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500063" y="214313"/>
            <a:ext cx="8143875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500063" y="214313"/>
            <a:ext cx="4857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latin typeface="Calibri" pitchFamily="34" charset="0"/>
              </a:rPr>
              <a:t>2_IL SECONDO PROGETTO</a:t>
            </a:r>
          </a:p>
        </p:txBody>
      </p:sp>
      <p:pic>
        <p:nvPicPr>
          <p:cNvPr id="36866" name="Picture 2" descr="C:\Users\Marta\Desktop\i\ritagliate\9_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857250"/>
            <a:ext cx="3959225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C:\Users\Marta\Desktop\i\ritagliate\19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857250"/>
            <a:ext cx="3929062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 descr="C:\Users\Marta\Desktop\i\ritagliate\23_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3" y="3786188"/>
            <a:ext cx="3929062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C:\Users\Marta\Desktop\i\ritagliate\26_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3" y="3786188"/>
            <a:ext cx="39655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0063" y="3429000"/>
            <a:ext cx="40005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/>
              <a:t>L’edificio d’amministrazione.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786313" y="3429000"/>
            <a:ext cx="40005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/>
              <a:t>Il padiglione lavoratori.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0063" y="6286500"/>
            <a:ext cx="40005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/>
              <a:t>Il padiglione necroscopia.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786313" y="6357938"/>
            <a:ext cx="40005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/>
              <a:t>La centrale termo-elettrica e lavanderia.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739</Words>
  <Application>Microsoft Office PowerPoint</Application>
  <PresentationFormat>Presentazione su schermo (4:3)</PresentationFormat>
  <Paragraphs>187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UNIVERSITÀ  DEGLI STUDI DI TRIESTE DIPARTIMENTO DI INGEGNERIA E ARCHITETTURA  </vt:lpstr>
      <vt:lpstr>UNIVERSITÀ  DEGLI STUDI DI TRIESTE DIPARTIMENTO DI INGEGNERIA E ARCHITETTURA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Marta</dc:creator>
  <cp:lastModifiedBy>Sergio Pratali Maffei</cp:lastModifiedBy>
  <cp:revision>161</cp:revision>
  <dcterms:created xsi:type="dcterms:W3CDTF">2010-10-05T07:48:37Z</dcterms:created>
  <dcterms:modified xsi:type="dcterms:W3CDTF">2017-10-03T13:52:30Z</dcterms:modified>
</cp:coreProperties>
</file>