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g" ContentType="image/jpeg"/>
  <Default Extension="jpeg" ContentType="image/jpeg"/>
  <Default Extension="emf" ContentType="image/x-emf"/>
  <Default Extension="rels" ContentType="application/vnd.openxmlformats-package.relationships+xml"/>
  <Default Extension="vml" ContentType="application/vnd.openxmlformats-officedocument.vmlDrawing"/>
  <Default Extension="bin" ContentType="application/vnd.openxmlformats-officedocument.oleObject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9"/>
  </p:notesMasterIdLst>
  <p:sldIdLst>
    <p:sldId id="329" r:id="rId3"/>
    <p:sldId id="324" r:id="rId4"/>
    <p:sldId id="297" r:id="rId5"/>
    <p:sldId id="298" r:id="rId6"/>
    <p:sldId id="299" r:id="rId7"/>
    <p:sldId id="301" r:id="rId8"/>
    <p:sldId id="303" r:id="rId9"/>
    <p:sldId id="305" r:id="rId10"/>
    <p:sldId id="307" r:id="rId11"/>
    <p:sldId id="308" r:id="rId12"/>
    <p:sldId id="309" r:id="rId13"/>
    <p:sldId id="310" r:id="rId14"/>
    <p:sldId id="311" r:id="rId15"/>
    <p:sldId id="312" r:id="rId16"/>
    <p:sldId id="313" r:id="rId17"/>
    <p:sldId id="314" r:id="rId18"/>
    <p:sldId id="328" r:id="rId19"/>
    <p:sldId id="315" r:id="rId20"/>
    <p:sldId id="316" r:id="rId21"/>
    <p:sldId id="304" r:id="rId22"/>
    <p:sldId id="317" r:id="rId23"/>
    <p:sldId id="318" r:id="rId24"/>
    <p:sldId id="319" r:id="rId25"/>
    <p:sldId id="320" r:id="rId26"/>
    <p:sldId id="321" r:id="rId27"/>
    <p:sldId id="322" r:id="rId28"/>
  </p:sldIdLst>
  <p:sldSz cx="9144000" cy="6858000" type="screen4x3"/>
  <p:notesSz cx="6858000" cy="9144000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19" autoAdjust="0"/>
    <p:restoredTop sz="87386" autoAdjust="0"/>
  </p:normalViewPr>
  <p:slideViewPr>
    <p:cSldViewPr>
      <p:cViewPr varScale="1">
        <p:scale>
          <a:sx n="99" d="100"/>
          <a:sy n="99" d="100"/>
        </p:scale>
        <p:origin x="1992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slide" Target="slides/slide25.xml"/><Relationship Id="rId28" Type="http://schemas.openxmlformats.org/officeDocument/2006/relationships/slide" Target="slides/slide26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7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33" Type="http://schemas.openxmlformats.org/officeDocument/2006/relationships/tableStyles" Target="tableStyles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Relationship Id="rId2" Type="http://schemas.openxmlformats.org/officeDocument/2006/relationships/image" Target="../media/image2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A4D4D7B4-8BC3-4A11-A3DE-B4A9A176172C}" type="datetimeFigureOut">
              <a:rPr lang="it-IT"/>
              <a:pPr>
                <a:defRPr/>
              </a:pPr>
              <a:t>18/09/17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it-IT" noProof="0" smtClean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noProof="0" smtClean="0"/>
              <a:t>Fare clic per modificare stili del testo dello schema</a:t>
            </a:r>
          </a:p>
          <a:p>
            <a:pPr lvl="1"/>
            <a:r>
              <a:rPr lang="it-IT" noProof="0" smtClean="0"/>
              <a:t>Secondo livello</a:t>
            </a:r>
          </a:p>
          <a:p>
            <a:pPr lvl="2"/>
            <a:r>
              <a:rPr lang="it-IT" noProof="0" smtClean="0"/>
              <a:t>Terzo livello</a:t>
            </a:r>
          </a:p>
          <a:p>
            <a:pPr lvl="3"/>
            <a:r>
              <a:rPr lang="it-IT" noProof="0" smtClean="0"/>
              <a:t>Quarto livello</a:t>
            </a:r>
          </a:p>
          <a:p>
            <a:pPr lvl="4"/>
            <a:r>
              <a:rPr lang="it-IT" noProof="0" smtClean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A38F502C-4CA0-42F6-9BCA-5AC28663605F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972952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8F502C-4CA0-42F6-9BCA-5AC28663605F}" type="slidenum">
              <a:rPr lang="it-IT" smtClean="0"/>
              <a:pPr>
                <a:defRPr/>
              </a:pPr>
              <a:t>15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331997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33947-E38E-4807-A8CD-CF35BF5AA538}" type="datetime1">
              <a:rPr lang="it-IT" smtClean="0"/>
              <a:t>18/09/17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A05F7F-AA40-4445-A320-6FBAD8609C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67A8FD-9C71-4D7A-908D-805255077E86}" type="datetime1">
              <a:rPr lang="it-IT" smtClean="0"/>
              <a:t>18/09/17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A57175-0FDE-4C4A-A6BA-4EC8AA51F18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6094A0-2221-443D-9248-A3D7BA3A2FDD}" type="datetime1">
              <a:rPr lang="it-IT" smtClean="0"/>
              <a:t>18/09/17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DD633A-4802-4EDF-B0AA-697AB42E78FA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9B85BC-33A8-4034-87DB-277D67DD8D12}" type="datetime1">
              <a:rPr lang="it-IT" smtClean="0"/>
              <a:t>18/09/17</a:t>
            </a:fld>
            <a:endParaRPr lang="it-IT"/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240679-9DAA-45FC-BE77-36A58B6B42C2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0175519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>
              <a:off x="0" y="1161"/>
              <a:ext cx="5758" cy="3159"/>
              <a:chOff x="0" y="1161"/>
              <a:chExt cx="5758" cy="3159"/>
            </a:xfrm>
          </p:grpSpPr>
          <p:sp>
            <p:nvSpPr>
              <p:cNvPr id="16" name="Freeform 4"/>
              <p:cNvSpPr>
                <a:spLocks/>
              </p:cNvSpPr>
              <p:nvPr/>
            </p:nvSpPr>
            <p:spPr bwMode="hidden">
              <a:xfrm>
                <a:off x="558" y="1161"/>
                <a:ext cx="5200" cy="3159"/>
              </a:xfrm>
              <a:custGeom>
                <a:avLst/>
                <a:gdLst/>
                <a:ahLst/>
                <a:cxnLst>
                  <a:cxn ang="0">
                    <a:pos x="0" y="3159"/>
                  </a:cxn>
                  <a:cxn ang="0">
                    <a:pos x="5184" y="3159"/>
                  </a:cxn>
                  <a:cxn ang="0">
                    <a:pos x="5184" y="0"/>
                  </a:cxn>
                  <a:cxn ang="0">
                    <a:pos x="0" y="0"/>
                  </a:cxn>
                  <a:cxn ang="0">
                    <a:pos x="0" y="3159"/>
                  </a:cxn>
                  <a:cxn ang="0">
                    <a:pos x="0" y="3159"/>
                  </a:cxn>
                </a:cxnLst>
                <a:rect l="0" t="0" r="r" b="b"/>
                <a:pathLst>
                  <a:path w="5184" h="3159">
                    <a:moveTo>
                      <a:pt x="0" y="3159"/>
                    </a:moveTo>
                    <a:lnTo>
                      <a:pt x="5184" y="3159"/>
                    </a:lnTo>
                    <a:lnTo>
                      <a:pt x="5184" y="0"/>
                    </a:lnTo>
                    <a:lnTo>
                      <a:pt x="0" y="0"/>
                    </a:lnTo>
                    <a:lnTo>
                      <a:pt x="0" y="3159"/>
                    </a:lnTo>
                    <a:lnTo>
                      <a:pt x="0" y="3159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7" name="Freeform 5"/>
              <p:cNvSpPr>
                <a:spLocks/>
              </p:cNvSpPr>
              <p:nvPr/>
            </p:nvSpPr>
            <p:spPr bwMode="hidden">
              <a:xfrm>
                <a:off x="0" y="1161"/>
                <a:ext cx="558" cy="3159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159"/>
                  </a:cxn>
                  <a:cxn ang="0">
                    <a:pos x="556" y="3159"/>
                  </a:cxn>
                  <a:cxn ang="0">
                    <a:pos x="556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556" h="3159">
                    <a:moveTo>
                      <a:pt x="0" y="0"/>
                    </a:moveTo>
                    <a:lnTo>
                      <a:pt x="0" y="3159"/>
                    </a:lnTo>
                    <a:lnTo>
                      <a:pt x="556" y="3159"/>
                    </a:lnTo>
                    <a:lnTo>
                      <a:pt x="556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  <p:sp>
          <p:nvSpPr>
            <p:cNvPr id="6" name="Freeform 6"/>
            <p:cNvSpPr>
              <a:spLocks/>
            </p:cNvSpPr>
            <p:nvPr/>
          </p:nvSpPr>
          <p:spPr bwMode="ltGray">
            <a:xfrm>
              <a:off x="552" y="951"/>
              <a:ext cx="12" cy="42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0"/>
                </a:cxn>
                <a:cxn ang="0">
                  <a:pos x="12" y="42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" h="420">
                  <a:moveTo>
                    <a:pt x="0" y="0"/>
                  </a:moveTo>
                  <a:lnTo>
                    <a:pt x="0" y="420"/>
                  </a:lnTo>
                  <a:lnTo>
                    <a:pt x="12" y="42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ltGray">
            <a:xfrm>
              <a:off x="767" y="1155"/>
              <a:ext cx="252" cy="12"/>
            </a:xfrm>
            <a:custGeom>
              <a:avLst/>
              <a:gdLst/>
              <a:ahLst/>
              <a:cxnLst>
                <a:cxn ang="0">
                  <a:pos x="251" y="0"/>
                </a:cxn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251" y="0"/>
                </a:cxn>
              </a:cxnLst>
              <a:rect l="0" t="0" r="r" b="b"/>
              <a:pathLst>
                <a:path w="251" h="12">
                  <a:moveTo>
                    <a:pt x="251" y="0"/>
                  </a:moveTo>
                  <a:lnTo>
                    <a:pt x="0" y="0"/>
                  </a:ln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251" y="0"/>
                  </a:lnTo>
                  <a:close/>
                </a:path>
              </a:pathLst>
            </a:custGeom>
            <a:gradFill rotWithShape="0">
              <a:gsLst>
                <a:gs pos="0">
                  <a:schemeClr val="accent2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ltGray">
            <a:xfrm>
              <a:off x="0" y="1155"/>
              <a:ext cx="351" cy="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"/>
                </a:cxn>
                <a:cxn ang="0">
                  <a:pos x="251" y="12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" h="12">
                  <a:moveTo>
                    <a:pt x="0" y="0"/>
                  </a:moveTo>
                  <a:lnTo>
                    <a:pt x="0" y="12"/>
                  </a:lnTo>
                  <a:lnTo>
                    <a:pt x="251" y="12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9" name="Group 9"/>
            <p:cNvGrpSpPr>
              <a:grpSpLocks/>
            </p:cNvGrpSpPr>
            <p:nvPr/>
          </p:nvGrpSpPr>
          <p:grpSpPr bwMode="auto">
            <a:xfrm>
              <a:off x="348" y="4"/>
              <a:ext cx="5410" cy="4316"/>
              <a:chOff x="348" y="4"/>
              <a:chExt cx="5410" cy="4316"/>
            </a:xfrm>
          </p:grpSpPr>
          <p:sp>
            <p:nvSpPr>
              <p:cNvPr id="10" name="Freeform 10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1" name="Freeform 11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2" name="Freeform 12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3" name="Freeform 13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4" name="Freeform 14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15" name="Freeform 15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9232" name="Rectangle 16"/>
          <p:cNvSpPr>
            <a:spLocks noGrp="1" noChangeArrowheads="1"/>
          </p:cNvSpPr>
          <p:nvPr>
            <p:ph type="ctrTitle" sz="quarter"/>
          </p:nvPr>
        </p:nvSpPr>
        <p:spPr>
          <a:xfrm>
            <a:off x="1066800" y="1997075"/>
            <a:ext cx="7086600" cy="1431925"/>
          </a:xfrm>
        </p:spPr>
        <p:txBody>
          <a:bodyPr anchor="b"/>
          <a:lstStyle>
            <a:lvl1pPr>
              <a:defRPr/>
            </a:lvl1pPr>
          </a:lstStyle>
          <a:p>
            <a:r>
              <a:rPr lang="it-IT"/>
              <a:t>Click to edit Master title style</a:t>
            </a:r>
          </a:p>
        </p:txBody>
      </p:sp>
      <p:sp>
        <p:nvSpPr>
          <p:cNvPr id="9233" name="Rectangle 17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066800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it-IT"/>
              <a:t>Click to edit Master subtitle style</a:t>
            </a:r>
          </a:p>
        </p:txBody>
      </p:sp>
      <p:sp>
        <p:nvSpPr>
          <p:cNvPr id="18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8EC13-7DF0-4842-A5C2-1195B919B3A2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19" name="Rectangle 19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28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20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5AC568-E757-4604-B312-ED9F4BA017E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0782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E14F2D-CB95-43C8-8FD8-822373A229D4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A1E726-2AA8-4DF9-AF3F-2390D77E4DE9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61094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CEAB68-14BC-441B-88F0-AD9188FC6D12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04463-71E6-4780-84E9-9A5FB61FB646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90374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64B0E7-A64D-4AA3-A0B1-6D3BA92A813F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923AED-49C2-4AD8-B9EB-5C89F64704C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27283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F1310E-8AFD-4A95-9164-CBE4B7D98433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8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9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616EF8-1D9E-4E0A-A70F-377741ED0BCC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82922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F34C1-2AA8-4992-B1E3-37CA25139B91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FAD801-1CF0-4AA5-8E49-706C27C26138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10959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BB0B08-DEB2-4930-9CEB-864A0C7B2A0D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3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4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75BF68-EA69-41A9-B7E1-97B141643885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02985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A537E9-44CE-4E04-809A-95069821B551}" type="datetime1">
              <a:rPr lang="it-IT" smtClean="0"/>
              <a:t>18/09/17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C147FF-F184-4BB3-B385-6B15FC58036D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329445-C7CE-4A0C-A400-F73B47CF956D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D4B914-8AC0-476F-B636-F2D351D728C3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4191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B05A23-5C2C-4C24-9892-1C1DE3DB5C0D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7297C6D-C2EF-4DB4-95D4-44BC1BF3773F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87897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D7201-6431-4AB9-8C3D-AD92FA57E1F7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B3929B-3FEF-4240-B281-B4EFE46BBEF4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894106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724650" y="304800"/>
            <a:ext cx="1885950" cy="5791200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1066800" y="304800"/>
            <a:ext cx="5505450" cy="5791200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B1B6B-F05A-417F-A022-B2CB54D01CEE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5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39135A-7147-4193-A111-BB65497D7D72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193594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olo, test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66800" y="304800"/>
            <a:ext cx="7543800" cy="14319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sz="half" idx="1"/>
          </p:nvPr>
        </p:nvSpPr>
        <p:spPr>
          <a:xfrm>
            <a:off x="10668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14900" y="1981200"/>
            <a:ext cx="3695700" cy="4114800"/>
          </a:xfrm>
        </p:spPr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Rectangle 1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862D10-DE4D-4448-913B-A32EC1976CD2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6" name="Rectangle 1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>
              <a:solidFill>
                <a:srgbClr val="FFFFFF"/>
              </a:solidFill>
            </a:endParaRPr>
          </a:p>
        </p:txBody>
      </p:sp>
      <p:sp>
        <p:nvSpPr>
          <p:cNvPr id="7" name="Rectangle 1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F502FC-D80E-424D-96B4-6C35C28FE61E}" type="slidenum">
              <a:rPr lang="it-IT">
                <a:solidFill>
                  <a:srgbClr val="FFFFFF"/>
                </a:solidFill>
              </a:rPr>
              <a:pPr>
                <a:defRPr/>
              </a:pPr>
              <a:t>‹#›</a:t>
            </a:fld>
            <a:endParaRPr lang="it-IT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69699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0E7492-BA02-4A32-95F4-CCE046A9D9EC}" type="datetime1">
              <a:rPr lang="it-IT" smtClean="0"/>
              <a:t>18/09/17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BEE2C-58F9-4FA5-A27A-764B0600C67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7646A-EF82-4389-B7DF-B1E2222CD0ED}" type="datetime1">
              <a:rPr lang="it-IT" smtClean="0"/>
              <a:t>18/09/17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E947C7-B7F0-43BE-8E8C-E31360B98218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682857-FBA5-4C69-8CB2-384AA00DEC73}" type="datetime1">
              <a:rPr lang="it-IT" smtClean="0"/>
              <a:t>18/09/17</a:t>
            </a:fld>
            <a:endParaRPr lang="it-IT"/>
          </a:p>
        </p:txBody>
      </p:sp>
      <p:sp>
        <p:nvSpPr>
          <p:cNvPr id="8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FAAFB0-D9AB-45BC-8D18-46772FCDBA7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64430D-9ADA-4028-B926-4D0E293786C2}" type="datetime1">
              <a:rPr lang="it-IT" smtClean="0"/>
              <a:t>18/09/17</a:t>
            </a:fld>
            <a:endParaRPr lang="it-IT"/>
          </a:p>
        </p:txBody>
      </p:sp>
      <p:sp>
        <p:nvSpPr>
          <p:cNvPr id="4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2A7E37-51D1-4379-8360-C67615D07464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EE5A52-0F69-4CDF-A3B8-E6929E26E2A2}" type="datetime1">
              <a:rPr lang="it-IT" smtClean="0"/>
              <a:t>18/09/17</a:t>
            </a:fld>
            <a:endParaRPr lang="it-IT"/>
          </a:p>
        </p:txBody>
      </p:sp>
      <p:sp>
        <p:nvSpPr>
          <p:cNvPr id="3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4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04260-AE2A-477B-ADFA-E69BBDE820B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5267E6-FE0C-49FC-8D46-6DD04AF8D0D4}" type="datetime1">
              <a:rPr lang="it-IT" smtClean="0"/>
              <a:t>18/09/17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0032D3-71F8-4AF2-9CD1-4D524D4ABED0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it-IT" noProof="0" smtClean="0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186DF-2D0D-4937-B779-F38DD8C12C16}" type="datetime1">
              <a:rPr lang="it-IT" smtClean="0"/>
              <a:t>18/09/17</a:t>
            </a:fld>
            <a:endParaRPr lang="it-IT"/>
          </a:p>
        </p:txBody>
      </p:sp>
      <p:sp>
        <p:nvSpPr>
          <p:cNvPr id="6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6297AC-C9B0-4CED-BF53-16F0C5FF0CF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1" Type="http://schemas.openxmlformats.org/officeDocument/2006/relationships/slideLayout" Target="../slideLayouts/slideLayout13.xml"/><Relationship Id="rId2" Type="http://schemas.openxmlformats.org/officeDocument/2006/relationships/slideLayout" Target="../slideLayouts/slideLayout14.xml"/><Relationship Id="rId3" Type="http://schemas.openxmlformats.org/officeDocument/2006/relationships/slideLayout" Target="../slideLayouts/slideLayout15.xml"/><Relationship Id="rId4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7.xml"/><Relationship Id="rId6" Type="http://schemas.openxmlformats.org/officeDocument/2006/relationships/slideLayout" Target="../slideLayouts/slideLayout18.xml"/><Relationship Id="rId7" Type="http://schemas.openxmlformats.org/officeDocument/2006/relationships/slideLayout" Target="../slideLayouts/slideLayout19.xml"/><Relationship Id="rId8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egnaposto titolo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16387" name="Segnaposto testo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B4942FD-7141-42CE-9D11-ADFD20CF1467}" type="datetime1">
              <a:rPr lang="it-IT" smtClean="0"/>
              <a:t>18/09/17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9AB0D8A-ED8F-4372-80B7-635B2B69591C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6350"/>
            <a:ext cx="9140825" cy="6851650"/>
            <a:chOff x="0" y="4"/>
            <a:chExt cx="5758" cy="4316"/>
          </a:xfrm>
        </p:grpSpPr>
        <p:sp>
          <p:nvSpPr>
            <p:cNvPr id="8195" name="Freeform 3"/>
            <p:cNvSpPr>
              <a:spLocks/>
            </p:cNvSpPr>
            <p:nvPr/>
          </p:nvSpPr>
          <p:spPr bwMode="hidden">
            <a:xfrm>
              <a:off x="558" y="1161"/>
              <a:ext cx="5200" cy="3159"/>
            </a:xfrm>
            <a:custGeom>
              <a:avLst/>
              <a:gdLst/>
              <a:ahLst/>
              <a:cxnLst>
                <a:cxn ang="0">
                  <a:pos x="0" y="3159"/>
                </a:cxn>
                <a:cxn ang="0">
                  <a:pos x="5184" y="3159"/>
                </a:cxn>
                <a:cxn ang="0">
                  <a:pos x="5184" y="0"/>
                </a:cxn>
                <a:cxn ang="0">
                  <a:pos x="0" y="0"/>
                </a:cxn>
                <a:cxn ang="0">
                  <a:pos x="0" y="3159"/>
                </a:cxn>
                <a:cxn ang="0">
                  <a:pos x="0" y="3159"/>
                </a:cxn>
              </a:cxnLst>
              <a:rect l="0" t="0" r="r" b="b"/>
              <a:pathLst>
                <a:path w="5184" h="3159">
                  <a:moveTo>
                    <a:pt x="0" y="3159"/>
                  </a:moveTo>
                  <a:lnTo>
                    <a:pt x="5184" y="3159"/>
                  </a:lnTo>
                  <a:lnTo>
                    <a:pt x="5184" y="0"/>
                  </a:lnTo>
                  <a:lnTo>
                    <a:pt x="0" y="0"/>
                  </a:lnTo>
                  <a:lnTo>
                    <a:pt x="0" y="3159"/>
                  </a:lnTo>
                  <a:lnTo>
                    <a:pt x="0" y="315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sp>
          <p:nvSpPr>
            <p:cNvPr id="8196" name="Freeform 4"/>
            <p:cNvSpPr>
              <a:spLocks/>
            </p:cNvSpPr>
            <p:nvPr/>
          </p:nvSpPr>
          <p:spPr bwMode="hidden">
            <a:xfrm>
              <a:off x="0" y="1161"/>
              <a:ext cx="558" cy="315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159"/>
                </a:cxn>
                <a:cxn ang="0">
                  <a:pos x="556" y="3159"/>
                </a:cxn>
                <a:cxn ang="0">
                  <a:pos x="55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56" h="3159">
                  <a:moveTo>
                    <a:pt x="0" y="0"/>
                  </a:moveTo>
                  <a:lnTo>
                    <a:pt x="0" y="3159"/>
                  </a:lnTo>
                  <a:lnTo>
                    <a:pt x="556" y="3159"/>
                  </a:lnTo>
                  <a:lnTo>
                    <a:pt x="55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it-IT" sz="100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</a:endParaRPr>
            </a:p>
          </p:txBody>
        </p:sp>
        <p:grpSp>
          <p:nvGrpSpPr>
            <p:cNvPr id="1034" name="Group 5"/>
            <p:cNvGrpSpPr>
              <a:grpSpLocks/>
            </p:cNvGrpSpPr>
            <p:nvPr userDrawn="1"/>
          </p:nvGrpSpPr>
          <p:grpSpPr bwMode="auto">
            <a:xfrm>
              <a:off x="0" y="4"/>
              <a:ext cx="5758" cy="4316"/>
              <a:chOff x="0" y="4"/>
              <a:chExt cx="5758" cy="4316"/>
            </a:xfrm>
          </p:grpSpPr>
          <p:sp>
            <p:nvSpPr>
              <p:cNvPr id="8198" name="Freeform 6"/>
              <p:cNvSpPr>
                <a:spLocks/>
              </p:cNvSpPr>
              <p:nvPr/>
            </p:nvSpPr>
            <p:spPr bwMode="ltGray">
              <a:xfrm>
                <a:off x="552" y="4"/>
                <a:ext cx="12" cy="695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695"/>
                  </a:cxn>
                  <a:cxn ang="0">
                    <a:pos x="12" y="695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695">
                    <a:moveTo>
                      <a:pt x="12" y="0"/>
                    </a:moveTo>
                    <a:lnTo>
                      <a:pt x="0" y="0"/>
                    </a:lnTo>
                    <a:lnTo>
                      <a:pt x="0" y="695"/>
                    </a:lnTo>
                    <a:lnTo>
                      <a:pt x="12" y="695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199" name="Freeform 7"/>
              <p:cNvSpPr>
                <a:spLocks/>
              </p:cNvSpPr>
              <p:nvPr/>
            </p:nvSpPr>
            <p:spPr bwMode="ltGray">
              <a:xfrm>
                <a:off x="552" y="1623"/>
                <a:ext cx="12" cy="2697"/>
              </a:xfrm>
              <a:custGeom>
                <a:avLst/>
                <a:gdLst/>
                <a:ahLst/>
                <a:cxnLst>
                  <a:cxn ang="0">
                    <a:pos x="0" y="2697"/>
                  </a:cxn>
                  <a:cxn ang="0">
                    <a:pos x="12" y="2697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697"/>
                  </a:cxn>
                  <a:cxn ang="0">
                    <a:pos x="0" y="2697"/>
                  </a:cxn>
                </a:cxnLst>
                <a:rect l="0" t="0" r="r" b="b"/>
                <a:pathLst>
                  <a:path w="12" h="2697">
                    <a:moveTo>
                      <a:pt x="0" y="2697"/>
                    </a:moveTo>
                    <a:lnTo>
                      <a:pt x="12" y="2697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697"/>
                    </a:lnTo>
                    <a:lnTo>
                      <a:pt x="0" y="2697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0" name="Freeform 8"/>
              <p:cNvSpPr>
                <a:spLocks/>
              </p:cNvSpPr>
              <p:nvPr/>
            </p:nvSpPr>
            <p:spPr bwMode="ltGray">
              <a:xfrm>
                <a:off x="1019" y="1155"/>
                <a:ext cx="4739" cy="12"/>
              </a:xfrm>
              <a:custGeom>
                <a:avLst/>
                <a:gdLst/>
                <a:ahLst/>
                <a:cxnLst>
                  <a:cxn ang="0">
                    <a:pos x="4724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4724" y="12"/>
                  </a:cxn>
                  <a:cxn ang="0">
                    <a:pos x="4724" y="0"/>
                  </a:cxn>
                  <a:cxn ang="0">
                    <a:pos x="4724" y="0"/>
                  </a:cxn>
                </a:cxnLst>
                <a:rect l="0" t="0" r="r" b="b"/>
                <a:pathLst>
                  <a:path w="4724" h="12">
                    <a:moveTo>
                      <a:pt x="4724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4724" y="12"/>
                    </a:lnTo>
                    <a:lnTo>
                      <a:pt x="4724" y="0"/>
                    </a:lnTo>
                    <a:lnTo>
                      <a:pt x="47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1" name="Freeform 9"/>
              <p:cNvSpPr>
                <a:spLocks/>
              </p:cNvSpPr>
              <p:nvPr/>
            </p:nvSpPr>
            <p:spPr bwMode="ltGray">
              <a:xfrm>
                <a:off x="552" y="1371"/>
                <a:ext cx="12" cy="252"/>
              </a:xfrm>
              <a:custGeom>
                <a:avLst/>
                <a:gdLst/>
                <a:ahLst/>
                <a:cxnLst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0" y="252"/>
                  </a:cxn>
                </a:cxnLst>
                <a:rect l="0" t="0" r="r" b="b"/>
                <a:pathLst>
                  <a:path w="12" h="252">
                    <a:moveTo>
                      <a:pt x="0" y="252"/>
                    </a:moveTo>
                    <a:lnTo>
                      <a:pt x="12" y="252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252"/>
                    </a:lnTo>
                    <a:lnTo>
                      <a:pt x="0" y="25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2" name="Freeform 10"/>
              <p:cNvSpPr>
                <a:spLocks/>
              </p:cNvSpPr>
              <p:nvPr/>
            </p:nvSpPr>
            <p:spPr bwMode="ltGray">
              <a:xfrm>
                <a:off x="552" y="699"/>
                <a:ext cx="12" cy="252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0"/>
                  </a:cxn>
                  <a:cxn ang="0">
                    <a:pos x="0" y="252"/>
                  </a:cxn>
                  <a:cxn ang="0">
                    <a:pos x="12" y="252"/>
                  </a:cxn>
                  <a:cxn ang="0">
                    <a:pos x="12" y="0"/>
                  </a:cxn>
                  <a:cxn ang="0">
                    <a:pos x="12" y="0"/>
                  </a:cxn>
                </a:cxnLst>
                <a:rect l="0" t="0" r="r" b="b"/>
                <a:pathLst>
                  <a:path w="12" h="252">
                    <a:moveTo>
                      <a:pt x="12" y="0"/>
                    </a:moveTo>
                    <a:lnTo>
                      <a:pt x="0" y="0"/>
                    </a:lnTo>
                    <a:lnTo>
                      <a:pt x="0" y="252"/>
                    </a:lnTo>
                    <a:lnTo>
                      <a:pt x="12" y="252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3" name="Freeform 11"/>
              <p:cNvSpPr>
                <a:spLocks/>
              </p:cNvSpPr>
              <p:nvPr/>
            </p:nvSpPr>
            <p:spPr bwMode="ltGray">
              <a:xfrm>
                <a:off x="552" y="951"/>
                <a:ext cx="12" cy="4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420"/>
                  </a:cxn>
                  <a:cxn ang="0">
                    <a:pos x="12" y="42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12" h="420">
                    <a:moveTo>
                      <a:pt x="0" y="0"/>
                    </a:moveTo>
                    <a:lnTo>
                      <a:pt x="0" y="420"/>
                    </a:lnTo>
                    <a:lnTo>
                      <a:pt x="12" y="42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4" name="Freeform 12"/>
              <p:cNvSpPr>
                <a:spLocks/>
              </p:cNvSpPr>
              <p:nvPr/>
            </p:nvSpPr>
            <p:spPr bwMode="ltGray">
              <a:xfrm>
                <a:off x="0" y="1155"/>
                <a:ext cx="351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251" h="12">
                    <a:moveTo>
                      <a:pt x="0" y="0"/>
                    </a:move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5" name="Freeform 13"/>
              <p:cNvSpPr>
                <a:spLocks/>
              </p:cNvSpPr>
              <p:nvPr/>
            </p:nvSpPr>
            <p:spPr bwMode="ltGray">
              <a:xfrm>
                <a:off x="767" y="1155"/>
                <a:ext cx="252" cy="12"/>
              </a:xfrm>
              <a:custGeom>
                <a:avLst/>
                <a:gdLst/>
                <a:ahLst/>
                <a:cxnLst>
                  <a:cxn ang="0">
                    <a:pos x="251" y="0"/>
                  </a:cxn>
                  <a:cxn ang="0">
                    <a:pos x="0" y="0"/>
                  </a:cxn>
                  <a:cxn ang="0">
                    <a:pos x="0" y="12"/>
                  </a:cxn>
                  <a:cxn ang="0">
                    <a:pos x="251" y="12"/>
                  </a:cxn>
                  <a:cxn ang="0">
                    <a:pos x="251" y="0"/>
                  </a:cxn>
                  <a:cxn ang="0">
                    <a:pos x="251" y="0"/>
                  </a:cxn>
                </a:cxnLst>
                <a:rect l="0" t="0" r="r" b="b"/>
                <a:pathLst>
                  <a:path w="251" h="12">
                    <a:moveTo>
                      <a:pt x="251" y="0"/>
                    </a:moveTo>
                    <a:lnTo>
                      <a:pt x="0" y="0"/>
                    </a:lnTo>
                    <a:lnTo>
                      <a:pt x="0" y="12"/>
                    </a:lnTo>
                    <a:lnTo>
                      <a:pt x="251" y="12"/>
                    </a:lnTo>
                    <a:lnTo>
                      <a:pt x="251" y="0"/>
                    </a:lnTo>
                    <a:lnTo>
                      <a:pt x="251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100000">
                    <a:schemeClr val="bg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  <p:sp>
            <p:nvSpPr>
              <p:cNvPr id="8206" name="Freeform 14"/>
              <p:cNvSpPr>
                <a:spLocks/>
              </p:cNvSpPr>
              <p:nvPr/>
            </p:nvSpPr>
            <p:spPr bwMode="ltGray">
              <a:xfrm>
                <a:off x="348" y="1155"/>
                <a:ext cx="419" cy="12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"/>
                  </a:cxn>
                  <a:cxn ang="0">
                    <a:pos x="418" y="12"/>
                  </a:cxn>
                  <a:cxn ang="0">
                    <a:pos x="418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418" h="12">
                    <a:moveTo>
                      <a:pt x="0" y="0"/>
                    </a:moveTo>
                    <a:lnTo>
                      <a:pt x="0" y="12"/>
                    </a:lnTo>
                    <a:lnTo>
                      <a:pt x="418" y="12"/>
                    </a:lnTo>
                    <a:lnTo>
                      <a:pt x="418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it-IT" sz="1000">
                  <a:solidFill>
                    <a:srgbClr val="FFFFFF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ahoma" pitchFamily="34" charset="0"/>
                </a:endParaRPr>
              </a:p>
            </p:txBody>
          </p:sp>
        </p:grpSp>
      </p:grpSp>
      <p:sp>
        <p:nvSpPr>
          <p:cNvPr id="8207" name="Rectangle 15"/>
          <p:cNvSpPr>
            <a:spLocks noGrp="1" noChangeArrowheads="1"/>
          </p:cNvSpPr>
          <p:nvPr>
            <p:ph type="title"/>
          </p:nvPr>
        </p:nvSpPr>
        <p:spPr bwMode="auto">
          <a:xfrm>
            <a:off x="1066800" y="304800"/>
            <a:ext cx="7543800" cy="143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title style</a:t>
            </a:r>
          </a:p>
        </p:txBody>
      </p:sp>
      <p:sp>
        <p:nvSpPr>
          <p:cNvPr id="8208" name="Rectangle 1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66800" y="1981200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Click to edit Master text styles</a:t>
            </a:r>
          </a:p>
          <a:p>
            <a:pPr lvl="1"/>
            <a:r>
              <a:rPr lang="it-IT" smtClean="0"/>
              <a:t>Second level</a:t>
            </a:r>
          </a:p>
          <a:p>
            <a:pPr lvl="2"/>
            <a:r>
              <a:rPr lang="it-IT" smtClean="0"/>
              <a:t>Third level</a:t>
            </a:r>
          </a:p>
          <a:p>
            <a:pPr lvl="3"/>
            <a:r>
              <a:rPr lang="it-IT" smtClean="0"/>
              <a:t>Fourth level</a:t>
            </a:r>
          </a:p>
          <a:p>
            <a:pPr lvl="4"/>
            <a:r>
              <a:rPr lang="it-IT" smtClean="0"/>
              <a:t>Fifth level</a:t>
            </a:r>
          </a:p>
        </p:txBody>
      </p:sp>
      <p:sp>
        <p:nvSpPr>
          <p:cNvPr id="8209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066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C9186885-7BEE-4665-883C-5385162B8C86}" type="datetime1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18/09/17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0" name="Rectangle 1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4290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  <p:sp>
        <p:nvSpPr>
          <p:cNvPr id="8211" name="Rectangle 1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056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16CC9E9E-392D-4ED8-B053-57DC54E9051C}" type="slidenum">
              <a:rPr lang="it-IT" sz="1000">
                <a:solidFill>
                  <a:srgbClr val="FFFFFF"/>
                </a:solidFill>
                <a:latin typeface="Tahoma" pitchFamily="34" charset="0"/>
              </a:rPr>
              <a:pPr>
                <a:defRPr/>
              </a:pPr>
              <a:t>‹#›</a:t>
            </a:fld>
            <a:endParaRPr lang="it-IT" sz="1000">
              <a:solidFill>
                <a:srgbClr val="FFFFFF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8555945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hf hdr="0" ft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7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7.bin"/><Relationship Id="rId5" Type="http://schemas.openxmlformats.org/officeDocument/2006/relationships/image" Target="../media/image9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8.bin"/><Relationship Id="rId5" Type="http://schemas.openxmlformats.org/officeDocument/2006/relationships/image" Target="../media/image10.emf"/><Relationship Id="rId6" Type="http://schemas.openxmlformats.org/officeDocument/2006/relationships/oleObject" Target="../embeddings/oleObject9.bin"/><Relationship Id="rId7" Type="http://schemas.openxmlformats.org/officeDocument/2006/relationships/image" Target="../media/image11.emf"/><Relationship Id="rId8" Type="http://schemas.openxmlformats.org/officeDocument/2006/relationships/image" Target="../media/image12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0.bin"/><Relationship Id="rId5" Type="http://schemas.openxmlformats.org/officeDocument/2006/relationships/image" Target="../media/image13.emf"/><Relationship Id="rId6" Type="http://schemas.openxmlformats.org/officeDocument/2006/relationships/image" Target="../media/image14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1.bin"/><Relationship Id="rId5" Type="http://schemas.openxmlformats.org/officeDocument/2006/relationships/image" Target="../media/image15.emf"/><Relationship Id="rId6" Type="http://schemas.openxmlformats.org/officeDocument/2006/relationships/image" Target="../media/image16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2.bin"/><Relationship Id="rId5" Type="http://schemas.openxmlformats.org/officeDocument/2006/relationships/image" Target="../media/image17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4" Type="http://schemas.openxmlformats.org/officeDocument/2006/relationships/image" Target="../media/image1.jpg"/><Relationship Id="rId5" Type="http://schemas.openxmlformats.org/officeDocument/2006/relationships/oleObject" Target="../embeddings/oleObject13.bin"/><Relationship Id="rId6" Type="http://schemas.openxmlformats.org/officeDocument/2006/relationships/image" Target="../media/image18.emf"/><Relationship Id="rId7" Type="http://schemas.openxmlformats.org/officeDocument/2006/relationships/image" Target="../media/image19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4" Type="http://schemas.openxmlformats.org/officeDocument/2006/relationships/image" Target="../media/image22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5.bin"/><Relationship Id="rId5" Type="http://schemas.openxmlformats.org/officeDocument/2006/relationships/image" Target="../media/image24.wmf"/><Relationship Id="rId6" Type="http://schemas.openxmlformats.org/officeDocument/2006/relationships/oleObject" Target="../embeddings/oleObject16.bin"/><Relationship Id="rId7" Type="http://schemas.openxmlformats.org/officeDocument/2006/relationships/image" Target="../media/image25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7.bin"/><Relationship Id="rId5" Type="http://schemas.openxmlformats.org/officeDocument/2006/relationships/image" Target="../media/image26.w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Relationship Id="rId3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1.bin"/><Relationship Id="rId5" Type="http://schemas.openxmlformats.org/officeDocument/2006/relationships/image" Target="../media/image3.e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2.bin"/><Relationship Id="rId5" Type="http://schemas.openxmlformats.org/officeDocument/2006/relationships/image" Target="../media/image4.emf"/><Relationship Id="rId6" Type="http://schemas.openxmlformats.org/officeDocument/2006/relationships/oleObject" Target="../embeddings/oleObject3.bin"/><Relationship Id="rId7" Type="http://schemas.openxmlformats.org/officeDocument/2006/relationships/image" Target="../media/image5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4.bin"/><Relationship Id="rId5" Type="http://schemas.openxmlformats.org/officeDocument/2006/relationships/image" Target="../media/image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5.bin"/><Relationship Id="rId5" Type="http://schemas.openxmlformats.org/officeDocument/2006/relationships/image" Target="../media/image7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4" Type="http://schemas.openxmlformats.org/officeDocument/2006/relationships/oleObject" Target="../embeddings/oleObject6.bin"/><Relationship Id="rId5" Type="http://schemas.openxmlformats.org/officeDocument/2006/relationships/image" Target="../media/image7.emf"/><Relationship Id="rId6" Type="http://schemas.openxmlformats.org/officeDocument/2006/relationships/image" Target="../media/image8.wmf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8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fld id="{B6FA639B-4D38-416C-9956-FD4D5674C1BC}" type="datetime1">
              <a:rPr lang="it-IT">
                <a:solidFill>
                  <a:srgbClr val="FFFFFF"/>
                </a:solidFill>
              </a:rPr>
              <a:pPr>
                <a:defRPr/>
              </a:pPr>
              <a:t>18/09/17</a:t>
            </a:fld>
            <a:endParaRPr lang="it-IT" dirty="0">
              <a:solidFill>
                <a:srgbClr val="FFFFFF"/>
              </a:solidFill>
            </a:endParaRPr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9DB758-456A-4490-8E39-D90DA1A1A5C8}" type="slidenum">
              <a:rPr lang="it-IT">
                <a:solidFill>
                  <a:srgbClr val="FFFFFF"/>
                </a:solidFill>
              </a:rPr>
              <a:pPr>
                <a:defRPr/>
              </a:pPr>
              <a:t>1</a:t>
            </a:fld>
            <a:endParaRPr lang="it-IT">
              <a:solidFill>
                <a:srgbClr val="FFFFFF"/>
              </a:solidFill>
            </a:endParaRPr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Meccanica Molecolare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Simulazione Molecolare</a:t>
            </a:r>
          </a:p>
          <a:p>
            <a:pPr eaLnBrk="1" hangingPunct="1">
              <a:defRPr/>
            </a:pPr>
            <a:r>
              <a:rPr lang="it-IT" dirty="0" smtClean="0"/>
              <a:t>A.A. </a:t>
            </a:r>
            <a:r>
              <a:rPr lang="it-IT" smtClean="0"/>
              <a:t>2017-2018</a:t>
            </a:r>
            <a:endParaRPr lang="it-IT" dirty="0" smtClean="0"/>
          </a:p>
        </p:txBody>
      </p:sp>
    </p:spTree>
    <p:extLst>
      <p:ext uri="{BB962C8B-B14F-4D97-AF65-F5344CB8AC3E}">
        <p14:creationId xmlns:p14="http://schemas.microsoft.com/office/powerpoint/2010/main" val="3565160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8260AA7-4C0A-441C-AF38-B1A02C3369CC}" type="slidenum">
              <a:rPr lang="it-IT"/>
              <a:pPr>
                <a:defRPr/>
              </a:pPr>
              <a:t>10</a:t>
            </a:fld>
            <a:endParaRPr lang="it-IT"/>
          </a:p>
        </p:txBody>
      </p:sp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u="sng" dirty="0" smtClean="0"/>
              <a:t>Energie di Legame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2997200"/>
            <a:ext cx="7543800" cy="35274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i primi due, che rappresentano rispettivamente il contributo della lunghezza di legame e quello di oscillazione attorno all’angolo di legame θ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Il terzo definisce la torsione di un legame chimico</a:t>
            </a:r>
          </a:p>
        </p:txBody>
      </p:sp>
      <p:sp>
        <p:nvSpPr>
          <p:cNvPr id="60420" name="Rectangle 4"/>
          <p:cNvSpPr>
            <a:spLocks noChangeArrowheads="1"/>
          </p:cNvSpPr>
          <p:nvPr/>
        </p:nvSpPr>
        <p:spPr bwMode="auto">
          <a:xfrm>
            <a:off x="0" y="33099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639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98765252"/>
              </p:ext>
            </p:extLst>
          </p:nvPr>
        </p:nvGraphicFramePr>
        <p:xfrm>
          <a:off x="1547813" y="1700808"/>
          <a:ext cx="5902325" cy="8397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534" name="Equation" r:id="rId4" imgW="1666943" imgH="228600" progId="Equation.3">
                  <p:embed/>
                </p:oleObj>
              </mc:Choice>
              <mc:Fallback>
                <p:oleObj name="Equation" r:id="rId4" imgW="1666943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47813" y="1700808"/>
                        <a:ext cx="5902325" cy="8397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31013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3FBCC9F-4FF4-46DC-9063-0A3E34F4FBB6}" type="slidenum">
              <a:rPr lang="it-IT"/>
              <a:pPr>
                <a:defRPr/>
              </a:pPr>
              <a:t>11</a:t>
            </a:fld>
            <a:endParaRPr lang="it-IT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550" y="2743200"/>
            <a:ext cx="7543800" cy="3709988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000" dirty="0" err="1" smtClean="0"/>
              <a:t>Ebond</a:t>
            </a:r>
            <a:r>
              <a:rPr lang="it-IT" sz="2000" dirty="0" smtClean="0"/>
              <a:t> è proporzionale alla distanza tra due atomi i e j qualunque </a:t>
            </a:r>
            <a:r>
              <a:rPr lang="it-IT" sz="2000" dirty="0" err="1" smtClean="0"/>
              <a:t>purchè</a:t>
            </a:r>
            <a:r>
              <a:rPr lang="it-IT" sz="2000" dirty="0" smtClean="0"/>
              <a:t> legati chimicamente tra loro.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La sua forma analitica è del tipo armonico o di Hook (</a:t>
            </a:r>
            <a:r>
              <a:rPr lang="it-IT" sz="2000" dirty="0" err="1" smtClean="0"/>
              <a:t>eq</a:t>
            </a:r>
            <a:r>
              <a:rPr lang="it-IT" sz="2000" dirty="0" smtClean="0"/>
              <a:t>. della molla)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Esiste anche un’altra forma definita di Morse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0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000" dirty="0" smtClean="0"/>
              <a:t>La differenza tra i due potenziali è legata al fatto che Morse permette di ottenere un valore di </a:t>
            </a:r>
            <a:r>
              <a:rPr lang="it-IT" sz="2000" dirty="0" err="1" smtClean="0"/>
              <a:t>Ebond</a:t>
            </a:r>
            <a:r>
              <a:rPr lang="it-IT" sz="2000" dirty="0" smtClean="0"/>
              <a:t> finito per </a:t>
            </a:r>
            <a:r>
              <a:rPr lang="it-IT" sz="2000" dirty="0" err="1" smtClean="0"/>
              <a:t>rij</a:t>
            </a:r>
            <a:r>
              <a:rPr lang="it-IT" sz="2000" b="1" dirty="0" smtClean="0"/>
              <a:t> </a:t>
            </a:r>
            <a:r>
              <a:rPr lang="it-IT" sz="2000" dirty="0" smtClean="0">
                <a:sym typeface="Symbol" pitchFamily="18" charset="2"/>
              </a:rPr>
              <a:t></a:t>
            </a:r>
            <a:r>
              <a:rPr lang="it-IT" sz="2000" dirty="0" smtClean="0"/>
              <a:t> ∞ e questo lo rende più adatto alla trattazione di molecole in cui un legame covalente può rompersi. </a:t>
            </a:r>
          </a:p>
        </p:txBody>
      </p:sp>
      <p:sp>
        <p:nvSpPr>
          <p:cNvPr id="69636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7814627"/>
              </p:ext>
            </p:extLst>
          </p:nvPr>
        </p:nvGraphicFramePr>
        <p:xfrm>
          <a:off x="971290" y="1862138"/>
          <a:ext cx="2952750" cy="846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1" name="Equation" r:id="rId4" imgW="1352685" imgH="380910" progId="Equation.3">
                  <p:embed/>
                </p:oleObj>
              </mc:Choice>
              <mc:Fallback>
                <p:oleObj name="Equation" r:id="rId4" imgW="13526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1862138"/>
                        <a:ext cx="2952750" cy="846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8" name="Rectangle 6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741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3646668"/>
              </p:ext>
            </p:extLst>
          </p:nvPr>
        </p:nvGraphicFramePr>
        <p:xfrm>
          <a:off x="971290" y="4293096"/>
          <a:ext cx="295275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682" name="Equation" r:id="rId6" imgW="1828800" imgH="409485" progId="Equation.3">
                  <p:embed/>
                </p:oleObj>
              </mc:Choice>
              <mc:Fallback>
                <p:oleObj name="Equation" r:id="rId6" imgW="1828800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290" y="4293096"/>
                        <a:ext cx="2952750" cy="6731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 smtClean="0"/>
              <a:t>Energie di Legame</a:t>
            </a:r>
            <a:r>
              <a:rPr lang="it-IT" dirty="0" smtClean="0"/>
              <a:t> – Contributo di legame</a:t>
            </a:r>
            <a:endParaRPr lang="it-IT" u="sng" dirty="0" smtClean="0"/>
          </a:p>
        </p:txBody>
      </p:sp>
      <p:pic>
        <p:nvPicPr>
          <p:cNvPr id="12" name="Picture 7" descr="B_ATOM39"/>
          <p:cNvPicPr>
            <a:picLocks noChangeAspect="1" noChangeArrowheads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844824"/>
            <a:ext cx="228600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7135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9B1FFA-EE4D-4ED7-9CBE-F4F164E3FCCA}" type="slidenum">
              <a:rPr lang="it-IT"/>
              <a:pPr>
                <a:defRPr/>
              </a:pPr>
              <a:t>12</a:t>
            </a:fld>
            <a:endParaRPr lang="it-IT"/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/>
              <a:t>Il contributo E angle è simile al precedente con l’unica differenza che in questo caso, vengono considerati degli angoli di legame e sono coinvolte terne di atomi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sz="28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800" dirty="0" smtClean="0"/>
              <a:t>Poiché le energie in gioco per distorcere un angolo sono molto minori, la costante di proporzionalità è più piccola</a:t>
            </a:r>
          </a:p>
        </p:txBody>
      </p:sp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843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2370121"/>
              </p:ext>
            </p:extLst>
          </p:nvPr>
        </p:nvGraphicFramePr>
        <p:xfrm>
          <a:off x="899592" y="3593008"/>
          <a:ext cx="3600450" cy="700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83" name="Equation" r:id="rId4" imgW="2000385" imgH="380910" progId="Equation.3">
                  <p:embed/>
                </p:oleObj>
              </mc:Choice>
              <mc:Fallback>
                <p:oleObj name="Equation" r:id="rId4" imgW="20003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3593008"/>
                        <a:ext cx="3600450" cy="7000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 smtClean="0"/>
              <a:t>Energie di Legame</a:t>
            </a:r>
            <a:r>
              <a:rPr lang="it-IT" dirty="0" smtClean="0"/>
              <a:t> – Contributo angolare</a:t>
            </a:r>
            <a:endParaRPr lang="it-IT" u="sng" dirty="0" smtClean="0"/>
          </a:p>
        </p:txBody>
      </p:sp>
      <p:pic>
        <p:nvPicPr>
          <p:cNvPr id="10" name="Picture 23" descr="B_ATOM04"/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3429000"/>
            <a:ext cx="1516062" cy="1020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623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362E5B-9BA3-4111-9B52-A47C3A7F2AC2}" type="slidenum">
              <a:rPr lang="it-IT"/>
              <a:pPr>
                <a:defRPr/>
              </a:pPr>
              <a:t>13</a:t>
            </a:fld>
            <a:endParaRPr lang="it-IT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512" y="3500487"/>
            <a:ext cx="7543800" cy="3168873"/>
          </a:xfrm>
        </p:spPr>
        <p:txBody>
          <a:bodyPr/>
          <a:lstStyle/>
          <a:p>
            <a:pPr eaLnBrk="1" hangingPunct="1">
              <a:defRPr/>
            </a:pPr>
            <a:r>
              <a:rPr lang="it-IT" sz="2800" dirty="0" smtClean="0"/>
              <a:t>L’esistenza di barriere alla rotazione attorno a legami chimici è fondamentale nel campo della ricerca conformazionale</a:t>
            </a:r>
          </a:p>
          <a:p>
            <a:pPr lvl="1" eaLnBrk="1" hangingPunct="1">
              <a:defRPr/>
            </a:pPr>
            <a:r>
              <a:rPr lang="it-IT" sz="2400" dirty="0" smtClean="0"/>
              <a:t>En barriera dell’energia torsionale in kcal/mole;</a:t>
            </a:r>
          </a:p>
          <a:p>
            <a:pPr lvl="1" eaLnBrk="1" hangingPunct="1">
              <a:defRPr/>
            </a:pPr>
            <a:r>
              <a:rPr lang="it-IT" sz="2400" dirty="0" smtClean="0"/>
              <a:t>n  periodicità;</a:t>
            </a:r>
            <a:endParaRPr lang="it-IT" sz="2400" dirty="0" smtClean="0">
              <a:sym typeface="Symbol" pitchFamily="18" charset="2"/>
            </a:endParaRPr>
          </a:p>
          <a:p>
            <a:pPr lvl="1" eaLnBrk="1" hangingPunct="1">
              <a:defRPr/>
            </a:pPr>
            <a:r>
              <a:rPr lang="it-IT" sz="2400" dirty="0" smtClean="0">
                <a:sym typeface="Symbol" pitchFamily="18" charset="2"/>
              </a:rPr>
              <a:t></a:t>
            </a:r>
            <a:r>
              <a:rPr lang="it-IT" sz="2400" dirty="0" err="1" smtClean="0"/>
              <a:t>ijkl</a:t>
            </a:r>
            <a:r>
              <a:rPr lang="it-IT" sz="2400" dirty="0" smtClean="0"/>
              <a:t> angolo di torsione che coinvolge quattro atomi legati </a:t>
            </a:r>
            <a:r>
              <a:rPr lang="it-IT" sz="2400" dirty="0" err="1" smtClean="0"/>
              <a:t>covalentemente</a:t>
            </a:r>
            <a:r>
              <a:rPr lang="it-IT" sz="2400" dirty="0" smtClean="0"/>
              <a:t> tra loro</a:t>
            </a:r>
          </a:p>
        </p:txBody>
      </p:sp>
      <p:sp>
        <p:nvSpPr>
          <p:cNvPr id="63492" name="Rectangle 4"/>
          <p:cNvSpPr>
            <a:spLocks noChangeArrowheads="1"/>
          </p:cNvSpPr>
          <p:nvPr/>
        </p:nvSpPr>
        <p:spPr bwMode="auto">
          <a:xfrm>
            <a:off x="0" y="32337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946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5578509"/>
              </p:ext>
            </p:extLst>
          </p:nvPr>
        </p:nvGraphicFramePr>
        <p:xfrm>
          <a:off x="251520" y="2063949"/>
          <a:ext cx="3600450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07" name="Equation" r:id="rId4" imgW="1771785" imgH="380910" progId="Equation.3">
                  <p:embed/>
                </p:oleObj>
              </mc:Choice>
              <mc:Fallback>
                <p:oleObj name="Equation" r:id="rId4" imgW="1771785" imgH="38091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520" y="2063949"/>
                        <a:ext cx="3600450" cy="78898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u="sng" dirty="0" smtClean="0"/>
              <a:t>Energie di Legame</a:t>
            </a:r>
            <a:r>
              <a:rPr lang="it-IT" dirty="0" smtClean="0"/>
              <a:t> – Contributo torsionale</a:t>
            </a:r>
            <a:endParaRPr lang="it-IT" u="sng" dirty="0" smtClean="0"/>
          </a:p>
        </p:txBody>
      </p:sp>
      <p:pic>
        <p:nvPicPr>
          <p:cNvPr id="20588" name="Picture 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700808"/>
            <a:ext cx="4896000" cy="15561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73127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7445E64-B330-4271-96D0-3D7997FB76A7}" type="slidenum">
              <a:rPr lang="it-IT"/>
              <a:pPr>
                <a:defRPr/>
              </a:pPr>
              <a:t>14</a:t>
            </a:fld>
            <a:endParaRPr lang="it-IT"/>
          </a:p>
        </p:txBody>
      </p:sp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marL="838200" indent="-838200" eaLnBrk="1" hangingPunct="1">
              <a:defRPr/>
            </a:pPr>
            <a:r>
              <a:rPr lang="it-IT" u="sng" dirty="0" smtClean="0"/>
              <a:t>Energie di non legame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Le energie di interazione che coinvolgono gli atomi che non sono legati chimicamente tra loro viene valutata come </a:t>
            </a:r>
            <a:r>
              <a:rPr lang="it-IT" dirty="0" err="1" smtClean="0"/>
              <a:t>Enb</a:t>
            </a:r>
            <a:r>
              <a:rPr lang="it-IT" dirty="0" smtClean="0"/>
              <a:t> e anch’essa può essere scomposta in 3 contributi:</a:t>
            </a:r>
          </a:p>
        </p:txBody>
      </p:sp>
      <p:sp>
        <p:nvSpPr>
          <p:cNvPr id="66564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048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068449"/>
              </p:ext>
            </p:extLst>
          </p:nvPr>
        </p:nvGraphicFramePr>
        <p:xfrm>
          <a:off x="1763688" y="4221088"/>
          <a:ext cx="5040313" cy="676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30" name="Equation" r:id="rId4" imgW="1695585" imgH="219165" progId="Equation.3">
                  <p:embed/>
                </p:oleObj>
              </mc:Choice>
              <mc:Fallback>
                <p:oleObj name="Equation" r:id="rId4" imgW="1695585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63688" y="4221088"/>
                        <a:ext cx="5040313" cy="676275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7761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244520D-3FAF-4E14-837B-236641228950}" type="slidenum">
              <a:rPr lang="it-IT"/>
              <a:pPr>
                <a:defRPr/>
              </a:pPr>
              <a:t>15</a:t>
            </a:fld>
            <a:endParaRPr lang="it-IT"/>
          </a:p>
        </p:txBody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55365"/>
            <a:ext cx="8229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È un bilancio tra forze attrattive e repulsive: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Le forze attrattive sono a lungo raggio e sono definite come dispersive e sono dovute a fenomeni di dipolo istantaneo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Le repulsive funzionano a corto raggio  e sono spiegabili in termini del principio di Pauli (sovrapposizione degli orbitali)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Forma funzionale di </a:t>
            </a:r>
            <a:r>
              <a:rPr lang="it-IT" sz="1800" dirty="0" err="1" smtClean="0"/>
              <a:t>Lennard</a:t>
            </a:r>
            <a:r>
              <a:rPr lang="it-IT" sz="1800" dirty="0" smtClean="0"/>
              <a:t>-Jones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1800" dirty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18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n = 12 ed m = 6;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ε valore della buca di potenziale in corrispondenza del minimo in kcal/mole;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smtClean="0"/>
              <a:t>r* distanza interatomica corrispondente al minimo energetico in Å;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dirty="0" err="1" smtClean="0"/>
              <a:t>rij</a:t>
            </a:r>
            <a:r>
              <a:rPr lang="it-IT" sz="1800" dirty="0" smtClean="0"/>
              <a:t> distanza interatomica tra l’atomo i e l’atomo j in Å</a:t>
            </a:r>
          </a:p>
        </p:txBody>
      </p:sp>
      <p:sp>
        <p:nvSpPr>
          <p:cNvPr id="67588" name="Rectangle 4"/>
          <p:cNvSpPr>
            <a:spLocks noChangeArrowheads="1"/>
          </p:cNvSpPr>
          <p:nvPr/>
        </p:nvSpPr>
        <p:spPr bwMode="auto">
          <a:xfrm>
            <a:off x="0" y="31480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151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1387999"/>
              </p:ext>
            </p:extLst>
          </p:nvPr>
        </p:nvGraphicFramePr>
        <p:xfrm>
          <a:off x="1043608" y="3882182"/>
          <a:ext cx="3384550" cy="84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55" name="Equation" r:id="rId5" imgW="2247900" imgH="552360" progId="Equation.3">
                  <p:embed/>
                </p:oleObj>
              </mc:Choice>
              <mc:Fallback>
                <p:oleObj name="Equation" r:id="rId5" imgW="2247900" imgH="5523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882182"/>
                        <a:ext cx="3384550" cy="842962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 smtClean="0"/>
              <a:t>Energie di non legame</a:t>
            </a:r>
            <a:r>
              <a:rPr lang="it-IT" dirty="0" smtClean="0"/>
              <a:t> – van </a:t>
            </a:r>
            <a:r>
              <a:rPr lang="it-IT" dirty="0" err="1" smtClean="0"/>
              <a:t>der</a:t>
            </a:r>
            <a:r>
              <a:rPr lang="it-IT" dirty="0" smtClean="0"/>
              <a:t> </a:t>
            </a:r>
            <a:r>
              <a:rPr lang="it-IT" dirty="0" err="1" smtClean="0"/>
              <a:t>Waals</a:t>
            </a:r>
            <a:endParaRPr lang="it-IT" u="sng" dirty="0" smtClean="0"/>
          </a:p>
        </p:txBody>
      </p:sp>
      <p:pic>
        <p:nvPicPr>
          <p:cNvPr id="22640" name="Picture 11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133751"/>
            <a:ext cx="2808000" cy="2399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93028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16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071389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Le interazioni elettrostatiche tra due molecole (o tra differenti parti della stessa molecola) sono poi calcolate come una somma d’interazioni tra coppie di cariche puntiformi usando la legge di </a:t>
            </a:r>
            <a:r>
              <a:rPr lang="it-IT" sz="2400" dirty="0" smtClean="0"/>
              <a:t>Coulomb.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Il contributo coulombiano è legato all’elettronegatività degli atomi e viene scritto usando la legge seguente:</a:t>
            </a:r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sz="2400" b="1" u="sng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b="1" u="sng" dirty="0" smtClean="0"/>
              <a:t>Il contributo del legame idrogeno</a:t>
            </a: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it-IT" sz="2400" dirty="0" smtClean="0"/>
              <a:t>L’ultimo termine quantifica l’eventuale formazione di legami a idrogeno. 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2253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3080185"/>
              </p:ext>
            </p:extLst>
          </p:nvPr>
        </p:nvGraphicFramePr>
        <p:xfrm>
          <a:off x="899592" y="4293096"/>
          <a:ext cx="1692275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678" name="Equation" r:id="rId4" imgW="933585" imgH="457200" progId="Equation.3">
                  <p:embed/>
                </p:oleObj>
              </mc:Choice>
              <mc:Fallback>
                <p:oleObj name="Equation" r:id="rId4" imgW="933585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9592" y="4293096"/>
                        <a:ext cx="1692275" cy="838200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 smtClean="0"/>
              <a:t>Energie di non legame</a:t>
            </a:r>
            <a:r>
              <a:rPr lang="it-IT" dirty="0" smtClean="0"/>
              <a:t> – Elettrostatico</a:t>
            </a:r>
            <a:endParaRPr lang="it-IT" u="sng" dirty="0" smtClean="0"/>
          </a:p>
        </p:txBody>
      </p:sp>
    </p:spTree>
    <p:extLst>
      <p:ext uri="{BB962C8B-B14F-4D97-AF65-F5344CB8AC3E}">
        <p14:creationId xmlns:p14="http://schemas.microsoft.com/office/powerpoint/2010/main" val="247650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B906121-7B7C-46B3-9D31-4260B63EF33B}" type="slidenum">
              <a:rPr lang="it-IT"/>
              <a:pPr>
                <a:defRPr/>
              </a:pPr>
              <a:t>17</a:t>
            </a:fld>
            <a:endParaRPr lang="it-IT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772816"/>
            <a:ext cx="8229600" cy="4525963"/>
          </a:xfrm>
        </p:spPr>
        <p:txBody>
          <a:bodyPr/>
          <a:lstStyle/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b="1" u="sng" dirty="0" smtClean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 smtClean="0"/>
              <a:t>Quantifica l’eventuale formazione di legami a idrogeno. </a:t>
            </a:r>
            <a:r>
              <a:rPr lang="it-IT" sz="2400" dirty="0"/>
              <a:t>Alcuni campi di forza utilizzano una funzione simile a quella di </a:t>
            </a:r>
            <a:r>
              <a:rPr lang="it-IT" sz="2400" dirty="0" err="1"/>
              <a:t>Lennard</a:t>
            </a:r>
            <a:r>
              <a:rPr lang="it-IT" sz="2400" dirty="0"/>
              <a:t>-Jones 6-12 per riprodurre esplicitamente il legame idrogeno. Pertanto questo potenziale, qualora venga utilizzato, prende il nome di potenziale di </a:t>
            </a:r>
            <a:r>
              <a:rPr lang="it-IT" sz="2400" dirty="0" err="1"/>
              <a:t>Lennard</a:t>
            </a:r>
            <a:r>
              <a:rPr lang="it-IT" sz="2400" dirty="0"/>
              <a:t>-Jones 10-12 ed ha la seguente </a:t>
            </a:r>
            <a:r>
              <a:rPr lang="it-IT" sz="2400" dirty="0" smtClean="0"/>
              <a:t>espressione: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 smtClean="0"/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 smtClean="0"/>
              <a:t>Direzionale e qualitativo (Accettori e Donatori).</a:t>
            </a:r>
          </a:p>
        </p:txBody>
      </p:sp>
      <p:sp>
        <p:nvSpPr>
          <p:cNvPr id="68612" name="Rectangle 4"/>
          <p:cNvSpPr>
            <a:spLocks noChangeArrowheads="1"/>
          </p:cNvSpPr>
          <p:nvPr/>
        </p:nvSpPr>
        <p:spPr bwMode="auto">
          <a:xfrm>
            <a:off x="0" y="3195638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marL="838200" indent="-838200" eaLnBrk="1" hangingPunct="1">
              <a:defRPr/>
            </a:pPr>
            <a:r>
              <a:rPr lang="it-IT" u="sng" dirty="0" smtClean="0"/>
              <a:t>Energie di non legame</a:t>
            </a:r>
            <a:r>
              <a:rPr lang="it-IT" dirty="0" smtClean="0"/>
              <a:t> – Legami Idrogeno</a:t>
            </a:r>
            <a:endParaRPr lang="it-IT" u="sng" dirty="0" smtClean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509120"/>
            <a:ext cx="1828800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4293096"/>
            <a:ext cx="4068000" cy="14470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2287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8F9E720-2388-4B06-B5B7-1E5318AC6160}" type="slidenum">
              <a:rPr lang="it-IT"/>
              <a:pPr>
                <a:defRPr/>
              </a:pPr>
              <a:t>18</a:t>
            </a:fld>
            <a:endParaRPr lang="it-IT"/>
          </a:p>
        </p:txBody>
      </p:sp>
      <p:sp>
        <p:nvSpPr>
          <p:cNvPr id="7782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Force Field</a:t>
            </a:r>
            <a:endParaRPr lang="en-US" dirty="0" smtClean="0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80728"/>
            <a:ext cx="8229600" cy="4525963"/>
          </a:xfrm>
        </p:spPr>
        <p:txBody>
          <a:bodyPr/>
          <a:lstStyle/>
          <a:p>
            <a:pPr algn="just" eaLnBrk="1" hangingPunct="1">
              <a:defRPr/>
            </a:pPr>
            <a:r>
              <a:rPr lang="it-IT" sz="2800" dirty="0" smtClean="0"/>
              <a:t>Costanti di equilibrio dei contenuti energetici.</a:t>
            </a:r>
            <a:endParaRPr lang="it-IT" sz="2800" dirty="0"/>
          </a:p>
          <a:p>
            <a:pPr algn="just" eaLnBrk="1" hangingPunct="1">
              <a:defRPr/>
            </a:pPr>
            <a:r>
              <a:rPr lang="it-IT" sz="2800" dirty="0"/>
              <a:t>Dati sugli atomi che costituiscono la </a:t>
            </a:r>
            <a:r>
              <a:rPr lang="it-IT" sz="2800" dirty="0" smtClean="0"/>
              <a:t>molecola (</a:t>
            </a:r>
            <a:r>
              <a:rPr lang="it-IT" sz="2800" dirty="0" err="1" smtClean="0"/>
              <a:t>Atom</a:t>
            </a:r>
            <a:r>
              <a:rPr lang="it-IT" sz="2800" dirty="0" smtClean="0"/>
              <a:t> </a:t>
            </a:r>
            <a:r>
              <a:rPr lang="it-IT" sz="2800" dirty="0" err="1" smtClean="0"/>
              <a:t>Type</a:t>
            </a:r>
            <a:r>
              <a:rPr lang="it-IT" sz="2800" dirty="0" smtClean="0"/>
              <a:t>).</a:t>
            </a:r>
            <a:endParaRPr lang="it-IT" sz="2800" dirty="0"/>
          </a:p>
          <a:p>
            <a:pPr algn="just" eaLnBrk="1" hangingPunct="1">
              <a:defRPr/>
            </a:pPr>
            <a:r>
              <a:rPr lang="it-IT" sz="2800" dirty="0"/>
              <a:t>Archivio che definisce la carica formale degli atomi </a:t>
            </a:r>
            <a:r>
              <a:rPr lang="it-IT" sz="2800" dirty="0" smtClean="0"/>
              <a:t>presenti.</a:t>
            </a:r>
            <a:endParaRPr lang="it-IT" sz="2800" dirty="0"/>
          </a:p>
          <a:p>
            <a:pPr algn="just" eaLnBrk="1" hangingPunct="1">
              <a:defRPr/>
            </a:pPr>
            <a:r>
              <a:rPr lang="it-IT" sz="2800" dirty="0" smtClean="0"/>
              <a:t>Generatore </a:t>
            </a:r>
            <a:r>
              <a:rPr lang="it-IT" sz="2800" dirty="0"/>
              <a:t>di parametri </a:t>
            </a:r>
            <a:r>
              <a:rPr lang="it-IT" sz="2800" dirty="0" smtClean="0"/>
              <a:t>mancanti.</a:t>
            </a:r>
            <a:endParaRPr lang="it-IT" sz="2800" dirty="0"/>
          </a:p>
          <a:p>
            <a:pPr algn="just" eaLnBrk="1" hangingPunct="1">
              <a:defRPr/>
            </a:pPr>
            <a:r>
              <a:rPr lang="it-IT" sz="2800" dirty="0" smtClean="0"/>
              <a:t>Abbiamo diversi tipi di </a:t>
            </a:r>
            <a:r>
              <a:rPr lang="it-IT" sz="2800" dirty="0" err="1" smtClean="0"/>
              <a:t>forcefield</a:t>
            </a:r>
            <a:r>
              <a:rPr lang="it-IT" sz="2800" dirty="0" smtClean="0"/>
              <a:t> ( </a:t>
            </a:r>
            <a:r>
              <a:rPr lang="it-IT" sz="2800" dirty="0" err="1" smtClean="0"/>
              <a:t>Compass</a:t>
            </a:r>
            <a:r>
              <a:rPr lang="it-IT" sz="2800" dirty="0" smtClean="0"/>
              <a:t>, Universal , </a:t>
            </a:r>
            <a:r>
              <a:rPr lang="it-IT" sz="2800" dirty="0" err="1" smtClean="0"/>
              <a:t>Dreiding</a:t>
            </a:r>
            <a:r>
              <a:rPr lang="it-IT" sz="2800" dirty="0" smtClean="0"/>
              <a:t>): per parametri e modalità di ottenimento</a:t>
            </a:r>
          </a:p>
          <a:p>
            <a:pPr algn="just" eaLnBrk="1" hangingPunct="1">
              <a:defRPr/>
            </a:pPr>
            <a:r>
              <a:rPr lang="it-IT" sz="2800" dirty="0" smtClean="0"/>
              <a:t>Diverse espressioni matematiche</a:t>
            </a:r>
          </a:p>
          <a:p>
            <a:pPr algn="just" eaLnBrk="1" hangingPunct="1">
              <a:defRPr/>
            </a:pPr>
            <a:r>
              <a:rPr lang="it-IT" sz="2800" dirty="0" err="1" smtClean="0"/>
              <a:t>ff</a:t>
            </a:r>
            <a:r>
              <a:rPr lang="it-IT" sz="2800" dirty="0" smtClean="0"/>
              <a:t>: dedicati per particolari molecole </a:t>
            </a:r>
            <a:r>
              <a:rPr lang="it-IT" sz="2800" dirty="0"/>
              <a:t>o universali per più </a:t>
            </a:r>
            <a:r>
              <a:rPr lang="it-IT" sz="2800" dirty="0" smtClean="0"/>
              <a:t>molecole</a:t>
            </a:r>
          </a:p>
          <a:p>
            <a:pPr marL="0" indent="0" eaLnBrk="1" hangingPunct="1">
              <a:buNone/>
              <a:defRPr/>
            </a:pPr>
            <a:endParaRPr lang="it-IT" sz="2800" dirty="0" smtClean="0"/>
          </a:p>
        </p:txBody>
      </p:sp>
    </p:spTree>
    <p:extLst>
      <p:ext uri="{BB962C8B-B14F-4D97-AF65-F5344CB8AC3E}">
        <p14:creationId xmlns:p14="http://schemas.microsoft.com/office/powerpoint/2010/main" val="646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59997A5-895D-4865-BE90-96DCF1910B3B}" type="slidenum">
              <a:rPr lang="it-IT"/>
              <a:pPr>
                <a:defRPr/>
              </a:pPr>
              <a:t>19</a:t>
            </a:fld>
            <a:endParaRPr lang="it-IT"/>
          </a:p>
        </p:txBody>
      </p:sp>
      <p:pic>
        <p:nvPicPr>
          <p:cNvPr id="25605" name="Picture 4"/>
          <p:cNvPicPr>
            <a:picLocks noChangeAspect="1" noChangeArrowheads="1"/>
          </p:cNvPicPr>
          <p:nvPr/>
        </p:nvPicPr>
        <p:blipFill>
          <a:blip r:embed="rId3">
            <a:lum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13" t="12790" r="-2335" b="580"/>
          <a:stretch>
            <a:fillRect/>
          </a:stretch>
        </p:blipFill>
        <p:spPr bwMode="auto">
          <a:xfrm>
            <a:off x="1187450" y="1341438"/>
            <a:ext cx="7272338" cy="4824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171400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Force Field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669908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527C7E-2B77-47A6-BD1D-FD2A3A13CEE5}" type="slidenum">
              <a:rPr lang="it-IT"/>
              <a:pPr>
                <a:defRPr/>
              </a:pPr>
              <a:t>2</a:t>
            </a:fld>
            <a:endParaRPr lang="it-IT"/>
          </a:p>
        </p:txBody>
      </p:sp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/>
              <a:t>SIMULAZIONE MOLECOLARE</a:t>
            </a:r>
            <a:endParaRPr lang="en-US" sz="3600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107504" y="1124744"/>
            <a:ext cx="762153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 Utilizza software per rappresentare </a:t>
            </a:r>
            <a:r>
              <a:rPr lang="it-IT" sz="2000" dirty="0"/>
              <a:t>una o più caratteristiche di un </a:t>
            </a:r>
            <a:r>
              <a:rPr lang="it-IT" sz="2000" b="1" dirty="0"/>
              <a:t>sistema reale</a:t>
            </a:r>
          </a:p>
          <a:p>
            <a:pPr marL="400050" lvl="2" indent="0" algn="just" eaLnBrk="1" hangingPunct="1">
              <a:lnSpc>
                <a:spcPct val="150000"/>
              </a:lnSpc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it-IT" sz="2000" dirty="0" smtClean="0"/>
              <a:t> Predire </a:t>
            </a:r>
            <a:r>
              <a:rPr lang="it-IT" sz="2000" dirty="0"/>
              <a:t>il </a:t>
            </a:r>
            <a:r>
              <a:rPr lang="it-IT" sz="2000" b="1" dirty="0"/>
              <a:t>comportamento di molecole</a:t>
            </a:r>
          </a:p>
          <a:p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12976"/>
            <a:ext cx="5760000" cy="3407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Down Arrow 3"/>
          <p:cNvSpPr/>
          <p:nvPr/>
        </p:nvSpPr>
        <p:spPr>
          <a:xfrm>
            <a:off x="1403648" y="2996952"/>
            <a:ext cx="792088" cy="1512168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539552" y="4736398"/>
            <a:ext cx="25202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lvl="2" indent="0" algn="ctr" eaLnBrk="1" hangingPunct="1">
              <a:lnSpc>
                <a:spcPct val="150000"/>
              </a:lnSpc>
              <a:spcBef>
                <a:spcPts val="0"/>
              </a:spcBef>
              <a:defRPr/>
            </a:pPr>
            <a:r>
              <a:rPr lang="it-IT" sz="2800" b="1" dirty="0" smtClean="0">
                <a:solidFill>
                  <a:srgbClr val="FF0000"/>
                </a:solidFill>
              </a:rPr>
              <a:t>MULTISCALA</a:t>
            </a:r>
            <a:endParaRPr lang="it-IT" sz="2800" b="1" dirty="0">
              <a:solidFill>
                <a:srgbClr val="FF0000"/>
              </a:solidFill>
            </a:endParaRPr>
          </a:p>
        </p:txBody>
      </p:sp>
      <p:sp>
        <p:nvSpPr>
          <p:cNvPr id="5" name="Oval 4"/>
          <p:cNvSpPr/>
          <p:nvPr/>
        </p:nvSpPr>
        <p:spPr>
          <a:xfrm>
            <a:off x="4283968" y="4077072"/>
            <a:ext cx="1944216" cy="2543344"/>
          </a:xfrm>
          <a:prstGeom prst="ellipse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ight Arrow 22"/>
          <p:cNvSpPr/>
          <p:nvPr/>
        </p:nvSpPr>
        <p:spPr>
          <a:xfrm rot="20385640">
            <a:off x="4572000" y="3356992"/>
            <a:ext cx="2520280" cy="396044"/>
          </a:xfrm>
          <a:prstGeom prst="righ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 smtClean="0">
                <a:solidFill>
                  <a:schemeClr val="tx1"/>
                </a:solidFill>
                <a:latin typeface="Informal Roman" panose="030604020304060B0204" pitchFamily="66" charset="0"/>
              </a:rPr>
              <a:t>BOTTOM-UP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  <p:sp>
        <p:nvSpPr>
          <p:cNvPr id="24" name="Left Arrow 23"/>
          <p:cNvSpPr/>
          <p:nvPr/>
        </p:nvSpPr>
        <p:spPr>
          <a:xfrm rot="20113265">
            <a:off x="6185280" y="5415517"/>
            <a:ext cx="2304576" cy="432048"/>
          </a:xfrm>
          <a:prstGeom prst="leftArrow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b="1" dirty="0">
                <a:solidFill>
                  <a:schemeClr val="tx1"/>
                </a:solidFill>
                <a:latin typeface="Informal Roman" panose="030604020304060B0204" pitchFamily="66" charset="0"/>
              </a:rPr>
              <a:t>TOP-DOWN</a:t>
            </a:r>
            <a:endParaRPr lang="en-US" b="1" dirty="0">
              <a:solidFill>
                <a:schemeClr val="tx1"/>
              </a:solidFill>
              <a:latin typeface="Informal Roman" panose="030604020304060B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8985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72758D-E850-44D2-97C3-0F0845471777}" type="slidenum">
              <a:rPr lang="it-IT"/>
              <a:pPr>
                <a:defRPr/>
              </a:pPr>
              <a:t>20</a:t>
            </a:fld>
            <a:endParaRPr lang="it-IT"/>
          </a:p>
        </p:txBody>
      </p:sp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Premesse teoriche – Simulazione Molecolare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116013" y="2133600"/>
            <a:ext cx="3695700" cy="4114800"/>
          </a:xfrm>
        </p:spPr>
        <p:txBody>
          <a:bodyPr/>
          <a:lstStyle/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 smtClean="0"/>
              <a:t>A questo punto si aprono due possibilità: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 smtClean="0"/>
              <a:t>considerare le condizioni temporali stazionarie ed entrare nell’ambito della </a:t>
            </a:r>
            <a:r>
              <a:rPr lang="it-IT" sz="2000" u="sng" dirty="0" smtClean="0"/>
              <a:t>meccanica molecolare</a:t>
            </a:r>
            <a:r>
              <a:rPr lang="it-IT" sz="2000" dirty="0" smtClean="0"/>
              <a:t>;    “Geometria Molecolare    Ottimizzata”</a:t>
            </a:r>
          </a:p>
          <a:p>
            <a:pPr marL="533400" indent="-533400" eaLnBrk="1" hangingPunct="1">
              <a:lnSpc>
                <a:spcPct val="90000"/>
              </a:lnSpc>
              <a:defRPr/>
            </a:pPr>
            <a:endParaRPr lang="it-IT" sz="2000" dirty="0" smtClean="0"/>
          </a:p>
          <a:p>
            <a:pPr marL="533400" indent="-533400" eaLnBrk="1" hangingPunct="1">
              <a:lnSpc>
                <a:spcPct val="90000"/>
              </a:lnSpc>
              <a:defRPr/>
            </a:pPr>
            <a:r>
              <a:rPr lang="it-IT" sz="2000" dirty="0" smtClean="0"/>
              <a:t>considerare la variabile tempo e passare all’aspetto della </a:t>
            </a:r>
            <a:r>
              <a:rPr lang="it-IT" sz="2000" u="sng" dirty="0" smtClean="0"/>
              <a:t>dinamica molecolare;</a:t>
            </a:r>
          </a:p>
          <a:p>
            <a:pPr marL="533400" indent="-533400"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sz="2000" dirty="0" smtClean="0"/>
              <a:t>      </a:t>
            </a:r>
            <a:r>
              <a:rPr lang="it-IT" sz="2000" u="sng" dirty="0" smtClean="0"/>
              <a:t>Comportamento spazio temporale  del sistema</a:t>
            </a: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0" y="3214688"/>
            <a:ext cx="9144000" cy="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2295" name="Object 6"/>
          <p:cNvGraphicFramePr>
            <a:graphicFrameLocks noChangeAspect="1"/>
          </p:cNvGraphicFramePr>
          <p:nvPr/>
        </p:nvGraphicFramePr>
        <p:xfrm>
          <a:off x="4787900" y="2997200"/>
          <a:ext cx="2878138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09" name="Equation" r:id="rId4" imgW="1497950" imgH="431613" progId="Equation.3">
                  <p:embed/>
                </p:oleObj>
              </mc:Choice>
              <mc:Fallback>
                <p:oleObj name="Equation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2997200"/>
                        <a:ext cx="2878138" cy="823913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1" name="Text Box 9"/>
          <p:cNvSpPr txBox="1">
            <a:spLocks noChangeArrowheads="1"/>
          </p:cNvSpPr>
          <p:nvPr/>
        </p:nvSpPr>
        <p:spPr bwMode="auto">
          <a:xfrm>
            <a:off x="7667625" y="3284538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graphicFrame>
        <p:nvGraphicFramePr>
          <p:cNvPr id="12297" name="Object 10"/>
          <p:cNvGraphicFramePr>
            <a:graphicFrameLocks noGrp="1" noChangeAspect="1"/>
          </p:cNvGraphicFramePr>
          <p:nvPr>
            <p:ph sz="half" idx="2"/>
          </p:nvPr>
        </p:nvGraphicFramePr>
        <p:xfrm>
          <a:off x="4787900" y="4508500"/>
          <a:ext cx="2879725" cy="1068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610" name="Equation" r:id="rId6" imgW="1124085" imgH="409485" progId="Equation.3">
                  <p:embed/>
                </p:oleObj>
              </mc:Choice>
              <mc:Fallback>
                <p:oleObj name="Equation" r:id="rId6" imgW="1124085" imgH="40948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4508500"/>
                        <a:ext cx="2879725" cy="106838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84" name="Text Box 12"/>
          <p:cNvSpPr txBox="1">
            <a:spLocks noChangeArrowheads="1"/>
          </p:cNvSpPr>
          <p:nvPr/>
        </p:nvSpPr>
        <p:spPr bwMode="auto">
          <a:xfrm>
            <a:off x="4716463" y="2636838"/>
            <a:ext cx="2303462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>
                <a:effectLst>
                  <a:outerShdw blurRad="38100" dist="38100" dir="2700000" algn="tl">
                    <a:srgbClr val="000000"/>
                  </a:outerShdw>
                </a:effectLst>
              </a:rPr>
              <a:t>E ( R ) min</a:t>
            </a:r>
            <a:endParaRPr lang="en-US" sz="18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26040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1C2A728-E136-4454-93D0-D71174476683}" type="slidenum">
              <a:rPr lang="it-IT"/>
              <a:pPr>
                <a:defRPr/>
              </a:pPr>
              <a:t>21</a:t>
            </a:fld>
            <a:endParaRPr lang="it-IT"/>
          </a:p>
        </p:txBody>
      </p:sp>
      <p:sp>
        <p:nvSpPr>
          <p:cNvPr id="26628" name="Text Box 3"/>
          <p:cNvSpPr>
            <a:spLocks noGrp="1" noChangeArrowheads="1"/>
          </p:cNvSpPr>
          <p:nvPr>
            <p:ph type="title"/>
          </p:nvPr>
        </p:nvSpPr>
        <p:spPr>
          <a:xfrm>
            <a:off x="800100" y="333375"/>
            <a:ext cx="7543800" cy="1431925"/>
          </a:xfrm>
          <a:noFill/>
          <a:ln w="1905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algn="ctr" eaLnBrk="1" hangingPunct="1">
              <a:spcBef>
                <a:spcPct val="50000"/>
              </a:spcBef>
            </a:pPr>
            <a:r>
              <a:rPr lang="it-IT" sz="4000" smtClean="0">
                <a:effectLst/>
              </a:rPr>
              <a:t>Meccanica</a:t>
            </a:r>
            <a:br>
              <a:rPr lang="it-IT" sz="4000" smtClean="0">
                <a:effectLst/>
              </a:rPr>
            </a:br>
            <a:r>
              <a:rPr lang="it-IT" sz="4000" smtClean="0">
                <a:effectLst/>
              </a:rPr>
              <a:t>molecolare</a:t>
            </a:r>
            <a:endParaRPr lang="en-US" sz="4000" smtClean="0">
              <a:effectLst/>
            </a:endParaRPr>
          </a:p>
        </p:txBody>
      </p:sp>
      <p:sp>
        <p:nvSpPr>
          <p:cNvPr id="74754" name="Rectangle 2"/>
          <p:cNvSpPr>
            <a:spLocks noGrp="1" noChangeArrowheads="1"/>
          </p:cNvSpPr>
          <p:nvPr>
            <p:ph type="body" sz="half" idx="1"/>
          </p:nvPr>
        </p:nvSpPr>
        <p:spPr>
          <a:xfrm>
            <a:off x="2087563" y="5300663"/>
            <a:ext cx="4968875" cy="1223962"/>
          </a:xfrm>
        </p:spPr>
        <p:txBody>
          <a:bodyPr/>
          <a:lstStyle/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/>
              <a:t>“Struttura più Probabile”: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/>
              <a:t>Molecola assimilabile nella sua configurazione alla “molecola reale”</a:t>
            </a:r>
          </a:p>
          <a:p>
            <a:pPr algn="ctr"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000" dirty="0" smtClean="0"/>
              <a:t>(</a:t>
            </a:r>
            <a:r>
              <a:rPr lang="it-IT" sz="2000" dirty="0" err="1" smtClean="0"/>
              <a:t>cond.stazionarie-no</a:t>
            </a:r>
            <a:r>
              <a:rPr lang="it-IT" sz="2000" dirty="0" smtClean="0"/>
              <a:t> variabile tempo 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74756" name="Rectangle 4"/>
          <p:cNvSpPr>
            <a:spLocks noChangeArrowheads="1"/>
          </p:cNvSpPr>
          <p:nvPr/>
        </p:nvSpPr>
        <p:spPr bwMode="auto">
          <a:xfrm>
            <a:off x="450057" y="2205038"/>
            <a:ext cx="8243887" cy="2447925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521494" y="2420938"/>
            <a:ext cx="8101012" cy="175432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Attraverso la Minimizzazione (</a:t>
            </a:r>
            <a:r>
              <a:rPr lang="it-IT" sz="2000" dirty="0" err="1"/>
              <a:t>relaxing</a:t>
            </a:r>
            <a:r>
              <a:rPr lang="it-IT" sz="2000" dirty="0"/>
              <a:t>) dell’energia del sistema: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tutte le forze agiscono sugli atomi presenti al fine di spostarne la posizione per rendere minima l’energia: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Ottimizzazione in stato </a:t>
            </a:r>
            <a:r>
              <a:rPr lang="it-IT" sz="2000" dirty="0" err="1"/>
              <a:t>stazionario,energetico</a:t>
            </a:r>
            <a:r>
              <a:rPr lang="it-IT" sz="2000" dirty="0"/>
              <a:t> - spaziale della molecola</a:t>
            </a:r>
          </a:p>
          <a:p>
            <a:pPr algn="ctr">
              <a:lnSpc>
                <a:spcPct val="80000"/>
              </a:lnSpc>
              <a:spcBef>
                <a:spcPct val="20000"/>
              </a:spcBef>
              <a:buClr>
                <a:schemeClr val="hlink"/>
              </a:buClr>
              <a:buSzPct val="70000"/>
              <a:buFont typeface="Wingdings" pitchFamily="2" charset="2"/>
              <a:buNone/>
              <a:defRPr/>
            </a:pPr>
            <a:r>
              <a:rPr lang="it-IT" sz="2000" dirty="0"/>
              <a:t> “Geometria Molecolare Ottimizzata”</a:t>
            </a:r>
          </a:p>
        </p:txBody>
      </p:sp>
      <p:sp>
        <p:nvSpPr>
          <p:cNvPr id="74758" name="Rectangle 6"/>
          <p:cNvSpPr>
            <a:spLocks noChangeArrowheads="1"/>
          </p:cNvSpPr>
          <p:nvPr/>
        </p:nvSpPr>
        <p:spPr bwMode="auto">
          <a:xfrm>
            <a:off x="1800225" y="5229225"/>
            <a:ext cx="5543550" cy="1322388"/>
          </a:xfrm>
          <a:prstGeom prst="rect">
            <a:avLst/>
          </a:prstGeom>
          <a:noFill/>
          <a:ln w="9525" algn="ctr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59" name="AutoShape 7"/>
          <p:cNvSpPr>
            <a:spLocks noChangeAspect="1" noChangeArrowheads="1"/>
          </p:cNvSpPr>
          <p:nvPr/>
        </p:nvSpPr>
        <p:spPr bwMode="auto">
          <a:xfrm>
            <a:off x="4323557" y="1844675"/>
            <a:ext cx="496887" cy="28892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sp>
        <p:nvSpPr>
          <p:cNvPr id="74760" name="AutoShape 8"/>
          <p:cNvSpPr>
            <a:spLocks noChangeAspect="1" noChangeArrowheads="1"/>
          </p:cNvSpPr>
          <p:nvPr/>
        </p:nvSpPr>
        <p:spPr bwMode="auto">
          <a:xfrm>
            <a:off x="4323557" y="4724400"/>
            <a:ext cx="496887" cy="503238"/>
          </a:xfrm>
          <a:prstGeom prst="downArrow">
            <a:avLst>
              <a:gd name="adj1" fmla="val 50000"/>
              <a:gd name="adj2" fmla="val 25320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/>
          </a:p>
        </p:txBody>
      </p:sp>
      <p:graphicFrame>
        <p:nvGraphicFramePr>
          <p:cNvPr id="26635" name="Object 9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2005477224"/>
              </p:ext>
            </p:extLst>
          </p:nvPr>
        </p:nvGraphicFramePr>
        <p:xfrm>
          <a:off x="3419872" y="4100765"/>
          <a:ext cx="1785938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702" name="Equazione" r:id="rId4" imgW="1497950" imgH="431613" progId="Equation.3">
                  <p:embed/>
                </p:oleObj>
              </mc:Choice>
              <mc:Fallback>
                <p:oleObj name="Equazione" r:id="rId4" imgW="1497950" imgH="431613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19872" y="4100765"/>
                        <a:ext cx="1785938" cy="514350"/>
                      </a:xfrm>
                      <a:prstGeom prst="rect">
                        <a:avLst/>
                      </a:prstGeom>
                      <a:solidFill>
                        <a:schemeClr val="accent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63" name="Text Box 11"/>
          <p:cNvSpPr txBox="1">
            <a:spLocks noChangeArrowheads="1"/>
          </p:cNvSpPr>
          <p:nvPr/>
        </p:nvSpPr>
        <p:spPr bwMode="auto">
          <a:xfrm>
            <a:off x="5867400" y="4189665"/>
            <a:ext cx="1258888" cy="33655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600" b="1">
                <a:effectLst>
                  <a:outerShdw blurRad="38100" dist="38100" dir="2700000" algn="tl">
                    <a:srgbClr val="000000"/>
                  </a:outerShdw>
                </a:effectLst>
              </a:rPr>
              <a:t>=0</a:t>
            </a:r>
            <a:endParaRPr lang="en-US" sz="1600" b="1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74764" name="Text Box 12"/>
          <p:cNvSpPr txBox="1">
            <a:spLocks noChangeArrowheads="1"/>
          </p:cNvSpPr>
          <p:nvPr/>
        </p:nvSpPr>
        <p:spPr bwMode="auto">
          <a:xfrm>
            <a:off x="1835696" y="4174584"/>
            <a:ext cx="1258888" cy="36671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E </a:t>
            </a:r>
            <a:r>
              <a:rPr lang="it-IT" sz="1800" b="1" dirty="0" err="1">
                <a:effectLst>
                  <a:outerShdw blurRad="38100" dist="38100" dir="2700000" algn="tl">
                    <a:srgbClr val="000000"/>
                  </a:outerShdw>
                </a:effectLst>
              </a:rPr>
              <a:t>min</a:t>
            </a:r>
            <a:r>
              <a:rPr lang="it-IT" sz="18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 =</a:t>
            </a:r>
            <a:endParaRPr lang="en-US" sz="18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304110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3FA538-5EDA-46C9-9B07-8D1EB608CA3D}" type="slidenum">
              <a:rPr lang="it-IT"/>
              <a:pPr>
                <a:defRPr/>
              </a:pPr>
              <a:t>22</a:t>
            </a:fld>
            <a:endParaRPr lang="it-IT"/>
          </a:p>
        </p:txBody>
      </p:sp>
      <p:pic>
        <p:nvPicPr>
          <p:cNvPr id="27652" name="Picture 2"/>
          <p:cNvPicPr>
            <a:picLocks noGrp="1" noChangeAspect="1" noChangeArrowheads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48" t="19562" r="20770" b="20520"/>
          <a:stretch>
            <a:fillRect/>
          </a:stretch>
        </p:blipFill>
        <p:spPr>
          <a:xfrm>
            <a:off x="790575" y="620688"/>
            <a:ext cx="7562850" cy="5418137"/>
          </a:xfrm>
        </p:spPr>
      </p:pic>
    </p:spTree>
    <p:extLst>
      <p:ext uri="{BB962C8B-B14F-4D97-AF65-F5344CB8AC3E}">
        <p14:creationId xmlns:p14="http://schemas.microsoft.com/office/powerpoint/2010/main" val="27211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D204E9-49ED-4C1D-915D-32A7ACE01F85}" type="slidenum">
              <a:rPr lang="it-IT"/>
              <a:pPr>
                <a:defRPr/>
              </a:pPr>
              <a:t>23</a:t>
            </a:fld>
            <a:endParaRPr lang="it-IT"/>
          </a:p>
        </p:txBody>
      </p:sp>
      <p:sp>
        <p:nvSpPr>
          <p:cNvPr id="8806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Minimo-algoritmi</a:t>
            </a:r>
            <a:endParaRPr lang="en-US" dirty="0" smtClean="0"/>
          </a:p>
        </p:txBody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28625" y="1981200"/>
            <a:ext cx="8286750" cy="4114800"/>
          </a:xfrm>
        </p:spPr>
        <p:txBody>
          <a:bodyPr/>
          <a:lstStyle/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err="1" smtClean="0">
                <a:effectLst/>
              </a:rPr>
              <a:t>Nel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caso</a:t>
            </a:r>
            <a:r>
              <a:rPr lang="en-US" sz="2800" dirty="0" smtClean="0">
                <a:effectLst/>
              </a:rPr>
              <a:t> di </a:t>
            </a:r>
            <a:r>
              <a:rPr lang="en-US" sz="2800" dirty="0" err="1" smtClean="0">
                <a:effectLst/>
              </a:rPr>
              <a:t>sistemi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molecolari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l’applicazione</a:t>
            </a:r>
            <a:r>
              <a:rPr lang="en-US" sz="2800" dirty="0"/>
              <a:t> </a:t>
            </a:r>
            <a:r>
              <a:rPr lang="en-US" sz="2800" dirty="0" err="1" smtClean="0">
                <a:effectLst/>
              </a:rPr>
              <a:t>delle</a:t>
            </a:r>
            <a:r>
              <a:rPr lang="en-US" sz="2800" dirty="0"/>
              <a:t> </a:t>
            </a:r>
            <a:r>
              <a:rPr lang="en-US" sz="2800" dirty="0" smtClean="0">
                <a:effectLst/>
              </a:rPr>
              <a:t>derivate non è </a:t>
            </a:r>
            <a:r>
              <a:rPr lang="en-US" sz="2800" dirty="0" err="1" smtClean="0">
                <a:effectLst/>
              </a:rPr>
              <a:t>possibile</a:t>
            </a:r>
            <a:r>
              <a:rPr lang="en-US" sz="2800" dirty="0" smtClean="0">
                <a:effectLst/>
              </a:rPr>
              <a:t> per la </a:t>
            </a:r>
            <a:r>
              <a:rPr lang="en-US" sz="2800" dirty="0" err="1" smtClean="0">
                <a:effectLst/>
              </a:rPr>
              <a:t>complicata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relazione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funzionale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tra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energia</a:t>
            </a:r>
            <a:r>
              <a:rPr lang="en-US" sz="2800" dirty="0" smtClean="0">
                <a:effectLst/>
              </a:rPr>
              <a:t> e coordinate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en-US" sz="2800" dirty="0" smtClean="0">
              <a:effectLst/>
            </a:endParaRPr>
          </a:p>
          <a:p>
            <a:pPr algn="just" eaLnBrk="1" hangingPunct="1">
              <a:lnSpc>
                <a:spcPct val="90000"/>
              </a:lnSpc>
              <a:defRPr/>
            </a:pPr>
            <a:r>
              <a:rPr lang="en-US" sz="2800" dirty="0" smtClean="0">
                <a:effectLst/>
              </a:rPr>
              <a:t>I </a:t>
            </a:r>
            <a:r>
              <a:rPr lang="en-US" sz="2800" dirty="0" err="1" smtClean="0">
                <a:effectLst/>
              </a:rPr>
              <a:t>minimi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si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identificano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utilizzando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metodi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numerici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che</a:t>
            </a:r>
            <a:r>
              <a:rPr lang="en-US" sz="2800" dirty="0"/>
              <a:t> </a:t>
            </a:r>
            <a:r>
              <a:rPr lang="en-US" sz="2800" dirty="0" err="1" smtClean="0">
                <a:effectLst/>
              </a:rPr>
              <a:t>consistono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nel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variare</a:t>
            </a:r>
            <a:r>
              <a:rPr lang="en-US" sz="2800" dirty="0"/>
              <a:t> </a:t>
            </a:r>
            <a:r>
              <a:rPr lang="en-US" sz="2800" dirty="0" err="1" smtClean="0">
                <a:effectLst/>
              </a:rPr>
              <a:t>gradualmente</a:t>
            </a:r>
            <a:r>
              <a:rPr lang="en-US" sz="2800" dirty="0" smtClean="0">
                <a:effectLst/>
              </a:rPr>
              <a:t> e </a:t>
            </a:r>
            <a:r>
              <a:rPr lang="en-US" sz="2800" dirty="0" err="1" smtClean="0">
                <a:effectLst/>
              </a:rPr>
              <a:t>opportunamente</a:t>
            </a:r>
            <a:r>
              <a:rPr lang="en-US" sz="2800" dirty="0" smtClean="0">
                <a:effectLst/>
              </a:rPr>
              <a:t> le coordinate per </a:t>
            </a:r>
            <a:r>
              <a:rPr lang="en-US" sz="2800" dirty="0" err="1" smtClean="0">
                <a:effectLst/>
              </a:rPr>
              <a:t>trovare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conformazioni</a:t>
            </a:r>
            <a:r>
              <a:rPr lang="en-US" sz="2800" dirty="0" smtClean="0">
                <a:effectLst/>
              </a:rPr>
              <a:t> ad </a:t>
            </a:r>
            <a:r>
              <a:rPr lang="en-US" sz="2800" dirty="0" err="1" smtClean="0">
                <a:effectLst/>
              </a:rPr>
              <a:t>energia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sempre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più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bassa</a:t>
            </a:r>
            <a:r>
              <a:rPr lang="en-US" sz="2800" dirty="0" smtClean="0">
                <a:effectLst/>
              </a:rPr>
              <a:t> </a:t>
            </a:r>
            <a:r>
              <a:rPr lang="en-US" sz="2800" dirty="0" err="1" smtClean="0">
                <a:effectLst/>
              </a:rPr>
              <a:t>fino</a:t>
            </a:r>
            <a:r>
              <a:rPr lang="en-US" sz="2800" dirty="0" smtClean="0">
                <a:effectLst/>
              </a:rPr>
              <a:t> a </a:t>
            </a:r>
            <a:r>
              <a:rPr lang="en-US" sz="2800" dirty="0" err="1" smtClean="0">
                <a:effectLst/>
              </a:rPr>
              <a:t>raggiungere</a:t>
            </a:r>
            <a:r>
              <a:rPr lang="en-US" sz="2800" dirty="0" smtClean="0">
                <a:effectLst/>
              </a:rPr>
              <a:t> un </a:t>
            </a:r>
            <a:r>
              <a:rPr lang="en-US" sz="2800" dirty="0" err="1" smtClean="0">
                <a:effectLst/>
              </a:rPr>
              <a:t>minimo</a:t>
            </a:r>
            <a:r>
              <a:rPr lang="en-US" sz="2800" dirty="0" smtClean="0">
                <a:effectLst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353886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801DD9C-3B8D-48B6-BB6E-CA75F8778046}" type="slidenum">
              <a:rPr lang="it-IT"/>
              <a:pPr>
                <a:defRPr/>
              </a:pPr>
              <a:t>24</a:t>
            </a:fld>
            <a:endParaRPr lang="it-IT"/>
          </a:p>
        </p:txBody>
      </p:sp>
      <p:sp>
        <p:nvSpPr>
          <p:cNvPr id="90114" name="Rectangle 2"/>
          <p:cNvSpPr>
            <a:spLocks noGrp="1" noChangeArrowheads="1"/>
          </p:cNvSpPr>
          <p:nvPr>
            <p:ph type="title"/>
          </p:nvPr>
        </p:nvSpPr>
        <p:spPr>
          <a:xfrm>
            <a:off x="695325" y="304800"/>
            <a:ext cx="7753350" cy="1431925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Minimo Locale </a:t>
            </a:r>
            <a:br>
              <a:rPr lang="it-IT" dirty="0" smtClean="0"/>
            </a:br>
            <a:r>
              <a:rPr lang="it-IT" dirty="0" smtClean="0"/>
              <a:t>Minimo Assoluto</a:t>
            </a:r>
            <a:endParaRPr lang="en-US" dirty="0" smtClean="0"/>
          </a:p>
        </p:txBody>
      </p:sp>
      <p:pic>
        <p:nvPicPr>
          <p:cNvPr id="29701" name="Picture 3"/>
          <p:cNvPicPr>
            <a:picLocks noGrp="1" noChangeAspect="1" noChangeArrowheads="1"/>
          </p:cNvPicPr>
          <p:nvPr>
            <p:ph type="body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t="48241" r="39439" b="14082"/>
          <a:stretch>
            <a:fillRect/>
          </a:stretch>
        </p:blipFill>
        <p:spPr>
          <a:xfrm>
            <a:off x="2124869" y="2768600"/>
            <a:ext cx="5543550" cy="3527425"/>
          </a:xfrm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0113" y="1916113"/>
            <a:ext cx="7993062" cy="7016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it-IT" sz="2000" dirty="0"/>
              <a:t>Per loro natura la maggior parte degli algoritmi di minimizzazione individua il minimo più vicino al punto di partenza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699756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4D8ED0-DD4C-4BF8-9132-896FE90A90D8}" type="slidenum">
              <a:rPr lang="it-IT"/>
              <a:pPr>
                <a:defRPr/>
              </a:pPr>
              <a:t>25</a:t>
            </a:fld>
            <a:endParaRPr lang="it-IT"/>
          </a:p>
        </p:txBody>
      </p:sp>
      <p:sp>
        <p:nvSpPr>
          <p:cNvPr id="768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smtClean="0"/>
              <a:t>Algoritmi</a:t>
            </a:r>
            <a:endParaRPr lang="en-US" smtClean="0"/>
          </a:p>
        </p:txBody>
      </p:sp>
      <p:sp>
        <p:nvSpPr>
          <p:cNvPr id="768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Metodo del gradiente o </a:t>
            </a:r>
            <a:r>
              <a:rPr lang="it-IT" dirty="0" err="1" smtClean="0"/>
              <a:t>steepest</a:t>
            </a:r>
            <a:r>
              <a:rPr lang="it-IT" dirty="0" smtClean="0"/>
              <a:t> </a:t>
            </a:r>
            <a:r>
              <a:rPr lang="it-IT" dirty="0" err="1" smtClean="0"/>
              <a:t>descent</a:t>
            </a:r>
            <a:r>
              <a:rPr lang="it-IT" dirty="0" smtClean="0"/>
              <a:t> </a:t>
            </a:r>
            <a:r>
              <a:rPr lang="it-IT" sz="2400" dirty="0" smtClean="0"/>
              <a:t>( meglio all’inizio poiché lento verso il minimo)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Metodo del gradiente coniugato </a:t>
            </a:r>
            <a:r>
              <a:rPr lang="it-IT" sz="2400" dirty="0" smtClean="0"/>
              <a:t>(  meglio alla fine più preciso verso il minimo) </a:t>
            </a:r>
          </a:p>
          <a:p>
            <a:pPr eaLnBrk="1" hangingPunct="1">
              <a:lnSpc>
                <a:spcPct val="90000"/>
              </a:lnSpc>
              <a:defRPr/>
            </a:pPr>
            <a:r>
              <a:rPr lang="it-IT" dirty="0" smtClean="0"/>
              <a:t>Metodo Newton </a:t>
            </a:r>
            <a:r>
              <a:rPr lang="it-IT" dirty="0" err="1" smtClean="0"/>
              <a:t>Raphson</a:t>
            </a:r>
            <a:endParaRPr lang="it-IT" dirty="0" smtClean="0"/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it-IT" dirty="0" smtClean="0"/>
              <a:t>    Criteri di convergenza </a:t>
            </a:r>
            <a:r>
              <a:rPr lang="it-IT" sz="2400" dirty="0" smtClean="0"/>
              <a:t>(=  0.1kcal/</a:t>
            </a:r>
            <a:r>
              <a:rPr lang="it-IT" sz="2400" dirty="0" err="1" smtClean="0"/>
              <a:t>mol</a:t>
            </a:r>
            <a:r>
              <a:rPr lang="it-IT" sz="2400" dirty="0" smtClean="0"/>
              <a:t> A◦ (condizione di </a:t>
            </a:r>
            <a:r>
              <a:rPr lang="it-IT" sz="2400" dirty="0" err="1" smtClean="0"/>
              <a:t>min</a:t>
            </a:r>
            <a:r>
              <a:rPr lang="it-IT" sz="2400" dirty="0" smtClean="0"/>
              <a:t> ) o  0.01kcal/</a:t>
            </a:r>
            <a:r>
              <a:rPr lang="it-IT" sz="2400" dirty="0" err="1" smtClean="0"/>
              <a:t>mol</a:t>
            </a:r>
            <a:r>
              <a:rPr lang="it-IT" sz="2400" dirty="0" smtClean="0"/>
              <a:t> A◦ (condizione di </a:t>
            </a:r>
            <a:r>
              <a:rPr lang="it-IT" sz="2400" dirty="0" err="1" smtClean="0"/>
              <a:t>min</a:t>
            </a:r>
            <a:r>
              <a:rPr lang="it-IT" sz="2400" dirty="0" smtClean="0"/>
              <a:t> ) </a:t>
            </a:r>
            <a:r>
              <a:rPr lang="it-IT" sz="2400" dirty="0" err="1" smtClean="0"/>
              <a:t>ecc</a:t>
            </a:r>
            <a:r>
              <a:rPr lang="it-IT" sz="2400" dirty="0" smtClean="0"/>
              <a:t>)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38679270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C31A06-4F85-4DF1-BB42-54E7E3386F88}" type="slidenum">
              <a:rPr lang="it-IT"/>
              <a:pPr>
                <a:defRPr/>
              </a:pPr>
              <a:t>26</a:t>
            </a:fld>
            <a:endParaRPr lang="it-IT"/>
          </a:p>
        </p:txBody>
      </p:sp>
      <p:sp>
        <p:nvSpPr>
          <p:cNvPr id="870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MD </a:t>
            </a:r>
            <a:endParaRPr lang="en-US" dirty="0" smtClean="0"/>
          </a:p>
        </p:txBody>
      </p:sp>
      <p:sp>
        <p:nvSpPr>
          <p:cNvPr id="87044" name="Text Box 4"/>
          <p:cNvSpPr txBox="1">
            <a:spLocks noChangeArrowheads="1"/>
          </p:cNvSpPr>
          <p:nvPr/>
        </p:nvSpPr>
        <p:spPr bwMode="auto">
          <a:xfrm>
            <a:off x="900113" y="1989138"/>
            <a:ext cx="7488311" cy="344487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/>
              <a:t> 	La </a:t>
            </a:r>
            <a:r>
              <a:rPr lang="it-IT" sz="2000" dirty="0"/>
              <a:t>minimizzazione dell’energia non può aiutarci a capire le proprietà dinamiche  e termodinamiche di molecole </a:t>
            </a:r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/>
              <a:t> 	Non può mostrarci le conformazioni in corrispondenza di altri minimi energetici locali</a:t>
            </a: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endParaRPr lang="it-IT" sz="2000" dirty="0"/>
          </a:p>
          <a:p>
            <a:pPr>
              <a:spcBef>
                <a:spcPct val="50000"/>
              </a:spcBef>
              <a:buFontTx/>
              <a:buChar char="•"/>
              <a:defRPr/>
            </a:pPr>
            <a:r>
              <a:rPr lang="it-IT" sz="2000" dirty="0" smtClean="0"/>
              <a:t> 	Per </a:t>
            </a:r>
            <a:r>
              <a:rPr lang="it-IT" sz="2000" dirty="0"/>
              <a:t>questo bisogna ricorrere a tecniche che possano simulare l’evoluzione nel tempo di un sistema in base alle forze a cui è soggetto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906620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F8AF0E2-32DD-4000-B16B-F88185BEF620}" type="slidenum">
              <a:rPr lang="it-IT"/>
              <a:pPr>
                <a:defRPr/>
              </a:pPr>
              <a:t>3</a:t>
            </a:fld>
            <a:endParaRPr lang="it-IT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149725"/>
            <a:ext cx="8964613" cy="2862322"/>
          </a:xfrm>
          <a:noFill/>
        </p:spPr>
        <p:txBody>
          <a:bodyPr wrap="square" rtlCol="0">
            <a:spAutoFit/>
          </a:bodyPr>
          <a:lstStyle/>
          <a:p>
            <a:pPr marL="0" indent="0" algn="just">
              <a:spcBef>
                <a:spcPct val="0"/>
              </a:spcBef>
              <a:buNone/>
            </a:pPr>
            <a:r>
              <a:rPr lang="it-IT" sz="1800" dirty="0" smtClean="0">
                <a:latin typeface="+mj-lt"/>
              </a:rPr>
              <a:t>Come </a:t>
            </a:r>
            <a:r>
              <a:rPr lang="it-IT" sz="1800" dirty="0">
                <a:latin typeface="+mj-lt"/>
              </a:rPr>
              <a:t>tutti i modelli, per rappresentare la realtà, deve prevedere una sua schematizzazione. Essenzialmente si possono individuare due </a:t>
            </a:r>
            <a:r>
              <a:rPr lang="it-IT" sz="1800" dirty="0" err="1" smtClean="0">
                <a:latin typeface="+mj-lt"/>
              </a:rPr>
              <a:t>sottomodelli</a:t>
            </a:r>
            <a:r>
              <a:rPr lang="it-IT" sz="1800" dirty="0" smtClean="0">
                <a:latin typeface="+mj-lt"/>
              </a:rPr>
              <a:t>:</a:t>
            </a:r>
          </a:p>
          <a:p>
            <a:pPr marL="0" indent="0" algn="just">
              <a:spcBef>
                <a:spcPct val="0"/>
              </a:spcBef>
              <a:buNone/>
            </a:pPr>
            <a:endParaRPr lang="it-IT" sz="1800" dirty="0">
              <a:latin typeface="+mj-lt"/>
            </a:endParaRP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 smtClean="0">
                <a:latin typeface="+mj-lt"/>
              </a:rPr>
              <a:t>Isolato: il </a:t>
            </a:r>
            <a:r>
              <a:rPr lang="it-IT" sz="1800" dirty="0">
                <a:latin typeface="+mj-lt"/>
              </a:rPr>
              <a:t>modello per descrivere le interazioni molecolari, cioè le relazioni tra le molecole che costituiscono il sistema (interazioni atomo-atomo intra e intermolecolari)</a:t>
            </a:r>
          </a:p>
          <a:p>
            <a:pPr marL="285750" lvl="1" algn="just">
              <a:spcBef>
                <a:spcPct val="0"/>
              </a:spcBef>
              <a:buFont typeface="Arial" panose="020B0604020202020204" pitchFamily="34" charset="0"/>
              <a:buChar char="•"/>
            </a:pPr>
            <a:r>
              <a:rPr lang="it-IT" sz="1800" dirty="0">
                <a:latin typeface="+mj-lt"/>
              </a:rPr>
              <a:t>Ambiente:il modello per descrivere le interazioni tra il sistema e l’ambiente circostante attraverso l’utilizzo di opportuni accorgimenti </a:t>
            </a:r>
            <a:r>
              <a:rPr lang="it-IT" sz="1800" dirty="0" smtClean="0">
                <a:latin typeface="+mj-lt"/>
              </a:rPr>
              <a:t>(modello </a:t>
            </a:r>
            <a:r>
              <a:rPr lang="it-IT" sz="1800" dirty="0">
                <a:latin typeface="+mj-lt"/>
              </a:rPr>
              <a:t>a solvente implicito, solvente esplicito</a:t>
            </a:r>
            <a:r>
              <a:rPr lang="it-IT" sz="1800" dirty="0" smtClean="0">
                <a:latin typeface="+mj-lt"/>
              </a:rPr>
              <a:t>, </a:t>
            </a:r>
            <a:r>
              <a:rPr lang="it-IT" sz="1800" dirty="0" err="1" smtClean="0">
                <a:latin typeface="+mj-lt"/>
              </a:rPr>
              <a:t>boundary</a:t>
            </a:r>
            <a:r>
              <a:rPr lang="it-IT" sz="1800" dirty="0" smtClean="0">
                <a:latin typeface="+mj-lt"/>
              </a:rPr>
              <a:t> </a:t>
            </a:r>
            <a:r>
              <a:rPr lang="it-IT" sz="1800" dirty="0" err="1">
                <a:latin typeface="+mj-lt"/>
              </a:rPr>
              <a:t>conditions</a:t>
            </a:r>
            <a:r>
              <a:rPr lang="it-IT" sz="1800" dirty="0">
                <a:latin typeface="+mj-lt"/>
              </a:rPr>
              <a:t>)</a:t>
            </a:r>
          </a:p>
          <a:p>
            <a:pPr marL="0" lvl="1" indent="0" algn="just">
              <a:spcBef>
                <a:spcPct val="0"/>
              </a:spcBef>
            </a:pPr>
            <a:endParaRPr lang="it-IT" sz="1800" dirty="0">
              <a:latin typeface="+mj-lt"/>
            </a:endParaRPr>
          </a:p>
          <a:p>
            <a:pPr marL="0" indent="0" algn="just">
              <a:spcBef>
                <a:spcPct val="0"/>
              </a:spcBef>
            </a:pPr>
            <a:endParaRPr lang="en-US" sz="1800" dirty="0">
              <a:latin typeface="+mj-lt"/>
            </a:endParaRPr>
          </a:p>
        </p:txBody>
      </p:sp>
      <p:sp>
        <p:nvSpPr>
          <p:cNvPr id="5125" name="Text Box 4"/>
          <p:cNvSpPr txBox="1">
            <a:spLocks noChangeArrowheads="1"/>
          </p:cNvSpPr>
          <p:nvPr/>
        </p:nvSpPr>
        <p:spPr bwMode="auto">
          <a:xfrm>
            <a:off x="6588125" y="836613"/>
            <a:ext cx="2087563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Dinamica 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6" name="Text Box 5"/>
          <p:cNvSpPr txBox="1">
            <a:spLocks noChangeArrowheads="1"/>
          </p:cNvSpPr>
          <p:nvPr/>
        </p:nvSpPr>
        <p:spPr bwMode="auto">
          <a:xfrm>
            <a:off x="611188" y="908050"/>
            <a:ext cx="2339975" cy="66040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 dirty="0">
                <a:effectLst/>
                <a:latin typeface="+mj-lt"/>
              </a:rPr>
              <a:t>Simulazione molecolare</a:t>
            </a:r>
            <a:endParaRPr lang="en-US" sz="1800" b="1" dirty="0">
              <a:effectLst/>
              <a:latin typeface="+mj-lt"/>
            </a:endParaRPr>
          </a:p>
        </p:txBody>
      </p:sp>
      <p:sp>
        <p:nvSpPr>
          <p:cNvPr id="5127" name="Text Box 6"/>
          <p:cNvSpPr txBox="1">
            <a:spLocks noChangeArrowheads="1"/>
          </p:cNvSpPr>
          <p:nvPr/>
        </p:nvSpPr>
        <p:spPr bwMode="auto">
          <a:xfrm>
            <a:off x="6588125" y="2924175"/>
            <a:ext cx="22860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Studio del comportamento nel tempo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8" name="Text Box 7"/>
          <p:cNvSpPr txBox="1">
            <a:spLocks noChangeArrowheads="1"/>
          </p:cNvSpPr>
          <p:nvPr/>
        </p:nvSpPr>
        <p:spPr bwMode="auto">
          <a:xfrm>
            <a:off x="684213" y="2924175"/>
            <a:ext cx="1981200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Proprietà chimico-fisiche e biologiche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5129" name="Text Box 8"/>
          <p:cNvSpPr txBox="1">
            <a:spLocks noChangeArrowheads="1"/>
          </p:cNvSpPr>
          <p:nvPr/>
        </p:nvSpPr>
        <p:spPr bwMode="auto">
          <a:xfrm>
            <a:off x="6011863" y="1125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0" name="Text Box 9"/>
          <p:cNvSpPr txBox="1">
            <a:spLocks noChangeArrowheads="1"/>
          </p:cNvSpPr>
          <p:nvPr/>
        </p:nvSpPr>
        <p:spPr bwMode="auto">
          <a:xfrm>
            <a:off x="6227763" y="3284538"/>
            <a:ext cx="36036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+</a:t>
            </a:r>
          </a:p>
        </p:txBody>
      </p:sp>
      <p:sp>
        <p:nvSpPr>
          <p:cNvPr id="5131" name="Text Box 10"/>
          <p:cNvSpPr txBox="1">
            <a:spLocks noChangeArrowheads="1"/>
          </p:cNvSpPr>
          <p:nvPr/>
        </p:nvSpPr>
        <p:spPr bwMode="auto">
          <a:xfrm>
            <a:off x="3132138" y="1196975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5132" name="Text Box 11"/>
          <p:cNvSpPr txBox="1">
            <a:spLocks noChangeArrowheads="1"/>
          </p:cNvSpPr>
          <p:nvPr/>
        </p:nvSpPr>
        <p:spPr bwMode="auto">
          <a:xfrm>
            <a:off x="2987675" y="3284538"/>
            <a:ext cx="3302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just" eaLnBrk="1" hangingPunct="1">
              <a:spcBef>
                <a:spcPct val="50000"/>
              </a:spcBef>
            </a:pPr>
            <a:r>
              <a:rPr lang="it-IT" sz="2400">
                <a:effectLst/>
                <a:latin typeface="+mj-lt"/>
                <a:cs typeface="Times New Roman" pitchFamily="18" charset="0"/>
              </a:rPr>
              <a:t>=</a:t>
            </a:r>
          </a:p>
        </p:txBody>
      </p:sp>
      <p:sp>
        <p:nvSpPr>
          <p:cNvPr id="44044" name="AutoShape 12"/>
          <p:cNvSpPr>
            <a:spLocks noChangeAspect="1" noChangeArrowheads="1"/>
          </p:cNvSpPr>
          <p:nvPr/>
        </p:nvSpPr>
        <p:spPr bwMode="auto">
          <a:xfrm>
            <a:off x="7524750" y="1989138"/>
            <a:ext cx="496888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44045" name="AutoShape 13"/>
          <p:cNvSpPr>
            <a:spLocks noChangeAspect="1" noChangeArrowheads="1"/>
          </p:cNvSpPr>
          <p:nvPr/>
        </p:nvSpPr>
        <p:spPr bwMode="auto">
          <a:xfrm>
            <a:off x="1331913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3708400" y="836613"/>
            <a:ext cx="1981200" cy="798512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Meccanica</a:t>
            </a:r>
          </a:p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molecolare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44047" name="AutoShape 15"/>
          <p:cNvSpPr>
            <a:spLocks noChangeAspect="1" noChangeArrowheads="1"/>
          </p:cNvSpPr>
          <p:nvPr/>
        </p:nvSpPr>
        <p:spPr bwMode="auto">
          <a:xfrm>
            <a:off x="4427538" y="2060575"/>
            <a:ext cx="496887" cy="558800"/>
          </a:xfrm>
          <a:prstGeom prst="downArrow">
            <a:avLst>
              <a:gd name="adj1" fmla="val 50000"/>
              <a:gd name="adj2" fmla="val 28115"/>
            </a:avLst>
          </a:prstGeom>
          <a:solidFill>
            <a:srgbClr val="FF0000"/>
          </a:solidFill>
          <a:ln w="317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it-IT">
              <a:latin typeface="+mj-lt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3708400" y="2924175"/>
            <a:ext cx="2455863" cy="935038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 eaLnBrk="0" hangingPunct="0">
              <a:defRPr sz="1000"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000"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it-IT" sz="1800" b="1">
                <a:effectLst/>
                <a:latin typeface="+mj-lt"/>
              </a:rPr>
              <a:t>Sistema rappresentativo della realtà</a:t>
            </a:r>
            <a:endParaRPr lang="en-US" sz="1800" b="1">
              <a:effectLst/>
              <a:latin typeface="+mj-lt"/>
            </a:endParaRPr>
          </a:p>
        </p:txBody>
      </p:sp>
      <p:sp>
        <p:nvSpPr>
          <p:cNvPr id="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4340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sz="3600" dirty="0" smtClean="0"/>
              <a:t>SIMULAZIONE MOLECOLARE ATOMISTICA</a:t>
            </a:r>
            <a:endParaRPr lang="en-US" sz="3600" dirty="0" smtClean="0"/>
          </a:p>
        </p:txBody>
      </p:sp>
    </p:spTree>
    <p:extLst>
      <p:ext uri="{BB962C8B-B14F-4D97-AF65-F5344CB8AC3E}">
        <p14:creationId xmlns:p14="http://schemas.microsoft.com/office/powerpoint/2010/main" val="253382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A454D4-2ECC-4711-8CE4-E5573520473C}" type="slidenum">
              <a:rPr lang="it-IT"/>
              <a:pPr>
                <a:defRPr/>
              </a:pPr>
              <a:t>4</a:t>
            </a:fld>
            <a:endParaRPr lang="it-IT"/>
          </a:p>
        </p:txBody>
      </p:sp>
      <p:sp>
        <p:nvSpPr>
          <p:cNvPr id="4710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Modello Matematico?</a:t>
            </a:r>
            <a:endParaRPr lang="en-US" dirty="0" smtClean="0"/>
          </a:p>
        </p:txBody>
      </p:sp>
      <p:sp>
        <p:nvSpPr>
          <p:cNvPr id="47108" name="Rectangle 4"/>
          <p:cNvSpPr>
            <a:spLocks noChangeArrowheads="1"/>
          </p:cNvSpPr>
          <p:nvPr/>
        </p:nvSpPr>
        <p:spPr bwMode="auto">
          <a:xfrm>
            <a:off x="971550" y="1700808"/>
            <a:ext cx="7543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Il problema maggiore che bisogna affrontare e la formulazione matematica del modello rappresentativo del </a:t>
            </a:r>
            <a:r>
              <a:rPr lang="it-IT" sz="2400" dirty="0" smtClean="0">
                <a:latin typeface="+mj-lt"/>
              </a:rPr>
              <a:t>sistema</a:t>
            </a:r>
            <a:endParaRPr lang="it-IT" sz="24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r>
              <a:rPr lang="it-IT" sz="2400" dirty="0">
                <a:latin typeface="+mj-lt"/>
              </a:rPr>
              <a:t>Per descrivere una molecola bisogna tenere conto: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aspetti geometrici (struttura, tipo di atomi e legami);</a:t>
            </a:r>
          </a:p>
          <a:p>
            <a:pPr marL="800100" lvl="1" indent="-342900" algn="just">
              <a:lnSpc>
                <a:spcPct val="90000"/>
              </a:lnSpc>
              <a:spcBef>
                <a:spcPct val="20000"/>
              </a:spcBef>
              <a:buFont typeface="Wingdings" panose="05000000000000000000" pitchFamily="2" charset="2"/>
              <a:buChar char="ü"/>
              <a:defRPr/>
            </a:pPr>
            <a:r>
              <a:rPr lang="it-IT" sz="2000" dirty="0">
                <a:latin typeface="+mj-lt"/>
              </a:rPr>
              <a:t>degli effetti </a:t>
            </a:r>
            <a:r>
              <a:rPr lang="it-IT" sz="2000" dirty="0" smtClean="0">
                <a:latin typeface="+mj-lt"/>
              </a:rPr>
              <a:t>elettronici (cariche degli atomi) </a:t>
            </a:r>
            <a:endParaRPr lang="it-IT" sz="2000" dirty="0">
              <a:latin typeface="+mj-lt"/>
            </a:endParaRPr>
          </a:p>
          <a:p>
            <a:pPr marL="342900" indent="-342900" algn="just">
              <a:lnSpc>
                <a:spcPct val="90000"/>
              </a:lnSpc>
              <a:spcBef>
                <a:spcPct val="20000"/>
              </a:spcBef>
              <a:buSzPct val="70000"/>
              <a:buFont typeface="Arial" panose="020B0604020202020204" pitchFamily="34" charset="0"/>
              <a:buChar char="•"/>
              <a:defRPr/>
            </a:pPr>
            <a:endParaRPr lang="it-IT" sz="2400" dirty="0">
              <a:latin typeface="+mj-lt"/>
            </a:endParaRPr>
          </a:p>
          <a:p>
            <a:pPr algn="just">
              <a:lnSpc>
                <a:spcPct val="90000"/>
              </a:lnSpc>
              <a:spcBef>
                <a:spcPct val="20000"/>
              </a:spcBef>
              <a:buSzPct val="70000"/>
              <a:defRPr/>
            </a:pPr>
            <a:r>
              <a:rPr lang="it-IT" sz="2400" b="1" dirty="0">
                <a:solidFill>
                  <a:srgbClr val="FF0000"/>
                </a:solidFill>
                <a:latin typeface="+mj-lt"/>
              </a:rPr>
              <a:t>PROBLEMATICHE</a:t>
            </a:r>
            <a:r>
              <a:rPr lang="it-IT" sz="2400" dirty="0" smtClean="0">
                <a:latin typeface="+mj-lt"/>
              </a:rPr>
              <a:t>: Conteggiare </a:t>
            </a:r>
            <a:r>
              <a:rPr lang="it-IT" sz="2400" dirty="0">
                <a:latin typeface="+mj-lt"/>
              </a:rPr>
              <a:t>questi elementi risulta essere molto difficile poiché le distanze in gioco sono piccolissime mentre le velocità sono alte </a:t>
            </a:r>
          </a:p>
        </p:txBody>
      </p:sp>
    </p:spTree>
    <p:extLst>
      <p:ext uri="{BB962C8B-B14F-4D97-AF65-F5344CB8AC3E}">
        <p14:creationId xmlns:p14="http://schemas.microsoft.com/office/powerpoint/2010/main" val="1283414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C0C57C-5CAB-45EA-A485-F1330833466B}" type="slidenum">
              <a:rPr lang="it-IT"/>
              <a:pPr>
                <a:defRPr/>
              </a:pPr>
              <a:t>5</a:t>
            </a:fld>
            <a:endParaRPr lang="it-IT"/>
          </a:p>
        </p:txBody>
      </p:sp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it-IT" dirty="0" smtClean="0"/>
              <a:t>Premesse teoriche (QM)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attraverso l’equazione di </a:t>
            </a:r>
            <a:r>
              <a:rPr lang="it-IT" sz="2400" dirty="0" err="1" smtClean="0"/>
              <a:t>Schrödinger</a:t>
            </a:r>
            <a:r>
              <a:rPr lang="it-IT" sz="2400" dirty="0" smtClean="0"/>
              <a:t> siamo in grado di descrivere completamente una qualunque molecola: </a:t>
            </a:r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r>
              <a:rPr lang="it-IT" sz="2400" dirty="0"/>
              <a:t>con: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H Hamiltoniano del sistema;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E energia del sistema molecolare;</a:t>
            </a:r>
          </a:p>
          <a:p>
            <a:pPr lvl="1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sz="2400" dirty="0"/>
              <a:t>Ψ equazione d’onda che è una funzione di:</a:t>
            </a:r>
            <a:endParaRPr lang="it-IT" sz="2400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degli elettroni;</a:t>
            </a:r>
            <a:endParaRPr lang="it-IT" b="1" dirty="0"/>
          </a:p>
          <a:p>
            <a:pPr lvl="2"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it-IT" b="1" dirty="0"/>
              <a:t>R</a:t>
            </a:r>
            <a:r>
              <a:rPr lang="it-IT" dirty="0"/>
              <a:t> coordinate dei nuclei</a:t>
            </a:r>
            <a:r>
              <a:rPr lang="it-IT" dirty="0" smtClean="0"/>
              <a:t>.</a:t>
            </a:r>
          </a:p>
          <a:p>
            <a:pPr lvl="2" eaLnBrk="1" hangingPunct="1">
              <a:lnSpc>
                <a:spcPct val="8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 smtClean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Risolta completamente solo per l’atomo di </a:t>
            </a:r>
            <a:r>
              <a:rPr lang="it-IT" sz="2400" dirty="0" smtClean="0"/>
              <a:t>H</a:t>
            </a:r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0" indent="0" eaLnBrk="1" hangingPunct="1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  <a:p>
            <a:pPr eaLnBrk="1" hangingPunct="1">
              <a:lnSpc>
                <a:spcPct val="80000"/>
              </a:lnSpc>
              <a:defRPr/>
            </a:pPr>
            <a:endParaRPr lang="it-IT" sz="2400" dirty="0" smtClean="0"/>
          </a:p>
        </p:txBody>
      </p:sp>
      <p:sp>
        <p:nvSpPr>
          <p:cNvPr id="4813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717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7628794"/>
              </p:ext>
            </p:extLst>
          </p:nvPr>
        </p:nvGraphicFramePr>
        <p:xfrm>
          <a:off x="2807494" y="2404815"/>
          <a:ext cx="3529012" cy="592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91" name="Equation" r:id="rId4" imgW="1295400" imgH="209460" progId="Equation.3">
                  <p:embed/>
                </p:oleObj>
              </mc:Choice>
              <mc:Fallback>
                <p:oleObj name="Equation" r:id="rId4" imgW="1295400" imgH="2094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7494" y="2404815"/>
                        <a:ext cx="3529012" cy="5921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766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AA97208-8F97-4BF7-BF0E-0D4E9FD8FE0C}" type="slidenum">
              <a:rPr lang="it-IT"/>
              <a:pPr>
                <a:defRPr/>
              </a:pPr>
              <a:t>6</a:t>
            </a:fld>
            <a:endParaRPr lang="it-IT"/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9939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Premesse teoriche (QM)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052736"/>
            <a:ext cx="8229600" cy="4525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it-IT" sz="2400" dirty="0"/>
              <a:t>Il suo utilizzo deve essere subordinato ad un’approssimazione che viene definita di </a:t>
            </a:r>
            <a:r>
              <a:rPr lang="it-IT" sz="2400" dirty="0" err="1"/>
              <a:t>Born-Oppenheimer</a:t>
            </a:r>
            <a:r>
              <a:rPr lang="it-IT" sz="2400" dirty="0"/>
              <a:t> (1927</a:t>
            </a:r>
            <a:r>
              <a:rPr lang="it-IT" sz="2400" dirty="0" smtClean="0"/>
              <a:t>):</a:t>
            </a:r>
            <a:endParaRPr lang="it-IT" sz="2400" dirty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 smtClean="0"/>
          </a:p>
          <a:p>
            <a:pPr marL="0" indent="0" eaLnBrk="1" hangingPunct="1">
              <a:lnSpc>
                <a:spcPct val="90000"/>
              </a:lnSpc>
              <a:buNone/>
              <a:defRPr/>
            </a:pPr>
            <a:endParaRPr lang="it-IT" sz="2400" dirty="0"/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 smtClean="0"/>
              <a:t>disaccoppiamento del moto degli elettroni (più leggeri e veloci) dal moto dei nuclei quindi gli elettroni in virtù della loro massa molto piccola si adatteranno ai cambiamenti di posizione dei nuclei rapidamente.</a:t>
            </a:r>
          </a:p>
          <a:p>
            <a:pPr algn="just" eaLnBrk="1" hangingPunct="1">
              <a:lnSpc>
                <a:spcPct val="90000"/>
              </a:lnSpc>
              <a:defRPr/>
            </a:pPr>
            <a:r>
              <a:rPr lang="it-IT" sz="2400" dirty="0" smtClean="0"/>
              <a:t>Conseguentemente l’energia di una molecola nel suo stato elettronico base può essere considerato funzione </a:t>
            </a:r>
            <a:r>
              <a:rPr lang="it-IT" sz="2400" u="sng" dirty="0" smtClean="0"/>
              <a:t>solamente</a:t>
            </a:r>
            <a:r>
              <a:rPr lang="it-IT" sz="2400" dirty="0" smtClean="0"/>
              <a:t> delle coordinate dei nuclei</a:t>
            </a:r>
          </a:p>
          <a:p>
            <a:pPr algn="just" eaLnBrk="1" hangingPunct="1">
              <a:lnSpc>
                <a:spcPct val="90000"/>
              </a:lnSpc>
              <a:defRPr/>
            </a:pPr>
            <a:endParaRPr lang="it-IT" sz="2400" dirty="0" smtClean="0"/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r>
              <a:rPr lang="it-IT" sz="2400" b="1" dirty="0">
                <a:solidFill>
                  <a:srgbClr val="FF0000"/>
                </a:solidFill>
              </a:rPr>
              <a:t>PROBLEMATICHE</a:t>
            </a:r>
            <a:r>
              <a:rPr lang="it-IT" sz="2400" dirty="0"/>
              <a:t>: la risoluzione della superficie di </a:t>
            </a:r>
            <a:r>
              <a:rPr lang="it-IT" sz="2400" dirty="0" smtClean="0"/>
              <a:t>energia, </a:t>
            </a:r>
            <a:r>
              <a:rPr lang="it-IT" sz="2400" dirty="0"/>
              <a:t>ad esempio con metodi </a:t>
            </a:r>
            <a:r>
              <a:rPr lang="it-IT" sz="2400" i="1" dirty="0"/>
              <a:t>ab </a:t>
            </a:r>
            <a:r>
              <a:rPr lang="it-IT" sz="2400" i="1" dirty="0" err="1"/>
              <a:t>initio</a:t>
            </a:r>
            <a:r>
              <a:rPr lang="it-IT" sz="2400" i="1" dirty="0"/>
              <a:t> </a:t>
            </a:r>
            <a:r>
              <a:rPr lang="it-IT" sz="2400" dirty="0"/>
              <a:t>o metodi </a:t>
            </a:r>
            <a:r>
              <a:rPr lang="it-IT" sz="2400" i="1" dirty="0"/>
              <a:t>quanto-meccanici</a:t>
            </a:r>
            <a:r>
              <a:rPr lang="it-IT" sz="2400" dirty="0"/>
              <a:t> </a:t>
            </a:r>
            <a:r>
              <a:rPr lang="it-IT" sz="2400" dirty="0" err="1"/>
              <a:t>semiempirici</a:t>
            </a:r>
            <a:r>
              <a:rPr lang="it-IT" sz="2400" dirty="0"/>
              <a:t> è estremamente lunga e complessa!!!!</a:t>
            </a:r>
          </a:p>
          <a:p>
            <a:pPr marL="0" indent="0" algn="just" eaLnBrk="1" hangingPunct="1">
              <a:lnSpc>
                <a:spcPct val="90000"/>
              </a:lnSpc>
              <a:buNone/>
              <a:defRPr/>
            </a:pPr>
            <a:endParaRPr lang="it-IT" sz="2400" dirty="0" smtClean="0"/>
          </a:p>
          <a:p>
            <a:pPr eaLnBrk="1" hangingPunct="1">
              <a:lnSpc>
                <a:spcPct val="90000"/>
              </a:lnSpc>
              <a:defRPr/>
            </a:pPr>
            <a:endParaRPr lang="it-IT" sz="2400" dirty="0" smtClean="0"/>
          </a:p>
        </p:txBody>
      </p:sp>
      <p:grpSp>
        <p:nvGrpSpPr>
          <p:cNvPr id="3" name="Group 2"/>
          <p:cNvGrpSpPr/>
          <p:nvPr/>
        </p:nvGrpSpPr>
        <p:grpSpPr>
          <a:xfrm>
            <a:off x="1547664" y="1958925"/>
            <a:ext cx="6336704" cy="461963"/>
            <a:chOff x="1547664" y="2492896"/>
            <a:chExt cx="6336704" cy="461963"/>
          </a:xfrm>
        </p:grpSpPr>
        <p:graphicFrame>
          <p:nvGraphicFramePr>
            <p:cNvPr id="2" name="Object 1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59687391"/>
                </p:ext>
              </p:extLst>
            </p:nvPr>
          </p:nvGraphicFramePr>
          <p:xfrm>
            <a:off x="5652343" y="2492896"/>
            <a:ext cx="2232025" cy="4619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4" name="Equation" r:id="rId4" imgW="1383120" imgH="267120" progId="Equation.3">
                    <p:embed/>
                  </p:oleObj>
                </mc:Choice>
                <mc:Fallback>
                  <p:oleObj name="Equation" r:id="rId4" imgW="1383120" imgH="267120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652343" y="2492896"/>
                          <a:ext cx="2232025" cy="4619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7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450443402"/>
                </p:ext>
              </p:extLst>
            </p:nvPr>
          </p:nvGraphicFramePr>
          <p:xfrm>
            <a:off x="1547664" y="2511946"/>
            <a:ext cx="2447925" cy="42386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5705" name="Equation" r:id="rId6" imgW="1257300" imgH="209460" progId="Equation.3">
                    <p:embed/>
                  </p:oleObj>
                </mc:Choice>
                <mc:Fallback>
                  <p:oleObj name="Equation" r:id="rId6" imgW="1257300" imgH="20946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547664" y="2511946"/>
                          <a:ext cx="2447925" cy="423863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8" name="Line 9"/>
            <p:cNvSpPr>
              <a:spLocks noChangeShapeType="1"/>
            </p:cNvSpPr>
            <p:nvPr/>
          </p:nvSpPr>
          <p:spPr bwMode="auto">
            <a:xfrm>
              <a:off x="4355654" y="2723877"/>
              <a:ext cx="936625" cy="0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it-IT"/>
            </a:p>
          </p:txBody>
        </p:sp>
      </p:grpSp>
    </p:spTree>
    <p:extLst>
      <p:ext uri="{BB962C8B-B14F-4D97-AF65-F5344CB8AC3E}">
        <p14:creationId xmlns:p14="http://schemas.microsoft.com/office/powerpoint/2010/main" val="3625932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30F740-AA67-442C-BC4D-7EFAF935B6E3}" type="slidenum">
              <a:rPr lang="it-IT"/>
              <a:pPr>
                <a:defRPr/>
              </a:pPr>
              <a:t>7</a:t>
            </a:fld>
            <a:endParaRPr lang="it-IT"/>
          </a:p>
        </p:txBody>
      </p:sp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Premesse teoriche (ATOMISTICA)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340768"/>
            <a:ext cx="7897813" cy="28162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2400" dirty="0" smtClean="0"/>
              <a:t>Per tale motivo ciò che si utilizza è un </a:t>
            </a:r>
            <a:r>
              <a:rPr lang="it-IT" sz="2400" dirty="0" err="1" smtClean="0"/>
              <a:t>fitting</a:t>
            </a:r>
            <a:r>
              <a:rPr lang="it-IT" sz="2400" dirty="0" smtClean="0"/>
              <a:t> di tipo empirico E(</a:t>
            </a:r>
            <a:r>
              <a:rPr lang="it-IT" sz="2400" b="1" dirty="0" smtClean="0"/>
              <a:t>R</a:t>
            </a:r>
            <a:r>
              <a:rPr lang="it-IT" sz="2400" dirty="0" smtClean="0"/>
              <a:t>) che prende il nome di 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it-IT" sz="2400" b="1" dirty="0" smtClean="0"/>
              <a:t>              E (R) = </a:t>
            </a:r>
            <a:r>
              <a:rPr lang="it-IT" sz="2400" b="1" u="sng" dirty="0" smtClean="0"/>
              <a:t>campo di forze o force </a:t>
            </a:r>
            <a:r>
              <a:rPr lang="it-IT" sz="2400" b="1" u="sng" dirty="0" err="1" smtClean="0"/>
              <a:t>field</a:t>
            </a:r>
            <a:r>
              <a:rPr lang="it-IT" sz="2400" b="1" u="sng" dirty="0" smtClean="0"/>
              <a:t>( FF)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it-IT" sz="2400" dirty="0" smtClean="0"/>
          </a:p>
          <a:p>
            <a:pPr algn="just" eaLnBrk="1" hangingPunct="1">
              <a:lnSpc>
                <a:spcPct val="80000"/>
              </a:lnSpc>
              <a:defRPr/>
            </a:pPr>
            <a:r>
              <a:rPr lang="it-IT" sz="2400" dirty="0" smtClean="0"/>
              <a:t>“solo i nuclei atomici come elementi dotati di una massa non trascurabile” è possibile riscriverla  nella forma classica della meccanica Newtoniana (trascurando cioè gli effetti quanto-meccanici)</a:t>
            </a:r>
          </a:p>
        </p:txBody>
      </p:sp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3219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sp>
        <p:nvSpPr>
          <p:cNvPr id="53254" name="Text Box 6"/>
          <p:cNvSpPr txBox="1">
            <a:spLocks noChangeArrowheads="1"/>
          </p:cNvSpPr>
          <p:nvPr/>
        </p:nvSpPr>
        <p:spPr bwMode="auto">
          <a:xfrm>
            <a:off x="1763812" y="5301208"/>
            <a:ext cx="66966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it-IT" sz="2400" b="1" dirty="0">
                <a:latin typeface="+mj-lt"/>
              </a:rPr>
              <a:t>Da cui : </a:t>
            </a:r>
            <a:r>
              <a:rPr lang="it-IT" sz="2400" b="1" i="1" dirty="0">
                <a:latin typeface="+mj-lt"/>
              </a:rPr>
              <a:t>Gli atomi sono riconducibili ai loro nuclei visti come delle sfere rigide che soddisfano le leggi della meccanica classica.</a:t>
            </a:r>
            <a:endParaRPr lang="en-US" sz="2400" b="1" i="1" dirty="0">
              <a:latin typeface="+mj-lt"/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117850" y="4351759"/>
            <a:ext cx="2908300" cy="733425"/>
            <a:chOff x="827088" y="5516563"/>
            <a:chExt cx="2908300" cy="733425"/>
          </a:xfrm>
        </p:grpSpPr>
        <p:graphicFrame>
          <p:nvGraphicFramePr>
            <p:cNvPr id="11271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222324885"/>
                </p:ext>
              </p:extLst>
            </p:nvPr>
          </p:nvGraphicFramePr>
          <p:xfrm>
            <a:off x="1763713" y="5516563"/>
            <a:ext cx="1971675" cy="7334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4462" name="Equation" r:id="rId4" imgW="1124085" imgH="409485" progId="Equation.3">
                    <p:embed/>
                  </p:oleObj>
                </mc:Choice>
                <mc:Fallback>
                  <p:oleObj name="Equation" r:id="rId4" imgW="1124085" imgH="409485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63713" y="5516563"/>
                          <a:ext cx="1971675" cy="733425"/>
                        </a:xfrm>
                        <a:prstGeom prst="rect">
                          <a:avLst/>
                        </a:prstGeom>
                        <a:solidFill>
                          <a:srgbClr val="FF0000"/>
                        </a:solidFill>
                        <a:ln>
                          <a:noFill/>
                        </a:ln>
                        <a:extLs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53255" name="Text Box 7"/>
            <p:cNvSpPr txBox="1">
              <a:spLocks noChangeArrowheads="1"/>
            </p:cNvSpPr>
            <p:nvPr/>
          </p:nvSpPr>
          <p:spPr bwMode="auto">
            <a:xfrm>
              <a:off x="827088" y="5661025"/>
              <a:ext cx="1439862" cy="3667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  <a:defRPr/>
              </a:pPr>
              <a:r>
                <a:rPr lang="it-IT" sz="1800" b="1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F( R ) =</a:t>
              </a:r>
              <a:endParaRPr lang="en-US" sz="1800" b="1">
                <a:effectLst>
                  <a:outerShdw blurRad="38100" dist="38100" dir="2700000" algn="tl">
                    <a:srgbClr val="000000"/>
                  </a:outerShdw>
                </a:effectLst>
              </a:endParaRPr>
            </a:p>
          </p:txBody>
        </p:sp>
      </p:grpSp>
      <p:sp>
        <p:nvSpPr>
          <p:cNvPr id="11" name="Down Arrow 10"/>
          <p:cNvSpPr/>
          <p:nvPr/>
        </p:nvSpPr>
        <p:spPr>
          <a:xfrm rot="16200000">
            <a:off x="611560" y="5361312"/>
            <a:ext cx="792088" cy="1080120"/>
          </a:xfrm>
          <a:prstGeom prst="downArrow">
            <a:avLst/>
          </a:prstGeom>
          <a:solidFill>
            <a:srgbClr val="FF0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2712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1C63933-2662-4EEF-BC71-682FA053A5BB}" type="slidenum">
              <a:rPr lang="it-IT"/>
              <a:pPr>
                <a:defRPr/>
              </a:pPr>
              <a:t>8</a:t>
            </a:fld>
            <a:endParaRPr lang="it-IT"/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584" y="2564904"/>
            <a:ext cx="7543800" cy="3103984"/>
          </a:xfrm>
        </p:spPr>
        <p:txBody>
          <a:bodyPr/>
          <a:lstStyle/>
          <a:p>
            <a:pPr marL="0" indent="0" algn="just" eaLnBrk="1" hangingPunct="1">
              <a:lnSpc>
                <a:spcPct val="80000"/>
              </a:lnSpc>
              <a:buNone/>
              <a:defRPr/>
            </a:pPr>
            <a:endParaRPr lang="it-IT" sz="2400" dirty="0" smtClean="0"/>
          </a:p>
          <a:p>
            <a:pPr marL="609600" indent="-609600" algn="just" eaLnBrk="1" hangingPunct="1">
              <a:lnSpc>
                <a:spcPct val="80000"/>
              </a:lnSpc>
              <a:defRPr/>
            </a:pPr>
            <a:r>
              <a:rPr lang="it-IT" sz="2400" dirty="0" smtClean="0"/>
              <a:t>Normalmente l’espressione che caratterizza i FF si configura come un’equazione in cui vengono sommate le singole componenti dell’energia in genere suddivise in due blocchi principali: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/>
              <a:t>Legame :</a:t>
            </a:r>
            <a:r>
              <a:rPr lang="it-IT" sz="2400" dirty="0" smtClean="0"/>
              <a:t>da una parte i termini che racchiudono le interazioni tra gli atomi connessi gli uni agli altri e che dipendono dalle distanze e dagli angoli di legame, </a:t>
            </a:r>
            <a:r>
              <a:rPr lang="it-IT" sz="2400" dirty="0" err="1" smtClean="0"/>
              <a:t>etc</a:t>
            </a:r>
            <a:r>
              <a:rPr lang="it-IT" sz="2400" dirty="0" smtClean="0"/>
              <a:t>…;</a:t>
            </a:r>
          </a:p>
          <a:p>
            <a:pPr lvl="1" algn="just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it-IT" sz="2400" b="1" dirty="0" smtClean="0"/>
              <a:t>Non Legame: </a:t>
            </a:r>
            <a:r>
              <a:rPr lang="it-IT" sz="2400" dirty="0" smtClean="0"/>
              <a:t>dall’altra i termini che contengono le interazioni di non legame (Van </a:t>
            </a:r>
            <a:r>
              <a:rPr lang="it-IT" sz="2400" dirty="0" err="1" smtClean="0"/>
              <a:t>der</a:t>
            </a:r>
            <a:r>
              <a:rPr lang="it-IT" sz="2400" dirty="0" smtClean="0"/>
              <a:t> </a:t>
            </a:r>
            <a:r>
              <a:rPr lang="it-IT" sz="2400" dirty="0" err="1" smtClean="0"/>
              <a:t>Waals</a:t>
            </a:r>
            <a:r>
              <a:rPr lang="it-IT" sz="2400" dirty="0" smtClean="0"/>
              <a:t>, Coulomb e ponti a idrogeno).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Premesse teoriche (Force Field)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43320"/>
              </p:ext>
            </p:extLst>
          </p:nvPr>
        </p:nvGraphicFramePr>
        <p:xfrm>
          <a:off x="2195513" y="1412875"/>
          <a:ext cx="4627562" cy="706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49" name="Equation" r:id="rId4" imgW="1967040" imgH="279720" progId="Equation.3">
                  <p:embed/>
                </p:oleObj>
              </mc:Choice>
              <mc:Fallback>
                <p:oleObj name="Equation" r:id="rId4" imgW="1967040" imgH="27972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513" y="1412875"/>
                        <a:ext cx="4627562" cy="706438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97325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534D91F-B67D-45A1-B550-5E08068CE0E4}" type="slidenum">
              <a:rPr lang="it-IT"/>
              <a:pPr>
                <a:defRPr/>
              </a:pPr>
              <a:t>9</a:t>
            </a:fld>
            <a:endParaRPr lang="it-IT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2708275"/>
            <a:ext cx="3721100" cy="36750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it-IT" sz="1800" smtClean="0"/>
              <a:t>Contributo di </a:t>
            </a:r>
            <a:r>
              <a:rPr lang="it-IT" sz="1800" i="1" smtClean="0"/>
              <a:t>valenza</a:t>
            </a:r>
            <a:r>
              <a:rPr lang="it-IT" sz="1800" smtClean="0"/>
              <a:t> (val), che riguarda tutto quello che caratterizza i legami chimici;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smtClean="0"/>
              <a:t>contributo di</a:t>
            </a:r>
            <a:r>
              <a:rPr lang="it-IT" sz="1800" i="1" smtClean="0"/>
              <a:t> non-legame</a:t>
            </a:r>
            <a:r>
              <a:rPr lang="it-IT" sz="1800" smtClean="0"/>
              <a:t> (nb), che riguarda le interazioni elettrostatiche e non fra gli atomi e che assume un ruolo molto importante negli stati condensati;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it-IT" sz="1800" smtClean="0"/>
              <a:t>contributo di </a:t>
            </a:r>
            <a:r>
              <a:rPr lang="it-IT" sz="1800" i="1" smtClean="0"/>
              <a:t>mutua induzione</a:t>
            </a:r>
            <a:r>
              <a:rPr lang="it-IT" sz="1800" smtClean="0"/>
              <a:t> (cross), che tiene conto dell’influenza degli atomi, dei legami e degli angoli vicini al termine che si sta considerando 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0" y="3314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>
              <a:defRPr/>
            </a:pPr>
            <a:endParaRPr lang="it-IT"/>
          </a:p>
        </p:txBody>
      </p:sp>
      <p:graphicFrame>
        <p:nvGraphicFramePr>
          <p:cNvPr id="1536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3643320"/>
              </p:ext>
            </p:extLst>
          </p:nvPr>
        </p:nvGraphicFramePr>
        <p:xfrm>
          <a:off x="2195736" y="1412776"/>
          <a:ext cx="4627563" cy="706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511" name="Equation" r:id="rId4" imgW="1485900" imgH="219165" progId="Equation.3">
                  <p:embed/>
                </p:oleObj>
              </mc:Choice>
              <mc:Fallback>
                <p:oleObj name="Equation" r:id="rId4" imgW="1485900" imgH="21916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5736" y="1412776"/>
                        <a:ext cx="4627563" cy="706437"/>
                      </a:xfrm>
                      <a:prstGeom prst="rect">
                        <a:avLst/>
                      </a:prstGeom>
                      <a:solidFill>
                        <a:srgbClr val="FF00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36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900" y="2565400"/>
            <a:ext cx="3736975" cy="374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/>
          <a:lstStyle/>
          <a:p>
            <a:pPr eaLnBrk="1" hangingPunct="1">
              <a:defRPr/>
            </a:pPr>
            <a:r>
              <a:rPr lang="it-IT" dirty="0" smtClean="0"/>
              <a:t>Premesse teoriche (Force Field)</a:t>
            </a:r>
          </a:p>
        </p:txBody>
      </p:sp>
    </p:spTree>
    <p:extLst>
      <p:ext uri="{BB962C8B-B14F-4D97-AF65-F5344CB8AC3E}">
        <p14:creationId xmlns:p14="http://schemas.microsoft.com/office/powerpoint/2010/main" val="4145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himmer">
  <a:themeElements>
    <a:clrScheme name="Shimmer 2">
      <a:dk1>
        <a:srgbClr val="000099"/>
      </a:dk1>
      <a:lt1>
        <a:srgbClr val="FFFFFF"/>
      </a:lt1>
      <a:dk2>
        <a:srgbClr val="000066"/>
      </a:dk2>
      <a:lt2>
        <a:srgbClr val="EAEAEA"/>
      </a:lt2>
      <a:accent1>
        <a:srgbClr val="66CCFF"/>
      </a:accent1>
      <a:accent2>
        <a:srgbClr val="0066FF"/>
      </a:accent2>
      <a:accent3>
        <a:srgbClr val="AAAAB8"/>
      </a:accent3>
      <a:accent4>
        <a:srgbClr val="DADADA"/>
      </a:accent4>
      <a:accent5>
        <a:srgbClr val="B8E2FF"/>
      </a:accent5>
      <a:accent6>
        <a:srgbClr val="005CE7"/>
      </a:accent6>
      <a:hlink>
        <a:srgbClr val="FFFFCC"/>
      </a:hlink>
      <a:folHlink>
        <a:srgbClr val="99CC00"/>
      </a:folHlink>
    </a:clrScheme>
    <a:fontScheme name="Shimmer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10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Shimmer 1">
        <a:dk1>
          <a:srgbClr val="BD3737"/>
        </a:dk1>
        <a:lt1>
          <a:srgbClr val="FFFFFF"/>
        </a:lt1>
        <a:dk2>
          <a:srgbClr val="721E1E"/>
        </a:dk2>
        <a:lt2>
          <a:srgbClr val="FFCC00"/>
        </a:lt2>
        <a:accent1>
          <a:srgbClr val="FF6600"/>
        </a:accent1>
        <a:accent2>
          <a:srgbClr val="CC3300"/>
        </a:accent2>
        <a:accent3>
          <a:srgbClr val="BCABAB"/>
        </a:accent3>
        <a:accent4>
          <a:srgbClr val="DADADA"/>
        </a:accent4>
        <a:accent5>
          <a:srgbClr val="FFB8AA"/>
        </a:accent5>
        <a:accent6>
          <a:srgbClr val="B92D00"/>
        </a:accent6>
        <a:hlink>
          <a:srgbClr val="F7CC2F"/>
        </a:hlink>
        <a:folHlink>
          <a:srgbClr val="C7C6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2">
        <a:dk1>
          <a:srgbClr val="000099"/>
        </a:dk1>
        <a:lt1>
          <a:srgbClr val="FFFFFF"/>
        </a:lt1>
        <a:dk2>
          <a:srgbClr val="000066"/>
        </a:dk2>
        <a:lt2>
          <a:srgbClr val="EAEAEA"/>
        </a:lt2>
        <a:accent1>
          <a:srgbClr val="66CCFF"/>
        </a:accent1>
        <a:accent2>
          <a:srgbClr val="0066FF"/>
        </a:accent2>
        <a:accent3>
          <a:srgbClr val="AAAAB8"/>
        </a:accent3>
        <a:accent4>
          <a:srgbClr val="DADADA"/>
        </a:accent4>
        <a:accent5>
          <a:srgbClr val="B8E2FF"/>
        </a:accent5>
        <a:accent6>
          <a:srgbClr val="005CE7"/>
        </a:accent6>
        <a:hlink>
          <a:srgbClr val="FFFFCC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3">
        <a:dk1>
          <a:srgbClr val="6600CC"/>
        </a:dk1>
        <a:lt1>
          <a:srgbClr val="FFFFFF"/>
        </a:lt1>
        <a:dk2>
          <a:srgbClr val="4B0096"/>
        </a:dk2>
        <a:lt2>
          <a:srgbClr val="CDD7DF"/>
        </a:lt2>
        <a:accent1>
          <a:srgbClr val="9999FF"/>
        </a:accent1>
        <a:accent2>
          <a:srgbClr val="7850BA"/>
        </a:accent2>
        <a:accent3>
          <a:srgbClr val="B1AAC9"/>
        </a:accent3>
        <a:accent4>
          <a:srgbClr val="DADADA"/>
        </a:accent4>
        <a:accent5>
          <a:srgbClr val="CACAFF"/>
        </a:accent5>
        <a:accent6>
          <a:srgbClr val="6C48A8"/>
        </a:accent6>
        <a:hlink>
          <a:srgbClr val="00CCFF"/>
        </a:hlink>
        <a:folHlink>
          <a:srgbClr val="0796B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4">
        <a:dk1>
          <a:srgbClr val="55863C"/>
        </a:dk1>
        <a:lt1>
          <a:srgbClr val="FFFFFF"/>
        </a:lt1>
        <a:dk2>
          <a:srgbClr val="375F2F"/>
        </a:dk2>
        <a:lt2>
          <a:srgbClr val="D1EFB3"/>
        </a:lt2>
        <a:accent1>
          <a:srgbClr val="00CC66"/>
        </a:accent1>
        <a:accent2>
          <a:srgbClr val="8EAC66"/>
        </a:accent2>
        <a:accent3>
          <a:srgbClr val="AEB6AD"/>
        </a:accent3>
        <a:accent4>
          <a:srgbClr val="DADADA"/>
        </a:accent4>
        <a:accent5>
          <a:srgbClr val="AAE2B8"/>
        </a:accent5>
        <a:accent6>
          <a:srgbClr val="809B5C"/>
        </a:accent6>
        <a:hlink>
          <a:srgbClr val="B4EF7F"/>
        </a:hlink>
        <a:folHlink>
          <a:srgbClr val="F8F6A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5">
        <a:dk1>
          <a:srgbClr val="588073"/>
        </a:dk1>
        <a:lt1>
          <a:srgbClr val="FFFFFF"/>
        </a:lt1>
        <a:dk2>
          <a:srgbClr val="486768"/>
        </a:dk2>
        <a:lt2>
          <a:srgbClr val="DDDDDD"/>
        </a:lt2>
        <a:accent1>
          <a:srgbClr val="33CCCC"/>
        </a:accent1>
        <a:accent2>
          <a:srgbClr val="008871"/>
        </a:accent2>
        <a:accent3>
          <a:srgbClr val="B1B8B9"/>
        </a:accent3>
        <a:accent4>
          <a:srgbClr val="DADADA"/>
        </a:accent4>
        <a:accent5>
          <a:srgbClr val="ADE2E2"/>
        </a:accent5>
        <a:accent6>
          <a:srgbClr val="007B66"/>
        </a:accent6>
        <a:hlink>
          <a:srgbClr val="00CC99"/>
        </a:hlink>
        <a:folHlink>
          <a:srgbClr val="A8A8A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6">
        <a:dk1>
          <a:srgbClr val="6B6C75"/>
        </a:dk1>
        <a:lt1>
          <a:srgbClr val="FFFFFF"/>
        </a:lt1>
        <a:dk2>
          <a:srgbClr val="575863"/>
        </a:dk2>
        <a:lt2>
          <a:srgbClr val="FFFFCC"/>
        </a:lt2>
        <a:accent1>
          <a:srgbClr val="677481"/>
        </a:accent1>
        <a:accent2>
          <a:srgbClr val="697E5E"/>
        </a:accent2>
        <a:accent3>
          <a:srgbClr val="B4B4B7"/>
        </a:accent3>
        <a:accent4>
          <a:srgbClr val="DADADA"/>
        </a:accent4>
        <a:accent5>
          <a:srgbClr val="B8BCC1"/>
        </a:accent5>
        <a:accent6>
          <a:srgbClr val="5E7254"/>
        </a:accent6>
        <a:hlink>
          <a:srgbClr val="E9E77F"/>
        </a:hlink>
        <a:folHlink>
          <a:srgbClr val="D3A44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himmer 7">
        <a:dk1>
          <a:srgbClr val="000000"/>
        </a:dk1>
        <a:lt1>
          <a:srgbClr val="C4D6BE"/>
        </a:lt1>
        <a:dk2>
          <a:srgbClr val="339966"/>
        </a:dk2>
        <a:lt2>
          <a:srgbClr val="EFFBF0"/>
        </a:lt2>
        <a:accent1>
          <a:srgbClr val="DDDDDD"/>
        </a:accent1>
        <a:accent2>
          <a:srgbClr val="CCFF99"/>
        </a:accent2>
        <a:accent3>
          <a:srgbClr val="DEE8DB"/>
        </a:accent3>
        <a:accent4>
          <a:srgbClr val="000000"/>
        </a:accent4>
        <a:accent5>
          <a:srgbClr val="EBEBEB"/>
        </a:accent5>
        <a:accent6>
          <a:srgbClr val="B9E78A"/>
        </a:accent6>
        <a:hlink>
          <a:srgbClr val="009900"/>
        </a:hlink>
        <a:folHlink>
          <a:srgbClr val="33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8">
        <a:dk1>
          <a:srgbClr val="000000"/>
        </a:dk1>
        <a:lt1>
          <a:srgbClr val="D6DAE4"/>
        </a:lt1>
        <a:dk2>
          <a:srgbClr val="000099"/>
        </a:dk2>
        <a:lt2>
          <a:srgbClr val="FFFFFF"/>
        </a:lt2>
        <a:accent1>
          <a:srgbClr val="BFDEE3"/>
        </a:accent1>
        <a:accent2>
          <a:srgbClr val="C0C0C0"/>
        </a:accent2>
        <a:accent3>
          <a:srgbClr val="E8EAEF"/>
        </a:accent3>
        <a:accent4>
          <a:srgbClr val="000000"/>
        </a:accent4>
        <a:accent5>
          <a:srgbClr val="DCECEF"/>
        </a:accent5>
        <a:accent6>
          <a:srgbClr val="AEAEAE"/>
        </a:accent6>
        <a:hlink>
          <a:srgbClr val="3333CC"/>
        </a:hlink>
        <a:folHlink>
          <a:srgbClr val="5E93C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himmer 9">
        <a:dk1>
          <a:srgbClr val="4A2500"/>
        </a:dk1>
        <a:lt1>
          <a:srgbClr val="C2C0BA"/>
        </a:lt1>
        <a:dk2>
          <a:srgbClr val="788569"/>
        </a:dk2>
        <a:lt2>
          <a:srgbClr val="F4F4EC"/>
        </a:lt2>
        <a:accent1>
          <a:srgbClr val="E1DFC1"/>
        </a:accent1>
        <a:accent2>
          <a:srgbClr val="A5A7AF"/>
        </a:accent2>
        <a:accent3>
          <a:srgbClr val="DDDCD9"/>
        </a:accent3>
        <a:accent4>
          <a:srgbClr val="3E1E00"/>
        </a:accent4>
        <a:accent5>
          <a:srgbClr val="EEECDD"/>
        </a:accent5>
        <a:accent6>
          <a:srgbClr val="95979E"/>
        </a:accent6>
        <a:hlink>
          <a:srgbClr val="9C9800"/>
        </a:hlink>
        <a:folHlink>
          <a:srgbClr val="66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4024</TotalTime>
  <Words>1468</Words>
  <Application>Microsoft Macintosh PowerPoint</Application>
  <PresentationFormat>On-screen Show (4:3)</PresentationFormat>
  <Paragraphs>203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26</vt:i4>
      </vt:variant>
    </vt:vector>
  </HeadingPairs>
  <TitlesOfParts>
    <vt:vector size="37" baseType="lpstr">
      <vt:lpstr>Calibri</vt:lpstr>
      <vt:lpstr>Informal Roman</vt:lpstr>
      <vt:lpstr>Symbol</vt:lpstr>
      <vt:lpstr>Tahoma</vt:lpstr>
      <vt:lpstr>Times New Roman</vt:lpstr>
      <vt:lpstr>Wingdings</vt:lpstr>
      <vt:lpstr>Arial</vt:lpstr>
      <vt:lpstr>Tema di Office</vt:lpstr>
      <vt:lpstr>Shimmer</vt:lpstr>
      <vt:lpstr>Equation</vt:lpstr>
      <vt:lpstr>Equazione</vt:lpstr>
      <vt:lpstr>Meccanica Molecolare</vt:lpstr>
      <vt:lpstr>SIMULAZIONE MOLECOLARE</vt:lpstr>
      <vt:lpstr>SIMULAZIONE MOLECOLARE ATOMISTICA</vt:lpstr>
      <vt:lpstr>Modello Matematico?</vt:lpstr>
      <vt:lpstr>Premesse teoriche (QM)</vt:lpstr>
      <vt:lpstr>Premesse teoriche (QM)</vt:lpstr>
      <vt:lpstr>Premesse teoriche (ATOMISTICA)</vt:lpstr>
      <vt:lpstr>Premesse teoriche (Force Field)</vt:lpstr>
      <vt:lpstr>Premesse teoriche (Force Field)</vt:lpstr>
      <vt:lpstr>Energie di Legame</vt:lpstr>
      <vt:lpstr>Energie di Legame – Contributo di legame</vt:lpstr>
      <vt:lpstr>Energie di Legame – Contributo angolare</vt:lpstr>
      <vt:lpstr>Energie di Legame – Contributo torsionale</vt:lpstr>
      <vt:lpstr>Energie di non legame</vt:lpstr>
      <vt:lpstr>Energie di non legame – van der Waals</vt:lpstr>
      <vt:lpstr>Energie di non legame – Elettrostatico</vt:lpstr>
      <vt:lpstr>Energie di non legame – Legami Idrogeno</vt:lpstr>
      <vt:lpstr>Force Field</vt:lpstr>
      <vt:lpstr>Force Field</vt:lpstr>
      <vt:lpstr>Premesse teoriche – Simulazione Molecolare</vt:lpstr>
      <vt:lpstr>Meccanica molecolare</vt:lpstr>
      <vt:lpstr>PowerPoint Presentation</vt:lpstr>
      <vt:lpstr>Minimo-algoritmi</vt:lpstr>
      <vt:lpstr>Minimo Locale  Minimo Assoluto</vt:lpstr>
      <vt:lpstr>Algoritmi</vt:lpstr>
      <vt:lpstr>MD </vt:lpstr>
    </vt:vector>
  </TitlesOfParts>
  <LinksUpToDate>false</LinksUpToDate>
  <SharedDoc>false</SharedDoc>
  <HyperlinksChanged>false</HyperlinksChanged>
  <AppVersion>15.0038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Progettazione, sintesi e valutazione biologica di ligandi dei recettori sigma. Creazione di un modello farmacoforico.</dc:title>
  <dc:creator>luca</dc:creator>
  <cp:lastModifiedBy>Microsoft Office User</cp:lastModifiedBy>
  <cp:revision>302</cp:revision>
  <dcterms:created xsi:type="dcterms:W3CDTF">2008-10-30T11:58:54Z</dcterms:created>
  <dcterms:modified xsi:type="dcterms:W3CDTF">2017-09-18T08:46:49Z</dcterms:modified>
</cp:coreProperties>
</file>