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6"/>
  </p:handoutMasterIdLst>
  <p:sldIdLst>
    <p:sldId id="256" r:id="rId2"/>
    <p:sldId id="296" r:id="rId3"/>
    <p:sldId id="270" r:id="rId4"/>
    <p:sldId id="271" r:id="rId5"/>
    <p:sldId id="272" r:id="rId6"/>
    <p:sldId id="273" r:id="rId7"/>
    <p:sldId id="274" r:id="rId8"/>
    <p:sldId id="275" r:id="rId9"/>
    <p:sldId id="303" r:id="rId10"/>
    <p:sldId id="305" r:id="rId11"/>
    <p:sldId id="279" r:id="rId12"/>
    <p:sldId id="280" r:id="rId13"/>
    <p:sldId id="295" r:id="rId14"/>
    <p:sldId id="281" r:id="rId15"/>
    <p:sldId id="299" r:id="rId16"/>
    <p:sldId id="301" r:id="rId17"/>
    <p:sldId id="302" r:id="rId18"/>
    <p:sldId id="282" r:id="rId19"/>
    <p:sldId id="283" r:id="rId20"/>
    <p:sldId id="284" r:id="rId21"/>
    <p:sldId id="289" r:id="rId22"/>
    <p:sldId id="290" r:id="rId23"/>
    <p:sldId id="293" r:id="rId24"/>
    <p:sldId id="298" r:id="rId25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>
        <p:scale>
          <a:sx n="94" d="100"/>
          <a:sy n="94" d="100"/>
        </p:scale>
        <p:origin x="2160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CASLAB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B8AF9C5B-21CE-4515-B5F0-0365829DD77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18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96 w 5184"/>
                  <a:gd name="T3" fmla="*/ 3159 h 3159"/>
                  <a:gd name="T4" fmla="*/ 529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70 w 556"/>
                  <a:gd name="T5" fmla="*/ 3159 h 3159"/>
                  <a:gd name="T6" fmla="*/ 57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8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8 w 251"/>
                <a:gd name="T7" fmla="*/ 12 h 12"/>
                <a:gd name="T8" fmla="*/ 258 w 251"/>
                <a:gd name="T9" fmla="*/ 0 h 12"/>
                <a:gd name="T10" fmla="*/ 258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628 w 251"/>
                <a:gd name="T5" fmla="*/ 12 h 12"/>
                <a:gd name="T6" fmla="*/ 2628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2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29 w 4724"/>
                  <a:gd name="T7" fmla="*/ 12 h 12"/>
                  <a:gd name="T8" fmla="*/ 4829 w 4724"/>
                  <a:gd name="T9" fmla="*/ 0 h 12"/>
                  <a:gd name="T10" fmla="*/ 482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614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614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AABDC-E4E5-4DD5-A40F-B5D5BCDC963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15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55CF4-8BF0-496B-8D64-77D5A310E6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616FC-2990-4CC7-809F-C38517BC13E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836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DAEF7-C348-4B7E-BE03-AEE267CA5B0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361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7CCE1-5A09-447C-8EBA-F93491BACAF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3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E93B2-4D10-450C-91FD-A0369CA2CA0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01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557E-9B23-48CF-A407-69E44D9AA67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67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0E1F0-C888-410D-A98F-11FA49E726B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04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85E2-1C33-42AA-A7F1-3092C05C661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99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7DB47-9AC2-4834-B812-92854C2642D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29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A06DA-60CF-4547-981C-E3A8CA3E8B5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9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E0EC8-76B2-4BEA-B193-1853C02DAB0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0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CDE5-D295-4B66-BEA6-6322FDD724D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13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96 w 5184"/>
                <a:gd name="T3" fmla="*/ 3159 h 3159"/>
                <a:gd name="T4" fmla="*/ 529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70 w 556"/>
                <a:gd name="T5" fmla="*/ 3159 h 3159"/>
                <a:gd name="T6" fmla="*/ 57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2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29 w 4724"/>
                  <a:gd name="T7" fmla="*/ 12 h 12"/>
                  <a:gd name="T8" fmla="*/ 4829 w 4724"/>
                  <a:gd name="T9" fmla="*/ 0 h 12"/>
                  <a:gd name="T10" fmla="*/ 482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628 w 251"/>
                  <a:gd name="T5" fmla="*/ 12 h 12"/>
                  <a:gd name="T6" fmla="*/ 2628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8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8 w 251"/>
                  <a:gd name="T7" fmla="*/ 12 h 12"/>
                  <a:gd name="T8" fmla="*/ 258 w 251"/>
                  <a:gd name="T9" fmla="*/ 0 h 12"/>
                  <a:gd name="T10" fmla="*/ 258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604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604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604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04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04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4BBCA83-3899-4F50-BBAA-2684F5B1054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6.bin"/><Relationship Id="rId12" Type="http://schemas.openxmlformats.org/officeDocument/2006/relationships/image" Target="../media/image16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2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3.e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4.e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17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eg"/><Relationship Id="rId3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Dinamica molecolare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A.A. </a:t>
            </a:r>
            <a:r>
              <a:rPr lang="en-US" sz="2800" smtClean="0"/>
              <a:t>2017-2018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Aspetti pratici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Numeri:</a:t>
            </a:r>
          </a:p>
          <a:p>
            <a:pPr eaLnBrk="1" hangingPunct="1">
              <a:defRPr/>
            </a:pPr>
            <a:r>
              <a:rPr lang="it-IT" smtClean="0"/>
              <a:t>3 kcal/mole per modificare la lunghezza di legame C-C nell’etano di 0,1 </a:t>
            </a:r>
            <a:r>
              <a:rPr lang="en-US" smtClean="0"/>
              <a:t>Å</a:t>
            </a:r>
          </a:p>
          <a:p>
            <a:pPr eaLnBrk="1" hangingPunct="1">
              <a:defRPr/>
            </a:pPr>
            <a:r>
              <a:rPr lang="en-US" smtClean="0"/>
              <a:t>0,1 kcal/mole per allontanare due atomi di argon non legati covalentemente di 1 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L’algoritmo di Verlet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I diversi algoritmi usati nella dinamica molecolare possono essere classificati in due categorie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metodi </a:t>
            </a:r>
            <a:r>
              <a:rPr lang="it-IT" sz="2400" i="1" dirty="0" err="1" smtClean="0"/>
              <a:t>predictor</a:t>
            </a:r>
            <a:r>
              <a:rPr lang="it-IT" sz="2400" i="1" dirty="0" smtClean="0"/>
              <a:t> </a:t>
            </a:r>
            <a:r>
              <a:rPr lang="it-IT" sz="2400" dirty="0" smtClean="0"/>
              <a:t>in cui le coordinate molecolari vengono assunte in base a quantità calcolate al passo corrente o sono note da passi precedenti, troviamo l’algoritmo di </a:t>
            </a:r>
            <a:r>
              <a:rPr lang="it-IT" sz="2400" dirty="0" err="1" smtClean="0"/>
              <a:t>Verlet</a:t>
            </a:r>
            <a:endParaRPr lang="it-IT" sz="2400" i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/>
              <a:t>metodi </a:t>
            </a:r>
            <a:r>
              <a:rPr lang="it-IT" sz="2400" i="1" dirty="0" err="1" smtClean="0"/>
              <a:t>predictor-corrector</a:t>
            </a:r>
            <a:r>
              <a:rPr lang="it-IT" sz="2400" dirty="0" smtClean="0"/>
              <a:t> vengono valutate nuove coordinate molecolari per calcolare il valore di una qualche funzione destinata all’esecuzione del passo successivo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L’algoritmo di Verlet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543800" cy="3530600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smtClean="0"/>
              <a:t>l’obiettivo è risolvere in modo diretto il sistema di equazioni differenziali del secondo ordine dato dalla legge di Newton</a:t>
            </a:r>
          </a:p>
          <a:p>
            <a:pPr eaLnBrk="1" hangingPunct="1">
              <a:defRPr/>
            </a:pPr>
            <a:r>
              <a:rPr lang="it-IT" sz="2800" smtClean="0"/>
              <a:t>CONDIZIONI: integrare l’equazione del moto in un intervallo di tempo infinitesimo tale da poter considerare la forza come costante</a:t>
            </a:r>
          </a:p>
          <a:p>
            <a:pPr eaLnBrk="1" hangingPunct="1">
              <a:defRPr/>
            </a:pPr>
            <a:endParaRPr lang="it-IT" sz="2800" smtClean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4341" name="Object 6"/>
          <p:cNvGraphicFramePr>
            <a:graphicFrameLocks noChangeAspect="1"/>
          </p:cNvGraphicFramePr>
          <p:nvPr/>
        </p:nvGraphicFramePr>
        <p:xfrm>
          <a:off x="2916238" y="5084763"/>
          <a:ext cx="360045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3" imgW="1133482" imgH="152512" progId="Equation.3">
                  <p:embed/>
                </p:oleObj>
              </mc:Choice>
              <mc:Fallback>
                <p:oleObj name="Equation" r:id="rId3" imgW="1133482" imgH="1525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5084763"/>
                        <a:ext cx="3600450" cy="681037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4343" name="Object 9"/>
          <p:cNvGraphicFramePr>
            <a:graphicFrameLocks noChangeAspect="1"/>
          </p:cNvGraphicFramePr>
          <p:nvPr/>
        </p:nvGraphicFramePr>
        <p:xfrm>
          <a:off x="3635375" y="5876925"/>
          <a:ext cx="208756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5" imgW="1228771" imgH="314203" progId="Equation.3">
                  <p:embed/>
                </p:oleObj>
              </mc:Choice>
              <mc:Fallback>
                <p:oleObj name="Equation" r:id="rId5" imgW="1228771" imgH="31420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876925"/>
                        <a:ext cx="2087563" cy="62547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L’algoritmo di Verlet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15366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1042988" y="1916113"/>
          <a:ext cx="66976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3" imgW="3438507" imgH="314203" progId="Equation.3">
                  <p:embed/>
                </p:oleObj>
              </mc:Choice>
              <mc:Fallback>
                <p:oleObj name="Equation" r:id="rId3" imgW="3438507" imgH="31420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916113"/>
                        <a:ext cx="6697662" cy="744537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5369" name="Object 13"/>
          <p:cNvGraphicFramePr>
            <a:graphicFrameLocks noChangeAspect="1"/>
          </p:cNvGraphicFramePr>
          <p:nvPr/>
        </p:nvGraphicFramePr>
        <p:xfrm>
          <a:off x="1046163" y="2716213"/>
          <a:ext cx="6913562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5" imgW="3457673" imgH="314203" progId="Equation.3">
                  <p:embed/>
                </p:oleObj>
              </mc:Choice>
              <mc:Fallback>
                <p:oleObj name="Equation" r:id="rId5" imgW="3457673" imgH="31420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2716213"/>
                        <a:ext cx="6913562" cy="763587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5371" name="Object 15"/>
          <p:cNvGraphicFramePr>
            <a:graphicFrameLocks noChangeAspect="1"/>
          </p:cNvGraphicFramePr>
          <p:nvPr/>
        </p:nvGraphicFramePr>
        <p:xfrm>
          <a:off x="1187450" y="3860800"/>
          <a:ext cx="67691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7" imgW="2809815" imgH="152512" progId="Equation.3">
                  <p:embed/>
                </p:oleObj>
              </mc:Choice>
              <mc:Fallback>
                <p:oleObj name="Equation" r:id="rId7" imgW="2809815" imgH="15251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860800"/>
                        <a:ext cx="6769100" cy="53657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Rectangle 1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5373" name="Object 17"/>
          <p:cNvGraphicFramePr>
            <a:graphicFrameLocks noChangeAspect="1"/>
          </p:cNvGraphicFramePr>
          <p:nvPr/>
        </p:nvGraphicFramePr>
        <p:xfrm>
          <a:off x="2843213" y="5516563"/>
          <a:ext cx="3529012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Equation" r:id="rId9" imgW="1371570" imgH="314203" progId="Equation.3">
                  <p:embed/>
                </p:oleObj>
              </mc:Choice>
              <mc:Fallback>
                <p:oleObj name="Equation" r:id="rId9" imgW="1371570" imgH="314203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516563"/>
                        <a:ext cx="3529012" cy="9525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Rectangle 2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5375" name="Object 19"/>
          <p:cNvGraphicFramePr>
            <a:graphicFrameLocks noChangeAspect="1"/>
          </p:cNvGraphicFramePr>
          <p:nvPr/>
        </p:nvGraphicFramePr>
        <p:xfrm>
          <a:off x="2771775" y="4581525"/>
          <a:ext cx="3440113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11" imgW="1571596" imgH="314203" progId="Equation.3">
                  <p:embed/>
                </p:oleObj>
              </mc:Choice>
              <mc:Fallback>
                <p:oleObj name="Equation" r:id="rId11" imgW="1571596" imgH="31420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581525"/>
                        <a:ext cx="3440113" cy="814388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6" name="Line 21"/>
          <p:cNvSpPr>
            <a:spLocks noChangeShapeType="1"/>
          </p:cNvSpPr>
          <p:nvPr/>
        </p:nvSpPr>
        <p:spPr bwMode="auto">
          <a:xfrm>
            <a:off x="901700" y="3508375"/>
            <a:ext cx="7488238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L’algoritmo di Verlet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Questo algoritmo fa parte della categoria denominata </a:t>
            </a:r>
            <a:r>
              <a:rPr lang="it-IT" i="1" smtClean="0"/>
              <a:t>non self-starting</a:t>
            </a:r>
            <a:r>
              <a:rPr lang="it-IT" smtClean="0"/>
              <a:t> poiché a t=0 richiede una stima della posizione R (t-δt).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Il limite principale di questa metodologia invece è legato allo sviluppo in serie di Taylor cioè  al generarsi di un errore locale dell’ordine di δt4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Il controllo della 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543800" cy="4256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la simulazione dinamica coinvolge tecniche di valutazione e di controllo della T che si realizzano in genere utilizzando dei termostati opportuni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La temperatura è una grandezza che traduce a livello macroscopico la situazione a livello atomico mediante il termine dell’energia cinetica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Tale relazione passa attraverso il valore della velocità degli atomi (distribuzione di Maxwell-Boltzmann)T-v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( a t=0 da il valore iniziale di v(T))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00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700338" y="5300663"/>
          <a:ext cx="42481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" imgW="2009710" imgH="409489" progId="Equation.3">
                  <p:embed/>
                </p:oleObj>
              </mc:Choice>
              <mc:Fallback>
                <p:oleObj name="Equation" r:id="rId3" imgW="2009710" imgH="40948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300663"/>
                        <a:ext cx="4248150" cy="9906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La regolazione della 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01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velocità assegnate come valori iniziali del processo di integrazione vengono determinate in modo tale che sia soddisfatta la distribuzione di Maxwell-Boltzmann una volta scelto il valore 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Durante l’esperimento virtuale tale distribuzione muta nel tempo mano a mano che il calcolo procede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Dovendo questa essere costante, il sistema preposto alla termostatazione deve configurarsi come una tecnica che permetta di generare la corretta configurazione statistica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La regolazione della T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01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Metodi di </a:t>
            </a:r>
            <a:r>
              <a:rPr lang="it-IT" sz="2800" dirty="0" err="1" smtClean="0"/>
              <a:t>Termostatazione</a:t>
            </a:r>
            <a:r>
              <a:rPr lang="it-IT" sz="2800" dirty="0" smtClean="0"/>
              <a:t>:Si basano sul concetto di “bagno di </a:t>
            </a:r>
            <a:r>
              <a:rPr lang="it-IT" sz="2800" dirty="0" err="1" smtClean="0"/>
              <a:t>termostatazione</a:t>
            </a:r>
            <a:r>
              <a:rPr lang="it-IT" sz="2800" dirty="0" smtClean="0"/>
              <a:t> virtuale”(</a:t>
            </a:r>
            <a:r>
              <a:rPr lang="it-IT" sz="2800" dirty="0" err="1" smtClean="0"/>
              <a:t>Berendsen</a:t>
            </a:r>
            <a:r>
              <a:rPr lang="it-IT" sz="2800" dirty="0" smtClean="0"/>
              <a:t> , </a:t>
            </a:r>
            <a:r>
              <a:rPr lang="it-IT" sz="2800" dirty="0" err="1" smtClean="0"/>
              <a:t>Langevin</a:t>
            </a:r>
            <a:r>
              <a:rPr lang="it-IT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/>
              <a:t>Valutano la differenza tra T impostata e T calcolata dall’energia cinetica. Questa differenza </a:t>
            </a:r>
            <a:r>
              <a:rPr lang="it-IT" sz="2800" dirty="0" err="1" smtClean="0"/>
              <a:t>riscalata</a:t>
            </a:r>
            <a:r>
              <a:rPr lang="it-IT" sz="2800" dirty="0" smtClean="0"/>
              <a:t> in funzione di un parametro di rilassamento permette di calcolare un fattore correttivo delle velocità (intesa come distribuzione di probabilità)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Le periodic boundary conditions PBC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Attualmente le limitazioni maggiori che riguardano gli esperimenti virtuali sono legate alla potenza di calcolo dei processori. I tempi di esecuzione e la disponibilità di memoria permettono di gestire al massimo sistemi molecolari di ~30000 atomi su comuni microprocessori.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 Ad ogni passo, con l’equazione del force field, bisogna calcolare le forze agenti, poi con queste le nuove traiettorie e dal set di </a:t>
            </a:r>
            <a:r>
              <a:rPr lang="it-IT" sz="2000" b="1" smtClean="0"/>
              <a:t>R</a:t>
            </a:r>
            <a:r>
              <a:rPr lang="it-IT" sz="2000" smtClean="0"/>
              <a:t>i aggiornare nuovamente l’equazione dell’energia potenziale. Da un punto di vista computazionale il costo è </a:t>
            </a:r>
            <a:r>
              <a:rPr lang="it-IT" sz="2000" smtClean="0">
                <a:sym typeface="Symbol" pitchFamily="18" charset="2"/>
              </a:rPr>
              <a:t></a:t>
            </a:r>
            <a:r>
              <a:rPr lang="it-IT" sz="2000" smtClean="0"/>
              <a:t> </a:t>
            </a:r>
            <a:r>
              <a:rPr lang="it-IT" sz="2000" b="1" smtClean="0"/>
              <a:t>N^2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Fino a quando si trattano molecole isolate non sorgono problemi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Quando però si iniziano a trattare sistemi gassosi, liquidi o solidi cristallini come si deve operare???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E’ possibile lavorare solo su un sottoinsieme del nostro sistema? </a:t>
            </a:r>
            <a:r>
              <a:rPr lang="it-IT" sz="1800" smtClean="0"/>
              <a:t>Come risolvere il problema???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Le periodic boundary conditions PBC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858963"/>
            <a:ext cx="3814763" cy="4233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Per riprodurre le proprietà reali di un bulk un box di molecole non basta 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 Ciò significherebbe che oltre loro c’è il vuoto?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endParaRPr lang="it-IT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2000" smtClean="0"/>
              <a:t>Per impedire che le molecole vadano nello spazio e per permettere che un numero piccolo di molecole riproduca il bulk si utilizzano le </a:t>
            </a:r>
            <a:r>
              <a:rPr lang="it-IT" sz="2000" b="1" smtClean="0"/>
              <a:t>PBC.</a:t>
            </a:r>
            <a:r>
              <a:rPr lang="it-IT" sz="2000" smtClean="0"/>
              <a:t> </a:t>
            </a:r>
          </a:p>
        </p:txBody>
      </p:sp>
      <p:pic>
        <p:nvPicPr>
          <p:cNvPr id="21508" name="Picture 7" descr="xleapimage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" t="24702" r="7249" b="9970"/>
          <a:stretch>
            <a:fillRect/>
          </a:stretch>
        </p:blipFill>
        <p:spPr bwMode="auto">
          <a:xfrm>
            <a:off x="5867400" y="1033463"/>
            <a:ext cx="3276600" cy="297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8" descr="xleapimage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25107" r="4277" b="14919"/>
          <a:stretch>
            <a:fillRect/>
          </a:stretch>
        </p:blipFill>
        <p:spPr bwMode="auto">
          <a:xfrm>
            <a:off x="5292725" y="3994150"/>
            <a:ext cx="3024188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543800" cy="1431925"/>
          </a:xfrm>
          <a:noFill/>
          <a:ln w="190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it-IT" altLang="it-IT" smtClean="0">
                <a:effectLst/>
              </a:rPr>
              <a:t>Dinamica molecolare</a:t>
            </a:r>
            <a:endParaRPr lang="en-US" altLang="it-IT" smtClean="0">
              <a:effectLst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5373688"/>
            <a:ext cx="7129463" cy="1223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000" b="1" smtClean="0"/>
              <a:t>“</a:t>
            </a:r>
            <a:r>
              <a:rPr lang="it-IT" sz="2000" b="1" u="sng" smtClean="0"/>
              <a:t>Comportamento spazio - temporale  del sistema”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000" smtClean="0"/>
              <a:t>Movimento di atomi in risposta alle forze agenti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000" smtClean="0"/>
              <a:t>( variabile tempo)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00113" y="2205038"/>
            <a:ext cx="8243887" cy="2447925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042988" y="2349500"/>
            <a:ext cx="8101012" cy="1677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Si determinano le proprietà dinamiche di un sistema i</a:t>
            </a:r>
            <a:r>
              <a:rPr lang="it-IT">
                <a:effectLst>
                  <a:outerShdw blurRad="38100" dist="38100" dir="2700000" algn="tl">
                    <a:srgbClr val="000000"/>
                  </a:outerShdw>
                </a:effectLst>
              </a:rPr>
              <a:t>ntegrando istante per istante le equazioni del moto di ogni singolo atomo su cui agisce la forza risultante di tutto il sistema. </a:t>
            </a:r>
          </a:p>
          <a:p>
            <a:pPr lvl="1" algn="ctr">
              <a:defRPr/>
            </a:pPr>
            <a:r>
              <a:rPr lang="it-IT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(Questo significa che la dinamica molecolare è una metodologia totalmente deterministica)</a:t>
            </a:r>
          </a:p>
          <a:p>
            <a:pPr>
              <a:defRPr/>
            </a:pPr>
            <a:r>
              <a:rPr lang="it-IT">
                <a:effectLst>
                  <a:outerShdw blurRad="38100" dist="38100" dir="2700000" algn="tl">
                    <a:srgbClr val="000000"/>
                  </a:outerShdw>
                </a:effectLst>
              </a:rPr>
              <a:t>La tecnica di dinamica molecolare fu sviluppata da Alder e Wainwright tra il 1957 e il 1959: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5229225"/>
            <a:ext cx="7489825" cy="1439863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4103" name="AutoShape 7"/>
          <p:cNvSpPr>
            <a:spLocks noChangeAspect="1" noChangeArrowheads="1"/>
          </p:cNvSpPr>
          <p:nvPr/>
        </p:nvSpPr>
        <p:spPr bwMode="auto">
          <a:xfrm>
            <a:off x="4716463" y="1844675"/>
            <a:ext cx="496887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4104" name="AutoShape 8"/>
          <p:cNvSpPr>
            <a:spLocks noChangeAspect="1" noChangeArrowheads="1"/>
          </p:cNvSpPr>
          <p:nvPr/>
        </p:nvSpPr>
        <p:spPr bwMode="auto">
          <a:xfrm>
            <a:off x="4643438" y="4724400"/>
            <a:ext cx="496887" cy="503238"/>
          </a:xfrm>
          <a:prstGeom prst="downArrow">
            <a:avLst>
              <a:gd name="adj1" fmla="val 50000"/>
              <a:gd name="adj2" fmla="val 25320"/>
            </a:avLst>
          </a:prstGeom>
          <a:solidFill>
            <a:srgbClr val="FF0000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4105" name="Object 1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9838" y="3716338"/>
          <a:ext cx="244792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1057358" imgH="342816" progId="Equation.3">
                  <p:embed/>
                </p:oleObj>
              </mc:Choice>
              <mc:Fallback>
                <p:oleObj name="Equation" r:id="rId3" imgW="1057358" imgH="342816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716338"/>
                        <a:ext cx="2447925" cy="90805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Le periodic boundary conditions PBC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113"/>
            <a:ext cx="3702050" cy="15922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L’idea risolutiva per questo problema risale al 1912 ed è opera di Born e von Karman. 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1628775"/>
            <a:ext cx="3702050" cy="2592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1800" smtClean="0"/>
              <a:t>Questa tecnica genera delle condizioni al contorno periodiche,PBC:  ossia il box viene moltiplicato nello spazio generando una serie di celle tutte uguali una accanto all’altra il cui insieme forma un  bulk reale!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800" smtClean="0"/>
              <a:t>Viene trattata un’unica cella detta originaria( dipende dal sistema fisico)</a:t>
            </a:r>
          </a:p>
        </p:txBody>
      </p:sp>
      <p:pic>
        <p:nvPicPr>
          <p:cNvPr id="22533" name="Picture 6" descr="PORFIRINAUNIVERSALPC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4" r="21898"/>
          <a:stretch>
            <a:fillRect/>
          </a:stretch>
        </p:blipFill>
        <p:spPr bwMode="auto">
          <a:xfrm>
            <a:off x="2268538" y="2852738"/>
            <a:ext cx="2446337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15"/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7" t="35834" r="31250" b="7500"/>
          <a:stretch>
            <a:fillRect/>
          </a:stretch>
        </p:blipFill>
        <p:spPr bwMode="auto">
          <a:xfrm>
            <a:off x="6084888" y="4149725"/>
            <a:ext cx="2514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611188" y="6092825"/>
            <a:ext cx="7740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PBC:“un box di molecole riproduce le proprietà reali di un bulk”</a:t>
            </a:r>
            <a:endParaRPr lang="en-US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Misura delle proprietà ottenute dagli esperimenti di DM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dinamica molecolare permette di determinare </a:t>
            </a:r>
            <a:r>
              <a:rPr lang="it-IT" sz="2400" i="1" smtClean="0"/>
              <a:t>esattamente</a:t>
            </a:r>
            <a:r>
              <a:rPr lang="it-IT" sz="2400" smtClean="0"/>
              <a:t> l’evoluzione spazio temporale e le proprietà delle molecole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Il processo di integrazione porta all’ottenimento di un set di valori che è costituito dalle posizioni </a:t>
            </a:r>
            <a:r>
              <a:rPr lang="it-IT" sz="2400" b="1" smtClean="0"/>
              <a:t>R</a:t>
            </a:r>
            <a:r>
              <a:rPr lang="it-IT" sz="2400" smtClean="0"/>
              <a:t>i(t), dalle velocità  e dalle accelerazioni  di ogni atomo nel periodo di tempo analizzato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Bisogna però collegare queste informazioni con delle grandezze macroscopiche “caratterizzanti” dello stato termodinamico del sistema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Misura delle proprietà ottenute dagli esperimenti di DM:Insiemi statistici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60563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Per definire lo stato termodinamico di un gruppo di molecole è necessario disporre di una serie di grandezze come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il numero N di atomi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il tipo di atomi e come sono legati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la temperatura 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la pressione P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il volume V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dirty="0" smtClean="0"/>
              <a:t>L’energia globale del sistema.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900" u="sng" dirty="0" smtClean="0"/>
              <a:t>Sono dunque </a:t>
            </a:r>
            <a:r>
              <a:rPr lang="it-IT" sz="1900" b="1" u="sng" dirty="0" smtClean="0">
                <a:effectLst/>
              </a:rPr>
              <a:t>N, P, T, e V</a:t>
            </a:r>
            <a:r>
              <a:rPr lang="it-IT" sz="1900" u="sng" dirty="0" smtClean="0"/>
              <a:t> a dover essere ricercate, poiché le migliaia di coppie posizione/quantità di moto, che definiscono lo stato meccanico in funzione del tempo, non servono ad alcuna analisi se prese in tale modo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3200" dirty="0" smtClean="0"/>
              <a:t>Si fissa un insieme di grandezze termodinamiche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600" dirty="0" smtClean="0"/>
              <a:t>Le si applica al modello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1600" dirty="0" smtClean="0"/>
              <a:t>Si fa la simulazione e si calcola la sua energia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it-IT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Misura delle proprietà ottenute dagli esperimenti di DM:Insiemi statistici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887787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Si introducono così gli INSIEMI STATISTICI:</a:t>
            </a:r>
          </a:p>
          <a:p>
            <a:pPr lvl="1" eaLnBrk="1" hangingPunct="1">
              <a:defRPr/>
            </a:pPr>
            <a:r>
              <a:rPr lang="it-IT" smtClean="0"/>
              <a:t>NVE insieme microcanonico (difficoltà di essere realizzato nella realtà)</a:t>
            </a:r>
          </a:p>
          <a:p>
            <a:pPr lvl="1" eaLnBrk="1" hangingPunct="1">
              <a:defRPr/>
            </a:pPr>
            <a:r>
              <a:rPr lang="it-IT" smtClean="0"/>
              <a:t>NVT (canonico)</a:t>
            </a:r>
          </a:p>
          <a:p>
            <a:pPr lvl="1" eaLnBrk="1" hangingPunct="1">
              <a:defRPr/>
            </a:pPr>
            <a:r>
              <a:rPr lang="it-IT" smtClean="0"/>
              <a:t>NPT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Criticità della DM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defRPr/>
            </a:pPr>
            <a:r>
              <a:rPr lang="it-IT" sz="2400" dirty="0" smtClean="0"/>
              <a:t>Il grado di attendibilità che è legato all’accuratezza con cui è stata sviluppata l’equazione dell’energia (legata al MODELLO del FF)</a:t>
            </a:r>
          </a:p>
          <a:p>
            <a:pPr marL="457200" indent="-457200" eaLnBrk="1" hangingPunct="1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it-IT" sz="2400" dirty="0" smtClean="0"/>
              <a:t>I risultati di una simulazione molecolare sono quindi determinati unicamente dalla natura del modello teorico usato: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it-IT" sz="2000" dirty="0" smtClean="0"/>
              <a:t>il confronto dei risultati di una simulazione con i dati sperimentali è l’unico test non ambiguo per l’accuratezza del modello scelto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50000"/>
              </a:spcBef>
              <a:buFont typeface="Courier New" pitchFamily="49" charset="0"/>
              <a:buChar char="o"/>
              <a:defRPr/>
            </a:pPr>
            <a:r>
              <a:rPr lang="it-IT" sz="2000" dirty="0" smtClean="0"/>
              <a:t>differenze tra misure sperimentali </a:t>
            </a:r>
            <a:r>
              <a:rPr lang="it-IT" sz="2000" u="sng" dirty="0" smtClean="0"/>
              <a:t>accurate</a:t>
            </a:r>
            <a:r>
              <a:rPr lang="it-IT" sz="2000" dirty="0" smtClean="0"/>
              <a:t> e dati virtuali possono essere attribuiti senza dubbio al fallimento del modello scelto nel rappresentare il comportamento molecolare.</a:t>
            </a:r>
          </a:p>
          <a:p>
            <a:pPr marL="457200" indent="-457200" eaLnBrk="1" hangingPunct="1">
              <a:lnSpc>
                <a:spcPct val="70000"/>
              </a:lnSpc>
              <a:spcBef>
                <a:spcPct val="50000"/>
              </a:spcBef>
              <a:buClr>
                <a:srgbClr val="3366CC"/>
              </a:buClr>
              <a:buFont typeface="Times New Roman" pitchFamily="18" charset="0"/>
              <a:buChar char="w"/>
              <a:defRPr/>
            </a:pPr>
            <a:endParaRPr lang="it-IT" sz="2400" dirty="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I punti di partenza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365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1700" smtClean="0"/>
              <a:t>l’approssimazione di Born-Oppenheimer che permette di riscrivere l’equazione di Schrödinger disaccopiando il moto degli elettroni da quello dei nuclei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700" smtClean="0"/>
              <a:t>Di conseguenza l’Hamiltoniano di una molecola può esprimere l’energia totale solamente come funzione delle coordinate nucleari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700" smtClean="0"/>
              <a:t>Applicando ora l’ipotesi semplificativa di validità della </a:t>
            </a:r>
            <a:r>
              <a:rPr lang="it-IT" sz="1700" b="1" smtClean="0"/>
              <a:t>meccanica newtoniana</a:t>
            </a:r>
            <a:r>
              <a:rPr lang="it-IT" sz="1700" smtClean="0"/>
              <a:t> si può arrivare a trattare un generico sistema di N molecole.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700" smtClean="0"/>
              <a:t>Ossia si può scrivere l’Hamiltoniano come la somma di due contributi, quello </a:t>
            </a:r>
            <a:r>
              <a:rPr lang="it-IT" sz="1700" u="sng" smtClean="0"/>
              <a:t>potenziale</a:t>
            </a:r>
            <a:r>
              <a:rPr lang="it-IT" sz="1700" smtClean="0"/>
              <a:t> (V) e quello </a:t>
            </a:r>
            <a:r>
              <a:rPr lang="it-IT" sz="1700" u="sng" smtClean="0"/>
              <a:t>cinetico</a:t>
            </a:r>
            <a:r>
              <a:rPr lang="it-IT" sz="1700" smtClean="0"/>
              <a:t> (K) espressi in funzione delle coordinate </a:t>
            </a:r>
            <a:r>
              <a:rPr lang="it-IT" sz="1700" b="1" smtClean="0"/>
              <a:t>R</a:t>
            </a:r>
            <a:r>
              <a:rPr lang="it-IT" sz="1700" smtClean="0"/>
              <a:t> e dei momenti </a:t>
            </a:r>
            <a:r>
              <a:rPr lang="it-IT" sz="1700" b="1" smtClean="0"/>
              <a:t>p</a:t>
            </a:r>
            <a:r>
              <a:rPr lang="it-IT" sz="1700" smtClean="0"/>
              <a:t> di ogni atomo 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1700" smtClean="0"/>
              <a:t>Adottando un sistema di riferimento cartesiano le relazioni sono le seguenti: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855663" y="5229225"/>
          <a:ext cx="304006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" imgW="1324060" imgH="142795" progId="Equation.3">
                  <p:embed/>
                </p:oleObj>
              </mc:Choice>
              <mc:Fallback>
                <p:oleObj name="Equation" r:id="rId3" imgW="1324060" imgH="1427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5229225"/>
                        <a:ext cx="3040062" cy="477838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5127" name="Object 6"/>
          <p:cNvGraphicFramePr>
            <a:graphicFrameLocks noChangeAspect="1"/>
          </p:cNvGraphicFramePr>
          <p:nvPr/>
        </p:nvGraphicFramePr>
        <p:xfrm>
          <a:off x="5651500" y="5157788"/>
          <a:ext cx="19446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5" imgW="876228" imgH="152512" progId="Equation.3">
                  <p:embed/>
                </p:oleObj>
              </mc:Choice>
              <mc:Fallback>
                <p:oleObj name="Equation" r:id="rId5" imgW="876228" imgH="1525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157788"/>
                        <a:ext cx="1944688" cy="46672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5129" name="Object 8"/>
          <p:cNvGraphicFramePr>
            <a:graphicFrameLocks noChangeAspect="1"/>
          </p:cNvGraphicFramePr>
          <p:nvPr/>
        </p:nvGraphicFramePr>
        <p:xfrm>
          <a:off x="5724525" y="5589588"/>
          <a:ext cx="17287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7" imgW="771491" imgH="152512" progId="Equation.3">
                  <p:embed/>
                </p:oleObj>
              </mc:Choice>
              <mc:Fallback>
                <p:oleObj name="Equation" r:id="rId7" imgW="771491" imgH="1525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5589588"/>
                        <a:ext cx="1728788" cy="46672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Energia Cinetica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/>
              <a:t>Il termine cinetico è espresso come: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/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it-IT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 smtClean="0"/>
              <a:t>m</a:t>
            </a:r>
            <a:r>
              <a:rPr lang="it-IT" baseline="-25000" dirty="0" smtClean="0"/>
              <a:t>i</a:t>
            </a:r>
            <a:r>
              <a:rPr lang="it-IT" dirty="0" smtClean="0"/>
              <a:t> massa molecolare dell’atomo i;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it-IT" dirty="0" smtClean="0">
                <a:latin typeface="Symbol" pitchFamily="18" charset="2"/>
              </a:rPr>
              <a:t>-  a</a:t>
            </a:r>
            <a:r>
              <a:rPr lang="it-IT" dirty="0" smtClean="0"/>
              <a:t> indice che tiene conto delle componenti del vettore quantità di moto nelle direzioni X, Y e Z degli assi principali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1258888" y="2636838"/>
          <a:ext cx="2519362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1066806" imgH="390594" progId="Equation.3">
                  <p:embed/>
                </p:oleObj>
              </mc:Choice>
              <mc:Fallback>
                <p:oleObj name="Equation" r:id="rId3" imgW="1066806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636838"/>
                        <a:ext cx="2519362" cy="10414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Energia Potenziale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543800" cy="4114800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dirty="0" smtClean="0"/>
              <a:t>Il termine dell’energia potenziale viene calcolato attraverso l’</a:t>
            </a:r>
            <a:r>
              <a:rPr lang="it-IT" dirty="0" err="1" smtClean="0"/>
              <a:t>eq</a:t>
            </a:r>
            <a:r>
              <a:rPr lang="it-IT" dirty="0" smtClean="0"/>
              <a:t>. del FF</a:t>
            </a:r>
            <a:r>
              <a:rPr lang="it-IT" sz="2400" dirty="0" smtClean="0"/>
              <a:t>( quindi il modello molecolare entra in questo termine)</a:t>
            </a:r>
          </a:p>
          <a:p>
            <a:pPr eaLnBrk="1" hangingPunct="1">
              <a:defRPr/>
            </a:pPr>
            <a:endParaRPr lang="it-IT" sz="2400" dirty="0" smtClean="0"/>
          </a:p>
          <a:p>
            <a:pPr algn="just" eaLnBrk="1" hangingPunct="1">
              <a:defRPr/>
            </a:pPr>
            <a:r>
              <a:rPr lang="it-IT" smtClean="0"/>
              <a:t>Conservatività </a:t>
            </a:r>
            <a:r>
              <a:rPr lang="it-IT" dirty="0" smtClean="0"/>
              <a:t>del campo(FF non dipende da t e v), la forza la otteniamo derivandola dalla funzione potenziale, cioè dal force </a:t>
            </a:r>
            <a:r>
              <a:rPr lang="it-IT" dirty="0" err="1" smtClean="0"/>
              <a:t>field</a:t>
            </a:r>
            <a:r>
              <a:rPr lang="it-IT" dirty="0" smtClean="0"/>
              <a:t>:</a:t>
            </a:r>
          </a:p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2987675" y="5661025"/>
          <a:ext cx="31686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866780" imgH="161960" progId="Equation.3">
                  <p:embed/>
                </p:oleObj>
              </mc:Choice>
              <mc:Fallback>
                <p:oleObj name="Equation" r:id="rId3" imgW="866780" imgH="161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661025"/>
                        <a:ext cx="3168650" cy="8001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Energia Potenziale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3068638"/>
            <a:ext cx="7321550" cy="30273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/>
          </a:p>
          <a:p>
            <a:pPr eaLnBrk="1" hangingPunct="1">
              <a:lnSpc>
                <a:spcPct val="90000"/>
              </a:lnSpc>
              <a:defRPr/>
            </a:pPr>
            <a:endParaRPr lang="it-IT" sz="2400" smtClean="0"/>
          </a:p>
          <a:p>
            <a:pPr eaLnBrk="1" hangingPunct="1">
              <a:lnSpc>
                <a:spcPct val="90000"/>
              </a:lnSpc>
              <a:defRPr/>
            </a:pPr>
            <a:endParaRPr lang="it-IT" sz="24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La determinazione delle posizioni e delle velocità, e quindi le traiettorie atomiche, possono essere ottenute risolvendo un sistema di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smtClean="0"/>
              <a:t>3N equazioni differenziali del secondo ordine dato dall’equazione di Newton </a:t>
            </a:r>
          </a:p>
        </p:txBody>
      </p:sp>
      <p:graphicFrame>
        <p:nvGraphicFramePr>
          <p:cNvPr id="8196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16463" y="1844675"/>
          <a:ext cx="30781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1133482" imgH="152512" progId="Equation.3">
                  <p:embed/>
                </p:oleObj>
              </mc:Choice>
              <mc:Fallback>
                <p:oleObj name="Equation" r:id="rId3" imgW="1133482" imgH="1525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844675"/>
                        <a:ext cx="3078162" cy="582613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1800">
              <a:latin typeface="Arial" charset="0"/>
            </a:endParaRPr>
          </a:p>
        </p:txBody>
      </p:sp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8201" name="Object 11"/>
          <p:cNvGraphicFramePr>
            <a:graphicFrameLocks noChangeAspect="1"/>
          </p:cNvGraphicFramePr>
          <p:nvPr/>
        </p:nvGraphicFramePr>
        <p:xfrm>
          <a:off x="1042988" y="1628775"/>
          <a:ext cx="23050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5" imgW="762043" imgH="352533" progId="Equation.3">
                  <p:embed/>
                </p:oleObj>
              </mc:Choice>
              <mc:Fallback>
                <p:oleObj name="Equation" r:id="rId5" imgW="762043" imgH="35253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628775"/>
                        <a:ext cx="2305050" cy="117475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16238" y="2997200"/>
          <a:ext cx="3167062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7" imgW="1057358" imgH="342816" progId="Equation.3">
                  <p:embed/>
                </p:oleObj>
              </mc:Choice>
              <mc:Fallback>
                <p:oleObj name="Equation" r:id="rId7" imgW="1057358" imgH="342816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997200"/>
                        <a:ext cx="3167062" cy="1173163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Gli algoritmi di calcolo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Per risolvere numericamente un sistema di equazioni differenziali è possibile utilizzare vari metodi: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/>
              <a:t>Uno di essi è quello definito alle </a:t>
            </a:r>
            <a:r>
              <a:rPr lang="it-IT" sz="2400" i="1" smtClean="0"/>
              <a:t>differenze finite</a:t>
            </a:r>
            <a:endParaRPr lang="it-IT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In questo genere di problemi bisogna necessariamente fissare almeno due aspetti: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/>
              <a:t>un set di valori di velocità e posizione iniziali per un dato istante t;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/>
              <a:t>un intervallo di tempo δt ( time step) dopo cui si vuole conoscere le nuove velocità e le nuove posizioni.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Gli algoritmi di calcolo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/>
              <a:t>Si tratta di una risoluzione </a:t>
            </a:r>
            <a:r>
              <a:rPr lang="it-IT" sz="2800" dirty="0" err="1" smtClean="0"/>
              <a:t>step</a:t>
            </a:r>
            <a:r>
              <a:rPr lang="it-IT" sz="2800" dirty="0" smtClean="0"/>
              <a:t> </a:t>
            </a:r>
            <a:r>
              <a:rPr lang="it-IT" sz="2800" dirty="0" err="1" smtClean="0"/>
              <a:t>by</a:t>
            </a:r>
            <a:r>
              <a:rPr lang="it-IT" sz="2800" dirty="0" smtClean="0"/>
              <a:t> </a:t>
            </a:r>
            <a:r>
              <a:rPr lang="it-IT" sz="2800" dirty="0" err="1" smtClean="0"/>
              <a:t>step</a:t>
            </a:r>
            <a:r>
              <a:rPr lang="it-IT" sz="2800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u="sng" dirty="0" smtClean="0"/>
              <a:t>la scelta</a:t>
            </a:r>
            <a:r>
              <a:rPr lang="it-IT" sz="2800" dirty="0" smtClean="0"/>
              <a:t> del parametro </a:t>
            </a:r>
            <a:r>
              <a:rPr lang="it-IT" sz="2800" dirty="0" err="1" smtClean="0"/>
              <a:t>δt</a:t>
            </a:r>
            <a:r>
              <a:rPr lang="it-IT" sz="2800" b="1" dirty="0" smtClean="0"/>
              <a:t> </a:t>
            </a:r>
            <a:r>
              <a:rPr lang="it-IT" sz="2800" dirty="0" smtClean="0"/>
              <a:t>risulta essere estremamente cruciale, poiché: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 va a determinare il successo dell’algoritmo :per limitare i tempi di calcolo deve essere grande ( meno </a:t>
            </a:r>
            <a:r>
              <a:rPr lang="it-IT" sz="2400" dirty="0" err="1" smtClean="0"/>
              <a:t>step</a:t>
            </a:r>
            <a:r>
              <a:rPr lang="it-IT" sz="2400" dirty="0" smtClean="0"/>
              <a:t>)ma tale da mantenere accuratezza e </a:t>
            </a:r>
            <a:r>
              <a:rPr lang="it-IT" sz="2400" dirty="0" err="1" smtClean="0"/>
              <a:t>conservatività</a:t>
            </a:r>
            <a:endParaRPr lang="it-IT" sz="24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deve essere fisicamente significativo. Il suo ordine di grandezza in genere deve essere compatibile con la fisica del problema:tra 1 e 10fs </a:t>
            </a:r>
            <a:r>
              <a:rPr lang="it-IT" sz="1800" dirty="0" smtClean="0"/>
              <a:t>(</a:t>
            </a:r>
            <a:r>
              <a:rPr lang="it-IT" sz="1800" dirty="0" err="1" smtClean="0"/>
              <a:t>es</a:t>
            </a:r>
            <a:r>
              <a:rPr lang="it-IT" sz="1800" dirty="0" smtClean="0"/>
              <a:t>: frequenza di vibrazione C-H è di circa 10fs devo avere un </a:t>
            </a:r>
            <a:r>
              <a:rPr lang="it-IT" sz="1800" dirty="0" err="1" smtClean="0"/>
              <a:t>δt</a:t>
            </a:r>
            <a:r>
              <a:rPr lang="it-IT" sz="1800" dirty="0" smtClean="0"/>
              <a:t> minore)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Unità di misura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1 </a:t>
            </a:r>
            <a:r>
              <a:rPr lang="en-US" smtClean="0"/>
              <a:t>Å = 10</a:t>
            </a:r>
            <a:r>
              <a:rPr lang="en-US" baseline="30000" smtClean="0"/>
              <a:t>-10</a:t>
            </a:r>
            <a:r>
              <a:rPr lang="en-US" smtClean="0"/>
              <a:t> m</a:t>
            </a:r>
          </a:p>
          <a:p>
            <a:pPr eaLnBrk="1" hangingPunct="1">
              <a:defRPr/>
            </a:pPr>
            <a:r>
              <a:rPr lang="en-US" smtClean="0"/>
              <a:t>1 nm = 10</a:t>
            </a:r>
            <a:r>
              <a:rPr lang="en-US" baseline="30000" smtClean="0"/>
              <a:t>-9</a:t>
            </a:r>
            <a:r>
              <a:rPr lang="en-US" smtClean="0"/>
              <a:t> m</a:t>
            </a:r>
          </a:p>
          <a:p>
            <a:pPr eaLnBrk="1" hangingPunct="1">
              <a:defRPr/>
            </a:pPr>
            <a:r>
              <a:rPr lang="en-US" smtClean="0"/>
              <a:t>1 kcal = 4,184 kj</a:t>
            </a:r>
          </a:p>
          <a:p>
            <a:pPr eaLnBrk="1" hangingPunct="1">
              <a:defRPr/>
            </a:pPr>
            <a:r>
              <a:rPr lang="en-US" smtClean="0"/>
              <a:t>1 fs = 10</a:t>
            </a:r>
            <a:r>
              <a:rPr lang="en-US" baseline="30000" smtClean="0"/>
              <a:t>-15</a:t>
            </a:r>
            <a:r>
              <a:rPr lang="en-US" smtClean="0"/>
              <a:t> sec</a:t>
            </a:r>
          </a:p>
          <a:p>
            <a:pPr eaLnBrk="1" hangingPunct="1">
              <a:defRPr/>
            </a:pPr>
            <a:r>
              <a:rPr lang="en-US" smtClean="0"/>
              <a:t>1 ps = 10</a:t>
            </a:r>
            <a:r>
              <a:rPr lang="en-US" baseline="30000" smtClean="0"/>
              <a:t>-12</a:t>
            </a:r>
            <a:r>
              <a:rPr lang="en-US" smtClean="0"/>
              <a:t> sec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723</TotalTime>
  <Words>1481</Words>
  <Application>Microsoft Macintosh PowerPoint</Application>
  <PresentationFormat>On-screen Show (4:3)</PresentationFormat>
  <Paragraphs>124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Courier New</vt:lpstr>
      <vt:lpstr>Symbol</vt:lpstr>
      <vt:lpstr>Tahoma</vt:lpstr>
      <vt:lpstr>Times New Roman</vt:lpstr>
      <vt:lpstr>Wingdings</vt:lpstr>
      <vt:lpstr>Arial</vt:lpstr>
      <vt:lpstr>Shimmer</vt:lpstr>
      <vt:lpstr>Equation</vt:lpstr>
      <vt:lpstr>Dinamica molecolare</vt:lpstr>
      <vt:lpstr>Dinamica molecolare</vt:lpstr>
      <vt:lpstr>I punti di partenza</vt:lpstr>
      <vt:lpstr>Energia Cinetica</vt:lpstr>
      <vt:lpstr>Energia Potenziale </vt:lpstr>
      <vt:lpstr>Energia Potenziale </vt:lpstr>
      <vt:lpstr>Gli algoritmi di calcolo</vt:lpstr>
      <vt:lpstr>Gli algoritmi di calcolo</vt:lpstr>
      <vt:lpstr>Unità di misura</vt:lpstr>
      <vt:lpstr>Aspetti pratici</vt:lpstr>
      <vt:lpstr>L’algoritmo di Verlet</vt:lpstr>
      <vt:lpstr>L’algoritmo di Verlet</vt:lpstr>
      <vt:lpstr>L’algoritmo di Verlet</vt:lpstr>
      <vt:lpstr>L’algoritmo di Verlet</vt:lpstr>
      <vt:lpstr>Il controllo della T</vt:lpstr>
      <vt:lpstr>La regolazione della T</vt:lpstr>
      <vt:lpstr>La regolazione della T</vt:lpstr>
      <vt:lpstr>Le periodic boundary conditions PBC</vt:lpstr>
      <vt:lpstr>Le periodic boundary conditions PBC</vt:lpstr>
      <vt:lpstr>Le periodic boundary conditions PBC</vt:lpstr>
      <vt:lpstr>Misura delle proprietà ottenute dagli esperimenti di DM</vt:lpstr>
      <vt:lpstr>Misura delle proprietà ottenute dagli esperimenti di DM:Insiemi statistici</vt:lpstr>
      <vt:lpstr>Misura delle proprietà ottenute dagli esperimenti di DM:Insiemi statistici</vt:lpstr>
      <vt:lpstr>Criticità della DM</vt:lpstr>
    </vt:vector>
  </TitlesOfParts>
  <Company>Computer Aided Systems Laboratory (Cas-Lab)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Dinamica molecolare</dc:title>
  <dc:creator>paneni</dc:creator>
  <cp:lastModifiedBy>Microsoft Office User</cp:lastModifiedBy>
  <cp:revision>78</cp:revision>
  <dcterms:created xsi:type="dcterms:W3CDTF">2004-03-08T08:26:50Z</dcterms:created>
  <dcterms:modified xsi:type="dcterms:W3CDTF">2017-09-18T08:46:26Z</dcterms:modified>
</cp:coreProperties>
</file>