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87" r:id="rId17"/>
    <p:sldId id="288" r:id="rId18"/>
    <p:sldId id="289" r:id="rId19"/>
    <p:sldId id="290" r:id="rId20"/>
    <p:sldId id="291" r:id="rId21"/>
    <p:sldId id="306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280" r:id="rId36"/>
    <p:sldId id="281" r:id="rId37"/>
    <p:sldId id="282" r:id="rId38"/>
    <p:sldId id="283" r:id="rId39"/>
    <p:sldId id="284" r:id="rId40"/>
    <p:sldId id="307" r:id="rId41"/>
    <p:sldId id="308" r:id="rId42"/>
    <p:sldId id="309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3216"/>
  </p:normalViewPr>
  <p:slideViewPr>
    <p:cSldViewPr>
      <p:cViewPr varScale="1">
        <p:scale>
          <a:sx n="106" d="100"/>
          <a:sy n="106" d="100"/>
        </p:scale>
        <p:origin x="220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B3D7F-8054-457F-8746-3AD3FA0A5C03}" type="datetimeFigureOut">
              <a:rPr lang="it-IT" smtClean="0"/>
              <a:t>09/10/17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84577-4495-4A73-9AF4-CA34F1B61B6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43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Autore Ing. Marco Ferrone per il CAS-Lab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96E553D-BAB0-40A6-9425-7008B584409D}" type="datetime1">
              <a:rPr lang="it-IT" smtClean="0"/>
              <a:pPr>
                <a:defRPr/>
              </a:pPr>
              <a:t>09/10/17</a:t>
            </a:fld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36594-5020-4540-BE9A-E1BF30AD2AF0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04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CBA4DA2-422B-4C25-BC39-80B719B6CEEF}" type="slidenum">
              <a:rPr lang="it-IT" smtClean="0"/>
              <a:pPr eaLnBrk="1" hangingPunct="1"/>
              <a:t>37</a:t>
            </a:fld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09/10/17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09/10/17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09/10/17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09/10/17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516" y="1052736"/>
            <a:ext cx="8712968" cy="77153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it-IT" sz="5400" b="1" dirty="0" smtClean="0">
                <a:solidFill>
                  <a:srgbClr val="FF0000"/>
                </a:solidFill>
              </a:rPr>
              <a:t>AMBER14</a:t>
            </a:r>
            <a:br>
              <a:rPr lang="it-IT" sz="5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  <a:effectLst/>
              </a:rPr>
              <a:t>Software per la simulazione molecolare di sistemi biologici</a:t>
            </a:r>
            <a:endParaRPr lang="it-IT" sz="5400" b="1" dirty="0" smtClean="0">
              <a:solidFill>
                <a:srgbClr val="FF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4077072"/>
            <a:ext cx="6400800" cy="1752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it-IT" sz="3600" b="1" dirty="0" smtClean="0"/>
          </a:p>
          <a:p>
            <a:pPr eaLnBrk="1" hangingPunct="1">
              <a:defRPr/>
            </a:pPr>
            <a:r>
              <a:rPr lang="it-IT" sz="3600" b="1" dirty="0" smtClean="0"/>
              <a:t>A.A. </a:t>
            </a:r>
            <a:r>
              <a:rPr lang="it-IT" sz="3600" b="1" smtClean="0"/>
              <a:t>2017-2018</a:t>
            </a:r>
            <a:endParaRPr lang="it-IT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320981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Proteine</a:t>
            </a:r>
            <a:r>
              <a:rPr lang="en-US" dirty="0" smtClean="0"/>
              <a:t> - 6</a:t>
            </a:r>
          </a:p>
        </p:txBody>
      </p:sp>
      <p:pic>
        <p:nvPicPr>
          <p:cNvPr id="10243" name="Picture 4" descr="030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8"/>
          <a:stretch>
            <a:fillRect/>
          </a:stretch>
        </p:blipFill>
        <p:spPr>
          <a:xfrm>
            <a:off x="179512" y="1988840"/>
            <a:ext cx="8810625" cy="3708400"/>
          </a:xfrm>
          <a:noFill/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1. Proteine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1580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Proteine</a:t>
            </a:r>
            <a:r>
              <a:rPr lang="en-US" dirty="0" smtClean="0"/>
              <a:t> – 7 </a:t>
            </a:r>
            <a:r>
              <a:rPr lang="en-US" sz="3200" dirty="0" err="1" smtClean="0"/>
              <a:t>Struttura</a:t>
            </a:r>
            <a:endParaRPr lang="en-US" dirty="0" smtClean="0"/>
          </a:p>
        </p:txBody>
      </p:sp>
      <p:pic>
        <p:nvPicPr>
          <p:cNvPr id="11267" name="Picture 4" descr="figure 03-05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9"/>
          <a:stretch>
            <a:fillRect/>
          </a:stretch>
        </p:blipFill>
        <p:spPr>
          <a:xfrm>
            <a:off x="1547813" y="2060575"/>
            <a:ext cx="6924675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1. Proteine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37953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Proteine</a:t>
            </a:r>
            <a:r>
              <a:rPr lang="en-US" dirty="0" smtClean="0"/>
              <a:t> – 8 </a:t>
            </a:r>
            <a:r>
              <a:rPr lang="en-US" sz="3200" dirty="0" err="1"/>
              <a:t>Struttura</a:t>
            </a:r>
            <a:endParaRPr lang="en-US" dirty="0" smtClean="0"/>
          </a:p>
        </p:txBody>
      </p:sp>
      <p:pic>
        <p:nvPicPr>
          <p:cNvPr id="12291" name="Picture 4" descr="figure 03-05b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" b="6242"/>
          <a:stretch>
            <a:fillRect/>
          </a:stretch>
        </p:blipFill>
        <p:spPr>
          <a:xfrm>
            <a:off x="287338" y="2420938"/>
            <a:ext cx="8748712" cy="3262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1. Proteine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122118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Proteine</a:t>
            </a:r>
            <a:r>
              <a:rPr lang="en-US" dirty="0" smtClean="0"/>
              <a:t> – 9 </a:t>
            </a:r>
            <a:r>
              <a:rPr lang="en-US" sz="3200" dirty="0" err="1"/>
              <a:t>Struttura</a:t>
            </a:r>
            <a:endParaRPr lang="en-US" dirty="0" smtClean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What are the driving forces to 3D structure?</a:t>
            </a:r>
          </a:p>
        </p:txBody>
      </p:sp>
      <p:pic>
        <p:nvPicPr>
          <p:cNvPr id="122887" name="Picture 7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09391"/>
            <a:ext cx="7788275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1. Proteine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54115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Proteins – 10 </a:t>
            </a:r>
            <a:r>
              <a:rPr lang="en-US" sz="3200" dirty="0" err="1"/>
              <a:t>Struttura</a:t>
            </a:r>
            <a:endParaRPr lang="en-US" dirty="0" smtClean="0"/>
          </a:p>
        </p:txBody>
      </p:sp>
      <p:pic>
        <p:nvPicPr>
          <p:cNvPr id="14339" name="Picture 6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73152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1. Proteine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312235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cancro</a:t>
            </a:r>
            <a:endParaRPr lang="it-IT" dirty="0"/>
          </a:p>
        </p:txBody>
      </p:sp>
      <p:sp>
        <p:nvSpPr>
          <p:cNvPr id="4" name="CasellaDiTesto 5"/>
          <p:cNvSpPr txBox="1">
            <a:spLocks noChangeArrowheads="1"/>
          </p:cNvSpPr>
          <p:nvPr/>
        </p:nvSpPr>
        <p:spPr bwMode="auto">
          <a:xfrm>
            <a:off x="451857" y="1629569"/>
            <a:ext cx="8429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it-IT" sz="2400" dirty="0"/>
              <a:t>Classe di malattie caratterizzate da un’incontrollata riproduzione di alcune cellule dell’organismo.</a:t>
            </a:r>
          </a:p>
        </p:txBody>
      </p:sp>
      <p:sp>
        <p:nvSpPr>
          <p:cNvPr id="5" name="CasellaDiTesto 6"/>
          <p:cNvSpPr txBox="1">
            <a:spLocks noChangeArrowheads="1"/>
          </p:cNvSpPr>
          <p:nvPr/>
        </p:nvSpPr>
        <p:spPr bwMode="auto">
          <a:xfrm>
            <a:off x="451857" y="2629694"/>
            <a:ext cx="842962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Caratteristiche generali:</a:t>
            </a:r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autonomia moltiplicativa</a:t>
            </a:r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evasione dei segnali di inibizione della crescita</a:t>
            </a:r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evasione dell’</a:t>
            </a:r>
            <a:r>
              <a:rPr lang="it-IT" sz="2400" dirty="0" err="1"/>
              <a:t>apoptosi</a:t>
            </a:r>
            <a:endParaRPr lang="it-IT" sz="2400" dirty="0"/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potenziale </a:t>
            </a:r>
            <a:r>
              <a:rPr lang="it-IT" sz="2400" dirty="0" err="1"/>
              <a:t>replicativo</a:t>
            </a:r>
            <a:r>
              <a:rPr lang="it-IT" sz="2400" dirty="0"/>
              <a:t> illimitato</a:t>
            </a:r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angiogenesi</a:t>
            </a:r>
          </a:p>
          <a:p>
            <a:pPr algn="just">
              <a:buFont typeface="Arial" charset="0"/>
              <a:buChar char="•"/>
              <a:defRPr/>
            </a:pPr>
            <a:r>
              <a:rPr lang="it-IT" sz="2400" dirty="0"/>
              <a:t> invasione e metastasi</a:t>
            </a:r>
          </a:p>
        </p:txBody>
      </p:sp>
      <p:sp>
        <p:nvSpPr>
          <p:cNvPr id="6" name="CasellaDiTesto 8"/>
          <p:cNvSpPr txBox="1">
            <a:spLocks noChangeArrowheads="1"/>
          </p:cNvSpPr>
          <p:nvPr/>
        </p:nvSpPr>
        <p:spPr bwMode="auto">
          <a:xfrm>
            <a:off x="451857" y="5585619"/>
            <a:ext cx="8429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it-IT" sz="2400"/>
              <a:t>Si forma in seguito all’accumulo nel tempo di migliaia di mutazioni genetiche, che si tramandano poi alle cellule figlie.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2. Cancro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419420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lum bright="61000"/>
          </a:blip>
          <a:srcRect/>
          <a:stretch>
            <a:fillRect/>
          </a:stretch>
        </p:blipFill>
        <p:spPr bwMode="auto">
          <a:xfrm>
            <a:off x="1151840" y="1484784"/>
            <a:ext cx="5886723" cy="4276051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0"/>
              </a:schemeClr>
            </a:glow>
            <a:softEdge rad="112500"/>
          </a:effectLst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395536" y="2564904"/>
            <a:ext cx="2506662" cy="887413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it-IT" altLang="en-US" sz="2800" b="1" dirty="0" smtClean="0">
                <a:solidFill>
                  <a:srgbClr val="C00000"/>
                </a:solidFill>
                <a:latin typeface="Century Gothic" pitchFamily="34" charset="0"/>
              </a:rPr>
              <a:t>Ricerca nella</a:t>
            </a:r>
            <a:endParaRPr lang="it-IT" altLang="en-US" sz="2800" b="1" dirty="0">
              <a:solidFill>
                <a:srgbClr val="C00000"/>
              </a:solidFill>
              <a:latin typeface="Century Gothic" pitchFamily="34" charset="0"/>
            </a:endParaRPr>
          </a:p>
          <a:p>
            <a:pPr marL="0" indent="0" algn="ctr">
              <a:buFontTx/>
              <a:buNone/>
            </a:pPr>
            <a:r>
              <a:rPr lang="it-IT" altLang="en-US" sz="2800" b="1" dirty="0" smtClean="0">
                <a:solidFill>
                  <a:srgbClr val="C00000"/>
                </a:solidFill>
                <a:latin typeface="Century Gothic" pitchFamily="34" charset="0"/>
              </a:rPr>
              <a:t>Terapia tumorale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243304" y="2132856"/>
            <a:ext cx="4959350" cy="286232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MetaPlusBold" charset="0"/>
              </a:defRPr>
            </a:lvl1pPr>
            <a:lvl2pPr>
              <a:defRPr sz="2000">
                <a:solidFill>
                  <a:schemeClr val="tx1"/>
                </a:solidFill>
                <a:latin typeface="MetaPlusBold" charset="0"/>
              </a:defRPr>
            </a:lvl2pPr>
            <a:lvl3pPr>
              <a:defRPr>
                <a:solidFill>
                  <a:schemeClr val="tx1"/>
                </a:solidFill>
                <a:latin typeface="MetaPlusBold" charset="0"/>
              </a:defRPr>
            </a:lvl3pPr>
            <a:lvl4pPr>
              <a:defRPr sz="1600">
                <a:solidFill>
                  <a:schemeClr val="tx1"/>
                </a:solidFill>
                <a:latin typeface="MetaPlusBold" charset="0"/>
              </a:defRPr>
            </a:lvl4pPr>
            <a:lvl5pPr>
              <a:defRPr sz="1600">
                <a:solidFill>
                  <a:schemeClr val="tx1"/>
                </a:solidFill>
                <a:latin typeface="MetaPlusBold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MetaPlusBold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MetaPlusBold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MetaPlusBold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MetaPlusBold" charset="0"/>
              </a:defRPr>
            </a:lvl9pPr>
          </a:lstStyle>
          <a:p>
            <a:pPr>
              <a:defRPr/>
            </a:pPr>
            <a:r>
              <a:rPr lang="it-IT" altLang="en-US" sz="2000" dirty="0" smtClean="0">
                <a:latin typeface="Century Gothic" pitchFamily="34" charset="0"/>
              </a:rPr>
              <a:t>Individuazione di nuovi possibili target nel processo di carcinogenesi</a:t>
            </a:r>
          </a:p>
          <a:p>
            <a:pPr>
              <a:defRPr/>
            </a:pPr>
            <a:r>
              <a:rPr lang="it-IT" altLang="en-US" sz="2000" dirty="0">
                <a:latin typeface="Century Gothic" pitchFamily="34" charset="0"/>
              </a:rPr>
              <a:t>	</a:t>
            </a:r>
            <a:r>
              <a:rPr lang="it-IT" altLang="en-US" sz="1600" dirty="0" smtClean="0">
                <a:latin typeface="Century Gothic" pitchFamily="34" charset="0"/>
              </a:rPr>
              <a:t>Evitare: effetti secondari indesiderati</a:t>
            </a:r>
          </a:p>
          <a:p>
            <a:pPr>
              <a:defRPr/>
            </a:pPr>
            <a:endParaRPr lang="it-IT" altLang="en-US" sz="2000" dirty="0" smtClean="0">
              <a:latin typeface="Century Gothic" pitchFamily="34" charset="0"/>
            </a:endParaRPr>
          </a:p>
          <a:p>
            <a:pPr>
              <a:defRPr/>
            </a:pPr>
            <a:endParaRPr lang="it-IT" altLang="en-US" sz="2000" dirty="0" smtClean="0">
              <a:latin typeface="Century Gothic" pitchFamily="34" charset="0"/>
            </a:endParaRPr>
          </a:p>
          <a:p>
            <a:pPr>
              <a:defRPr/>
            </a:pPr>
            <a:endParaRPr lang="it-IT" altLang="en-US" sz="2000" dirty="0" smtClean="0">
              <a:latin typeface="Century Gothic" pitchFamily="34" charset="0"/>
            </a:endParaRPr>
          </a:p>
          <a:p>
            <a:pPr>
              <a:defRPr/>
            </a:pPr>
            <a:r>
              <a:rPr lang="it-IT" altLang="en-US" sz="2000" dirty="0" smtClean="0">
                <a:latin typeface="Century Gothic" pitchFamily="34" charset="0"/>
              </a:rPr>
              <a:t>Prevenzione di resistenza acquisita durante il trattamento</a:t>
            </a:r>
          </a:p>
          <a:p>
            <a:pPr>
              <a:defRPr/>
            </a:pPr>
            <a:r>
              <a:rPr lang="it-IT" altLang="en-US" sz="2000" dirty="0">
                <a:latin typeface="Century Gothic" pitchFamily="34" charset="0"/>
              </a:rPr>
              <a:t>	</a:t>
            </a:r>
            <a:r>
              <a:rPr lang="it-IT" altLang="en-US" sz="1600" dirty="0" smtClean="0">
                <a:latin typeface="Century Gothic" pitchFamily="34" charset="0"/>
              </a:rPr>
              <a:t>Resistenza </a:t>
            </a:r>
            <a:r>
              <a:rPr lang="it-IT" altLang="en-US" sz="1600" dirty="0" err="1" smtClean="0">
                <a:latin typeface="Century Gothic" pitchFamily="34" charset="0"/>
              </a:rPr>
              <a:t>multifarmaco</a:t>
            </a:r>
            <a:endParaRPr lang="it-IT" altLang="en-US" sz="2000" dirty="0" smtClean="0">
              <a:latin typeface="Century Gothic" pitchFamily="34" charset="0"/>
            </a:endParaRPr>
          </a:p>
        </p:txBody>
      </p:sp>
      <p:sp>
        <p:nvSpPr>
          <p:cNvPr id="5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2. Cancro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341862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0" b="6911"/>
          <a:stretch>
            <a:fillRect/>
          </a:stretch>
        </p:blipFill>
        <p:spPr bwMode="auto">
          <a:xfrm>
            <a:off x="251520" y="548680"/>
            <a:ext cx="8726488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83568" y="4742864"/>
            <a:ext cx="727710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Aft>
                <a:spcPts val="600"/>
              </a:spcAft>
              <a:buFontTx/>
              <a:buChar char="•"/>
            </a:pPr>
            <a:r>
              <a:rPr lang="it-IT" altLang="it-IT" sz="2000" dirty="0" smtClean="0">
                <a:latin typeface="Century Gothic" pitchFamily="34" charset="0"/>
              </a:rPr>
              <a:t>Chirurgia e chemioterapia come trattamento standard 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it-IT" altLang="it-IT" sz="2000" dirty="0" smtClean="0">
                <a:latin typeface="Century Gothic" pitchFamily="34" charset="0"/>
              </a:rPr>
              <a:t>Primi chemioterapici citotossici</a:t>
            </a:r>
            <a:endParaRPr lang="it-IT" altLang="it-IT" sz="2000" dirty="0">
              <a:latin typeface="Century Gothic" pitchFamily="34" charset="0"/>
            </a:endParaRPr>
          </a:p>
        </p:txBody>
      </p:sp>
      <p:sp>
        <p:nvSpPr>
          <p:cNvPr id="6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2. Cancro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11319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2"/>
          <a:stretch>
            <a:fillRect/>
          </a:stretch>
        </p:blipFill>
        <p:spPr bwMode="auto">
          <a:xfrm>
            <a:off x="179511" y="692696"/>
            <a:ext cx="81692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54849" y="4869160"/>
            <a:ext cx="798036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Aft>
                <a:spcPts val="600"/>
              </a:spcAft>
              <a:buFontTx/>
              <a:buChar char="•"/>
            </a:pPr>
            <a:r>
              <a:rPr lang="it-IT" altLang="it-IT" sz="2000" dirty="0" smtClean="0">
                <a:latin typeface="Century Gothic" pitchFamily="34" charset="0"/>
              </a:rPr>
              <a:t>Nuovi farmaci e classi disponibili dal 1980</a:t>
            </a:r>
            <a:endParaRPr lang="it-IT" altLang="it-IT" sz="2000" dirty="0">
              <a:latin typeface="Century Gothic" pitchFamily="34" charset="0"/>
            </a:endParaRPr>
          </a:p>
          <a:p>
            <a:pPr>
              <a:spcAft>
                <a:spcPts val="600"/>
              </a:spcAft>
              <a:buFontTx/>
              <a:buChar char="•"/>
            </a:pPr>
            <a:r>
              <a:rPr lang="it-IT" altLang="it-IT" sz="2000" dirty="0" smtClean="0">
                <a:latin typeface="Century Gothic" pitchFamily="34" charset="0"/>
              </a:rPr>
              <a:t>Anticorpi monoclonali</a:t>
            </a:r>
            <a:endParaRPr lang="it-IT" altLang="it-IT" sz="2000" dirty="0">
              <a:latin typeface="Century Gothic" pitchFamily="34" charset="0"/>
            </a:endParaRPr>
          </a:p>
          <a:p>
            <a:pPr>
              <a:spcAft>
                <a:spcPts val="600"/>
              </a:spcAft>
              <a:buFontTx/>
              <a:buChar char="•"/>
            </a:pPr>
            <a:r>
              <a:rPr lang="it-IT" altLang="it-IT" sz="2000" dirty="0" smtClean="0">
                <a:latin typeface="Century Gothic" pitchFamily="34" charset="0"/>
              </a:rPr>
              <a:t>Profilo molecolare ha portato allo sviluppo </a:t>
            </a:r>
            <a:r>
              <a:rPr lang="it-IT" altLang="it-IT" sz="2000" b="1" dirty="0" err="1" smtClean="0">
                <a:latin typeface="Century Gothic" pitchFamily="34" charset="0"/>
              </a:rPr>
              <a:t>Targeted</a:t>
            </a:r>
            <a:r>
              <a:rPr lang="it-IT" altLang="it-IT" sz="2000" b="1" dirty="0" smtClean="0">
                <a:latin typeface="Century Gothic" pitchFamily="34" charset="0"/>
              </a:rPr>
              <a:t> </a:t>
            </a:r>
            <a:r>
              <a:rPr lang="it-IT" altLang="it-IT" sz="2000" b="1" dirty="0" err="1" smtClean="0">
                <a:latin typeface="Century Gothic" pitchFamily="34" charset="0"/>
              </a:rPr>
              <a:t>therapy</a:t>
            </a:r>
            <a:endParaRPr lang="it-IT" altLang="it-IT" sz="2000" dirty="0">
              <a:latin typeface="Century Gothic" pitchFamily="34" charset="0"/>
            </a:endParaRPr>
          </a:p>
        </p:txBody>
      </p:sp>
      <p:sp>
        <p:nvSpPr>
          <p:cNvPr id="6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2. Cancro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418677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496" y="476672"/>
            <a:ext cx="8416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1800" b="1" dirty="0" err="1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Targeted</a:t>
            </a:r>
            <a:r>
              <a:rPr lang="it-IT" altLang="it-IT" sz="1800" b="1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 </a:t>
            </a:r>
            <a:r>
              <a:rPr lang="it-IT" altLang="it-IT" sz="1800" b="1" dirty="0" err="1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cancer</a:t>
            </a:r>
            <a:r>
              <a:rPr lang="it-IT" altLang="it-IT" sz="1800" b="1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 </a:t>
            </a:r>
            <a:r>
              <a:rPr lang="it-IT" altLang="it-IT" sz="1800" b="1" dirty="0" err="1" smtClean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therapy</a:t>
            </a:r>
            <a:r>
              <a:rPr lang="it-IT" altLang="it-IT" sz="1800" b="1" dirty="0" smtClean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 </a:t>
            </a:r>
            <a:r>
              <a:rPr lang="it-IT" altLang="it-IT" sz="1800" dirty="0" smtClean="0">
                <a:latin typeface="Century Gothic" pitchFamily="34" charset="0"/>
                <a:cs typeface="Rod" pitchFamily="49" charset="-79"/>
              </a:rPr>
              <a:t>è stata sviluppata per interferire con specifiche molecole necessarie per lo sviluppo del tumore.</a:t>
            </a:r>
            <a:r>
              <a:rPr lang="it-IT" altLang="it-IT" sz="1800" dirty="0" smtClean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 </a:t>
            </a:r>
            <a:endParaRPr lang="it-IT" altLang="it-IT" sz="1800" dirty="0">
              <a:latin typeface="Century Gothic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2439988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24696" y="2060848"/>
            <a:ext cx="5383213" cy="38164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it-IT" sz="1800" dirty="0" smtClean="0">
                <a:latin typeface="Century Gothic" pitchFamily="34" charset="0"/>
              </a:rPr>
              <a:t>Solitamente mutate o </a:t>
            </a:r>
            <a:r>
              <a:rPr lang="it-IT" sz="1800" dirty="0" err="1" smtClean="0">
                <a:latin typeface="Century Gothic" pitchFamily="34" charset="0"/>
              </a:rPr>
              <a:t>overespresse</a:t>
            </a:r>
            <a:r>
              <a:rPr lang="it-IT" sz="1800" dirty="0" smtClean="0">
                <a:latin typeface="Century Gothic" pitchFamily="34" charset="0"/>
              </a:rPr>
              <a:t> </a:t>
            </a:r>
            <a:endParaRPr lang="it-IT" sz="1800" dirty="0">
              <a:latin typeface="Century Gothic" pitchFamily="34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1800" dirty="0" err="1">
                <a:latin typeface="Century Gothic" pitchFamily="34" charset="0"/>
              </a:rPr>
              <a:t>Tyr</a:t>
            </a:r>
            <a:r>
              <a:rPr lang="it-IT" sz="1800" dirty="0">
                <a:latin typeface="Century Gothic" pitchFamily="34" charset="0"/>
              </a:rPr>
              <a:t> </a:t>
            </a:r>
            <a:r>
              <a:rPr lang="it-IT" sz="1800" dirty="0" err="1">
                <a:latin typeface="Century Gothic" pitchFamily="34" charset="0"/>
              </a:rPr>
              <a:t>Kinases</a:t>
            </a:r>
            <a:r>
              <a:rPr lang="it-IT" sz="1800" dirty="0">
                <a:latin typeface="Century Gothic" pitchFamily="34" charset="0"/>
              </a:rPr>
              <a:t> </a:t>
            </a:r>
            <a:r>
              <a:rPr lang="it-IT" dirty="0" smtClean="0">
                <a:latin typeface="Century Gothic" pitchFamily="34" charset="0"/>
              </a:rPr>
              <a:t>candidati ideali</a:t>
            </a:r>
            <a:r>
              <a:rPr lang="it-IT" sz="1800" dirty="0" smtClean="0">
                <a:latin typeface="Century Gothic" pitchFamily="34" charset="0"/>
              </a:rPr>
              <a:t>: </a:t>
            </a:r>
            <a:r>
              <a:rPr lang="it-IT" sz="1800" dirty="0">
                <a:latin typeface="Century Gothic" pitchFamily="34" charset="0"/>
              </a:rPr>
              <a:t>ATP site</a:t>
            </a:r>
          </a:p>
          <a:p>
            <a:pPr>
              <a:defRPr/>
            </a:pPr>
            <a:endParaRPr lang="it-IT" sz="1800" dirty="0">
              <a:latin typeface="Century Gothic" pitchFamily="34" charset="0"/>
            </a:endParaRPr>
          </a:p>
          <a:p>
            <a:pPr>
              <a:defRPr/>
            </a:pPr>
            <a:endParaRPr lang="it-IT" sz="1800" dirty="0">
              <a:latin typeface="Century Gothic" pitchFamily="34" charset="0"/>
            </a:endParaRPr>
          </a:p>
          <a:p>
            <a:pPr>
              <a:defRPr/>
            </a:pPr>
            <a:r>
              <a:rPr lang="it-IT" sz="1800" dirty="0" smtClean="0">
                <a:latin typeface="Century Gothic" pitchFamily="34" charset="0"/>
              </a:rPr>
              <a:t>Inibizione a diversi livelli:</a:t>
            </a:r>
            <a:endParaRPr lang="it-IT" sz="1800" dirty="0">
              <a:latin typeface="Century Gothic" pitchFamily="34" charset="0"/>
            </a:endParaRPr>
          </a:p>
          <a:p>
            <a:pPr marL="1260000" indent="-285750">
              <a:buFont typeface="Arial" pitchFamily="34" charset="0"/>
              <a:buChar char="•"/>
              <a:defRPr/>
            </a:pPr>
            <a:r>
              <a:rPr lang="it-IT" sz="1600" dirty="0" err="1">
                <a:latin typeface="Century Gothic" pitchFamily="34" charset="0"/>
              </a:rPr>
              <a:t>Binding</a:t>
            </a:r>
            <a:r>
              <a:rPr lang="it-IT" sz="1600" dirty="0">
                <a:latin typeface="Century Gothic" pitchFamily="34" charset="0"/>
              </a:rPr>
              <a:t> </a:t>
            </a:r>
            <a:r>
              <a:rPr lang="it-IT" sz="1600" dirty="0" smtClean="0">
                <a:latin typeface="Century Gothic" pitchFamily="34" charset="0"/>
              </a:rPr>
              <a:t>e neutralizzazione dei </a:t>
            </a:r>
            <a:r>
              <a:rPr lang="it-IT" sz="1600" dirty="0" err="1" smtClean="0">
                <a:latin typeface="Century Gothic" pitchFamily="34" charset="0"/>
              </a:rPr>
              <a:t>ligandi</a:t>
            </a:r>
            <a:endParaRPr lang="it-IT" sz="1600" dirty="0">
              <a:latin typeface="Century Gothic" pitchFamily="34" charset="0"/>
            </a:endParaRPr>
          </a:p>
          <a:p>
            <a:pPr marL="1260000" indent="-285750">
              <a:buFont typeface="Arial" pitchFamily="34" charset="0"/>
              <a:buChar char="•"/>
              <a:defRPr/>
            </a:pPr>
            <a:r>
              <a:rPr lang="it-IT" sz="1600" dirty="0" smtClean="0">
                <a:latin typeface="Century Gothic" pitchFamily="34" charset="0"/>
              </a:rPr>
              <a:t>Occupazione del sito di </a:t>
            </a:r>
            <a:r>
              <a:rPr lang="it-IT" sz="1600" dirty="0" err="1" smtClean="0">
                <a:latin typeface="Century Gothic" pitchFamily="34" charset="0"/>
              </a:rPr>
              <a:t>binding</a:t>
            </a:r>
            <a:endParaRPr lang="it-IT" sz="1600" dirty="0">
              <a:latin typeface="Century Gothic" pitchFamily="34" charset="0"/>
            </a:endParaRPr>
          </a:p>
          <a:p>
            <a:pPr marL="1260000" indent="-285750">
              <a:buFont typeface="Arial" pitchFamily="34" charset="0"/>
              <a:buChar char="•"/>
              <a:defRPr/>
            </a:pPr>
            <a:r>
              <a:rPr lang="it-IT" sz="1600" dirty="0" smtClean="0">
                <a:latin typeface="Century Gothic" pitchFamily="34" charset="0"/>
              </a:rPr>
              <a:t>Blocco della segnalazione cellulare</a:t>
            </a:r>
            <a:endParaRPr lang="it-IT" sz="1600" dirty="0">
              <a:latin typeface="Century Gothic" pitchFamily="34" charset="0"/>
            </a:endParaRPr>
          </a:p>
          <a:p>
            <a:pPr marL="1260000" indent="-285750">
              <a:buFont typeface="Arial" pitchFamily="34" charset="0"/>
              <a:buChar char="•"/>
              <a:defRPr/>
            </a:pPr>
            <a:r>
              <a:rPr lang="it-IT" sz="1600" dirty="0" smtClean="0">
                <a:latin typeface="Century Gothic" pitchFamily="34" charset="0"/>
              </a:rPr>
              <a:t>Interferenza con molecole down del segnale</a:t>
            </a:r>
            <a:endParaRPr lang="it-IT" sz="1600" dirty="0">
              <a:latin typeface="Century Gothic" pitchFamily="34" charset="0"/>
            </a:endParaRPr>
          </a:p>
          <a:p>
            <a:pPr>
              <a:defRPr/>
            </a:pPr>
            <a:endParaRPr lang="it-IT" sz="1800" dirty="0">
              <a:latin typeface="Century Gothic" pitchFamily="34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1800" dirty="0" err="1">
                <a:latin typeface="Century Gothic" pitchFamily="34" charset="0"/>
              </a:rPr>
              <a:t>Imatinib</a:t>
            </a:r>
            <a:endParaRPr lang="it-IT" sz="1800" dirty="0">
              <a:latin typeface="Century Gothic" pitchFamily="34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endParaRPr lang="it-IT" sz="1800" dirty="0">
              <a:latin typeface="Century Gothic" pitchFamily="34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it-IT" sz="1800" i="1" dirty="0" smtClean="0">
                <a:latin typeface="Century Gothic" pitchFamily="34" charset="0"/>
              </a:rPr>
              <a:t>Manifestazioni di resistenza</a:t>
            </a:r>
            <a:endParaRPr lang="it-IT" sz="1800" i="1" dirty="0">
              <a:latin typeface="Century Gothic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2. Cancro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358495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Simulazione molecolare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it-IT" dirty="0" smtClean="0"/>
              <a:t>Utile se l’esperimento:</a:t>
            </a:r>
            <a:endParaRPr lang="it-IT" dirty="0"/>
          </a:p>
          <a:p>
            <a:pPr marL="285750" indent="-285750"/>
            <a:r>
              <a:rPr lang="it-IT" dirty="0" smtClean="0"/>
              <a:t>Impossibile </a:t>
            </a:r>
            <a:endParaRPr lang="it-IT" dirty="0"/>
          </a:p>
          <a:p>
            <a:pPr marL="285750" indent="-285750"/>
            <a:r>
              <a:rPr lang="it-IT" dirty="0" smtClean="0"/>
              <a:t>Troppo pericoloso </a:t>
            </a:r>
            <a:endParaRPr lang="it-IT" dirty="0"/>
          </a:p>
          <a:p>
            <a:pPr marL="285750" indent="-285750"/>
            <a:r>
              <a:rPr lang="it-IT" dirty="0" smtClean="0"/>
              <a:t>Costoso</a:t>
            </a:r>
            <a:endParaRPr lang="it-IT" dirty="0"/>
          </a:p>
          <a:p>
            <a:pPr marL="285750" indent="-285750"/>
            <a:r>
              <a:rPr lang="it-IT" dirty="0" smtClean="0"/>
              <a:t>Non evidenziabile</a:t>
            </a:r>
            <a:endParaRPr lang="it-IT" dirty="0"/>
          </a:p>
          <a:p>
            <a:endParaRPr lang="it-IT" dirty="0"/>
          </a:p>
          <a:p>
            <a:pPr marL="114300" indent="0">
              <a:buNone/>
            </a:pPr>
            <a:r>
              <a:rPr lang="it-IT" dirty="0" smtClean="0"/>
              <a:t>Può:</a:t>
            </a:r>
            <a:endParaRPr lang="it-IT" dirty="0"/>
          </a:p>
          <a:p>
            <a:r>
              <a:rPr lang="it-IT" dirty="0" smtClean="0"/>
              <a:t>Sostituire un esperimento</a:t>
            </a:r>
            <a:endParaRPr lang="it-IT" dirty="0"/>
          </a:p>
          <a:p>
            <a:r>
              <a:rPr lang="it-IT" dirty="0" smtClean="0"/>
              <a:t>Spiegare un esperimento</a:t>
            </a:r>
            <a:endParaRPr lang="it-IT" dirty="0"/>
          </a:p>
          <a:p>
            <a:pPr marL="114300" indent="0">
              <a:buNone/>
            </a:pP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95" y="2492896"/>
            <a:ext cx="2840113" cy="245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4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0552" y="980728"/>
            <a:ext cx="7604125" cy="4940300"/>
            <a:chOff x="1428750" y="1735138"/>
            <a:chExt cx="7604125" cy="49403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1428750" y="1735138"/>
              <a:ext cx="5327650" cy="19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 bwMode="auto">
            <a:xfrm>
              <a:off x="1428750" y="4062413"/>
              <a:ext cx="5905500" cy="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6450013" y="4081463"/>
              <a:ext cx="25828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it-IT" altLang="it-IT" sz="1600">
                  <a:latin typeface="Century Gothic" pitchFamily="34" charset="0"/>
                </a:rPr>
                <a:t>Weeks of treatment</a:t>
              </a:r>
            </a:p>
          </p:txBody>
        </p:sp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1428750" y="3705225"/>
              <a:ext cx="4238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r>
                <a:rPr lang="it-IT" altLang="it-IT" sz="1600" b="1" dirty="0">
                  <a:latin typeface="Century Gothic" pitchFamily="34" charset="0"/>
                </a:rPr>
                <a:t>0</a:t>
              </a:r>
            </a:p>
          </p:txBody>
        </p:sp>
        <p:sp>
          <p:nvSpPr>
            <p:cNvPr id="9" name="TextBox 13"/>
            <p:cNvSpPr txBox="1">
              <a:spLocks noChangeArrowheads="1"/>
            </p:cNvSpPr>
            <p:nvPr/>
          </p:nvSpPr>
          <p:spPr bwMode="auto">
            <a:xfrm>
              <a:off x="3344863" y="3705225"/>
              <a:ext cx="42386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r>
                <a:rPr lang="it-IT" altLang="it-IT" sz="1600" b="1" dirty="0">
                  <a:latin typeface="Century Gothic" pitchFamily="34" charset="0"/>
                </a:rPr>
                <a:t>15</a:t>
              </a:r>
            </a:p>
          </p:txBody>
        </p:sp>
        <p:sp>
          <p:nvSpPr>
            <p:cNvPr id="10" name="TextBox 14"/>
            <p:cNvSpPr txBox="1">
              <a:spLocks noChangeArrowheads="1"/>
            </p:cNvSpPr>
            <p:nvPr/>
          </p:nvSpPr>
          <p:spPr bwMode="auto">
            <a:xfrm>
              <a:off x="5003800" y="3705225"/>
              <a:ext cx="423863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r>
                <a:rPr lang="it-IT" altLang="it-IT" sz="1600" b="1">
                  <a:latin typeface="Century Gothic" pitchFamily="34" charset="0"/>
                </a:rPr>
                <a:t>23</a:t>
              </a:r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100" y="4694238"/>
              <a:ext cx="30908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380552" y="5081588"/>
            <a:ext cx="41290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 sz="1800" dirty="0" smtClean="0">
                <a:latin typeface="Century Gothic" pitchFamily="34" charset="0"/>
              </a:rPr>
              <a:t>B-</a:t>
            </a:r>
            <a:r>
              <a:rPr lang="it-IT" altLang="it-IT" sz="1800" dirty="0" err="1" smtClean="0">
                <a:latin typeface="Century Gothic" pitchFamily="34" charset="0"/>
              </a:rPr>
              <a:t>Raf</a:t>
            </a:r>
            <a:r>
              <a:rPr lang="it-IT" altLang="it-IT" sz="1800" dirty="0" smtClean="0">
                <a:latin typeface="Century Gothic" pitchFamily="34" charset="0"/>
              </a:rPr>
              <a:t> </a:t>
            </a:r>
            <a:r>
              <a:rPr lang="it-IT" altLang="it-IT" sz="1800" dirty="0" err="1">
                <a:latin typeface="Century Gothic" pitchFamily="34" charset="0"/>
              </a:rPr>
              <a:t>mutant</a:t>
            </a:r>
            <a:r>
              <a:rPr lang="it-IT" altLang="it-IT" sz="1800" dirty="0">
                <a:latin typeface="Century Gothic" pitchFamily="34" charset="0"/>
              </a:rPr>
              <a:t> melanoma</a:t>
            </a:r>
          </a:p>
          <a:p>
            <a:pPr>
              <a:buFontTx/>
              <a:buChar char="•"/>
            </a:pPr>
            <a:r>
              <a:rPr lang="it-IT" altLang="it-IT" sz="1800" dirty="0" err="1">
                <a:latin typeface="Century Gothic" pitchFamily="34" charset="0"/>
              </a:rPr>
              <a:t>Vemurafenib</a:t>
            </a:r>
            <a:r>
              <a:rPr lang="it-IT" altLang="it-IT" sz="1800" dirty="0">
                <a:latin typeface="Century Gothic" pitchFamily="34" charset="0"/>
              </a:rPr>
              <a:t>  B-</a:t>
            </a:r>
            <a:r>
              <a:rPr lang="it-IT" altLang="it-IT" sz="1800" dirty="0" err="1">
                <a:latin typeface="Century Gothic" pitchFamily="34" charset="0"/>
              </a:rPr>
              <a:t>Raf</a:t>
            </a:r>
            <a:r>
              <a:rPr lang="it-IT" altLang="it-IT" sz="1800" dirty="0">
                <a:latin typeface="Century Gothic" pitchFamily="34" charset="0"/>
              </a:rPr>
              <a:t> </a:t>
            </a:r>
            <a:r>
              <a:rPr lang="it-IT" altLang="it-IT" sz="1800" dirty="0" err="1">
                <a:latin typeface="Century Gothic" pitchFamily="34" charset="0"/>
              </a:rPr>
              <a:t>inhibitor</a:t>
            </a:r>
            <a:endParaRPr lang="it-IT" altLang="it-IT" sz="1800" dirty="0">
              <a:latin typeface="Century Gothic" pitchFamily="34" charset="0"/>
            </a:endParaRPr>
          </a:p>
          <a:p>
            <a:pPr>
              <a:buFontTx/>
              <a:buChar char="•"/>
            </a:pPr>
            <a:r>
              <a:rPr lang="it-IT" altLang="it-IT" sz="1800" dirty="0" err="1">
                <a:latin typeface="Century Gothic" pitchFamily="34" charset="0"/>
              </a:rPr>
              <a:t>Acquired</a:t>
            </a:r>
            <a:r>
              <a:rPr lang="it-IT" altLang="it-IT" sz="1800" dirty="0">
                <a:latin typeface="Century Gothic" pitchFamily="34" charset="0"/>
              </a:rPr>
              <a:t> </a:t>
            </a:r>
            <a:r>
              <a:rPr lang="it-IT" altLang="it-IT" sz="1800" dirty="0" err="1">
                <a:latin typeface="Century Gothic" pitchFamily="34" charset="0"/>
              </a:rPr>
              <a:t>resistance</a:t>
            </a:r>
            <a:endParaRPr lang="it-IT" altLang="it-IT" sz="1800" dirty="0">
              <a:latin typeface="Century Gothic" pitchFamily="34" charset="0"/>
            </a:endParaRPr>
          </a:p>
        </p:txBody>
      </p:sp>
      <p:sp>
        <p:nvSpPr>
          <p:cNvPr id="13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2. Cancro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110468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245839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</a:rPr>
              <a:t>Leucemia cronica mieloide (CML)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5" name="AutoShape 2" descr="data:image/jpeg;base64,/9j/4AAQSkZJRgABAQAAAQABAAD/2wCEAAkGBxQTEhUUExQWFhUXGSAYFxgYGCAeHBweHBocHRwdHhwdHCggHR4lHRgaIjEhJSkrLi4uHB8zODMsNygtLiwBCgoKDg0OGxAQGywmICQsLCwsLCwsLCwsLCwsLCwsLCwsLCwsLCwsLCwsLCwsLCwsLCwsLCwsLCwsLCwsLCwsLP/AABEIALoBDwMBIgACEQEDEQH/xAAbAAACAwEBAQAAAAAAAAAAAAAEBQIDBgcBAP/EAD0QAAIBAwMDAgUCBAUDBAIDAAECEQADIQQSMQVBUSJhBhMycYGRoSNCscEUUtHh8AcV8SRicrKSojNDc//EABkBAAMBAQEAAAAAAAAAAAAAAAECAwAEBf/EACcRAAICAgICAgICAwEAAAAAAAECABEDIRIxBEETIlFhMnEUgZEj/9oADAMBAAIRAxEAPwDr3TzaZP4cbfHj2jtVt5ltrPpUe+BSO2Wsqx+hiNqjuc5YivtNN0hX/iAS3gzUf7lzjvd6j0ahXQm3D9sGuVfEHSLgZ7qltyiCkTO3k/3rpul9BLFNgjgd/cxX3UbdogM6nid0eMwY810YMpxmNiyfG2phPgPTX2uq7mQ3riIjsSfE+K6PctK6lTkEQYpJYuFCvywoVj9AGSPJP7040K2wsWoiZMGcnmly5Pka4M7FjcSaX4ZZXE3AUBBiMmKD+IeqWNAF3FnM7ktk4GecD+tbCa5z/wBROj3Lt23ftKLqqIKjPBFHx8aM9NDjb5HpjGNvqSaq4vAubQUEyrKciQcqT5qnUmN0qVyBA7EHmlfw10y9c1J1N238lAAAD/KFg/p6f3rWa1bDLcu23kjJUE7WPaQffxW8jGob6y5IRqHUW6nSscGNzIGI4xzA8nGaos9dt6KwWaGdmO1f8oHP4pgga7AV/mNEwygFfIB8dqS/Evwo91C6rt2GdrHJBENx7xSYFU5By6hBU/VzJWvjA3TBAKyCViDgzMg4pv1jqmkG13TczAGOAfEzg1zTQWbtu8qhWB+kz3B7UR18sLrKZDLAg+IFeofExswqVPjoWHE1N7qurLqLYFvcgVfp4H3xyAO1K7rBtu6IHiM57nzQPwhddl+Wo3TJH6dqYi4iD0ZDYZSOPv8AavN8rH8bUsCqEPGWFSqB1LKrsVkSMLEZ9/7UZotWQjuyq7KVVXPef80fVFP7Grti2FuBVWMA/SR7UP1Xp4e2hsKpUGdq4DSIn7ioAVOc5A2mHvuWdK6oXbY4ExIIGPtS7rGv3XWTOxcEAxJ7006ToIbeVKmIg/7VZqukW2YvtBc+SYP3E80RZEleNXuLtFrhZQAgsCSVE8L2/U5AozWam3dtgSfVkCJ4OZxxNDa3QEXWJRmVuNp4xxRFjSXF2soWdpBBPEkkffmmOhqY8f5e590jQwGJAhuIM+x7ChNXoWUtugLOHnEeI5P4p5pLO1YJk5J/JmlfU7hdNxVl2vEHv71jbbMVWPKCXUUqu071BJbGZPtzEUy02lJsFCSszE9hOKX6ETdTZ2OY8d5pz1K1uQqTC/zEHP2peMZzsLAdJ0kiS7CIIge/Jqgr8squ7ftO5VAgexJ7n7UTo9eDFsp6SIBJngd6t1HTsj5ZAgAQe0cRWoeoLN/aUXeqkN9A29859/bFT1Ci4HUAIxIAY43dwJjNTbpIY+pv/kB3P3pgbQwCBjj2isP3FJUdTPfM3Mq3LqgBoIUH9JiKN1egRVIQQ1w7QcnvJHsIBqldC0G2GTaTyfq5zjzTl7YK7TwRHv8ArWAhZqqpmND0y6Li+mApncCIODAEd6G/w24qbauLg+skYGO5NN9S3yQlq020EmWJ3RHaTOaV9W1DvbXcSVDspYDmAIOKPWpdGZjcZ9Ysj5m4OoYjKsY494ozo2m2qWlSW7rxjtQhG24zlGZXzEZEY48e9FdLTYrO/oBMwcQPesR9pJieFSnW3B81g9xkAA2gGJEZ/eqrNxigUv6WLQXEyB2M9q96jrSbhUBNqZlhM/bxXtnqe9lV0XYxgDwe00CahCniNSg24QELCliHKzwOI8CjtOqfMVrY2qBtmI3E/wBfvTRVAEYAqvU3NqkwT9ufxRC3Jl7i7Ua5DvSSrNKyJIHYfallhWttCSGBg5gH8RkUzFsqgVlzxPnvP3qI0pfEwRmeaBMopVRLOp2TesQncgkDmJyKX2ekO5ZiPlgKFtqc4BnMeaaafV21ItiTGNxGJ+9CXtfdZm+WygKYiJOO58UxOoF5DQhmn0MDshxle8Ga+1muWyGa5O2cHkkn+UD8Vdo9Tvtq5gSJPtSz4i1NpLH8W+q/5WPE8gwB/SmUX1JgFmowLr/VLVy1/CILSpMiCQe1ZnqFlLkB1HAg948H2plounW743LftuswWtk+nuMdpqvrHV10oNpFV2Inc4lgO8/tFPjGRnpNGd+OlHFdmfdE6eJRbQO5WDFhwFHatmqq6nfaCqcndHbucVkeifFp+XkLtGJAiD7xg0HqergWr9hr/quj0mcBjM/YU58fJzpt3J5Mbueqmgv6rTXTttOrEDYASf8A9Twat0S3rGmIAAYNMNxtJrjx6VfVVtqAYYmVbk9u/tXVj1XfZSxdBFz5SlmHZxGI/FUy+MMZHHc2TGVAA2Idp/iAtcAKjaTAKnPMZB/tT43BMd6yvRtAHuBmuZB3FYiT9+4mtZFcdEHc58wUH6zPXNZcDsXAIUntxOARRdrXN9PJ2SCeSYnjxV2s0CEu5YiRnxjvVGiUKQ7K0HhjGJ/9o4obhtCvU+0urJZSCTP1IO3vmj9e5CEjn9aq1OsCMFCyTk8Cov1NR2O3ufH960SidgQPT3WDLDTJjbAgjvwKI67dYKP8pPqI7eKjf1AVgqwZGWH1RnggRNEXJ24YCYjd/T71quEnYNQDpSgkuxwvBOB/vTHUas4CDcxEjxHmqdMEZgSDJXbxCn7Cr72nBIJ9JGAQYP2o1Q1AxBbc+0WpLSGADLzHvRVCWmVA0AkcluZMx+1Xi+sgbhu8Tn9K0Q96mU+JPi63YYoI3Ln6d3H2MD7mhOkfEYv222NcRp+Y+4knacSs/wAoPakfxP8ACGq+e7W7fzEcyGUifsQe1Pvgf4ZbTM9y+VDuu0W5Bx/ea7nx4hi0dzuKYVx2DZjbpdxSHFwJ8uZRiANxPJzz2zTyyqbYULt8ACKwHxHff5V64uLgHpkTAnt2xSn/AKcarUJqDuNxrVxSTMkE8gj35pP8a05XEfAWXnc1HS7ptlrrBoACgFslif6AU+XVi4v8RALZEkkgj3BpH1nULuwIDHcO3GJGO/8Aavukg3CdoJ2wSO3PHia4rowugZeZj4aazcAMzjbjGOwigBYCPADXGTicKO/bJNNNOha4H2FMQZ5P/ivNRoDuLI+wt9WJ/vRIuQVq0TKL3UZCNKhTMockkdhQl/VBgpBcAttdjyIyBjAGea+1otiLfrJQxv4Enmau0RNsldohpjMyQP3miSeowUAXIWT/APyFZZFXcCf8w8V4moaVYSAMkDuKjprx2q3zCXJA2/1Efmjtf00tBtkL2I7Glq+prANGBW7LOhW3BQnvgqff/apWOlOX9eFAgkHLYjtRVoCwIjc7CTHJIx+nNR6p11LNhrzA4MRGZ4yKZU5GoOTdLGC6cbChA2REe1cm/wCoGjvi61vZNlQGtx2UCPz9q0Oq+P8A5QtuwDpcONqxABgmfI8U21K7g5Lg/wA6h8qynIgHjxiutC2A2wlsIbC1tOef9NLrpdvXUkgW4IP0yTC/me33qfxDdc6hzcxnI/tXRL1/TLaCEC2/1bUHDe8D+tKP+0WdRbk3CL3cNncew/3p08tRk5ESy5ftzI/UxOkU/LuOcCB+T2oC3aA9ye5zxzzW9+MekLZ09v5Y9O6TkmcdzWEdZJPLdq9LFkDryE6sLBxymi6Vojcs2/URM5/XbS74mt6iz8ssrLORcVsFhjkfrmtf0PThFVYkhQPz3/vW0NlFtQwG0DIIkfpXHmz8HGpx5M/B5z74D6vqNRqgSB8pV9ZiADGIPdj4rX3esbi6p39KNB+rMgnj7Ug618wQA38MQVCQsE8Soz4zWh0fT2IG5gFba7JGd2CYM4kieK4c2Tm3Unl4k8z7gmj2whDEsxh1JOQcH/WmA0LRt3n5c8EZj/SvtNeslmFtQG53RE5yQTzFTs9YQsBBAOATxUpElidCWa/ShoI54nt9zQF+wy+kqxAHIEzPerHv3izET6T9Mdv/ABRN7T3GZjiMFM5HkcYoUDACV7MX3rQUeGCruiOO/wBjPNDLqkQlncIjA5P9vse9OdJom3bnj7c8+a5b8bdQY6i5bwymMeI4A8RFW8bB8rVL4EGUlbnROk9QGojZcRlQySDn2kESJplrdrCBtLLxP8rRj7GuV/B+puDUQgQIMNiOSAM98nit8unIuPKycxIgE9j4o+RhGJqEGbAEbue2D4J3QR35jvUbunYxCtuPfnP3ou4lw7S6wSuQvEz5x2ip6AKr/UokRtB5Pv2rmIo1J8qFxhbuksVKnAmexpPr7X8YlgSOQY8DimGt1bKQqgHE54pb1HUM2xgSAQcA4kH96JMXGpu/zE/Wuk29UpDFrQLbpAniYyOPeaJ6FprGlIUBziA5WAO5jvJ8xVyhSASYklTA5xn+tS/7ebwPrgAxge3ucdqp871xvUuTqidQD486uigKqq1wdyJj2Hmlvwv8XG2dl5V2k8qII+8c0p6zptxY25IUnHeOQc+BSjpuld2GD745NeovjYvj3/2dC4U+PiZ1C/15/mNtK7VYAL3YHuDRvWXUsn8Qh0O/aMbvYntSk9NZAJQSEUBuwOMk+xphcsC6xe24O4bWEHmOZjAxXkk0xqchVAQR1BrtwMzkMZJkCMER/Wnmk0gAU5kLGTx5pPYsrbuAu+4p/KoOPvWgs3QwBBkGlGzEzHqup4unUHcFE+YqnqOpS2ha4wVR5MUVNZP490S3LYNzd8tRuO3sRn96tiQMwBk8a83AJkrfXdPqLqizfIuZEhZETxmpfEnTg2nawHHzXBIZxgk+TEDiue/CCodZNrcF7AxIk94+011LVgfLIZuYgxIyYxFVzYxhcFZ1ZE+JwAZhek/Bbqg/xJ4IYQ/oEfjNdH0ptOoC7WCiPtSe1pxAABfa0lACIEYMNReiuKLxJ2pK7Qs5mZz71HJnbJVxMzF+z1Atf0B2dypWHM55+1Lf+33FYTbdQDJIgRHeZiK24NCdTEoRME4E8T2BqZW4qeS41Mj1fVb7Cac7HJ+pp+nOAI7x3rIJ0VkeWJIB+nEx5zgxXRbnSRfcFrRtwIZhGfYD95rzWfDbTNtgZ53nOBHIFWx58mPrqdOPOiiuoH8OFHPpaCM7YgmQMnOQIp3b6gwb5W03GQfxGEAD8efal/RPh+5bui47L6QQAs5nzIoPqPUQmpcW/mAEgXNsQSOYBFI2Rm20iyh3IXccFkuXS6ICwUSWkYzGPxzR1rbcUXAMlYnvHiqrvTrdza4LDAEqYlfBobqN9rShUMBvpIH0hQMDySaF+zI1yIAg1rpV5SoBWFMhvEeR3mp3+m7ScgJzkn0g+B57VV0zUlXlnJULLkmQB2+xmm+rC3EIGcA+nnyKSgZRmZWowK9cFzaIYbTKw0THG6KYaLU7wZEEGCKXCyQm9n9K8QIP2M17pdUbcTbIUnmZMnEntRs+4jKCNS1+rgEwhImJmJjBpXr/AIesauboAVuGDCRI/p9xTTWdPG6VO0se4kST28Ggw8BrSnAOSeWI5+w9qZHdDYjoQNp3POifD1m0BtKsy/5eJ8nuT96J0oCgh0LN3nj7zXugyU2rG36mOJ9qYapN6ekj9cY7Vmdn2YruxP2MA1FzeoAPEGMgQOcnmq12yonuIxgnt9qJWy2FKgfvjvxih9ignklTGeJ81I33MtdCQB3ASTuz789vwaOs6VdoVxJYloI4/Tiq7J9BYwsE7iB9VejXeoEhgOIxH3pgAIps9Qi/0+2yhdsAcRiKs0unW2u1RA/rQfWLzAKoJEzJHt2oPp15lcLJIM4JngUYArFbuRHw/agsw2N22sf696R9J6Wyn5gY71bbtPMHuJ9jPFXC0zWlJLFRc5kmP9qO02ocyZBtyBMw/PY96IzNVXOn7KDu4319kmwUL5AEscTHmPND9HBLsxKg7QNqnt5NFdXsM1sbRMEEjyB2qGlsTcD7CkCDPJn+1KZzg/UzxtG6s5XaQ+c4INC3JQrbLFRt3SO7E+fAp7FQuW1PIB+9GooyfmLdHrSB6gT5bjA7n296K1V9fluSAygZGDNB6jQkK0HBj0sffiZ4qGk05VmZ1hdpBEj1fiaykiOQp2IHo9FatENZsrbLSDgHJ7zzVy8oQdxH8nb8CmNnQW1BaDxwTMDmlzMI9ClVPMHPPc8/iszH2Y4bl1DbFtpa5cO30wJ7e9B213WtgVYHNwMCMcnGZqbyVXfDBXOGaNwj94NQuueAAouTMQRAwBjvQ9RQNxra1YY+mCIkEHJ/FePqSQNqk+oBoMEDzmk6Lnfxs+qO88Afequo3nmS5URiJA4n81g2pvh+1CaVHnjMYNTFBdNvn5Ktcwe5P7H9KLt3AwkEEe1MDIEUYo6xcPzEVnNu2QSSMSfE0v6d0c3NzlsFvqjLDzWma0pEEAj3oHrus+Rp7jqMqMD34oheRqWTIQAq9wTrWv8A8PaC243CFE9hHMd6W6YlxDg7i31jKkd58R5rml/X3HvS7MzYyTn/AMV0joDXbtplgbhCOSYgc4810eR4pxrd3OtsIxJvv8wnV3bQhbfqAeX8NHaTR1npzel09BHZh2k/5T7xFAP0ZratvYG2MsFHqPsPANNdNqXhS5WGIG0cicCDOa5L/M53Ir6m4vfXtLIACskNIyx7/b2q6w6AApMGZXMemOZODRPVumB1ZkUfM5mYn7n7UNY0dxgTCqYECZEgEE47ERWozAoRqWDqTkhsbSY2xnmOfOajq7llmwAW3CSZ2nOeO/vVtjpoT13T9PqwTtEe0SYqs9OUHfvAQ5HY54E+PxVMYG+cW0vUF1rn5rSTkwozx4Aq3T3vludq4kKZ757D/k0z0t9GO0kFx/zB7ivr+ktht+0b4kZPI4MTHNT4zfIOiJVrbxODK5I5+oYzQzn2B9yJPtXrXWIAJknJ3AYjsBXigGd/AxK4J9oFK25gKG4VavBrcNt444x3Me1ChRImYnExE9pNG20R1hMRjjI7/pQTlSNpbaZOG7/aPx+tPRPUUVueoAcMTM/v3r1Va0CyhSD5Of8AaiLii0Acsx7n2FU2rKGA4IngBjH+1L1Ddyy7qF09sBoaTCKojHYc9h3obpgsXHJFrY4zByPuO1Uaq05s22uKFIbtnaD5qXSR/Gwd0A7j4Hasxo1GCjgT7hPX3MKJO0n1Ac+34r7oJPqgnYIifPep9U0VxnD24mNpBPartBpXS2wJljJ9gYwKx7i8h8dQwXVJjcJ8TmlfWLp3KpJCkfqaHu6PaLWwTcLZPf3n2prrYgFtsDmRP6e9N3qKKUgiK7V70Mkq2RG7MZ9/2r53JXY8uHkQTxHuKosDcVUMckel124kcdjThumKREtzMzkUoJlCVWBDVPtlYCL6dpzxjJrxgitw+1TmIgf3gUXa6ak8Ngzzgn3FQvaB5YK4COZMjOeYo79xeSyestSy3AAygcTH5qFjSo4aY5kBT9P/AJojU6SbewcbYjz4pPqLl22N8bWaEnmAO/5rQLZFAxjqkt2kK7Z3fqfzVVi/aWJVp7znb/z2qIVrttGbDjMkQCJ7/pVb2XyRtIPJDCB9zQP6jAD2dxjrgSEZRuAMkDuIqejGWbaVBjB/c1RpdUqWhB3leYr231CZ9PqgkDmYpolGtQ8Gh+oaMXbbW24YRQtproZCwncYbiBzxGaL1GrVMGZ5gCcecUwNbiUQdTmmu/6fXg3oIZe0YOD7mtB8LI9ohMS7HdIk4GD7DtWwDBhjg1n+paVA21tyrt9BBOT3B96tl8h3WjOoZ2yDi8Yv1BW3KVLACH8CcH70q0mkCXDuVmIPowTj+Ug8CjNHobmzsu9RvnkECKR/FHxS1jbasrHpyTyMcRU8eJshoRcaknikZ/GfXTpNKXBAuNhZ89/2rnVnrOotPae84YXPVyAwnviir/UjrU+XfB9JlRJ57nnwaW9WdEubSFdrYicwI7DzXqYPHCLR7nZhw8PqRudQ6L1F7tm6Jl0kK3klZH6GqtDaZ7RWG3z6t3kZFYXpnXBvtl5C2iWIXBg9578V0TpPWAwBKhUb6CDz9/euDysJxt+jOfLiOPoSTzAZrZUr389u1E6RROD6YxP35FH1y74v+Krw1Ny3beEQhQI5I+qc8ZqeHCchoSOJGyniJv206ElZInODxmMYxNT1OkgLtiFmZMc9581nfhPqo1FsCYYCCYypGSBPIPanTahrg+n0T6TGZHn70uVOBozMjK1fiX6CNxyJI4FDm48lpBInBA/Tj2qNoYOfMec9qI0VkXAS2YMA+fv5qQgNDctfT71BXBJ3Z+1BvfKGI3svvAE+KcNAHsKTXStxpYFAe4P6TiiRFQ3B9GzJbhiyh3AE8gRnnzU31RV3RWwF3CAASR7xTnU6Zbi7XEg0AdFbtCFUMxBPqMwB/QUK1qOHU9iKbmuY/VdbiRGBPeT7U+6VeZ7IYn1GYMfoaR6fqCGf4NpYyZiPuJFaPR3w6KwEAiYrDuHN11LQMUq6zqYIXiVMHB/b2pZ8SfEi2XNsuE7c5z380HY1SuULsbinPJI/B7YPaukYW43Njwn+Rjzou64qsxEIcQO496dGlGnvJva3u2BTCqDA8zjk0Xb1YCFmOASJ85gVzjUm4JN1FZ1bl2BYjJEeI4H5Her9DdYOFDEg8g5rx9UhDNs3EmBuUYntjJ4qzp77XA2ATiRzj7nilI33KH+J1GzcY5pZqFcsAWgRkgcnzFFnWJMbv9P1oO7LuFCkR3I/UzTE/iSQEGVam6WtLJxuIJ8gcGoae2DuUDBGfH5pzsERAjxGKVvdIJUotsboQ8SI+rFYqauOrXqT0mk8gADj3xH6UTZ0YVp/QV5ob8ysg7YyO817qdcEMQSe8VhFJYmoSQBmgNQYZnR1iIbvEdxUNXqw25dwExtHB7SCeB4oVFE4RgFQ7xHOOPeiTCqVswjQ60japSFMhDPPsfvRN6Su0E23eSCBuiPvI480mh/S28n1LjInPatHcJgxExiaymbIoBsQC71a3bYpcdQRAGecckAYzWR+OeiPdufMtAtIzt/2rTX9J81cpbLmclgYP4GRS/4s1B0+mVFk4j7x2+0munxmYZBxlMJ4uOPcw3R+kxdX5txUA/zGf6d/vSbqilbtwMoBDEYzicfioXnJbJM1qOi9MTWKq3CQ30h48cA+RXsMeH2Jnpm0+zTP9GthmfcY2rjHeumfCPSZ01su7Qx3FcRhjHv4oBPgQqpAuA8YAIkDtOYqvR6i9aMK7jbgITI+0V5vmZ0dQFnPlf5lpDN4TA9qwXxR8FfPum/YdRv+sHOe7CPYcVoeqO1+wjID9XrWc8HHvmggACZXaDECCJI8e9caZmxm1nJhDIeQO5b8KfCy6ZSXO9yZnsMdhRRBQ7JZgDOcA5nsJNEi3c/w8SQ3ucxPE+YoDRqZgh/EQTk954EeaDuzmzBZYliY1S0l2GZfUO0miGdUGYApbcNxIBIDOct2xgCvWRnYlWVtoAJ/4KS5Pj/yMmAYeR2I/Slz9PciJEeZr6xqSiwBuC8nj7wPFH3WbaCkT70e4NrPL19Uks32BoO/aGptSpZJ7xyPsexr7qF+2pX5nMH0hQSR3/FFaPUI6g2yCsYjtQmFgWIqPSbSbLbC45c8gYx5I+ke1X3uuWbb/KziASBhfAplevqolmVfG4wKwL6W8LjC9tO9iwKfSVPg96Zh9bErjHymmgPxt8Iai7fN616kfLDcNwx78jFA9P6JqC6fMf5aou5Ru+oAQIjFbJrxO1t0YiftV2luhndVZUUGSGz/APiOwxxXQvmtw4kTqGR1WpVdFr+GVEsVhgWIz2mO9MHtuyi0VVWWHUA+kgYIzmc0vbSuBJUqSSWuH6dvmp2tQr7wN251hWc48xH8oMVye5FhexD1e4wZtqwF+kEGSOODVOn1RncuQAZmT+/aq9BePzAUtbdoIuAYn2jzNRv3pYszbFJ9ODt/UHB+9CKBujDAjFYVNytlW8T5+1NrKkADmAKC6cSyW2Zex7xxgY7zQ2i1gZ233CrBioQGBg4x3pgK3ItbWPxGGvvMEbb9Q4/2/FKrQciWkg5E5g+f0pnrdQAUUruZjgeI5J8UiU7WJIO+SIPt/aPFB4+IajvRscZma9fR+vcDBmSOQaG6ZqB8wqQJIkEfuDX2tO29NsMbpXifSBPJH4orVbikHlUF1IPqRrZmfq4WJ5nimAutsYKd5IYoQMAdgTPNLNRq2vL8sgbwd0DhwOQPf2o/pNkhmIUohAG09z3MVgYzg1uU6VFG1gxa4YxP6yO1LbjE7xmSSpMnd+nitVsAzFZ/qenIuMxBIaIgT2GPbigy61Dje23E2osusGTCcFT/AEjirviq587Trbcxe2gnGM8gnscA080nTRC7yVZhlQYkDifeIml/XLCG60CIX1Qck9sfanRmxnkJZcis4/U5j/2i8SV294kEftPNa7oNlrZtLARUlmcj+nmtT8PaUFCQu1e2ZMg5P5qfVtKt75TSF+oBWWC2Dj9prubyzkWuo7+Tybieopv/ABzbtKu5WbcTtJxKzzFRu6xL0FJRgCYOdwPqkEd/asBqdRc1A2MkskmAvqC8FSAOxzWt+GWuuLe9YO4BcRK4yR9gc02TxkGPUZsK4xyEfNbAW2FIuYJZfJP2z9qYdLvKHKgbJAhCQc98+YoXSdPZWjaQVnaTEd4jziKn02yZj5fGSSOMcfefFeapInMwUg7hh1pM+pcN6Qh5EfzT/wAxU11jKNzgEe3I/wBaBtSE2FRj6tvqPP7URfZDsIBIjdB9+PuaxMnxHUv0qW7m85IYgsrH6SB2HaiIRVgQByM0uTU/LZvTMn1do9h5iqtS43GeMbQB2jEVr9wcNwjV2dobO4H1BP6yR2q3S6ppCNEkbgfI/HFQ0oUqFuRuyADyAe1VaixsIEkgjk8mO32HijN+jEnVC1y6GUnKDYfI7z7zU7WsXT6d7wA3WlIaO7MYUfias6r017elRRnaSXjPP7xWT1gDKbe8qGHqjjHn80UW3W51oodKB6ibquuuXB8y4S249z+wH9qK+D+rbbvy7o3WiGYox+kgSCPHilWu6feC/SSAe3f7d6I6NoWC3LjDZK7VBPqM+3gea9vIqcKPUvxXjUf9T+L2LD5VpRbBx2OO9aXpbW7v8S8Y3qGTt94PczWF6V0h7zqNrL6sn/TyT7V1zS6YWbQHOxf35/WuDy8eNaVe5HyGVAFWL+sNc/wowSZE4zAPJApZorPzLiW2BAMmY5ArH9U+JtXfun5F3aFJB9QXvznED81vvg/Vs67brB7iqP4gjIPOR71HL4xRQTJFWxpDurrbtK184KjJmJ+5nH3rKav4vW1sJbcriQUUFAAe/fHtWq+KNMl3TvaZgu7AkgZ/Ncvu9B1IB04tgorSLjciTnbGc9xVfHRGH27h8ZUZftOmjrQbTG8kExjOOQN32zQXS9VuvKLu1ywMNtEg/iqehG1ptOLF2SQCDAmAfJ9+YqfSrKLdU7LgUkhGYqRPbgTx5rkyUG1E4qA2v6lvXdTtvjJBCYI7gz5qlb/zLaoPUeYB9QiZkzWi1WiS4PWobxPvSLqOs0mnR024YbWj3xE81lQsdQY3BAAG5PpMozXCjKqpkseeOP8AWp9SYllchrUiAwO6cTDLiP1pRb+IUuotnTBflqu0q4MmMBecYHNOOk2hdtSxbYpICNyDH+buBOJoMvA8YzhlPNhBulqq3EYi6RwGIAUE/mczTJ+uoGICsQDBYcT/AHpNdv3lYqGG1D6VIEtHH3+9EXdPsZgQ21juUBZmcxI9yaXfqYqGNtH+p1W1Qy+onC+81To2fcd6gEiZBPbzP3pdY1VoJ8u5cVX3FoBkpnAxIEU30qCN27fI+r29oxT0ROdhWoRFKOp6Hc3zAof0xE5n8c0y1Dekxz2+9LL2pa2jrIDRKBRkYk/pNb0YEsHUX22uICBKNcGJxkcQO2P7VZ0kMt4LuLAiTOYxznio6DTsWUSzW2BLbpwYwQTwZ8U0+clpiPWzHJ7mKQfmXZuxXclqej23O6NpPO3E+596s0/T0tyyr6oiaJt3AwBBkGlfVY+Yu+flx28/iqF2qrkQWOrgVoBlLl3+af5QeD9vanen1SsMMpIGYP6/j3pdb0xdH257KxGSvif719oNC28FlgAEGYzOIjxSC47UQbMouwrPtYhQZx3nPnjNEXLBUKZG3aBJPt4HNedV06b1O0liOJhYHGKm+66u0gBkII8GQRHtQhuwJUFFxzDFS3YjnHbP7Gmly0BbgYgQCe3al1q0QyF8QcAZz7ntTTVXQqM3MCaMm53qJwkD1DPYzjHJnvVt/UuVYQCYBEj3g/2oa5qGjIUqJO0D9YPmrN21vQZMAy3g5j/ellCPzCtX1W3bYrcIWAIMzz2gcfmuYfGfVLb322H08ekePtim/W7N0XbiBN+/JceDJEHgGP2rI/EmnvJC6bR6i7Cjc4H8Nj32kiSOcxntXX4zrjyfaWx/HiIYmR0nVCrgQzAD1AnEeYnFPum2HubzbQ3FGIiSJ4/571jtLrlO8OmpW4izct/LkiOJaIAnzFbP4E+IVa0Ue3c09xSWBfAYwOCeDAzPIFdHk5lK0JbJ5HtNzQdH1ZtLO1QEIVsZJJznn/xTbQdSDPd+bcO7cVVP/b22juT5pVphbu3HCXkG5vUCpBE91PGf9af63VrYa3bRQW24J7KMc815pu5DIQx0NmZjqfwMHd/4cl/51MR91OPvTTpelXp1sCCzvMCfpUZiYzzWi6brBdTdEQSPbHiq+r9NW8kEww+lvH+oqzZ2deJMl8rE8X6iM6trtwOFhj6dvP7HzFNuk6dgWLAIDACAkx5OcD7Clthbdj1PdUsfpUqRHuRk1HrustsbToN1xlIUyYC8Njuaive45HIgKNQlunnabakDcY3EDPc+/FfDQCy1uGa4f5VJ9IIGSYoboYuMHYLO0fww8gbhI/pTHUadVsiVIdfVFvJ3HmPOTTUDuKxKniTCW1Z9SHbv2kiD/btXKPivUtvAM7Yn8nk1064osB77nc22OI+w71gutdUUnc1pBORE8/bx713eECDdS3iimsCJPhglbpaDG3Hv4/Oa3tm9cuIANrjeJQemRHA80h+H9YmpuC0VVXn0t/mgfSR/Stj0nRWUHy1uktMyD39v6VLzbOSzK+RkA7G4R0TQsAxdYH/9atllHfPafFE9WfZYaD2gH74o+gepv6SCBtIyScx3IEZIrnTsTz+RZrnJuo230135yywZj5JzyGH9DW3+CetC5I4B7HsZAj7GkHUOgXNRs+WwIyQfI4MryD/vWh6L0P8AwGndgwe68AmPSvYYyYHNehnyYzj/AHO7MyMle4+6hqWtISYYs0LiAAfOc8UuW211yJCvGcYjiR71XvIwW+ZuWWDHHP8AWmnRra7JVdpODknjwTXmXc5a4C/cEvQrMtwnAATnsOcd5q2zYu+l1AllAbcfHB/SmF0gkLug8wDzSd9W8k7iGBgL254it1FUk9Rxo7GxAszHerXAjIpNf6swuMIAVcZ5MR3nFG6i6A25pgCFE/VPtRiMhB3KrWuYsMDb4AyBTFXB4z9qTmIaARwdp8T29q90DQ8gdjMcE8gfegDGZQdw/qFpSu5p9Pcc0r9LDaykSQQQxncOJNMN7OxVoClZifVNVf8AbM5aV8RmibmUgCjBA5MkTu/m7CfvTNX3bVJ3ArDePfNBdTB3Tyvt2PuKt6QhG45CmIB/cxWEzbFyNzpXMNI8cfjd4r3qK2gm8/ywPSfwKv1oYq+0ziIHbz+aS2k9UKsyIYEGPIn80DMtsLuBobbvC7A7uEYA4AmCPIbapHNC9X+L9PpLR/xDzcVipS0u7bklRtXAO2DLGB+1LbptqrEH1bxsA+pmncqr7n1AHzU/ibpatp7rMgawoDBt+wljEAPypUn370VjvjA9zn/WfinSaxwpZrSufVctqzvsHqVSk7Y38ghsD3zuNJ0y5eBtBNp+XvDNG08EMB9ayfYd8VlvgP4PY6pW1Vu5ctDIVr8rP8srtBce1dW6teFmztAS0xMrOOeSI7qJJ9h70zUYqOy/7ma6Np2DxcZU3AwJk5AIyB796d2dLeuXfpJHDF+BAjEcn7V5odgO1R8ywVw22Cu6I3H7CR9xTm/fazpg07iqgeZ7An7UnGWOQiMtFp1toEXgUP1G7dDWxbt7lJO9t0FBGCB3zQtjU3FYC4wYMCZAgrAmcdqQf9ze7d3G69tSYUA4xxI7zRBrckuJiSYO9wmQ31D6i3Mn/wAUwu6GbNh9jtG4ttwRuz+mKcBbdzaGVTcIh2UiVjP3o3XaUXEgkgAhpGPpzQAFyjZuhURaLqS2kJBuFD9IIzI5WTiJjNE6Xqa3bdwpuFxRADEcniDweKlc1a3V3fLPy+AxAIjyV8UZpumqgJULuMGduJHBj80RUQlasjcw3UNQ1xGWGJEEzJyDn9jxWR6jfNxiGOBgf8++a67qemGWKxtLb2HckZ2/kisdo7Vm5d3XbVuZJb0gbQPbv9orr8fyRiBBE7sOZSNCLfhPpVxi99Q222p2t/mbiB7RmtX0vXFwltSCSRAAGIzMinfRtahtoPSkyFUwsjgEL70fa0ltSSqKpPJAAJ/IqObL8rWZy5fI5E8h/UE6n12zY3b2gKJaO3+/tS7S9W02qX5lq47lMEZBye4IGKxFhXv66+L8sibgVaYEmFgcAx3q34Z0Vy31AhLRS3MexXEffFdP+Oqrd7qP8Cqt3uprW6hcKEIEE/5VIP4NEdP2OyqoJEH5s8RHH3mgbKKZw++SFVRxnz2j2rQ9OvjaFLqXA9UHv/euD3JZCANCDjS6cHYSSZxJOPaR/SiNau23sRTBBEgj045z5oJ9A24qACC87pyBMwaH1ClHaWIYkkRPE4/HFa4oFnue6O7tEqeAT9iaI019gSSQxIwSBINGlUW3LAGQNxA+o4qrRWbbSQG8HdmtByBs1KP8OHdQ4BnPpMcf5hRmvtzGQCJ7Yj+1LE1JBlAAB5Ek/c81ffusVDM0qxlewAjg/msJiDYMK0MEly0njHYfpUrPUAxAgieDQVm4oO4nareke5Pf8VWtrYQSytBgR58nx+K1GDiD3DNZqDvIUxAGRyfzXq6xvlsQAzAxk7QfzVNu5vYK4EwYIx9xVV4ozBbZBjG04z7E4JoXNQ6MKv6pSGKZePfic/eKD0hb5iwSTPq7iI7mpj0nPIEY5881BtYwUQcmc84U+OJ961wgaoRwloCSByZNA6m+xuFFYKB+9DL1J9rAwWEQfY+RVaPuYC4Znhu/mPcUIoQi7iqzrbnzrbDYSx2xtAkHkAjMjkGp9dQXA6K3ypO5g+EmJJPuZj088maM6BZWSdomOYoP/qOP/RsfBxVsaktVyrAHIAIm/wC/hnXc1kOo9GGWWgFRJAkH7jxTfX3trpfkPcWUIfCiSD6Ywo/cx7VynQDdct7vVxzn+tdN6kP/AE2l/wD82/tVcuEJ1Kvi4sNwrUI5INxWblnRfqE8MYwcceBVVz4gt6dHR1JBPptk8CO/ufFanpyj5dsxnav9K5h8RCdQ0/5m/wDs1Hx8Su24uKsh4n1D2+KLbq1pbfy/mAeqTxPGexphptJctobrpCiNuRkkwDg8d5+1YPTjA+9da6coOhWRP8M8/c0/lYEWqlcv/l/H3FXTtW0hSq/wwbkj6jt7e8k1Q+sus6tvZmYgqB58R4p90K2NxwPpA4881d0vTILlyEURxAFcQXUkzgE6nlvprAEb4tn1FNuR3IBnialruuWrTbWJmMwJjxNE9UH8G5/8TWY6jbG3gfSvb2puNi5LGPkP2jjqHxAlsgAF8AmCIAPH59qsuW7d5BcW2jkwROJz3+1ZbqSAMYA4H9K13RVH+Ht4/l/vSi42TGuNQVmW6tZK33+bOTKMe47AfaYpt0jqL29PdY+sW42yf2nwDFNNNbD2vWA2T9QnufNR6jbA09wAADacAUSu7mOTkApEQWrq37g3DY7mJXKnHgmQac2/laeJLM5GIEmPsOKQ9MUfNTA+of1p9rF/9Vb+3+tHkxFExsg3Xqfau+C5O1gwXbbaYDFhxHc0BYGwq7ArtPHcmOBPHua9P0v7Ose2Wrz/ACfdv/sKBijQqP8AS6sPOCpGSCM544qjV6AO07is4Md/9Kp6cf4z/wDx/vTUCtUifqdQbUW12bThRAnwexoVNIyB2RgzkQsjH5pgyjxXsVuoOREUXNKPRukM0blUjHkgGjrt5UCpwSIURPH+9e60en8irblsGJAxxjijXuG7iVNSwj1EmYKnOft2o/VaIEDZAIPfvNGraWZ2ifMZr1RQqYv+ItsWirHcDOwywOBPYDn80BptOxcLj0EEkGo3D/EJ77ufzTfWIFVioAJbJAgn71gNSlkf7gvX1PymdAd4HY57x+8Ce0z2pR1FmGjuOjetB/CfZ9RMYKkmfURmfPitVbGB9v7UPdP8VR/7T/WiBIgmYLqPUdVauXFtlWXjcpWTzsW3jFyQdwPkRFNfh3qR+ZcN4sxULlQPlgnduUekHcCMyThlp91S0u2YE57UsuD+396BllHIX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6" b="19838"/>
          <a:stretch/>
        </p:blipFill>
        <p:spPr bwMode="auto">
          <a:xfrm>
            <a:off x="5724128" y="2636912"/>
            <a:ext cx="260333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9552" y="112474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it-IT" dirty="0" smtClean="0">
                <a:latin typeface="PalatinoLinotype-Roman"/>
              </a:rPr>
              <a:t>Neoplasia delle cellule del midollo osseo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it-IT" dirty="0">
              <a:latin typeface="PalatinoLinotype-Roman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dirty="0" smtClean="0">
                <a:latin typeface="PalatinoLinotype-Roman"/>
                <a:cs typeface="Arial" pitchFamily="34" charset="0"/>
              </a:rPr>
              <a:t>Cellule immature (</a:t>
            </a:r>
            <a:r>
              <a:rPr lang="it-IT" b="1" dirty="0" smtClean="0">
                <a:latin typeface="PalatinoLinotype-Roman"/>
                <a:cs typeface="Arial" pitchFamily="34" charset="0"/>
              </a:rPr>
              <a:t>blasti</a:t>
            </a:r>
            <a:r>
              <a:rPr lang="it-IT" dirty="0" smtClean="0">
                <a:latin typeface="PalatinoLinotype-Roman"/>
                <a:cs typeface="Arial" pitchFamily="34" charset="0"/>
              </a:rPr>
              <a:t>) non riescono a diventare mature piastrine, globuli rossi e globuli bianchi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2825552" y="2651954"/>
            <a:ext cx="30628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1727684" y="308400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PalatinoLinotype-Roman"/>
              </a:rPr>
              <a:t>Accumulo nell’organismo</a:t>
            </a:r>
            <a:endParaRPr lang="it-IT" dirty="0">
              <a:latin typeface="PalatinoLinotype-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7984" y="5256085"/>
            <a:ext cx="3780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PalatinoLinotype-Roman"/>
              </a:rPr>
              <a:t>American </a:t>
            </a:r>
            <a:r>
              <a:rPr lang="it-IT" sz="1600" dirty="0" err="1" smtClean="0">
                <a:latin typeface="PalatinoLinotype-Roman"/>
              </a:rPr>
              <a:t>cancer</a:t>
            </a:r>
            <a:r>
              <a:rPr lang="it-IT" sz="1600" dirty="0" smtClean="0">
                <a:latin typeface="PalatinoLinotype-Roman"/>
              </a:rPr>
              <a:t> society nel 2014: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600" dirty="0" smtClean="0">
                <a:latin typeface="PalatinoLinotype-Roman"/>
              </a:rPr>
              <a:t>Circa 6000 nuovi casi</a:t>
            </a:r>
          </a:p>
          <a:p>
            <a:pPr marL="285750" indent="-285750">
              <a:buFont typeface="Arial" pitchFamily="34" charset="0"/>
              <a:buChar char="•"/>
            </a:pPr>
            <a:endParaRPr lang="it-IT" sz="1600" dirty="0" smtClean="0">
              <a:latin typeface="PalatinoLinotype-Roman"/>
            </a:endParaRPr>
          </a:p>
          <a:p>
            <a:r>
              <a:rPr lang="it-IT" sz="1600" dirty="0" smtClean="0">
                <a:latin typeface="PalatinoLinotype-Roman"/>
              </a:rPr>
              <a:t>In Italia: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600" dirty="0" smtClean="0">
                <a:latin typeface="PalatinoLinotype-Roman"/>
              </a:rPr>
              <a:t>Circa 1000 nuovi casi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4149080"/>
            <a:ext cx="29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Colpisce in età avanzata, raramente bambini affetti.</a:t>
            </a:r>
            <a:endParaRPr lang="it-IT" dirty="0"/>
          </a:p>
        </p:txBody>
      </p:sp>
      <p:sp>
        <p:nvSpPr>
          <p:cNvPr id="11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2. Cancro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5143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54868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</a:rPr>
              <a:t>Leucemia cronica mieloide (CML)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5" name="AutoShape 2" descr="data:image/jpeg;base64,/9j/4AAQSkZJRgABAQAAAQABAAD/2wCEAAkGBxQTEhUUExQWFhUXGSAYFxgYGCAeHBweHBocHRwdHhwdHCggHR4lHRgaIjEhJSkrLi4uHB8zODMsNygtLiwBCgoKDg0OGxAQGywmICQsLCwsLCwsLCwsLCwsLCwsLCwsLCwsLCwsLCwsLCwsLCwsLCwsLCwsLCwsLCwsLCwsLP/AABEIALoBDwMBIgACEQEDEQH/xAAbAAACAwEBAQAAAAAAAAAAAAAEBQIDBgcBAP/EAD0QAAIBAwMDAgUCBAUDBAIDAAECEQADIQQSMQVBUSJhBhMycYGRoSNCscEUUtHh8AcV8SRicrKSojNDc//EABkBAAMBAQEAAAAAAAAAAAAAAAECAwAEBf/EACcRAAICAgICAgICAwEAAAAAAAECABEDIRIxBEETIlFhMnEUgZEj/9oADAMBAAIRAxEAPwDr3TzaZP4cbfHj2jtVt5ltrPpUe+BSO2Wsqx+hiNqjuc5YivtNN0hX/iAS3gzUf7lzjvd6j0ahXQm3D9sGuVfEHSLgZ7qltyiCkTO3k/3rpul9BLFNgjgd/cxX3UbdogM6nid0eMwY810YMpxmNiyfG2phPgPTX2uq7mQ3riIjsSfE+K6PctK6lTkEQYpJYuFCvywoVj9AGSPJP7040K2wsWoiZMGcnmly5Pka4M7FjcSaX4ZZXE3AUBBiMmKD+IeqWNAF3FnM7ktk4GecD+tbCa5z/wBROj3Lt23ftKLqqIKjPBFHx8aM9NDjb5HpjGNvqSaq4vAubQUEyrKciQcqT5qnUmN0qVyBA7EHmlfw10y9c1J1N238lAAAD/KFg/p6f3rWa1bDLcu23kjJUE7WPaQffxW8jGob6y5IRqHUW6nSscGNzIGI4xzA8nGaos9dt6KwWaGdmO1f8oHP4pgga7AV/mNEwygFfIB8dqS/Evwo91C6rt2GdrHJBENx7xSYFU5By6hBU/VzJWvjA3TBAKyCViDgzMg4pv1jqmkG13TczAGOAfEzg1zTQWbtu8qhWB+kz3B7UR18sLrKZDLAg+IFeofExswqVPjoWHE1N7qurLqLYFvcgVfp4H3xyAO1K7rBtu6IHiM57nzQPwhddl+Wo3TJH6dqYi4iD0ZDYZSOPv8AavN8rH8bUsCqEPGWFSqB1LKrsVkSMLEZ9/7UZotWQjuyq7KVVXPef80fVFP7Grti2FuBVWMA/SR7UP1Xp4e2hsKpUGdq4DSIn7ioAVOc5A2mHvuWdK6oXbY4ExIIGPtS7rGv3XWTOxcEAxJ7006ToIbeVKmIg/7VZqukW2YvtBc+SYP3E80RZEleNXuLtFrhZQAgsCSVE8L2/U5AozWam3dtgSfVkCJ4OZxxNDa3QEXWJRmVuNp4xxRFjSXF2soWdpBBPEkkffmmOhqY8f5e590jQwGJAhuIM+x7ChNXoWUtugLOHnEeI5P4p5pLO1YJk5J/JmlfU7hdNxVl2vEHv71jbbMVWPKCXUUqu071BJbGZPtzEUy02lJsFCSszE9hOKX6ETdTZ2OY8d5pz1K1uQqTC/zEHP2peMZzsLAdJ0kiS7CIIge/Jqgr8squ7ftO5VAgexJ7n7UTo9eDFsp6SIBJngd6t1HTsj5ZAgAQe0cRWoeoLN/aUXeqkN9A29859/bFT1Ci4HUAIxIAY43dwJjNTbpIY+pv/kB3P3pgbQwCBjj2isP3FJUdTPfM3Mq3LqgBoIUH9JiKN1egRVIQQ1w7QcnvJHsIBqldC0G2GTaTyfq5zjzTl7YK7TwRHv8ArWAhZqqpmND0y6Li+mApncCIODAEd6G/w24qbauLg+skYGO5NN9S3yQlq020EmWJ3RHaTOaV9W1DvbXcSVDspYDmAIOKPWpdGZjcZ9Ysj5m4OoYjKsY494ozo2m2qWlSW7rxjtQhG24zlGZXzEZEY48e9FdLTYrO/oBMwcQPesR9pJieFSnW3B81g9xkAA2gGJEZ/eqrNxigUv6WLQXEyB2M9q96jrSbhUBNqZlhM/bxXtnqe9lV0XYxgDwe00CahCniNSg24QELCliHKzwOI8CjtOqfMVrY2qBtmI3E/wBfvTRVAEYAqvU3NqkwT9ufxRC3Jl7i7Ua5DvSSrNKyJIHYfallhWttCSGBg5gH8RkUzFsqgVlzxPnvP3qI0pfEwRmeaBMopVRLOp2TesQncgkDmJyKX2ekO5ZiPlgKFtqc4BnMeaaafV21ItiTGNxGJ+9CXtfdZm+WygKYiJOO58UxOoF5DQhmn0MDshxle8Ga+1muWyGa5O2cHkkn+UD8Vdo9Tvtq5gSJPtSz4i1NpLH8W+q/5WPE8gwB/SmUX1JgFmowLr/VLVy1/CILSpMiCQe1ZnqFlLkB1HAg948H2plounW743LftuswWtk+nuMdpqvrHV10oNpFV2Inc4lgO8/tFPjGRnpNGd+OlHFdmfdE6eJRbQO5WDFhwFHatmqq6nfaCqcndHbucVkeifFp+XkLtGJAiD7xg0HqergWr9hr/quj0mcBjM/YU58fJzpt3J5Mbueqmgv6rTXTttOrEDYASf8A9Twat0S3rGmIAAYNMNxtJrjx6VfVVtqAYYmVbk9u/tXVj1XfZSxdBFz5SlmHZxGI/FUy+MMZHHc2TGVAA2Idp/iAtcAKjaTAKnPMZB/tT43BMd6yvRtAHuBmuZB3FYiT9+4mtZFcdEHc58wUH6zPXNZcDsXAIUntxOARRdrXN9PJ2SCeSYnjxV2s0CEu5YiRnxjvVGiUKQ7K0HhjGJ/9o4obhtCvU+0urJZSCTP1IO3vmj9e5CEjn9aq1OsCMFCyTk8Cov1NR2O3ufH960SidgQPT3WDLDTJjbAgjvwKI67dYKP8pPqI7eKjf1AVgqwZGWH1RnggRNEXJ24YCYjd/T71quEnYNQDpSgkuxwvBOB/vTHUas4CDcxEjxHmqdMEZgSDJXbxCn7Cr72nBIJ9JGAQYP2o1Q1AxBbc+0WpLSGADLzHvRVCWmVA0AkcluZMx+1Xi+sgbhu8Tn9K0Q96mU+JPi63YYoI3Ln6d3H2MD7mhOkfEYv222NcRp+Y+4knacSs/wAoPakfxP8ACGq+e7W7fzEcyGUifsQe1Pvgf4ZbTM9y+VDuu0W5Bx/ea7nx4hi0dzuKYVx2DZjbpdxSHFwJ8uZRiANxPJzz2zTyyqbYULt8ACKwHxHff5V64uLgHpkTAnt2xSn/AKcarUJqDuNxrVxSTMkE8gj35pP8a05XEfAWXnc1HS7ptlrrBoACgFslif6AU+XVi4v8RALZEkkgj3BpH1nULuwIDHcO3GJGO/8Aavukg3CdoJ2wSO3PHia4rowugZeZj4aazcAMzjbjGOwigBYCPADXGTicKO/bJNNNOha4H2FMQZ5P/ivNRoDuLI+wt9WJ/vRIuQVq0TKL3UZCNKhTMockkdhQl/VBgpBcAttdjyIyBjAGea+1otiLfrJQxv4Enmau0RNsldohpjMyQP3miSeowUAXIWT/APyFZZFXcCf8w8V4moaVYSAMkDuKjprx2q3zCXJA2/1Efmjtf00tBtkL2I7Glq+prANGBW7LOhW3BQnvgqff/apWOlOX9eFAgkHLYjtRVoCwIjc7CTHJIx+nNR6p11LNhrzA4MRGZ4yKZU5GoOTdLGC6cbChA2REe1cm/wCoGjvi61vZNlQGtx2UCPz9q0Oq+P8A5QtuwDpcONqxABgmfI8U21K7g5Lg/wA6h8qynIgHjxiutC2A2wlsIbC1tOef9NLrpdvXUkgW4IP0yTC/me33qfxDdc6hzcxnI/tXRL1/TLaCEC2/1bUHDe8D+tKP+0WdRbk3CL3cNncew/3p08tRk5ESy5ftzI/UxOkU/LuOcCB+T2oC3aA9ye5zxzzW9+MekLZ09v5Y9O6TkmcdzWEdZJPLdq9LFkDryE6sLBxymi6Vojcs2/URM5/XbS74mt6iz8ssrLORcVsFhjkfrmtf0PThFVYkhQPz3/vW0NlFtQwG0DIIkfpXHmz8HGpx5M/B5z74D6vqNRqgSB8pV9ZiADGIPdj4rX3esbi6p39KNB+rMgnj7Ug618wQA38MQVCQsE8Soz4zWh0fT2IG5gFba7JGd2CYM4kieK4c2Tm3Unl4k8z7gmj2whDEsxh1JOQcH/WmA0LRt3n5c8EZj/SvtNeslmFtQG53RE5yQTzFTs9YQsBBAOATxUpElidCWa/ShoI54nt9zQF+wy+kqxAHIEzPerHv3izET6T9Mdv/ABRN7T3GZjiMFM5HkcYoUDACV7MX3rQUeGCruiOO/wBjPNDLqkQlncIjA5P9vse9OdJom3bnj7c8+a5b8bdQY6i5bwymMeI4A8RFW8bB8rVL4EGUlbnROk9QGojZcRlQySDn2kESJplrdrCBtLLxP8rRj7GuV/B+puDUQgQIMNiOSAM98nit8unIuPKycxIgE9j4o+RhGJqEGbAEbue2D4J3QR35jvUbunYxCtuPfnP3ou4lw7S6wSuQvEz5x2ip6AKr/UokRtB5Pv2rmIo1J8qFxhbuksVKnAmexpPr7X8YlgSOQY8DimGt1bKQqgHE54pb1HUM2xgSAQcA4kH96JMXGpu/zE/Wuk29UpDFrQLbpAniYyOPeaJ6FprGlIUBziA5WAO5jvJ8xVyhSASYklTA5xn+tS/7ebwPrgAxge3ucdqp871xvUuTqidQD486uigKqq1wdyJj2Hmlvwv8XG2dl5V2k8qII+8c0p6zptxY25IUnHeOQc+BSjpuld2GD745NeovjYvj3/2dC4U+PiZ1C/15/mNtK7VYAL3YHuDRvWXUsn8Qh0O/aMbvYntSk9NZAJQSEUBuwOMk+xphcsC6xe24O4bWEHmOZjAxXkk0xqchVAQR1BrtwMzkMZJkCMER/Wnmk0gAU5kLGTx5pPYsrbuAu+4p/KoOPvWgs3QwBBkGlGzEzHqup4unUHcFE+YqnqOpS2ha4wVR5MUVNZP490S3LYNzd8tRuO3sRn96tiQMwBk8a83AJkrfXdPqLqizfIuZEhZETxmpfEnTg2nawHHzXBIZxgk+TEDiue/CCodZNrcF7AxIk94+011LVgfLIZuYgxIyYxFVzYxhcFZ1ZE+JwAZhek/Bbqg/xJ4IYQ/oEfjNdH0ptOoC7WCiPtSe1pxAABfa0lACIEYMNReiuKLxJ2pK7Qs5mZz71HJnbJVxMzF+z1Atf0B2dypWHM55+1Lf+33FYTbdQDJIgRHeZiK24NCdTEoRME4E8T2BqZW4qeS41Mj1fVb7Cac7HJ+pp+nOAI7x3rIJ0VkeWJIB+nEx5zgxXRbnSRfcFrRtwIZhGfYD95rzWfDbTNtgZ53nOBHIFWx58mPrqdOPOiiuoH8OFHPpaCM7YgmQMnOQIp3b6gwb5W03GQfxGEAD8efal/RPh+5bui47L6QQAs5nzIoPqPUQmpcW/mAEgXNsQSOYBFI2Rm20iyh3IXccFkuXS6ICwUSWkYzGPxzR1rbcUXAMlYnvHiqrvTrdza4LDAEqYlfBobqN9rShUMBvpIH0hQMDySaF+zI1yIAg1rpV5SoBWFMhvEeR3mp3+m7ScgJzkn0g+B57VV0zUlXlnJULLkmQB2+xmm+rC3EIGcA+nnyKSgZRmZWowK9cFzaIYbTKw0THG6KYaLU7wZEEGCKXCyQm9n9K8QIP2M17pdUbcTbIUnmZMnEntRs+4jKCNS1+rgEwhImJmJjBpXr/AIesauboAVuGDCRI/p9xTTWdPG6VO0se4kST28Ggw8BrSnAOSeWI5+w9qZHdDYjoQNp3POifD1m0BtKsy/5eJ8nuT96J0oCgh0LN3nj7zXugyU2rG36mOJ9qYapN6ekj9cY7Vmdn2YruxP2MA1FzeoAPEGMgQOcnmq12yonuIxgnt9qJWy2FKgfvjvxih9ignklTGeJ81I33MtdCQB3ASTuz789vwaOs6VdoVxJYloI4/Tiq7J9BYwsE7iB9VejXeoEhgOIxH3pgAIps9Qi/0+2yhdsAcRiKs0unW2u1RA/rQfWLzAKoJEzJHt2oPp15lcLJIM4JngUYArFbuRHw/agsw2N22sf696R9J6Wyn5gY71bbtPMHuJ9jPFXC0zWlJLFRc5kmP9qO02ocyZBtyBMw/PY96IzNVXOn7KDu4319kmwUL5AEscTHmPND9HBLsxKg7QNqnt5NFdXsM1sbRMEEjyB2qGlsTcD7CkCDPJn+1KZzg/UzxtG6s5XaQ+c4INC3JQrbLFRt3SO7E+fAp7FQuW1PIB+9GooyfmLdHrSB6gT5bjA7n296K1V9fluSAygZGDNB6jQkK0HBj0sffiZ4qGk05VmZ1hdpBEj1fiaykiOQp2IHo9FatENZsrbLSDgHJ7zzVy8oQdxH8nb8CmNnQW1BaDxwTMDmlzMI9ClVPMHPPc8/iszH2Y4bl1DbFtpa5cO30wJ7e9B213WtgVYHNwMCMcnGZqbyVXfDBXOGaNwj94NQuueAAouTMQRAwBjvQ9RQNxra1YY+mCIkEHJ/FePqSQNqk+oBoMEDzmk6Lnfxs+qO88Afequo3nmS5URiJA4n81g2pvh+1CaVHnjMYNTFBdNvn5Ktcwe5P7H9KLt3AwkEEe1MDIEUYo6xcPzEVnNu2QSSMSfE0v6d0c3NzlsFvqjLDzWma0pEEAj3oHrus+Rp7jqMqMD34oheRqWTIQAq9wTrWv8A8PaC243CFE9hHMd6W6YlxDg7i31jKkd58R5rml/X3HvS7MzYyTn/AMV0joDXbtplgbhCOSYgc4810eR4pxrd3OtsIxJvv8wnV3bQhbfqAeX8NHaTR1npzel09BHZh2k/5T7xFAP0ZratvYG2MsFHqPsPANNdNqXhS5WGIG0cicCDOa5L/M53Ir6m4vfXtLIACskNIyx7/b2q6w6AApMGZXMemOZODRPVumB1ZkUfM5mYn7n7UNY0dxgTCqYECZEgEE47ERWozAoRqWDqTkhsbSY2xnmOfOajq7llmwAW3CSZ2nOeO/vVtjpoT13T9PqwTtEe0SYqs9OUHfvAQ5HY54E+PxVMYG+cW0vUF1rn5rSTkwozx4Aq3T3vludq4kKZ757D/k0z0t9GO0kFx/zB7ivr+ktht+0b4kZPI4MTHNT4zfIOiJVrbxODK5I5+oYzQzn2B9yJPtXrXWIAJknJ3AYjsBXigGd/AxK4J9oFK25gKG4VavBrcNt444x3Me1ChRImYnExE9pNG20R1hMRjjI7/pQTlSNpbaZOG7/aPx+tPRPUUVueoAcMTM/v3r1Va0CyhSD5Of8AaiLii0Acsx7n2FU2rKGA4IngBjH+1L1Ddyy7qF09sBoaTCKojHYc9h3obpgsXHJFrY4zByPuO1Uaq05s22uKFIbtnaD5qXSR/Gwd0A7j4Hasxo1GCjgT7hPX3MKJO0n1Ac+34r7oJPqgnYIifPep9U0VxnD24mNpBPartBpXS2wJljJ9gYwKx7i8h8dQwXVJjcJ8TmlfWLp3KpJCkfqaHu6PaLWwTcLZPf3n2prrYgFtsDmRP6e9N3qKKUgiK7V70Mkq2RG7MZ9/2r53JXY8uHkQTxHuKosDcVUMckel124kcdjThumKREtzMzkUoJlCVWBDVPtlYCL6dpzxjJrxgitw+1TmIgf3gUXa6ak8Ngzzgn3FQvaB5YK4COZMjOeYo79xeSyestSy3AAygcTH5qFjSo4aY5kBT9P/AJojU6SbewcbYjz4pPqLl22N8bWaEnmAO/5rQLZFAxjqkt2kK7Z3fqfzVVi/aWJVp7znb/z2qIVrttGbDjMkQCJ7/pVb2XyRtIPJDCB9zQP6jAD2dxjrgSEZRuAMkDuIqejGWbaVBjB/c1RpdUqWhB3leYr231CZ9PqgkDmYpolGtQ8Gh+oaMXbbW24YRQtproZCwncYbiBzxGaL1GrVMGZ5gCcecUwNbiUQdTmmu/6fXg3oIZe0YOD7mtB8LI9ohMS7HdIk4GD7DtWwDBhjg1n+paVA21tyrt9BBOT3B96tl8h3WjOoZ2yDi8Yv1BW3KVLACH8CcH70q0mkCXDuVmIPowTj+Ug8CjNHobmzsu9RvnkECKR/FHxS1jbasrHpyTyMcRU8eJshoRcaknikZ/GfXTpNKXBAuNhZ89/2rnVnrOotPae84YXPVyAwnviir/UjrU+XfB9JlRJ57nnwaW9WdEubSFdrYicwI7DzXqYPHCLR7nZhw8PqRudQ6L1F7tm6Jl0kK3klZH6GqtDaZ7RWG3z6t3kZFYXpnXBvtl5C2iWIXBg9578V0TpPWAwBKhUb6CDz9/euDysJxt+jOfLiOPoSTzAZrZUr389u1E6RROD6YxP35FH1y74v+Krw1Ny3beEQhQI5I+qc8ZqeHCchoSOJGyniJv206ElZInODxmMYxNT1OkgLtiFmZMc9581nfhPqo1FsCYYCCYypGSBPIPanTahrg+n0T6TGZHn70uVOBozMjK1fiX6CNxyJI4FDm48lpBInBA/Tj2qNoYOfMec9qI0VkXAS2YMA+fv5qQgNDctfT71BXBJ3Z+1BvfKGI3svvAE+KcNAHsKTXStxpYFAe4P6TiiRFQ3B9GzJbhiyh3AE8gRnnzU31RV3RWwF3CAASR7xTnU6Zbi7XEg0AdFbtCFUMxBPqMwB/QUK1qOHU9iKbmuY/VdbiRGBPeT7U+6VeZ7IYn1GYMfoaR6fqCGf4NpYyZiPuJFaPR3w6KwEAiYrDuHN11LQMUq6zqYIXiVMHB/b2pZ8SfEi2XNsuE7c5z380HY1SuULsbinPJI/B7YPaukYW43Njwn+Rjzou64qsxEIcQO496dGlGnvJva3u2BTCqDA8zjk0Xb1YCFmOASJ85gVzjUm4JN1FZ1bl2BYjJEeI4H5Her9DdYOFDEg8g5rx9UhDNs3EmBuUYntjJ4qzp77XA2ATiRzj7nilI33KH+J1GzcY5pZqFcsAWgRkgcnzFFnWJMbv9P1oO7LuFCkR3I/UzTE/iSQEGVam6WtLJxuIJ8gcGoae2DuUDBGfH5pzsERAjxGKVvdIJUotsboQ8SI+rFYqauOrXqT0mk8gADj3xH6UTZ0YVp/QV5ob8ysg7YyO817qdcEMQSe8VhFJYmoSQBmgNQYZnR1iIbvEdxUNXqw25dwExtHB7SCeB4oVFE4RgFQ7xHOOPeiTCqVswjQ60japSFMhDPPsfvRN6Su0E23eSCBuiPvI480mh/S28n1LjInPatHcJgxExiaymbIoBsQC71a3bYpcdQRAGecckAYzWR+OeiPdufMtAtIzt/2rTX9J81cpbLmclgYP4GRS/4s1B0+mVFk4j7x2+0munxmYZBxlMJ4uOPcw3R+kxdX5txUA/zGf6d/vSbqilbtwMoBDEYzicfioXnJbJM1qOi9MTWKq3CQ30h48cA+RXsMeH2Jnpm0+zTP9GthmfcY2rjHeumfCPSZ01su7Qx3FcRhjHv4oBPgQqpAuA8YAIkDtOYqvR6i9aMK7jbgITI+0V5vmZ0dQFnPlf5lpDN4TA9qwXxR8FfPum/YdRv+sHOe7CPYcVoeqO1+wjID9XrWc8HHvmggACZXaDECCJI8e9caZmxm1nJhDIeQO5b8KfCy6ZSXO9yZnsMdhRRBQ7JZgDOcA5nsJNEi3c/w8SQ3ucxPE+YoDRqZgh/EQTk954EeaDuzmzBZYliY1S0l2GZfUO0miGdUGYApbcNxIBIDOct2xgCvWRnYlWVtoAJ/4KS5Pj/yMmAYeR2I/Slz9PciJEeZr6xqSiwBuC8nj7wPFH3WbaCkT70e4NrPL19Uks32BoO/aGptSpZJ7xyPsexr7qF+2pX5nMH0hQSR3/FFaPUI6g2yCsYjtQmFgWIqPSbSbLbC45c8gYx5I+ke1X3uuWbb/KziASBhfAplevqolmVfG4wKwL6W8LjC9tO9iwKfSVPg96Zh9bErjHymmgPxt8Iai7fN616kfLDcNwx78jFA9P6JqC6fMf5aou5Ru+oAQIjFbJrxO1t0YiftV2luhndVZUUGSGz/APiOwxxXQvmtw4kTqGR1WpVdFr+GVEsVhgWIz2mO9MHtuyi0VVWWHUA+kgYIzmc0vbSuBJUqSSWuH6dvmp2tQr7wN251hWc48xH8oMVye5FhexD1e4wZtqwF+kEGSOODVOn1RncuQAZmT+/aq9BePzAUtbdoIuAYn2jzNRv3pYszbFJ9ODt/UHB+9CKBujDAjFYVNytlW8T5+1NrKkADmAKC6cSyW2Zex7xxgY7zQ2i1gZ233CrBioQGBg4x3pgK3ItbWPxGGvvMEbb9Q4/2/FKrQciWkg5E5g+f0pnrdQAUUruZjgeI5J8UiU7WJIO+SIPt/aPFB4+IajvRscZma9fR+vcDBmSOQaG6ZqB8wqQJIkEfuDX2tO29NsMbpXifSBPJH4orVbikHlUF1IPqRrZmfq4WJ5nimAutsYKd5IYoQMAdgTPNLNRq2vL8sgbwd0DhwOQPf2o/pNkhmIUohAG09z3MVgYzg1uU6VFG1gxa4YxP6yO1LbjE7xmSSpMnd+nitVsAzFZ/qenIuMxBIaIgT2GPbigy61Dje23E2osusGTCcFT/AEjirviq587Trbcxe2gnGM8gnscA080nTRC7yVZhlQYkDifeIml/XLCG60CIX1Qck9sfanRmxnkJZcis4/U5j/2i8SV294kEftPNa7oNlrZtLARUlmcj+nmtT8PaUFCQu1e2ZMg5P5qfVtKt75TSF+oBWWC2Dj9prubyzkWuo7+Tybieopv/ABzbtKu5WbcTtJxKzzFRu6xL0FJRgCYOdwPqkEd/asBqdRc1A2MkskmAvqC8FSAOxzWt+GWuuLe9YO4BcRK4yR9gc02TxkGPUZsK4xyEfNbAW2FIuYJZfJP2z9qYdLvKHKgbJAhCQc98+YoXSdPZWjaQVnaTEd4jziKn02yZj5fGSSOMcfefFeapInMwUg7hh1pM+pcN6Qh5EfzT/wAxU11jKNzgEe3I/wBaBtSE2FRj6tvqPP7URfZDsIBIjdB9+PuaxMnxHUv0qW7m85IYgsrH6SB2HaiIRVgQByM0uTU/LZvTMn1do9h5iqtS43GeMbQB2jEVr9wcNwjV2dobO4H1BP6yR2q3S6ppCNEkbgfI/HFQ0oUqFuRuyADyAe1VaixsIEkgjk8mO32HijN+jEnVC1y6GUnKDYfI7z7zU7WsXT6d7wA3WlIaO7MYUfias6r017elRRnaSXjPP7xWT1gDKbe8qGHqjjHn80UW3W51oodKB6ibquuuXB8y4S249z+wH9qK+D+rbbvy7o3WiGYox+kgSCPHilWu6feC/SSAe3f7d6I6NoWC3LjDZK7VBPqM+3gea9vIqcKPUvxXjUf9T+L2LD5VpRbBx2OO9aXpbW7v8S8Y3qGTt94PczWF6V0h7zqNrL6sn/TyT7V1zS6YWbQHOxf35/WuDy8eNaVe5HyGVAFWL+sNc/wowSZE4zAPJApZorPzLiW2BAMmY5ArH9U+JtXfun5F3aFJB9QXvznED81vvg/Vs67brB7iqP4gjIPOR71HL4xRQTJFWxpDurrbtK184KjJmJ+5nH3rKav4vW1sJbcriQUUFAAe/fHtWq+KNMl3TvaZgu7AkgZ/Ncvu9B1IB04tgorSLjciTnbGc9xVfHRGH27h8ZUZftOmjrQbTG8kExjOOQN32zQXS9VuvKLu1ywMNtEg/iqehG1ptOLF2SQCDAmAfJ9+YqfSrKLdU7LgUkhGYqRPbgTx5rkyUG1E4qA2v6lvXdTtvjJBCYI7gz5qlb/zLaoPUeYB9QiZkzWi1WiS4PWobxPvSLqOs0mnR024YbWj3xE81lQsdQY3BAAG5PpMozXCjKqpkseeOP8AWp9SYllchrUiAwO6cTDLiP1pRb+IUuotnTBflqu0q4MmMBecYHNOOk2hdtSxbYpICNyDH+buBOJoMvA8YzhlPNhBulqq3EYi6RwGIAUE/mczTJ+uoGICsQDBYcT/AHpNdv3lYqGG1D6VIEtHH3+9EXdPsZgQ21juUBZmcxI9yaXfqYqGNtH+p1W1Qy+onC+81To2fcd6gEiZBPbzP3pdY1VoJ8u5cVX3FoBkpnAxIEU30qCN27fI+r29oxT0ROdhWoRFKOp6Hc3zAof0xE5n8c0y1Dekxz2+9LL2pa2jrIDRKBRkYk/pNb0YEsHUX22uICBKNcGJxkcQO2P7VZ0kMt4LuLAiTOYxznio6DTsWUSzW2BLbpwYwQTwZ8U0+clpiPWzHJ7mKQfmXZuxXclqej23O6NpPO3E+596s0/T0tyyr6oiaJt3AwBBkGlfVY+Yu+flx28/iqF2qrkQWOrgVoBlLl3+af5QeD9vanen1SsMMpIGYP6/j3pdb0xdH257KxGSvif719oNC28FlgAEGYzOIjxSC47UQbMouwrPtYhQZx3nPnjNEXLBUKZG3aBJPt4HNedV06b1O0liOJhYHGKm+66u0gBkII8GQRHtQhuwJUFFxzDFS3YjnHbP7Gmly0BbgYgQCe3al1q0QyF8QcAZz7ntTTVXQqM3MCaMm53qJwkD1DPYzjHJnvVt/UuVYQCYBEj3g/2oa5qGjIUqJO0D9YPmrN21vQZMAy3g5j/ellCPzCtX1W3bYrcIWAIMzz2gcfmuYfGfVLb322H08ekePtim/W7N0XbiBN+/JceDJEHgGP2rI/EmnvJC6bR6i7Cjc4H8Nj32kiSOcxntXX4zrjyfaWx/HiIYmR0nVCrgQzAD1AnEeYnFPum2HubzbQ3FGIiSJ4/571jtLrlO8OmpW4izct/LkiOJaIAnzFbP4E+IVa0Ue3c09xSWBfAYwOCeDAzPIFdHk5lK0JbJ5HtNzQdH1ZtLO1QEIVsZJJznn/xTbQdSDPd+bcO7cVVP/b22juT5pVphbu3HCXkG5vUCpBE91PGf9af63VrYa3bRQW24J7KMc815pu5DIQx0NmZjqfwMHd/4cl/51MR91OPvTTpelXp1sCCzvMCfpUZiYzzWi6brBdTdEQSPbHiq+r9NW8kEww+lvH+oqzZ2deJMl8rE8X6iM6trtwOFhj6dvP7HzFNuk6dgWLAIDACAkx5OcD7Clthbdj1PdUsfpUqRHuRk1HrustsbToN1xlIUyYC8Njuaive45HIgKNQlunnabakDcY3EDPc+/FfDQCy1uGa4f5VJ9IIGSYoboYuMHYLO0fww8gbhI/pTHUadVsiVIdfVFvJ3HmPOTTUDuKxKniTCW1Z9SHbv2kiD/btXKPivUtvAM7Yn8nk1064osB77nc22OI+w71gutdUUnc1pBORE8/bx713eECDdS3iimsCJPhglbpaDG3Hv4/Oa3tm9cuIANrjeJQemRHA80h+H9YmpuC0VVXn0t/mgfSR/Stj0nRWUHy1uktMyD39v6VLzbOSzK+RkA7G4R0TQsAxdYH/9atllHfPafFE9WfZYaD2gH74o+gepv6SCBtIyScx3IEZIrnTsTz+RZrnJuo230135yywZj5JzyGH9DW3+CetC5I4B7HsZAj7GkHUOgXNRs+WwIyQfI4MryD/vWh6L0P8AwGndgwe68AmPSvYYyYHNehnyYzj/AHO7MyMle4+6hqWtISYYs0LiAAfOc8UuW211yJCvGcYjiR71XvIwW+ZuWWDHHP8AWmnRra7JVdpODknjwTXmXc5a4C/cEvQrMtwnAATnsOcd5q2zYu+l1AllAbcfHB/SmF0gkLug8wDzSd9W8k7iGBgL254it1FUk9Rxo7GxAszHerXAjIpNf6swuMIAVcZ5MR3nFG6i6A25pgCFE/VPtRiMhB3KrWuYsMDb4AyBTFXB4z9qTmIaARwdp8T29q90DQ8gdjMcE8gfegDGZQdw/qFpSu5p9Pcc0r9LDaykSQQQxncOJNMN7OxVoClZifVNVf8AbM5aV8RmibmUgCjBA5MkTu/m7CfvTNX3bVJ3ArDePfNBdTB3Tyvt2PuKt6QhG45CmIB/cxWEzbFyNzpXMNI8cfjd4r3qK2gm8/ywPSfwKv1oYq+0ziIHbz+aS2k9UKsyIYEGPIn80DMtsLuBobbvC7A7uEYA4AmCPIbapHNC9X+L9PpLR/xDzcVipS0u7bklRtXAO2DLGB+1LbptqrEH1bxsA+pmncqr7n1AHzU/ibpatp7rMgawoDBt+wljEAPypUn370VjvjA9zn/WfinSaxwpZrSufVctqzvsHqVSk7Y38ghsD3zuNJ0y5eBtBNp+XvDNG08EMB9ayfYd8VlvgP4PY6pW1Vu5ctDIVr8rP8srtBce1dW6teFmztAS0xMrOOeSI7qJJ9h70zUYqOy/7ma6Np2DxcZU3AwJk5AIyB796d2dLeuXfpJHDF+BAjEcn7V5odgO1R8ywVw22Cu6I3H7CR9xTm/fazpg07iqgeZ7An7UnGWOQiMtFp1toEXgUP1G7dDWxbt7lJO9t0FBGCB3zQtjU3FYC4wYMCZAgrAmcdqQf9ze7d3G69tSYUA4xxI7zRBrckuJiSYO9wmQ31D6i3Mn/wAUwu6GbNh9jtG4ttwRuz+mKcBbdzaGVTcIh2UiVjP3o3XaUXEgkgAhpGPpzQAFyjZuhURaLqS2kJBuFD9IIzI5WTiJjNE6Xqa3bdwpuFxRADEcniDweKlc1a3V3fLPy+AxAIjyV8UZpumqgJULuMGduJHBj80RUQlasjcw3UNQ1xGWGJEEzJyDn9jxWR6jfNxiGOBgf8++a67qemGWKxtLb2HckZ2/kisdo7Vm5d3XbVuZJb0gbQPbv9orr8fyRiBBE7sOZSNCLfhPpVxi99Q222p2t/mbiB7RmtX0vXFwltSCSRAAGIzMinfRtahtoPSkyFUwsjgEL70fa0ltSSqKpPJAAJ/IqObL8rWZy5fI5E8h/UE6n12zY3b2gKJaO3+/tS7S9W02qX5lq47lMEZBye4IGKxFhXv66+L8sibgVaYEmFgcAx3q34Z0Vy31AhLRS3MexXEffFdP+Oqrd7qP8Cqt3uprW6hcKEIEE/5VIP4NEdP2OyqoJEH5s8RHH3mgbKKZw++SFVRxnz2j2rQ9OvjaFLqXA9UHv/euD3JZCANCDjS6cHYSSZxJOPaR/SiNau23sRTBBEgj045z5oJ9A24qACC87pyBMwaH1ClHaWIYkkRPE4/HFa4oFnue6O7tEqeAT9iaI019gSSQxIwSBINGlUW3LAGQNxA+o4qrRWbbSQG8HdmtByBs1KP8OHdQ4BnPpMcf5hRmvtzGQCJ7Yj+1LE1JBlAAB5Ek/c81ffusVDM0qxlewAjg/msJiDYMK0MEly0njHYfpUrPUAxAgieDQVm4oO4nareke5Pf8VWtrYQSytBgR58nx+K1GDiD3DNZqDvIUxAGRyfzXq6xvlsQAzAxk7QfzVNu5vYK4EwYIx9xVV4ozBbZBjG04z7E4JoXNQ6MKv6pSGKZePfic/eKD0hb5iwSTPq7iI7mpj0nPIEY5881BtYwUQcmc84U+OJ961wgaoRwloCSByZNA6m+xuFFYKB+9DL1J9rAwWEQfY+RVaPuYC4Znhu/mPcUIoQi7iqzrbnzrbDYSx2xtAkHkAjMjkGp9dQXA6K3ypO5g+EmJJPuZj088maM6BZWSdomOYoP/qOP/RsfBxVsaktVyrAHIAIm/wC/hnXc1kOo9GGWWgFRJAkH7jxTfX3trpfkPcWUIfCiSD6Ywo/cx7VynQDdct7vVxzn+tdN6kP/AE2l/wD82/tVcuEJ1Kvi4sNwrUI5INxWblnRfqE8MYwcceBVVz4gt6dHR1JBPptk8CO/ufFanpyj5dsxnav9K5h8RCdQ0/5m/wDs1Hx8Su24uKsh4n1D2+KLbq1pbfy/mAeqTxPGexphptJctobrpCiNuRkkwDg8d5+1YPTjA+9da6coOhWRP8M8/c0/lYEWqlcv/l/H3FXTtW0hSq/wwbkj6jt7e8k1Q+sus6tvZmYgqB58R4p90K2NxwPpA4881d0vTILlyEURxAFcQXUkzgE6nlvprAEb4tn1FNuR3IBnialruuWrTbWJmMwJjxNE9UH8G5/8TWY6jbG3gfSvb2puNi5LGPkP2jjqHxAlsgAF8AmCIAPH59qsuW7d5BcW2jkwROJz3+1ZbqSAMYA4H9K13RVH+Ht4/l/vSi42TGuNQVmW6tZK33+bOTKMe47AfaYpt0jqL29PdY+sW42yf2nwDFNNNbD2vWA2T9QnufNR6jbA09wAADacAUSu7mOTkApEQWrq37g3DY7mJXKnHgmQac2/laeJLM5GIEmPsOKQ9MUfNTA+of1p9rF/9Vb+3+tHkxFExsg3Xqfau+C5O1gwXbbaYDFhxHc0BYGwq7ArtPHcmOBPHua9P0v7Ose2Wrz/ACfdv/sKBijQqP8AS6sPOCpGSCM544qjV6AO07is4Md/9Kp6cf4z/wDx/vTUCtUifqdQbUW12bThRAnwexoVNIyB2RgzkQsjH5pgyjxXsVuoOREUXNKPRukM0blUjHkgGjrt5UCpwSIURPH+9e60en8irblsGJAxxjijXuG7iVNSwj1EmYKnOft2o/VaIEDZAIPfvNGraWZ2ifMZr1RQqYv+ItsWirHcDOwywOBPYDn80BptOxcLj0EEkGo3D/EJ77ufzTfWIFVioAJbJAgn71gNSlkf7gvX1PymdAd4HY57x+8Ce0z2pR1FmGjuOjetB/CfZ9RMYKkmfURmfPitVbGB9v7UPdP8VR/7T/WiBIgmYLqPUdVauXFtlWXjcpWTzsW3jFyQdwPkRFNfh3qR+ZcN4sxULlQPlgnduUekHcCMyThlp91S0u2YE57UsuD+396BllHIX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971600" y="1556792"/>
            <a:ext cx="61926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Cronica a causa della lenta progressione nel tempo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Può essere asintomatica per mesi e anni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r>
              <a:rPr lang="it-IT" dirty="0" smtClean="0"/>
              <a:t>Classificazione secondo l’OMS:</a:t>
            </a:r>
          </a:p>
          <a:p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 smtClean="0"/>
              <a:t>Fase cronica</a:t>
            </a:r>
            <a:r>
              <a:rPr lang="it-IT" dirty="0" smtClean="0"/>
              <a:t>: percentuale di blasti inferiore al 10%, sintomi assenti o lievi, </a:t>
            </a:r>
            <a:r>
              <a:rPr lang="it-IT" i="1" dirty="0" smtClean="0"/>
              <a:t>buona risposta alle terapie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 smtClean="0"/>
              <a:t>Fase accelerata</a:t>
            </a:r>
            <a:r>
              <a:rPr lang="it-IT" dirty="0" smtClean="0"/>
              <a:t>: percentuale di blasti tra il 10 e 20 %, comparsa di nuovi sintomi, </a:t>
            </a:r>
            <a:r>
              <a:rPr lang="it-IT" i="1" dirty="0" smtClean="0"/>
              <a:t>risposta al trattamento meno buona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b="1" dirty="0" smtClean="0"/>
              <a:t>Fase blastica: </a:t>
            </a:r>
            <a:r>
              <a:rPr lang="it-IT" dirty="0" smtClean="0"/>
              <a:t>la percentuale di blasti è superiore al 20%, la malattia si diffonde oltre il midollo, </a:t>
            </a:r>
            <a:r>
              <a:rPr lang="it-IT" i="1" dirty="0" smtClean="0"/>
              <a:t>fase aggressiva</a:t>
            </a:r>
            <a:r>
              <a:rPr lang="it-IT" dirty="0" smtClean="0"/>
              <a:t>.</a:t>
            </a:r>
            <a:endParaRPr lang="it-IT" b="1" dirty="0"/>
          </a:p>
        </p:txBody>
      </p:sp>
      <p:sp>
        <p:nvSpPr>
          <p:cNvPr id="6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2. Cancro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140258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54868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</a:rPr>
              <a:t>Leucemia cronica mieloide (CML)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5" name="AutoShape 2" descr="data:image/jpeg;base64,/9j/4AAQSkZJRgABAQAAAQABAAD/2wCEAAkGBxQTEhUUExQWFhUXGSAYFxgYGCAeHBweHBocHRwdHhwdHCggHR4lHRgaIjEhJSkrLi4uHB8zODMsNygtLiwBCgoKDg0OGxAQGywmICQsLCwsLCwsLCwsLCwsLCwsLCwsLCwsLCwsLCwsLCwsLCwsLCwsLCwsLCwsLCwsLCwsLP/AABEIALoBDwMBIgACEQEDEQH/xAAbAAACAwEBAQAAAAAAAAAAAAAEBQIDBgcBAP/EAD0QAAIBAwMDAgUCBAUDBAIDAAECEQADIQQSMQVBUSJhBhMycYGRoSNCscEUUtHh8AcV8SRicrKSojNDc//EABkBAAMBAQEAAAAAAAAAAAAAAAECAwAEBf/EACcRAAICAgICAgICAwEAAAAAAAECABEDIRIxBEETIlFhMnEUgZEj/9oADAMBAAIRAxEAPwDr3TzaZP4cbfHj2jtVt5ltrPpUe+BSO2Wsqx+hiNqjuc5YivtNN0hX/iAS3gzUf7lzjvd6j0ahXQm3D9sGuVfEHSLgZ7qltyiCkTO3k/3rpul9BLFNgjgd/cxX3UbdogM6nid0eMwY810YMpxmNiyfG2phPgPTX2uq7mQ3riIjsSfE+K6PctK6lTkEQYpJYuFCvywoVj9AGSPJP7040K2wsWoiZMGcnmly5Pka4M7FjcSaX4ZZXE3AUBBiMmKD+IeqWNAF3FnM7ktk4GecD+tbCa5z/wBROj3Lt23ftKLqqIKjPBFHx8aM9NDjb5HpjGNvqSaq4vAubQUEyrKciQcqT5qnUmN0qVyBA7EHmlfw10y9c1J1N238lAAAD/KFg/p6f3rWa1bDLcu23kjJUE7WPaQffxW8jGob6y5IRqHUW6nSscGNzIGI4xzA8nGaos9dt6KwWaGdmO1f8oHP4pgga7AV/mNEwygFfIB8dqS/Evwo91C6rt2GdrHJBENx7xSYFU5By6hBU/VzJWvjA3TBAKyCViDgzMg4pv1jqmkG13TczAGOAfEzg1zTQWbtu8qhWB+kz3B7UR18sLrKZDLAg+IFeofExswqVPjoWHE1N7qurLqLYFvcgVfp4H3xyAO1K7rBtu6IHiM57nzQPwhddl+Wo3TJH6dqYi4iD0ZDYZSOPv8AavN8rH8bUsCqEPGWFSqB1LKrsVkSMLEZ9/7UZotWQjuyq7KVVXPef80fVFP7Grti2FuBVWMA/SR7UP1Xp4e2hsKpUGdq4DSIn7ioAVOc5A2mHvuWdK6oXbY4ExIIGPtS7rGv3XWTOxcEAxJ7006ToIbeVKmIg/7VZqukW2YvtBc+SYP3E80RZEleNXuLtFrhZQAgsCSVE8L2/U5AozWam3dtgSfVkCJ4OZxxNDa3QEXWJRmVuNp4xxRFjSXF2soWdpBBPEkkffmmOhqY8f5e590jQwGJAhuIM+x7ChNXoWUtugLOHnEeI5P4p5pLO1YJk5J/JmlfU7hdNxVl2vEHv71jbbMVWPKCXUUqu071BJbGZPtzEUy02lJsFCSszE9hOKX6ETdTZ2OY8d5pz1K1uQqTC/zEHP2peMZzsLAdJ0kiS7CIIge/Jqgr8squ7ftO5VAgexJ7n7UTo9eDFsp6SIBJngd6t1HTsj5ZAgAQe0cRWoeoLN/aUXeqkN9A29859/bFT1Ci4HUAIxIAY43dwJjNTbpIY+pv/kB3P3pgbQwCBjj2isP3FJUdTPfM3Mq3LqgBoIUH9JiKN1egRVIQQ1w7QcnvJHsIBqldC0G2GTaTyfq5zjzTl7YK7TwRHv8ArWAhZqqpmND0y6Li+mApncCIODAEd6G/w24qbauLg+skYGO5NN9S3yQlq020EmWJ3RHaTOaV9W1DvbXcSVDspYDmAIOKPWpdGZjcZ9Ysj5m4OoYjKsY494ozo2m2qWlSW7rxjtQhG24zlGZXzEZEY48e9FdLTYrO/oBMwcQPesR9pJieFSnW3B81g9xkAA2gGJEZ/eqrNxigUv6WLQXEyB2M9q96jrSbhUBNqZlhM/bxXtnqe9lV0XYxgDwe00CahCniNSg24QELCliHKzwOI8CjtOqfMVrY2qBtmI3E/wBfvTRVAEYAqvU3NqkwT9ufxRC3Jl7i7Ua5DvSSrNKyJIHYfallhWttCSGBg5gH8RkUzFsqgVlzxPnvP3qI0pfEwRmeaBMopVRLOp2TesQncgkDmJyKX2ekO5ZiPlgKFtqc4BnMeaaafV21ItiTGNxGJ+9CXtfdZm+WygKYiJOO58UxOoF5DQhmn0MDshxle8Ga+1muWyGa5O2cHkkn+UD8Vdo9Tvtq5gSJPtSz4i1NpLH8W+q/5WPE8gwB/SmUX1JgFmowLr/VLVy1/CILSpMiCQe1ZnqFlLkB1HAg948H2plounW743LftuswWtk+nuMdpqvrHV10oNpFV2Inc4lgO8/tFPjGRnpNGd+OlHFdmfdE6eJRbQO5WDFhwFHatmqq6nfaCqcndHbucVkeifFp+XkLtGJAiD7xg0HqergWr9hr/quj0mcBjM/YU58fJzpt3J5Mbueqmgv6rTXTttOrEDYASf8A9Twat0S3rGmIAAYNMNxtJrjx6VfVVtqAYYmVbk9u/tXVj1XfZSxdBFz5SlmHZxGI/FUy+MMZHHc2TGVAA2Idp/iAtcAKjaTAKnPMZB/tT43BMd6yvRtAHuBmuZB3FYiT9+4mtZFcdEHc58wUH6zPXNZcDsXAIUntxOARRdrXN9PJ2SCeSYnjxV2s0CEu5YiRnxjvVGiUKQ7K0HhjGJ/9o4obhtCvU+0urJZSCTP1IO3vmj9e5CEjn9aq1OsCMFCyTk8Cov1NR2O3ufH960SidgQPT3WDLDTJjbAgjvwKI67dYKP8pPqI7eKjf1AVgqwZGWH1RnggRNEXJ24YCYjd/T71quEnYNQDpSgkuxwvBOB/vTHUas4CDcxEjxHmqdMEZgSDJXbxCn7Cr72nBIJ9JGAQYP2o1Q1AxBbc+0WpLSGADLzHvRVCWmVA0AkcluZMx+1Xi+sgbhu8Tn9K0Q96mU+JPi63YYoI3Ln6d3H2MD7mhOkfEYv222NcRp+Y+4knacSs/wAoPakfxP8ACGq+e7W7fzEcyGUifsQe1Pvgf4ZbTM9y+VDuu0W5Bx/ea7nx4hi0dzuKYVx2DZjbpdxSHFwJ8uZRiANxPJzz2zTyyqbYULt8ACKwHxHff5V64uLgHpkTAnt2xSn/AKcarUJqDuNxrVxSTMkE8gj35pP8a05XEfAWXnc1HS7ptlrrBoACgFslif6AU+XVi4v8RALZEkkgj3BpH1nULuwIDHcO3GJGO/8Aavukg3CdoJ2wSO3PHia4rowugZeZj4aazcAMzjbjGOwigBYCPADXGTicKO/bJNNNOha4H2FMQZ5P/ivNRoDuLI+wt9WJ/vRIuQVq0TKL3UZCNKhTMockkdhQl/VBgpBcAttdjyIyBjAGea+1otiLfrJQxv4Enmau0RNsldohpjMyQP3miSeowUAXIWT/APyFZZFXcCf8w8V4moaVYSAMkDuKjprx2q3zCXJA2/1Efmjtf00tBtkL2I7Glq+prANGBW7LOhW3BQnvgqff/apWOlOX9eFAgkHLYjtRVoCwIjc7CTHJIx+nNR6p11LNhrzA4MRGZ4yKZU5GoOTdLGC6cbChA2REe1cm/wCoGjvi61vZNlQGtx2UCPz9q0Oq+P8A5QtuwDpcONqxABgmfI8U21K7g5Lg/wA6h8qynIgHjxiutC2A2wlsIbC1tOef9NLrpdvXUkgW4IP0yTC/me33qfxDdc6hzcxnI/tXRL1/TLaCEC2/1bUHDe8D+tKP+0WdRbk3CL3cNncew/3p08tRk5ESy5ftzI/UxOkU/LuOcCB+T2oC3aA9ye5zxzzW9+MekLZ09v5Y9O6TkmcdzWEdZJPLdq9LFkDryE6sLBxymi6Vojcs2/URM5/XbS74mt6iz8ssrLORcVsFhjkfrmtf0PThFVYkhQPz3/vW0NlFtQwG0DIIkfpXHmz8HGpx5M/B5z74D6vqNRqgSB8pV9ZiADGIPdj4rX3esbi6p39KNB+rMgnj7Ug618wQA38MQVCQsE8Soz4zWh0fT2IG5gFba7JGd2CYM4kieK4c2Tm3Unl4k8z7gmj2whDEsxh1JOQcH/WmA0LRt3n5c8EZj/SvtNeslmFtQG53RE5yQTzFTs9YQsBBAOATxUpElidCWa/ShoI54nt9zQF+wy+kqxAHIEzPerHv3izET6T9Mdv/ABRN7T3GZjiMFM5HkcYoUDACV7MX3rQUeGCruiOO/wBjPNDLqkQlncIjA5P9vse9OdJom3bnj7c8+a5b8bdQY6i5bwymMeI4A8RFW8bB8rVL4EGUlbnROk9QGojZcRlQySDn2kESJplrdrCBtLLxP8rRj7GuV/B+puDUQgQIMNiOSAM98nit8unIuPKycxIgE9j4o+RhGJqEGbAEbue2D4J3QR35jvUbunYxCtuPfnP3ou4lw7S6wSuQvEz5x2ip6AKr/UokRtB5Pv2rmIo1J8qFxhbuksVKnAmexpPr7X8YlgSOQY8DimGt1bKQqgHE54pb1HUM2xgSAQcA4kH96JMXGpu/zE/Wuk29UpDFrQLbpAniYyOPeaJ6FprGlIUBziA5WAO5jvJ8xVyhSASYklTA5xn+tS/7ebwPrgAxge3ucdqp871xvUuTqidQD486uigKqq1wdyJj2Hmlvwv8XG2dl5V2k8qII+8c0p6zptxY25IUnHeOQc+BSjpuld2GD745NeovjYvj3/2dC4U+PiZ1C/15/mNtK7VYAL3YHuDRvWXUsn8Qh0O/aMbvYntSk9NZAJQSEUBuwOMk+xphcsC6xe24O4bWEHmOZjAxXkk0xqchVAQR1BrtwMzkMZJkCMER/Wnmk0gAU5kLGTx5pPYsrbuAu+4p/KoOPvWgs3QwBBkGlGzEzHqup4unUHcFE+YqnqOpS2ha4wVR5MUVNZP490S3LYNzd8tRuO3sRn96tiQMwBk8a83AJkrfXdPqLqizfIuZEhZETxmpfEnTg2nawHHzXBIZxgk+TEDiue/CCodZNrcF7AxIk94+011LVgfLIZuYgxIyYxFVzYxhcFZ1ZE+JwAZhek/Bbqg/xJ4IYQ/oEfjNdH0ptOoC7WCiPtSe1pxAABfa0lACIEYMNReiuKLxJ2pK7Qs5mZz71HJnbJVxMzF+z1Atf0B2dypWHM55+1Lf+33FYTbdQDJIgRHeZiK24NCdTEoRME4E8T2BqZW4qeS41Mj1fVb7Cac7HJ+pp+nOAI7x3rIJ0VkeWJIB+nEx5zgxXRbnSRfcFrRtwIZhGfYD95rzWfDbTNtgZ53nOBHIFWx58mPrqdOPOiiuoH8OFHPpaCM7YgmQMnOQIp3b6gwb5W03GQfxGEAD8efal/RPh+5bui47L6QQAs5nzIoPqPUQmpcW/mAEgXNsQSOYBFI2Rm20iyh3IXccFkuXS6ICwUSWkYzGPxzR1rbcUXAMlYnvHiqrvTrdza4LDAEqYlfBobqN9rShUMBvpIH0hQMDySaF+zI1yIAg1rpV5SoBWFMhvEeR3mp3+m7ScgJzkn0g+B57VV0zUlXlnJULLkmQB2+xmm+rC3EIGcA+nnyKSgZRmZWowK9cFzaIYbTKw0THG6KYaLU7wZEEGCKXCyQm9n9K8QIP2M17pdUbcTbIUnmZMnEntRs+4jKCNS1+rgEwhImJmJjBpXr/AIesauboAVuGDCRI/p9xTTWdPG6VO0se4kST28Ggw8BrSnAOSeWI5+w9qZHdDYjoQNp3POifD1m0BtKsy/5eJ8nuT96J0oCgh0LN3nj7zXugyU2rG36mOJ9qYapN6ekj9cY7Vmdn2YruxP2MA1FzeoAPEGMgQOcnmq12yonuIxgnt9qJWy2FKgfvjvxih9ignklTGeJ81I33MtdCQB3ASTuz789vwaOs6VdoVxJYloI4/Tiq7J9BYwsE7iB9VejXeoEhgOIxH3pgAIps9Qi/0+2yhdsAcRiKs0unW2u1RA/rQfWLzAKoJEzJHt2oPp15lcLJIM4JngUYArFbuRHw/agsw2N22sf696R9J6Wyn5gY71bbtPMHuJ9jPFXC0zWlJLFRc5kmP9qO02ocyZBtyBMw/PY96IzNVXOn7KDu4319kmwUL5AEscTHmPND9HBLsxKg7QNqnt5NFdXsM1sbRMEEjyB2qGlsTcD7CkCDPJn+1KZzg/UzxtG6s5XaQ+c4INC3JQrbLFRt3SO7E+fAp7FQuW1PIB+9GooyfmLdHrSB6gT5bjA7n296K1V9fluSAygZGDNB6jQkK0HBj0sffiZ4qGk05VmZ1hdpBEj1fiaykiOQp2IHo9FatENZsrbLSDgHJ7zzVy8oQdxH8nb8CmNnQW1BaDxwTMDmlzMI9ClVPMHPPc8/iszH2Y4bl1DbFtpa5cO30wJ7e9B213WtgVYHNwMCMcnGZqbyVXfDBXOGaNwj94NQuueAAouTMQRAwBjvQ9RQNxra1YY+mCIkEHJ/FePqSQNqk+oBoMEDzmk6Lnfxs+qO88Afequo3nmS5URiJA4n81g2pvh+1CaVHnjMYNTFBdNvn5Ktcwe5P7H9KLt3AwkEEe1MDIEUYo6xcPzEVnNu2QSSMSfE0v6d0c3NzlsFvqjLDzWma0pEEAj3oHrus+Rp7jqMqMD34oheRqWTIQAq9wTrWv8A8PaC243CFE9hHMd6W6YlxDg7i31jKkd58R5rml/X3HvS7MzYyTn/AMV0joDXbtplgbhCOSYgc4810eR4pxrd3OtsIxJvv8wnV3bQhbfqAeX8NHaTR1npzel09BHZh2k/5T7xFAP0ZratvYG2MsFHqPsPANNdNqXhS5WGIG0cicCDOa5L/M53Ir6m4vfXtLIACskNIyx7/b2q6w6AApMGZXMemOZODRPVumB1ZkUfM5mYn7n7UNY0dxgTCqYECZEgEE47ERWozAoRqWDqTkhsbSY2xnmOfOajq7llmwAW3CSZ2nOeO/vVtjpoT13T9PqwTtEe0SYqs9OUHfvAQ5HY54E+PxVMYG+cW0vUF1rn5rSTkwozx4Aq3T3vludq4kKZ757D/k0z0t9GO0kFx/zB7ivr+ktht+0b4kZPI4MTHNT4zfIOiJVrbxODK5I5+oYzQzn2B9yJPtXrXWIAJknJ3AYjsBXigGd/AxK4J9oFK25gKG4VavBrcNt444x3Me1ChRImYnExE9pNG20R1hMRjjI7/pQTlSNpbaZOG7/aPx+tPRPUUVueoAcMTM/v3r1Va0CyhSD5Of8AaiLii0Acsx7n2FU2rKGA4IngBjH+1L1Ddyy7qF09sBoaTCKojHYc9h3obpgsXHJFrY4zByPuO1Uaq05s22uKFIbtnaD5qXSR/Gwd0A7j4Hasxo1GCjgT7hPX3MKJO0n1Ac+34r7oJPqgnYIifPep9U0VxnD24mNpBPartBpXS2wJljJ9gYwKx7i8h8dQwXVJjcJ8TmlfWLp3KpJCkfqaHu6PaLWwTcLZPf3n2prrYgFtsDmRP6e9N3qKKUgiK7V70Mkq2RG7MZ9/2r53JXY8uHkQTxHuKosDcVUMckel124kcdjThumKREtzMzkUoJlCVWBDVPtlYCL6dpzxjJrxgitw+1TmIgf3gUXa6ak8Ngzzgn3FQvaB5YK4COZMjOeYo79xeSyestSy3AAygcTH5qFjSo4aY5kBT9P/AJojU6SbewcbYjz4pPqLl22N8bWaEnmAO/5rQLZFAxjqkt2kK7Z3fqfzVVi/aWJVp7znb/z2qIVrttGbDjMkQCJ7/pVb2XyRtIPJDCB9zQP6jAD2dxjrgSEZRuAMkDuIqejGWbaVBjB/c1RpdUqWhB3leYr231CZ9PqgkDmYpolGtQ8Gh+oaMXbbW24YRQtproZCwncYbiBzxGaL1GrVMGZ5gCcecUwNbiUQdTmmu/6fXg3oIZe0YOD7mtB8LI9ohMS7HdIk4GD7DtWwDBhjg1n+paVA21tyrt9BBOT3B96tl8h3WjOoZ2yDi8Yv1BW3KVLACH8CcH70q0mkCXDuVmIPowTj+Ug8CjNHobmzsu9RvnkECKR/FHxS1jbasrHpyTyMcRU8eJshoRcaknikZ/GfXTpNKXBAuNhZ89/2rnVnrOotPae84YXPVyAwnviir/UjrU+XfB9JlRJ57nnwaW9WdEubSFdrYicwI7DzXqYPHCLR7nZhw8PqRudQ6L1F7tm6Jl0kK3klZH6GqtDaZ7RWG3z6t3kZFYXpnXBvtl5C2iWIXBg9578V0TpPWAwBKhUb6CDz9/euDysJxt+jOfLiOPoSTzAZrZUr389u1E6RROD6YxP35FH1y74v+Krw1Ny3beEQhQI5I+qc8ZqeHCchoSOJGyniJv206ElZInODxmMYxNT1OkgLtiFmZMc9581nfhPqo1FsCYYCCYypGSBPIPanTahrg+n0T6TGZHn70uVOBozMjK1fiX6CNxyJI4FDm48lpBInBA/Tj2qNoYOfMec9qI0VkXAS2YMA+fv5qQgNDctfT71BXBJ3Z+1BvfKGI3svvAE+KcNAHsKTXStxpYFAe4P6TiiRFQ3B9GzJbhiyh3AE8gRnnzU31RV3RWwF3CAASR7xTnU6Zbi7XEg0AdFbtCFUMxBPqMwB/QUK1qOHU9iKbmuY/VdbiRGBPeT7U+6VeZ7IYn1GYMfoaR6fqCGf4NpYyZiPuJFaPR3w6KwEAiYrDuHN11LQMUq6zqYIXiVMHB/b2pZ8SfEi2XNsuE7c5z380HY1SuULsbinPJI/B7YPaukYW43Njwn+Rjzou64qsxEIcQO496dGlGnvJva3u2BTCqDA8zjk0Xb1YCFmOASJ85gVzjUm4JN1FZ1bl2BYjJEeI4H5Her9DdYOFDEg8g5rx9UhDNs3EmBuUYntjJ4qzp77XA2ATiRzj7nilI33KH+J1GzcY5pZqFcsAWgRkgcnzFFnWJMbv9P1oO7LuFCkR3I/UzTE/iSQEGVam6WtLJxuIJ8gcGoae2DuUDBGfH5pzsERAjxGKVvdIJUotsboQ8SI+rFYqauOrXqT0mk8gADj3xH6UTZ0YVp/QV5ob8ysg7YyO817qdcEMQSe8VhFJYmoSQBmgNQYZnR1iIbvEdxUNXqw25dwExtHB7SCeB4oVFE4RgFQ7xHOOPeiTCqVswjQ60japSFMhDPPsfvRN6Su0E23eSCBuiPvI480mh/S28n1LjInPatHcJgxExiaymbIoBsQC71a3bYpcdQRAGecckAYzWR+OeiPdufMtAtIzt/2rTX9J81cpbLmclgYP4GRS/4s1B0+mVFk4j7x2+0munxmYZBxlMJ4uOPcw3R+kxdX5txUA/zGf6d/vSbqilbtwMoBDEYzicfioXnJbJM1qOi9MTWKq3CQ30h48cA+RXsMeH2Jnpm0+zTP9GthmfcY2rjHeumfCPSZ01su7Qx3FcRhjHv4oBPgQqpAuA8YAIkDtOYqvR6i9aMK7jbgITI+0V5vmZ0dQFnPlf5lpDN4TA9qwXxR8FfPum/YdRv+sHOe7CPYcVoeqO1+wjID9XrWc8HHvmggACZXaDECCJI8e9caZmxm1nJhDIeQO5b8KfCy6ZSXO9yZnsMdhRRBQ7JZgDOcA5nsJNEi3c/w8SQ3ucxPE+YoDRqZgh/EQTk954EeaDuzmzBZYliY1S0l2GZfUO0miGdUGYApbcNxIBIDOct2xgCvWRnYlWVtoAJ/4KS5Pj/yMmAYeR2I/Slz9PciJEeZr6xqSiwBuC8nj7wPFH3WbaCkT70e4NrPL19Uks32BoO/aGptSpZJ7xyPsexr7qF+2pX5nMH0hQSR3/FFaPUI6g2yCsYjtQmFgWIqPSbSbLbC45c8gYx5I+ke1X3uuWbb/KziASBhfAplevqolmVfG4wKwL6W8LjC9tO9iwKfSVPg96Zh9bErjHymmgPxt8Iai7fN616kfLDcNwx78jFA9P6JqC6fMf5aou5Ru+oAQIjFbJrxO1t0YiftV2luhndVZUUGSGz/APiOwxxXQvmtw4kTqGR1WpVdFr+GVEsVhgWIz2mO9MHtuyi0VVWWHUA+kgYIzmc0vbSuBJUqSSWuH6dvmp2tQr7wN251hWc48xH8oMVye5FhexD1e4wZtqwF+kEGSOODVOn1RncuQAZmT+/aq9BePzAUtbdoIuAYn2jzNRv3pYszbFJ9ODt/UHB+9CKBujDAjFYVNytlW8T5+1NrKkADmAKC6cSyW2Zex7xxgY7zQ2i1gZ233CrBioQGBg4x3pgK3ItbWPxGGvvMEbb9Q4/2/FKrQciWkg5E5g+f0pnrdQAUUruZjgeI5J8UiU7WJIO+SIPt/aPFB4+IajvRscZma9fR+vcDBmSOQaG6ZqB8wqQJIkEfuDX2tO29NsMbpXifSBPJH4orVbikHlUF1IPqRrZmfq4WJ5nimAutsYKd5IYoQMAdgTPNLNRq2vL8sgbwd0DhwOQPf2o/pNkhmIUohAG09z3MVgYzg1uU6VFG1gxa4YxP6yO1LbjE7xmSSpMnd+nitVsAzFZ/qenIuMxBIaIgT2GPbigy61Dje23E2osusGTCcFT/AEjirviq587Trbcxe2gnGM8gnscA080nTRC7yVZhlQYkDifeIml/XLCG60CIX1Qck9sfanRmxnkJZcis4/U5j/2i8SV294kEftPNa7oNlrZtLARUlmcj+nmtT8PaUFCQu1e2ZMg5P5qfVtKt75TSF+oBWWC2Dj9prubyzkWuo7+Tybieopv/ABzbtKu5WbcTtJxKzzFRu6xL0FJRgCYOdwPqkEd/asBqdRc1A2MkskmAvqC8FSAOxzWt+GWuuLe9YO4BcRK4yR9gc02TxkGPUZsK4xyEfNbAW2FIuYJZfJP2z9qYdLvKHKgbJAhCQc98+YoXSdPZWjaQVnaTEd4jziKn02yZj5fGSSOMcfefFeapInMwUg7hh1pM+pcN6Qh5EfzT/wAxU11jKNzgEe3I/wBaBtSE2FRj6tvqPP7URfZDsIBIjdB9+PuaxMnxHUv0qW7m85IYgsrH6SB2HaiIRVgQByM0uTU/LZvTMn1do9h5iqtS43GeMbQB2jEVr9wcNwjV2dobO4H1BP6yR2q3S6ppCNEkbgfI/HFQ0oUqFuRuyADyAe1VaixsIEkgjk8mO32HijN+jEnVC1y6GUnKDYfI7z7zU7WsXT6d7wA3WlIaO7MYUfias6r017elRRnaSXjPP7xWT1gDKbe8qGHqjjHn80UW3W51oodKB6ibquuuXB8y4S249z+wH9qK+D+rbbvy7o3WiGYox+kgSCPHilWu6feC/SSAe3f7d6I6NoWC3LjDZK7VBPqM+3gea9vIqcKPUvxXjUf9T+L2LD5VpRbBx2OO9aXpbW7v8S8Y3qGTt94PczWF6V0h7zqNrL6sn/TyT7V1zS6YWbQHOxf35/WuDy8eNaVe5HyGVAFWL+sNc/wowSZE4zAPJApZorPzLiW2BAMmY5ArH9U+JtXfun5F3aFJB9QXvznED81vvg/Vs67brB7iqP4gjIPOR71HL4xRQTJFWxpDurrbtK184KjJmJ+5nH3rKav4vW1sJbcriQUUFAAe/fHtWq+KNMl3TvaZgu7AkgZ/Ncvu9B1IB04tgorSLjciTnbGc9xVfHRGH27h8ZUZftOmjrQbTG8kExjOOQN32zQXS9VuvKLu1ywMNtEg/iqehG1ptOLF2SQCDAmAfJ9+YqfSrKLdU7LgUkhGYqRPbgTx5rkyUG1E4qA2v6lvXdTtvjJBCYI7gz5qlb/zLaoPUeYB9QiZkzWi1WiS4PWobxPvSLqOs0mnR024YbWj3xE81lQsdQY3BAAG5PpMozXCjKqpkseeOP8AWp9SYllchrUiAwO6cTDLiP1pRb+IUuotnTBflqu0q4MmMBecYHNOOk2hdtSxbYpICNyDH+buBOJoMvA8YzhlPNhBulqq3EYi6RwGIAUE/mczTJ+uoGICsQDBYcT/AHpNdv3lYqGG1D6VIEtHH3+9EXdPsZgQ21juUBZmcxI9yaXfqYqGNtH+p1W1Qy+onC+81To2fcd6gEiZBPbzP3pdY1VoJ8u5cVX3FoBkpnAxIEU30qCN27fI+r29oxT0ROdhWoRFKOp6Hc3zAof0xE5n8c0y1Dekxz2+9LL2pa2jrIDRKBRkYk/pNb0YEsHUX22uICBKNcGJxkcQO2P7VZ0kMt4LuLAiTOYxznio6DTsWUSzW2BLbpwYwQTwZ8U0+clpiPWzHJ7mKQfmXZuxXclqej23O6NpPO3E+596s0/T0tyyr6oiaJt3AwBBkGlfVY+Yu+flx28/iqF2qrkQWOrgVoBlLl3+af5QeD9vanen1SsMMpIGYP6/j3pdb0xdH257KxGSvif719oNC28FlgAEGYzOIjxSC47UQbMouwrPtYhQZx3nPnjNEXLBUKZG3aBJPt4HNedV06b1O0liOJhYHGKm+66u0gBkII8GQRHtQhuwJUFFxzDFS3YjnHbP7Gmly0BbgYgQCe3al1q0QyF8QcAZz7ntTTVXQqM3MCaMm53qJwkD1DPYzjHJnvVt/UuVYQCYBEj3g/2oa5qGjIUqJO0D9YPmrN21vQZMAy3g5j/ellCPzCtX1W3bYrcIWAIMzz2gcfmuYfGfVLb322H08ekePtim/W7N0XbiBN+/JceDJEHgGP2rI/EmnvJC6bR6i7Cjc4H8Nj32kiSOcxntXX4zrjyfaWx/HiIYmR0nVCrgQzAD1AnEeYnFPum2HubzbQ3FGIiSJ4/571jtLrlO8OmpW4izct/LkiOJaIAnzFbP4E+IVa0Ue3c09xSWBfAYwOCeDAzPIFdHk5lK0JbJ5HtNzQdH1ZtLO1QEIVsZJJznn/xTbQdSDPd+bcO7cVVP/b22juT5pVphbu3HCXkG5vUCpBE91PGf9af63VrYa3bRQW24J7KMc815pu5DIQx0NmZjqfwMHd/4cl/51MR91OPvTTpelXp1sCCzvMCfpUZiYzzWi6brBdTdEQSPbHiq+r9NW8kEww+lvH+oqzZ2deJMl8rE8X6iM6trtwOFhj6dvP7HzFNuk6dgWLAIDACAkx5OcD7Clthbdj1PdUsfpUqRHuRk1HrustsbToN1xlIUyYC8Njuaive45HIgKNQlunnabakDcY3EDPc+/FfDQCy1uGa4f5VJ9IIGSYoboYuMHYLO0fww8gbhI/pTHUadVsiVIdfVFvJ3HmPOTTUDuKxKniTCW1Z9SHbv2kiD/btXKPivUtvAM7Yn8nk1064osB77nc22OI+w71gutdUUnc1pBORE8/bx713eECDdS3iimsCJPhglbpaDG3Hv4/Oa3tm9cuIANrjeJQemRHA80h+H9YmpuC0VVXn0t/mgfSR/Stj0nRWUHy1uktMyD39v6VLzbOSzK+RkA7G4R0TQsAxdYH/9atllHfPafFE9WfZYaD2gH74o+gepv6SCBtIyScx3IEZIrnTsTz+RZrnJuo230135yywZj5JzyGH9DW3+CetC5I4B7HsZAj7GkHUOgXNRs+WwIyQfI4MryD/vWh6L0P8AwGndgwe68AmPSvYYyYHNehnyYzj/AHO7MyMle4+6hqWtISYYs0LiAAfOc8UuW211yJCvGcYjiR71XvIwW+ZuWWDHHP8AWmnRra7JVdpODknjwTXmXc5a4C/cEvQrMtwnAATnsOcd5q2zYu+l1AllAbcfHB/SmF0gkLug8wDzSd9W8k7iGBgL254it1FUk9Rxo7GxAszHerXAjIpNf6swuMIAVcZ5MR3nFG6i6A25pgCFE/VPtRiMhB3KrWuYsMDb4AyBTFXB4z9qTmIaARwdp8T29q90DQ8gdjMcE8gfegDGZQdw/qFpSu5p9Pcc0r9LDaykSQQQxncOJNMN7OxVoClZifVNVf8AbM5aV8RmibmUgCjBA5MkTu/m7CfvTNX3bVJ3ArDePfNBdTB3Tyvt2PuKt6QhG45CmIB/cxWEzbFyNzpXMNI8cfjd4r3qK2gm8/ywPSfwKv1oYq+0ziIHbz+aS2k9UKsyIYEGPIn80DMtsLuBobbvC7A7uEYA4AmCPIbapHNC9X+L9PpLR/xDzcVipS0u7bklRtXAO2DLGB+1LbptqrEH1bxsA+pmncqr7n1AHzU/ibpatp7rMgawoDBt+wljEAPypUn370VjvjA9zn/WfinSaxwpZrSufVctqzvsHqVSk7Y38ghsD3zuNJ0y5eBtBNp+XvDNG08EMB9ayfYd8VlvgP4PY6pW1Vu5ctDIVr8rP8srtBce1dW6teFmztAS0xMrOOeSI7qJJ9h70zUYqOy/7ma6Np2DxcZU3AwJk5AIyB796d2dLeuXfpJHDF+BAjEcn7V5odgO1R8ywVw22Cu6I3H7CR9xTm/fazpg07iqgeZ7An7UnGWOQiMtFp1toEXgUP1G7dDWxbt7lJO9t0FBGCB3zQtjU3FYC4wYMCZAgrAmcdqQf9ze7d3G69tSYUA4xxI7zRBrckuJiSYO9wmQ31D6i3Mn/wAUwu6GbNh9jtG4ttwRuz+mKcBbdzaGVTcIh2UiVjP3o3XaUXEgkgAhpGPpzQAFyjZuhURaLqS2kJBuFD9IIzI5WTiJjNE6Xqa3bdwpuFxRADEcniDweKlc1a3V3fLPy+AxAIjyV8UZpumqgJULuMGduJHBj80RUQlasjcw3UNQ1xGWGJEEzJyDn9jxWR6jfNxiGOBgf8++a67qemGWKxtLb2HckZ2/kisdo7Vm5d3XbVuZJb0gbQPbv9orr8fyRiBBE7sOZSNCLfhPpVxi99Q222p2t/mbiB7RmtX0vXFwltSCSRAAGIzMinfRtahtoPSkyFUwsjgEL70fa0ltSSqKpPJAAJ/IqObL8rWZy5fI5E8h/UE6n12zY3b2gKJaO3+/tS7S9W02qX5lq47lMEZBye4IGKxFhXv66+L8sibgVaYEmFgcAx3q34Z0Vy31AhLRS3MexXEffFdP+Oqrd7qP8Cqt3uprW6hcKEIEE/5VIP4NEdP2OyqoJEH5s8RHH3mgbKKZw++SFVRxnz2j2rQ9OvjaFLqXA9UHv/euD3JZCANCDjS6cHYSSZxJOPaR/SiNau23sRTBBEgj045z5oJ9A24qACC87pyBMwaH1ClHaWIYkkRPE4/HFa4oFnue6O7tEqeAT9iaI019gSSQxIwSBINGlUW3LAGQNxA+o4qrRWbbSQG8HdmtByBs1KP8OHdQ4BnPpMcf5hRmvtzGQCJ7Yj+1LE1JBlAAB5Ek/c81ffusVDM0qxlewAjg/msJiDYMK0MEly0njHYfpUrPUAxAgieDQVm4oO4nareke5Pf8VWtrYQSytBgR58nx+K1GDiD3DNZqDvIUxAGRyfzXq6xvlsQAzAxk7QfzVNu5vYK4EwYIx9xVV4ozBbZBjG04z7E4JoXNQ6MKv6pSGKZePfic/eKD0hb5iwSTPq7iI7mpj0nPIEY5881BtYwUQcmc84U+OJ961wgaoRwloCSByZNA6m+xuFFYKB+9DL1J9rAwWEQfY+RVaPuYC4Znhu/mPcUIoQi7iqzrbnzrbDYSx2xtAkHkAjMjkGp9dQXA6K3ypO5g+EmJJPuZj088maM6BZWSdomOYoP/qOP/RsfBxVsaktVyrAHIAIm/wC/hnXc1kOo9GGWWgFRJAkH7jxTfX3trpfkPcWUIfCiSD6Ywo/cx7VynQDdct7vVxzn+tdN6kP/AE2l/wD82/tVcuEJ1Kvi4sNwrUI5INxWblnRfqE8MYwcceBVVz4gt6dHR1JBPptk8CO/ufFanpyj5dsxnav9K5h8RCdQ0/5m/wDs1Hx8Su24uKsh4n1D2+KLbq1pbfy/mAeqTxPGexphptJctobrpCiNuRkkwDg8d5+1YPTjA+9da6coOhWRP8M8/c0/lYEWqlcv/l/H3FXTtW0hSq/wwbkj6jt7e8k1Q+sus6tvZmYgqB58R4p90K2NxwPpA4881d0vTILlyEURxAFcQXUkzgE6nlvprAEb4tn1FNuR3IBnialruuWrTbWJmMwJjxNE9UH8G5/8TWY6jbG3gfSvb2puNi5LGPkP2jjqHxAlsgAF8AmCIAPH59qsuW7d5BcW2jkwROJz3+1ZbqSAMYA4H9K13RVH+Ht4/l/vSi42TGuNQVmW6tZK33+bOTKMe47AfaYpt0jqL29PdY+sW42yf2nwDFNNNbD2vWA2T9QnufNR6jbA09wAADacAUSu7mOTkApEQWrq37g3DY7mJXKnHgmQac2/laeJLM5GIEmPsOKQ9MUfNTA+of1p9rF/9Vb+3+tHkxFExsg3Xqfau+C5O1gwXbbaYDFhxHc0BYGwq7ArtPHcmOBPHua9P0v7Ose2Wrz/ACfdv/sKBijQqP8AS6sPOCpGSCM544qjV6AO07is4Md/9Kp6cf4z/wDx/vTUCtUifqdQbUW12bThRAnwexoVNIyB2RgzkQsjH5pgyjxXsVuoOREUXNKPRukM0blUjHkgGjrt5UCpwSIURPH+9e60en8irblsGJAxxjijXuG7iVNSwj1EmYKnOft2o/VaIEDZAIPfvNGraWZ2ifMZr1RQqYv+ItsWirHcDOwywOBPYDn80BptOxcLj0EEkGo3D/EJ77ufzTfWIFVioAJbJAgn71gNSlkf7gvX1PymdAd4HY57x+8Ce0z2pR1FmGjuOjetB/CfZ9RMYKkmfURmfPitVbGB9v7UPdP8VR/7T/WiBIgmYLqPUdVauXFtlWXjcpWTzsW3jFyQdwPkRFNfh3qR+ZcN4sxULlQPlgnduUekHcCMyThlp91S0u2YE57UsuD+396BllHIX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248177" y="1156102"/>
            <a:ext cx="360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Basi molecolari della malattia</a:t>
            </a:r>
            <a:endParaRPr lang="it-IT" b="1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013176"/>
            <a:ext cx="2016224" cy="8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aipleucemiamieloidecronica.it/wp-content/uploads/2010/01/leucemia-mieloide-cron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832"/>
            <a:ext cx="2913112" cy="19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6137" y="1700807"/>
            <a:ext cx="49959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90% pazienti ha </a:t>
            </a:r>
            <a:r>
              <a:rPr lang="it-IT" i="1" dirty="0" smtClean="0"/>
              <a:t>cromosoma Philadelphia</a:t>
            </a:r>
          </a:p>
          <a:p>
            <a:pPr marL="285750" indent="-285750">
              <a:buFont typeface="Arial" pitchFamily="34" charset="0"/>
              <a:buChar char="•"/>
            </a:pPr>
            <a:endParaRPr lang="it-IT" i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Prodotto di una traslocazione reciproca tra il cromosoma 9  e 22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Bcr-Abl</a:t>
            </a:r>
            <a:r>
              <a:rPr lang="it-IT" dirty="0" smtClean="0"/>
              <a:t> oncogene : gene </a:t>
            </a:r>
            <a:r>
              <a:rPr lang="it-IT" dirty="0" err="1" smtClean="0"/>
              <a:t>Bcr</a:t>
            </a:r>
            <a:r>
              <a:rPr lang="it-IT" dirty="0" smtClean="0"/>
              <a:t> cromosoma 22 e gene </a:t>
            </a:r>
            <a:r>
              <a:rPr lang="it-IT" dirty="0" err="1" smtClean="0"/>
              <a:t>Abelson</a:t>
            </a:r>
            <a:r>
              <a:rPr lang="it-IT" dirty="0" smtClean="0"/>
              <a:t> </a:t>
            </a:r>
            <a:r>
              <a:rPr lang="it-IT" dirty="0" err="1" smtClean="0"/>
              <a:t>kinase</a:t>
            </a:r>
            <a:r>
              <a:rPr lang="it-IT" dirty="0" smtClean="0"/>
              <a:t> (</a:t>
            </a:r>
            <a:r>
              <a:rPr lang="it-IT" dirty="0" err="1" smtClean="0"/>
              <a:t>Abl</a:t>
            </a:r>
            <a:r>
              <a:rPr lang="it-IT" dirty="0" smtClean="0"/>
              <a:t>) sul cromosoma 9.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P</a:t>
            </a:r>
            <a:r>
              <a:rPr lang="it-IT" dirty="0" smtClean="0"/>
              <a:t>roteina BCR-ABL è una </a:t>
            </a:r>
            <a:r>
              <a:rPr lang="it-IT" dirty="0" err="1" smtClean="0"/>
              <a:t>tirosin</a:t>
            </a:r>
            <a:r>
              <a:rPr lang="it-IT" dirty="0" smtClean="0"/>
              <a:t> </a:t>
            </a:r>
            <a:r>
              <a:rPr lang="it-IT" dirty="0" err="1" smtClean="0"/>
              <a:t>chinasi</a:t>
            </a:r>
            <a:r>
              <a:rPr lang="it-IT" dirty="0" smtClean="0"/>
              <a:t> deregolata 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Attivazione di diverse vie di segnalazione come Ras/</a:t>
            </a:r>
            <a:r>
              <a:rPr lang="it-IT" dirty="0" err="1" smtClean="0"/>
              <a:t>Raf</a:t>
            </a:r>
            <a:r>
              <a:rPr lang="it-IT" dirty="0" smtClean="0"/>
              <a:t>/MAPK,  </a:t>
            </a:r>
            <a:r>
              <a:rPr lang="it-IT" dirty="0" err="1" smtClean="0"/>
              <a:t>phophatidylinositol</a:t>
            </a:r>
            <a:r>
              <a:rPr lang="it-IT" dirty="0" smtClean="0"/>
              <a:t> 3 </a:t>
            </a:r>
            <a:r>
              <a:rPr lang="it-IT" dirty="0" err="1" smtClean="0"/>
              <a:t>chinasi</a:t>
            </a:r>
            <a:r>
              <a:rPr lang="it-IT" dirty="0" smtClean="0"/>
              <a:t>, STAT5/Janus </a:t>
            </a:r>
            <a:r>
              <a:rPr lang="it-IT" dirty="0" err="1" smtClean="0"/>
              <a:t>chinasi</a:t>
            </a:r>
            <a:r>
              <a:rPr lang="it-IT" dirty="0" smtClean="0"/>
              <a:t> e </a:t>
            </a:r>
            <a:r>
              <a:rPr lang="it-IT" dirty="0" err="1" smtClean="0"/>
              <a:t>Myc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9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2. Cancro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75416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54868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</a:rPr>
              <a:t>Leucemia cronica mieloide (CML)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5" name="AutoShape 2" descr="data:image/jpeg;base64,/9j/4AAQSkZJRgABAQAAAQABAAD/2wCEAAkGBxQTEhUUExQWFhUXGSAYFxgYGCAeHBweHBocHRwdHhwdHCggHR4lHRgaIjEhJSkrLi4uHB8zODMsNygtLiwBCgoKDg0OGxAQGywmICQsLCwsLCwsLCwsLCwsLCwsLCwsLCwsLCwsLCwsLCwsLCwsLCwsLCwsLCwsLCwsLCwsLP/AABEIALoBDwMBIgACEQEDEQH/xAAbAAACAwEBAQAAAAAAAAAAAAAEBQIDBgcBAP/EAD0QAAIBAwMDAgUCBAUDBAIDAAECEQADIQQSMQVBUSJhBhMycYGRoSNCscEUUtHh8AcV8SRicrKSojNDc//EABkBAAMBAQEAAAAAAAAAAAAAAAECAwAEBf/EACcRAAICAgICAgICAwEAAAAAAAECABEDIRIxBEETIlFhMnEUgZEj/9oADAMBAAIRAxEAPwDr3TzaZP4cbfHj2jtVt5ltrPpUe+BSO2Wsqx+hiNqjuc5YivtNN0hX/iAS3gzUf7lzjvd6j0ahXQm3D9sGuVfEHSLgZ7qltyiCkTO3k/3rpul9BLFNgjgd/cxX3UbdogM6nid0eMwY810YMpxmNiyfG2phPgPTX2uq7mQ3riIjsSfE+K6PctK6lTkEQYpJYuFCvywoVj9AGSPJP7040K2wsWoiZMGcnmly5Pka4M7FjcSaX4ZZXE3AUBBiMmKD+IeqWNAF3FnM7ktk4GecD+tbCa5z/wBROj3Lt23ftKLqqIKjPBFHx8aM9NDjb5HpjGNvqSaq4vAubQUEyrKciQcqT5qnUmN0qVyBA7EHmlfw10y9c1J1N238lAAAD/KFg/p6f3rWa1bDLcu23kjJUE7WPaQffxW8jGob6y5IRqHUW6nSscGNzIGI4xzA8nGaos9dt6KwWaGdmO1f8oHP4pgga7AV/mNEwygFfIB8dqS/Evwo91C6rt2GdrHJBENx7xSYFU5By6hBU/VzJWvjA3TBAKyCViDgzMg4pv1jqmkG13TczAGOAfEzg1zTQWbtu8qhWB+kz3B7UR18sLrKZDLAg+IFeofExswqVPjoWHE1N7qurLqLYFvcgVfp4H3xyAO1K7rBtu6IHiM57nzQPwhddl+Wo3TJH6dqYi4iD0ZDYZSOPv8AavN8rH8bUsCqEPGWFSqB1LKrsVkSMLEZ9/7UZotWQjuyq7KVVXPef80fVFP7Grti2FuBVWMA/SR7UP1Xp4e2hsKpUGdq4DSIn7ioAVOc5A2mHvuWdK6oXbY4ExIIGPtS7rGv3XWTOxcEAxJ7006ToIbeVKmIg/7VZqukW2YvtBc+SYP3E80RZEleNXuLtFrhZQAgsCSVE8L2/U5AozWam3dtgSfVkCJ4OZxxNDa3QEXWJRmVuNp4xxRFjSXF2soWdpBBPEkkffmmOhqY8f5e590jQwGJAhuIM+x7ChNXoWUtugLOHnEeI5P4p5pLO1YJk5J/JmlfU7hdNxVl2vEHv71jbbMVWPKCXUUqu071BJbGZPtzEUy02lJsFCSszE9hOKX6ETdTZ2OY8d5pz1K1uQqTC/zEHP2peMZzsLAdJ0kiS7CIIge/Jqgr8squ7ftO5VAgexJ7n7UTo9eDFsp6SIBJngd6t1HTsj5ZAgAQe0cRWoeoLN/aUXeqkN9A29859/bFT1Ci4HUAIxIAY43dwJjNTbpIY+pv/kB3P3pgbQwCBjj2isP3FJUdTPfM3Mq3LqgBoIUH9JiKN1egRVIQQ1w7QcnvJHsIBqldC0G2GTaTyfq5zjzTl7YK7TwRHv8ArWAhZqqpmND0y6Li+mApncCIODAEd6G/w24qbauLg+skYGO5NN9S3yQlq020EmWJ3RHaTOaV9W1DvbXcSVDspYDmAIOKPWpdGZjcZ9Ysj5m4OoYjKsY494ozo2m2qWlSW7rxjtQhG24zlGZXzEZEY48e9FdLTYrO/oBMwcQPesR9pJieFSnW3B81g9xkAA2gGJEZ/eqrNxigUv6WLQXEyB2M9q96jrSbhUBNqZlhM/bxXtnqe9lV0XYxgDwe00CahCniNSg24QELCliHKzwOI8CjtOqfMVrY2qBtmI3E/wBfvTRVAEYAqvU3NqkwT9ufxRC3Jl7i7Ua5DvSSrNKyJIHYfallhWttCSGBg5gH8RkUzFsqgVlzxPnvP3qI0pfEwRmeaBMopVRLOp2TesQncgkDmJyKX2ekO5ZiPlgKFtqc4BnMeaaafV21ItiTGNxGJ+9CXtfdZm+WygKYiJOO58UxOoF5DQhmn0MDshxle8Ga+1muWyGa5O2cHkkn+UD8Vdo9Tvtq5gSJPtSz4i1NpLH8W+q/5WPE8gwB/SmUX1JgFmowLr/VLVy1/CILSpMiCQe1ZnqFlLkB1HAg948H2plounW743LftuswWtk+nuMdpqvrHV10oNpFV2Inc4lgO8/tFPjGRnpNGd+OlHFdmfdE6eJRbQO5WDFhwFHatmqq6nfaCqcndHbucVkeifFp+XkLtGJAiD7xg0HqergWr9hr/quj0mcBjM/YU58fJzpt3J5Mbueqmgv6rTXTttOrEDYASf8A9Twat0S3rGmIAAYNMNxtJrjx6VfVVtqAYYmVbk9u/tXVj1XfZSxdBFz5SlmHZxGI/FUy+MMZHHc2TGVAA2Idp/iAtcAKjaTAKnPMZB/tT43BMd6yvRtAHuBmuZB3FYiT9+4mtZFcdEHc58wUH6zPXNZcDsXAIUntxOARRdrXN9PJ2SCeSYnjxV2s0CEu5YiRnxjvVGiUKQ7K0HhjGJ/9o4obhtCvU+0urJZSCTP1IO3vmj9e5CEjn9aq1OsCMFCyTk8Cov1NR2O3ufH960SidgQPT3WDLDTJjbAgjvwKI67dYKP8pPqI7eKjf1AVgqwZGWH1RnggRNEXJ24YCYjd/T71quEnYNQDpSgkuxwvBOB/vTHUas4CDcxEjxHmqdMEZgSDJXbxCn7Cr72nBIJ9JGAQYP2o1Q1AxBbc+0WpLSGADLzHvRVCWmVA0AkcluZMx+1Xi+sgbhu8Tn9K0Q96mU+JPi63YYoI3Ln6d3H2MD7mhOkfEYv222NcRp+Y+4knacSs/wAoPakfxP8ACGq+e7W7fzEcyGUifsQe1Pvgf4ZbTM9y+VDuu0W5Bx/ea7nx4hi0dzuKYVx2DZjbpdxSHFwJ8uZRiANxPJzz2zTyyqbYULt8ACKwHxHff5V64uLgHpkTAnt2xSn/AKcarUJqDuNxrVxSTMkE8gj35pP8a05XEfAWXnc1HS7ptlrrBoACgFslif6AU+XVi4v8RALZEkkgj3BpH1nULuwIDHcO3GJGO/8Aavukg3CdoJ2wSO3PHia4rowugZeZj4aazcAMzjbjGOwigBYCPADXGTicKO/bJNNNOha4H2FMQZ5P/ivNRoDuLI+wt9WJ/vRIuQVq0TKL3UZCNKhTMockkdhQl/VBgpBcAttdjyIyBjAGea+1otiLfrJQxv4Enmau0RNsldohpjMyQP3miSeowUAXIWT/APyFZZFXcCf8w8V4moaVYSAMkDuKjprx2q3zCXJA2/1Efmjtf00tBtkL2I7Glq+prANGBW7LOhW3BQnvgqff/apWOlOX9eFAgkHLYjtRVoCwIjc7CTHJIx+nNR6p11LNhrzA4MRGZ4yKZU5GoOTdLGC6cbChA2REe1cm/wCoGjvi61vZNlQGtx2UCPz9q0Oq+P8A5QtuwDpcONqxABgmfI8U21K7g5Lg/wA6h8qynIgHjxiutC2A2wlsIbC1tOef9NLrpdvXUkgW4IP0yTC/me33qfxDdc6hzcxnI/tXRL1/TLaCEC2/1bUHDe8D+tKP+0WdRbk3CL3cNncew/3p08tRk5ESy5ftzI/UxOkU/LuOcCB+T2oC3aA9ye5zxzzW9+MekLZ09v5Y9O6TkmcdzWEdZJPLdq9LFkDryE6sLBxymi6Vojcs2/URM5/XbS74mt6iz8ssrLORcVsFhjkfrmtf0PThFVYkhQPz3/vW0NlFtQwG0DIIkfpXHmz8HGpx5M/B5z74D6vqNRqgSB8pV9ZiADGIPdj4rX3esbi6p39KNB+rMgnj7Ug618wQA38MQVCQsE8Soz4zWh0fT2IG5gFba7JGd2CYM4kieK4c2Tm3Unl4k8z7gmj2whDEsxh1JOQcH/WmA0LRt3n5c8EZj/SvtNeslmFtQG53RE5yQTzFTs9YQsBBAOATxUpElidCWa/ShoI54nt9zQF+wy+kqxAHIEzPerHv3izET6T9Mdv/ABRN7T3GZjiMFM5HkcYoUDACV7MX3rQUeGCruiOO/wBjPNDLqkQlncIjA5P9vse9OdJom3bnj7c8+a5b8bdQY6i5bwymMeI4A8RFW8bB8rVL4EGUlbnROk9QGojZcRlQySDn2kESJplrdrCBtLLxP8rRj7GuV/B+puDUQgQIMNiOSAM98nit8unIuPKycxIgE9j4o+RhGJqEGbAEbue2D4J3QR35jvUbunYxCtuPfnP3ou4lw7S6wSuQvEz5x2ip6AKr/UokRtB5Pv2rmIo1J8qFxhbuksVKnAmexpPr7X8YlgSOQY8DimGt1bKQqgHE54pb1HUM2xgSAQcA4kH96JMXGpu/zE/Wuk29UpDFrQLbpAniYyOPeaJ6FprGlIUBziA5WAO5jvJ8xVyhSASYklTA5xn+tS/7ebwPrgAxge3ucdqp871xvUuTqidQD486uigKqq1wdyJj2Hmlvwv8XG2dl5V2k8qII+8c0p6zptxY25IUnHeOQc+BSjpuld2GD745NeovjYvj3/2dC4U+PiZ1C/15/mNtK7VYAL3YHuDRvWXUsn8Qh0O/aMbvYntSk9NZAJQSEUBuwOMk+xphcsC6xe24O4bWEHmOZjAxXkk0xqchVAQR1BrtwMzkMZJkCMER/Wnmk0gAU5kLGTx5pPYsrbuAu+4p/KoOPvWgs3QwBBkGlGzEzHqup4unUHcFE+YqnqOpS2ha4wVR5MUVNZP490S3LYNzd8tRuO3sRn96tiQMwBk8a83AJkrfXdPqLqizfIuZEhZETxmpfEnTg2nawHHzXBIZxgk+TEDiue/CCodZNrcF7AxIk94+011LVgfLIZuYgxIyYxFVzYxhcFZ1ZE+JwAZhek/Bbqg/xJ4IYQ/oEfjNdH0ptOoC7WCiPtSe1pxAABfa0lACIEYMNReiuKLxJ2pK7Qs5mZz71HJnbJVxMzF+z1Atf0B2dypWHM55+1Lf+33FYTbdQDJIgRHeZiK24NCdTEoRME4E8T2BqZW4qeS41Mj1fVb7Cac7HJ+pp+nOAI7x3rIJ0VkeWJIB+nEx5zgxXRbnSRfcFrRtwIZhGfYD95rzWfDbTNtgZ53nOBHIFWx58mPrqdOPOiiuoH8OFHPpaCM7YgmQMnOQIp3b6gwb5W03GQfxGEAD8efal/RPh+5bui47L6QQAs5nzIoPqPUQmpcW/mAEgXNsQSOYBFI2Rm20iyh3IXccFkuXS6ICwUSWkYzGPxzR1rbcUXAMlYnvHiqrvTrdza4LDAEqYlfBobqN9rShUMBvpIH0hQMDySaF+zI1yIAg1rpV5SoBWFMhvEeR3mp3+m7ScgJzkn0g+B57VV0zUlXlnJULLkmQB2+xmm+rC3EIGcA+nnyKSgZRmZWowK9cFzaIYbTKw0THG6KYaLU7wZEEGCKXCyQm9n9K8QIP2M17pdUbcTbIUnmZMnEntRs+4jKCNS1+rgEwhImJmJjBpXr/AIesauboAVuGDCRI/p9xTTWdPG6VO0se4kST28Ggw8BrSnAOSeWI5+w9qZHdDYjoQNp3POifD1m0BtKsy/5eJ8nuT96J0oCgh0LN3nj7zXugyU2rG36mOJ9qYapN6ekj9cY7Vmdn2YruxP2MA1FzeoAPEGMgQOcnmq12yonuIxgnt9qJWy2FKgfvjvxih9ignklTGeJ81I33MtdCQB3ASTuz789vwaOs6VdoVxJYloI4/Tiq7J9BYwsE7iB9VejXeoEhgOIxH3pgAIps9Qi/0+2yhdsAcRiKs0unW2u1RA/rQfWLzAKoJEzJHt2oPp15lcLJIM4JngUYArFbuRHw/agsw2N22sf696R9J6Wyn5gY71bbtPMHuJ9jPFXC0zWlJLFRc5kmP9qO02ocyZBtyBMw/PY96IzNVXOn7KDu4319kmwUL5AEscTHmPND9HBLsxKg7QNqnt5NFdXsM1sbRMEEjyB2qGlsTcD7CkCDPJn+1KZzg/UzxtG6s5XaQ+c4INC3JQrbLFRt3SO7E+fAp7FQuW1PIB+9GooyfmLdHrSB6gT5bjA7n296K1V9fluSAygZGDNB6jQkK0HBj0sffiZ4qGk05VmZ1hdpBEj1fiaykiOQp2IHo9FatENZsrbLSDgHJ7zzVy8oQdxH8nb8CmNnQW1BaDxwTMDmlzMI9ClVPMHPPc8/iszH2Y4bl1DbFtpa5cO30wJ7e9B213WtgVYHNwMCMcnGZqbyVXfDBXOGaNwj94NQuueAAouTMQRAwBjvQ9RQNxra1YY+mCIkEHJ/FePqSQNqk+oBoMEDzmk6Lnfxs+qO88Afequo3nmS5URiJA4n81g2pvh+1CaVHnjMYNTFBdNvn5Ktcwe5P7H9KLt3AwkEEe1MDIEUYo6xcPzEVnNu2QSSMSfE0v6d0c3NzlsFvqjLDzWma0pEEAj3oHrus+Rp7jqMqMD34oheRqWTIQAq9wTrWv8A8PaC243CFE9hHMd6W6YlxDg7i31jKkd58R5rml/X3HvS7MzYyTn/AMV0joDXbtplgbhCOSYgc4810eR4pxrd3OtsIxJvv8wnV3bQhbfqAeX8NHaTR1npzel09BHZh2k/5T7xFAP0ZratvYG2MsFHqPsPANNdNqXhS5WGIG0cicCDOa5L/M53Ir6m4vfXtLIACskNIyx7/b2q6w6AApMGZXMemOZODRPVumB1ZkUfM5mYn7n7UNY0dxgTCqYECZEgEE47ERWozAoRqWDqTkhsbSY2xnmOfOajq7llmwAW3CSZ2nOeO/vVtjpoT13T9PqwTtEe0SYqs9OUHfvAQ5HY54E+PxVMYG+cW0vUF1rn5rSTkwozx4Aq3T3vludq4kKZ757D/k0z0t9GO0kFx/zB7ivr+ktht+0b4kZPI4MTHNT4zfIOiJVrbxODK5I5+oYzQzn2B9yJPtXrXWIAJknJ3AYjsBXigGd/AxK4J9oFK25gKG4VavBrcNt444x3Me1ChRImYnExE9pNG20R1hMRjjI7/pQTlSNpbaZOG7/aPx+tPRPUUVueoAcMTM/v3r1Va0CyhSD5Of8AaiLii0Acsx7n2FU2rKGA4IngBjH+1L1Ddyy7qF09sBoaTCKojHYc9h3obpgsXHJFrY4zByPuO1Uaq05s22uKFIbtnaD5qXSR/Gwd0A7j4Hasxo1GCjgT7hPX3MKJO0n1Ac+34r7oJPqgnYIifPep9U0VxnD24mNpBPartBpXS2wJljJ9gYwKx7i8h8dQwXVJjcJ8TmlfWLp3KpJCkfqaHu6PaLWwTcLZPf3n2prrYgFtsDmRP6e9N3qKKUgiK7V70Mkq2RG7MZ9/2r53JXY8uHkQTxHuKosDcVUMckel124kcdjThumKREtzMzkUoJlCVWBDVPtlYCL6dpzxjJrxgitw+1TmIgf3gUXa6ak8Ngzzgn3FQvaB5YK4COZMjOeYo79xeSyestSy3AAygcTH5qFjSo4aY5kBT9P/AJojU6SbewcbYjz4pPqLl22N8bWaEnmAO/5rQLZFAxjqkt2kK7Z3fqfzVVi/aWJVp7znb/z2qIVrttGbDjMkQCJ7/pVb2XyRtIPJDCB9zQP6jAD2dxjrgSEZRuAMkDuIqejGWbaVBjB/c1RpdUqWhB3leYr231CZ9PqgkDmYpolGtQ8Gh+oaMXbbW24YRQtproZCwncYbiBzxGaL1GrVMGZ5gCcecUwNbiUQdTmmu/6fXg3oIZe0YOD7mtB8LI9ohMS7HdIk4GD7DtWwDBhjg1n+paVA21tyrt9BBOT3B96tl8h3WjOoZ2yDi8Yv1BW3KVLACH8CcH70q0mkCXDuVmIPowTj+Ug8CjNHobmzsu9RvnkECKR/FHxS1jbasrHpyTyMcRU8eJshoRcaknikZ/GfXTpNKXBAuNhZ89/2rnVnrOotPae84YXPVyAwnviir/UjrU+XfB9JlRJ57nnwaW9WdEubSFdrYicwI7DzXqYPHCLR7nZhw8PqRudQ6L1F7tm6Jl0kK3klZH6GqtDaZ7RWG3z6t3kZFYXpnXBvtl5C2iWIXBg9578V0TpPWAwBKhUb6CDz9/euDysJxt+jOfLiOPoSTzAZrZUr389u1E6RROD6YxP35FH1y74v+Krw1Ny3beEQhQI5I+qc8ZqeHCchoSOJGyniJv206ElZInODxmMYxNT1OkgLtiFmZMc9581nfhPqo1FsCYYCCYypGSBPIPanTahrg+n0T6TGZHn70uVOBozMjK1fiX6CNxyJI4FDm48lpBInBA/Tj2qNoYOfMec9qI0VkXAS2YMA+fv5qQgNDctfT71BXBJ3Z+1BvfKGI3svvAE+KcNAHsKTXStxpYFAe4P6TiiRFQ3B9GzJbhiyh3AE8gRnnzU31RV3RWwF3CAASR7xTnU6Zbi7XEg0AdFbtCFUMxBPqMwB/QUK1qOHU9iKbmuY/VdbiRGBPeT7U+6VeZ7IYn1GYMfoaR6fqCGf4NpYyZiPuJFaPR3w6KwEAiYrDuHN11LQMUq6zqYIXiVMHB/b2pZ8SfEi2XNsuE7c5z380HY1SuULsbinPJI/B7YPaukYW43Njwn+Rjzou64qsxEIcQO496dGlGnvJva3u2BTCqDA8zjk0Xb1YCFmOASJ85gVzjUm4JN1FZ1bl2BYjJEeI4H5Her9DdYOFDEg8g5rx9UhDNs3EmBuUYntjJ4qzp77XA2ATiRzj7nilI33KH+J1GzcY5pZqFcsAWgRkgcnzFFnWJMbv9P1oO7LuFCkR3I/UzTE/iSQEGVam6WtLJxuIJ8gcGoae2DuUDBGfH5pzsERAjxGKVvdIJUotsboQ8SI+rFYqauOrXqT0mk8gADj3xH6UTZ0YVp/QV5ob8ysg7YyO817qdcEMQSe8VhFJYmoSQBmgNQYZnR1iIbvEdxUNXqw25dwExtHB7SCeB4oVFE4RgFQ7xHOOPeiTCqVswjQ60japSFMhDPPsfvRN6Su0E23eSCBuiPvI480mh/S28n1LjInPatHcJgxExiaymbIoBsQC71a3bYpcdQRAGecckAYzWR+OeiPdufMtAtIzt/2rTX9J81cpbLmclgYP4GRS/4s1B0+mVFk4j7x2+0munxmYZBxlMJ4uOPcw3R+kxdX5txUA/zGf6d/vSbqilbtwMoBDEYzicfioXnJbJM1qOi9MTWKq3CQ30h48cA+RXsMeH2Jnpm0+zTP9GthmfcY2rjHeumfCPSZ01su7Qx3FcRhjHv4oBPgQqpAuA8YAIkDtOYqvR6i9aMK7jbgITI+0V5vmZ0dQFnPlf5lpDN4TA9qwXxR8FfPum/YdRv+sHOe7CPYcVoeqO1+wjID9XrWc8HHvmggACZXaDECCJI8e9caZmxm1nJhDIeQO5b8KfCy6ZSXO9yZnsMdhRRBQ7JZgDOcA5nsJNEi3c/w8SQ3ucxPE+YoDRqZgh/EQTk954EeaDuzmzBZYliY1S0l2GZfUO0miGdUGYApbcNxIBIDOct2xgCvWRnYlWVtoAJ/4KS5Pj/yMmAYeR2I/Slz9PciJEeZr6xqSiwBuC8nj7wPFH3WbaCkT70e4NrPL19Uks32BoO/aGptSpZJ7xyPsexr7qF+2pX5nMH0hQSR3/FFaPUI6g2yCsYjtQmFgWIqPSbSbLbC45c8gYx5I+ke1X3uuWbb/KziASBhfAplevqolmVfG4wKwL6W8LjC9tO9iwKfSVPg96Zh9bErjHymmgPxt8Iai7fN616kfLDcNwx78jFA9P6JqC6fMf5aou5Ru+oAQIjFbJrxO1t0YiftV2luhndVZUUGSGz/APiOwxxXQvmtw4kTqGR1WpVdFr+GVEsVhgWIz2mO9MHtuyi0VVWWHUA+kgYIzmc0vbSuBJUqSSWuH6dvmp2tQr7wN251hWc48xH8oMVye5FhexD1e4wZtqwF+kEGSOODVOn1RncuQAZmT+/aq9BePzAUtbdoIuAYn2jzNRv3pYszbFJ9ODt/UHB+9CKBujDAjFYVNytlW8T5+1NrKkADmAKC6cSyW2Zex7xxgY7zQ2i1gZ233CrBioQGBg4x3pgK3ItbWPxGGvvMEbb9Q4/2/FKrQciWkg5E5g+f0pnrdQAUUruZjgeI5J8UiU7WJIO+SIPt/aPFB4+IajvRscZma9fR+vcDBmSOQaG6ZqB8wqQJIkEfuDX2tO29NsMbpXifSBPJH4orVbikHlUF1IPqRrZmfq4WJ5nimAutsYKd5IYoQMAdgTPNLNRq2vL8sgbwd0DhwOQPf2o/pNkhmIUohAG09z3MVgYzg1uU6VFG1gxa4YxP6yO1LbjE7xmSSpMnd+nitVsAzFZ/qenIuMxBIaIgT2GPbigy61Dje23E2osusGTCcFT/AEjirviq587Trbcxe2gnGM8gnscA080nTRC7yVZhlQYkDifeIml/XLCG60CIX1Qck9sfanRmxnkJZcis4/U5j/2i8SV294kEftPNa7oNlrZtLARUlmcj+nmtT8PaUFCQu1e2ZMg5P5qfVtKt75TSF+oBWWC2Dj9prubyzkWuo7+Tybieopv/ABzbtKu5WbcTtJxKzzFRu6xL0FJRgCYOdwPqkEd/asBqdRc1A2MkskmAvqC8FSAOxzWt+GWuuLe9YO4BcRK4yR9gc02TxkGPUZsK4xyEfNbAW2FIuYJZfJP2z9qYdLvKHKgbJAhCQc98+YoXSdPZWjaQVnaTEd4jziKn02yZj5fGSSOMcfefFeapInMwUg7hh1pM+pcN6Qh5EfzT/wAxU11jKNzgEe3I/wBaBtSE2FRj6tvqPP7URfZDsIBIjdB9+PuaxMnxHUv0qW7m85IYgsrH6SB2HaiIRVgQByM0uTU/LZvTMn1do9h5iqtS43GeMbQB2jEVr9wcNwjV2dobO4H1BP6yR2q3S6ppCNEkbgfI/HFQ0oUqFuRuyADyAe1VaixsIEkgjk8mO32HijN+jEnVC1y6GUnKDYfI7z7zU7WsXT6d7wA3WlIaO7MYUfias6r017elRRnaSXjPP7xWT1gDKbe8qGHqjjHn80UW3W51oodKB6ibquuuXB8y4S249z+wH9qK+D+rbbvy7o3WiGYox+kgSCPHilWu6feC/SSAe3f7d6I6NoWC3LjDZK7VBPqM+3gea9vIqcKPUvxXjUf9T+L2LD5VpRbBx2OO9aXpbW7v8S8Y3qGTt94PczWF6V0h7zqNrL6sn/TyT7V1zS6YWbQHOxf35/WuDy8eNaVe5HyGVAFWL+sNc/wowSZE4zAPJApZorPzLiW2BAMmY5ArH9U+JtXfun5F3aFJB9QXvznED81vvg/Vs67brB7iqP4gjIPOR71HL4xRQTJFWxpDurrbtK184KjJmJ+5nH3rKav4vW1sJbcriQUUFAAe/fHtWq+KNMl3TvaZgu7AkgZ/Ncvu9B1IB04tgorSLjciTnbGc9xVfHRGH27h8ZUZftOmjrQbTG8kExjOOQN32zQXS9VuvKLu1ywMNtEg/iqehG1ptOLF2SQCDAmAfJ9+YqfSrKLdU7LgUkhGYqRPbgTx5rkyUG1E4qA2v6lvXdTtvjJBCYI7gz5qlb/zLaoPUeYB9QiZkzWi1WiS4PWobxPvSLqOs0mnR024YbWj3xE81lQsdQY3BAAG5PpMozXCjKqpkseeOP8AWp9SYllchrUiAwO6cTDLiP1pRb+IUuotnTBflqu0q4MmMBecYHNOOk2hdtSxbYpICNyDH+buBOJoMvA8YzhlPNhBulqq3EYi6RwGIAUE/mczTJ+uoGICsQDBYcT/AHpNdv3lYqGG1D6VIEtHH3+9EXdPsZgQ21juUBZmcxI9yaXfqYqGNtH+p1W1Qy+onC+81To2fcd6gEiZBPbzP3pdY1VoJ8u5cVX3FoBkpnAxIEU30qCN27fI+r29oxT0ROdhWoRFKOp6Hc3zAof0xE5n8c0y1Dekxz2+9LL2pa2jrIDRKBRkYk/pNb0YEsHUX22uICBKNcGJxkcQO2P7VZ0kMt4LuLAiTOYxznio6DTsWUSzW2BLbpwYwQTwZ8U0+clpiPWzHJ7mKQfmXZuxXclqej23O6NpPO3E+596s0/T0tyyr6oiaJt3AwBBkGlfVY+Yu+flx28/iqF2qrkQWOrgVoBlLl3+af5QeD9vanen1SsMMpIGYP6/j3pdb0xdH257KxGSvif719oNC28FlgAEGYzOIjxSC47UQbMouwrPtYhQZx3nPnjNEXLBUKZG3aBJPt4HNedV06b1O0liOJhYHGKm+66u0gBkII8GQRHtQhuwJUFFxzDFS3YjnHbP7Gmly0BbgYgQCe3al1q0QyF8QcAZz7ntTTVXQqM3MCaMm53qJwkD1DPYzjHJnvVt/UuVYQCYBEj3g/2oa5qGjIUqJO0D9YPmrN21vQZMAy3g5j/ellCPzCtX1W3bYrcIWAIMzz2gcfmuYfGfVLb322H08ekePtim/W7N0XbiBN+/JceDJEHgGP2rI/EmnvJC6bR6i7Cjc4H8Nj32kiSOcxntXX4zrjyfaWx/HiIYmR0nVCrgQzAD1AnEeYnFPum2HubzbQ3FGIiSJ4/571jtLrlO8OmpW4izct/LkiOJaIAnzFbP4E+IVa0Ue3c09xSWBfAYwOCeDAzPIFdHk5lK0JbJ5HtNzQdH1ZtLO1QEIVsZJJznn/xTbQdSDPd+bcO7cVVP/b22juT5pVphbu3HCXkG5vUCpBE91PGf9af63VrYa3bRQW24J7KMc815pu5DIQx0NmZjqfwMHd/4cl/51MR91OPvTTpelXp1sCCzvMCfpUZiYzzWi6brBdTdEQSPbHiq+r9NW8kEww+lvH+oqzZ2deJMl8rE8X6iM6trtwOFhj6dvP7HzFNuk6dgWLAIDACAkx5OcD7Clthbdj1PdUsfpUqRHuRk1HrustsbToN1xlIUyYC8Njuaive45HIgKNQlunnabakDcY3EDPc+/FfDQCy1uGa4f5VJ9IIGSYoboYuMHYLO0fww8gbhI/pTHUadVsiVIdfVFvJ3HmPOTTUDuKxKniTCW1Z9SHbv2kiD/btXKPivUtvAM7Yn8nk1064osB77nc22OI+w71gutdUUnc1pBORE8/bx713eECDdS3iimsCJPhglbpaDG3Hv4/Oa3tm9cuIANrjeJQemRHA80h+H9YmpuC0VVXn0t/mgfSR/Stj0nRWUHy1uktMyD39v6VLzbOSzK+RkA7G4R0TQsAxdYH/9atllHfPafFE9WfZYaD2gH74o+gepv6SCBtIyScx3IEZIrnTsTz+RZrnJuo230135yywZj5JzyGH9DW3+CetC5I4B7HsZAj7GkHUOgXNRs+WwIyQfI4MryD/vWh6L0P8AwGndgwe68AmPSvYYyYHNehnyYzj/AHO7MyMle4+6hqWtISYYs0LiAAfOc8UuW211yJCvGcYjiR71XvIwW+ZuWWDHHP8AWmnRra7JVdpODknjwTXmXc5a4C/cEvQrMtwnAATnsOcd5q2zYu+l1AllAbcfHB/SmF0gkLug8wDzSd9W8k7iGBgL254it1FUk9Rxo7GxAszHerXAjIpNf6swuMIAVcZ5MR3nFG6i6A25pgCFE/VPtRiMhB3KrWuYsMDb4AyBTFXB4z9qTmIaARwdp8T29q90DQ8gdjMcE8gfegDGZQdw/qFpSu5p9Pcc0r9LDaykSQQQxncOJNMN7OxVoClZifVNVf8AbM5aV8RmibmUgCjBA5MkTu/m7CfvTNX3bVJ3ArDePfNBdTB3Tyvt2PuKt6QhG45CmIB/cxWEzbFyNzpXMNI8cfjd4r3qK2gm8/ywPSfwKv1oYq+0ziIHbz+aS2k9UKsyIYEGPIn80DMtsLuBobbvC7A7uEYA4AmCPIbapHNC9X+L9PpLR/xDzcVipS0u7bklRtXAO2DLGB+1LbptqrEH1bxsA+pmncqr7n1AHzU/ibpatp7rMgawoDBt+wljEAPypUn370VjvjA9zn/WfinSaxwpZrSufVctqzvsHqVSk7Y38ghsD3zuNJ0y5eBtBNp+XvDNG08EMB9ayfYd8VlvgP4PY6pW1Vu5ctDIVr8rP8srtBce1dW6teFmztAS0xMrOOeSI7qJJ9h70zUYqOy/7ma6Np2DxcZU3AwJk5AIyB796d2dLeuXfpJHDF+BAjEcn7V5odgO1R8ywVw22Cu6I3H7CR9xTm/fazpg07iqgeZ7An7UnGWOQiMtFp1toEXgUP1G7dDWxbt7lJO9t0FBGCB3zQtjU3FYC4wYMCZAgrAmcdqQf9ze7d3G69tSYUA4xxI7zRBrckuJiSYO9wmQ31D6i3Mn/wAUwu6GbNh9jtG4ttwRuz+mKcBbdzaGVTcIh2UiVjP3o3XaUXEgkgAhpGPpzQAFyjZuhURaLqS2kJBuFD9IIzI5WTiJjNE6Xqa3bdwpuFxRADEcniDweKlc1a3V3fLPy+AxAIjyV8UZpumqgJULuMGduJHBj80RUQlasjcw3UNQ1xGWGJEEzJyDn9jxWR6jfNxiGOBgf8++a67qemGWKxtLb2HckZ2/kisdo7Vm5d3XbVuZJb0gbQPbv9orr8fyRiBBE7sOZSNCLfhPpVxi99Q222p2t/mbiB7RmtX0vXFwltSCSRAAGIzMinfRtahtoPSkyFUwsjgEL70fa0ltSSqKpPJAAJ/IqObL8rWZy5fI5E8h/UE6n12zY3b2gKJaO3+/tS7S9W02qX5lq47lMEZBye4IGKxFhXv66+L8sibgVaYEmFgcAx3q34Z0Vy31AhLRS3MexXEffFdP+Oqrd7qP8Cqt3uprW6hcKEIEE/5VIP4NEdP2OyqoJEH5s8RHH3mgbKKZw++SFVRxnz2j2rQ9OvjaFLqXA9UHv/euD3JZCANCDjS6cHYSSZxJOPaR/SiNau23sRTBBEgj045z5oJ9A24qACC87pyBMwaH1ClHaWIYkkRPE4/HFa4oFnue6O7tEqeAT9iaI019gSSQxIwSBINGlUW3LAGQNxA+o4qrRWbbSQG8HdmtByBs1KP8OHdQ4BnPpMcf5hRmvtzGQCJ7Yj+1LE1JBlAAB5Ek/c81ffusVDM0qxlewAjg/msJiDYMK0MEly0njHYfpUrPUAxAgieDQVm4oO4nareke5Pf8VWtrYQSytBgR58nx+K1GDiD3DNZqDvIUxAGRyfzXq6xvlsQAzAxk7QfzVNu5vYK4EwYIx9xVV4ozBbZBjG04z7E4JoXNQ6MKv6pSGKZePfic/eKD0hb5iwSTPq7iI7mpj0nPIEY5881BtYwUQcmc84U+OJ961wgaoRwloCSByZNA6m+xuFFYKB+9DL1J9rAwWEQfY+RVaPuYC4Znhu/mPcUIoQi7iqzrbnzrbDYSx2xtAkHkAjMjkGp9dQXA6K3ypO5g+EmJJPuZj088maM6BZWSdomOYoP/qOP/RsfBxVsaktVyrAHIAIm/wC/hnXc1kOo9GGWWgFRJAkH7jxTfX3trpfkPcWUIfCiSD6Ywo/cx7VynQDdct7vVxzn+tdN6kP/AE2l/wD82/tVcuEJ1Kvi4sNwrUI5INxWblnRfqE8MYwcceBVVz4gt6dHR1JBPptk8CO/ufFanpyj5dsxnav9K5h8RCdQ0/5m/wDs1Hx8Su24uKsh4n1D2+KLbq1pbfy/mAeqTxPGexphptJctobrpCiNuRkkwDg8d5+1YPTjA+9da6coOhWRP8M8/c0/lYEWqlcv/l/H3FXTtW0hSq/wwbkj6jt7e8k1Q+sus6tvZmYgqB58R4p90K2NxwPpA4881d0vTILlyEURxAFcQXUkzgE6nlvprAEb4tn1FNuR3IBnialruuWrTbWJmMwJjxNE9UH8G5/8TWY6jbG3gfSvb2puNi5LGPkP2jjqHxAlsgAF8AmCIAPH59qsuW7d5BcW2jkwROJz3+1ZbqSAMYA4H9K13RVH+Ht4/l/vSi42TGuNQVmW6tZK33+bOTKMe47AfaYpt0jqL29PdY+sW42yf2nwDFNNNbD2vWA2T9QnufNR6jbA09wAADacAUSu7mOTkApEQWrq37g3DY7mJXKnHgmQac2/laeJLM5GIEmPsOKQ9MUfNTA+of1p9rF/9Vb+3+tHkxFExsg3Xqfau+C5O1gwXbbaYDFhxHc0BYGwq7ArtPHcmOBPHua9P0v7Ose2Wrz/ACfdv/sKBijQqP8AS6sPOCpGSCM544qjV6AO07is4Md/9Kp6cf4z/wDx/vTUCtUifqdQbUW12bThRAnwexoVNIyB2RgzkQsjH5pgyjxXsVuoOREUXNKPRukM0blUjHkgGjrt5UCpwSIURPH+9e60en8irblsGJAxxjijXuG7iVNSwj1EmYKnOft2o/VaIEDZAIPfvNGraWZ2ifMZr1RQqYv+ItsWirHcDOwywOBPYDn80BptOxcLj0EEkGo3D/EJ77ufzTfWIFVioAJbJAgn71gNSlkf7gvX1PymdAd4HY57x+8Ce0z2pR1FmGjuOjetB/CfZ9RMYKkmfURmfPitVbGB9v7UPdP8VR/7T/WiBIgmYLqPUdVauXFtlWXjcpWTzsW3jFyQdwPkRFNfh3qR+ZcN4sxULlQPlgnduUekHcCMyThlp91S0u2YE57UsuD+396BllHIX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248177" y="1156102"/>
            <a:ext cx="360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Basi molecolari della malattia</a:t>
            </a:r>
            <a:endParaRPr lang="it-IT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8"/>
            <a:ext cx="517166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2. Cancro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0156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54868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00000"/>
                </a:solidFill>
              </a:rPr>
              <a:t>Leucemia cronica mieloide (CML)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5" name="AutoShape 2" descr="data:image/jpeg;base64,/9j/4AAQSkZJRgABAQAAAQABAAD/2wCEAAkGBxQTEhUUExQWFhUXGSAYFxgYGCAeHBweHBocHRwdHhwdHCggHR4lHRgaIjEhJSkrLi4uHB8zODMsNygtLiwBCgoKDg0OGxAQGywmICQsLCwsLCwsLCwsLCwsLCwsLCwsLCwsLCwsLCwsLCwsLCwsLCwsLCwsLCwsLCwsLCwsLP/AABEIALoBDwMBIgACEQEDEQH/xAAbAAACAwEBAQAAAAAAAAAAAAAEBQIDBgcBAP/EAD0QAAIBAwMDAgUCBAUDBAIDAAECEQADIQQSMQVBUSJhBhMycYGRoSNCscEUUtHh8AcV8SRicrKSojNDc//EABkBAAMBAQEAAAAAAAAAAAAAAAECAwAEBf/EACcRAAICAgICAgICAwEAAAAAAAECABEDIRIxBEETIlFhMnEUgZEj/9oADAMBAAIRAxEAPwDr3TzaZP4cbfHj2jtVt5ltrPpUe+BSO2Wsqx+hiNqjuc5YivtNN0hX/iAS3gzUf7lzjvd6j0ahXQm3D9sGuVfEHSLgZ7qltyiCkTO3k/3rpul9BLFNgjgd/cxX3UbdogM6nid0eMwY810YMpxmNiyfG2phPgPTX2uq7mQ3riIjsSfE+K6PctK6lTkEQYpJYuFCvywoVj9AGSPJP7040K2wsWoiZMGcnmly5Pka4M7FjcSaX4ZZXE3AUBBiMmKD+IeqWNAF3FnM7ktk4GecD+tbCa5z/wBROj3Lt23ftKLqqIKjPBFHx8aM9NDjb5HpjGNvqSaq4vAubQUEyrKciQcqT5qnUmN0qVyBA7EHmlfw10y9c1J1N238lAAAD/KFg/p6f3rWa1bDLcu23kjJUE7WPaQffxW8jGob6y5IRqHUW6nSscGNzIGI4xzA8nGaos9dt6KwWaGdmO1f8oHP4pgga7AV/mNEwygFfIB8dqS/Evwo91C6rt2GdrHJBENx7xSYFU5By6hBU/VzJWvjA3TBAKyCViDgzMg4pv1jqmkG13TczAGOAfEzg1zTQWbtu8qhWB+kz3B7UR18sLrKZDLAg+IFeofExswqVPjoWHE1N7qurLqLYFvcgVfp4H3xyAO1K7rBtu6IHiM57nzQPwhddl+Wo3TJH6dqYi4iD0ZDYZSOPv8AavN8rH8bUsCqEPGWFSqB1LKrsVkSMLEZ9/7UZotWQjuyq7KVVXPef80fVFP7Grti2FuBVWMA/SR7UP1Xp4e2hsKpUGdq4DSIn7ioAVOc5A2mHvuWdK6oXbY4ExIIGPtS7rGv3XWTOxcEAxJ7006ToIbeVKmIg/7VZqukW2YvtBc+SYP3E80RZEleNXuLtFrhZQAgsCSVE8L2/U5AozWam3dtgSfVkCJ4OZxxNDa3QEXWJRmVuNp4xxRFjSXF2soWdpBBPEkkffmmOhqY8f5e590jQwGJAhuIM+x7ChNXoWUtugLOHnEeI5P4p5pLO1YJk5J/JmlfU7hdNxVl2vEHv71jbbMVWPKCXUUqu071BJbGZPtzEUy02lJsFCSszE9hOKX6ETdTZ2OY8d5pz1K1uQqTC/zEHP2peMZzsLAdJ0kiS7CIIge/Jqgr8squ7ftO5VAgexJ7n7UTo9eDFsp6SIBJngd6t1HTsj5ZAgAQe0cRWoeoLN/aUXeqkN9A29859/bFT1Ci4HUAIxIAY43dwJjNTbpIY+pv/kB3P3pgbQwCBjj2isP3FJUdTPfM3Mq3LqgBoIUH9JiKN1egRVIQQ1w7QcnvJHsIBqldC0G2GTaTyfq5zjzTl7YK7TwRHv8ArWAhZqqpmND0y6Li+mApncCIODAEd6G/w24qbauLg+skYGO5NN9S3yQlq020EmWJ3RHaTOaV9W1DvbXcSVDspYDmAIOKPWpdGZjcZ9Ysj5m4OoYjKsY494ozo2m2qWlSW7rxjtQhG24zlGZXzEZEY48e9FdLTYrO/oBMwcQPesR9pJieFSnW3B81g9xkAA2gGJEZ/eqrNxigUv6WLQXEyB2M9q96jrSbhUBNqZlhM/bxXtnqe9lV0XYxgDwe00CahCniNSg24QELCliHKzwOI8CjtOqfMVrY2qBtmI3E/wBfvTRVAEYAqvU3NqkwT9ufxRC3Jl7i7Ua5DvSSrNKyJIHYfallhWttCSGBg5gH8RkUzFsqgVlzxPnvP3qI0pfEwRmeaBMopVRLOp2TesQncgkDmJyKX2ekO5ZiPlgKFtqc4BnMeaaafV21ItiTGNxGJ+9CXtfdZm+WygKYiJOO58UxOoF5DQhmn0MDshxle8Ga+1muWyGa5O2cHkkn+UD8Vdo9Tvtq5gSJPtSz4i1NpLH8W+q/5WPE8gwB/SmUX1JgFmowLr/VLVy1/CILSpMiCQe1ZnqFlLkB1HAg948H2plounW743LftuswWtk+nuMdpqvrHV10oNpFV2Inc4lgO8/tFPjGRnpNGd+OlHFdmfdE6eJRbQO5WDFhwFHatmqq6nfaCqcndHbucVkeifFp+XkLtGJAiD7xg0HqergWr9hr/quj0mcBjM/YU58fJzpt3J5Mbueqmgv6rTXTttOrEDYASf8A9Twat0S3rGmIAAYNMNxtJrjx6VfVVtqAYYmVbk9u/tXVj1XfZSxdBFz5SlmHZxGI/FUy+MMZHHc2TGVAA2Idp/iAtcAKjaTAKnPMZB/tT43BMd6yvRtAHuBmuZB3FYiT9+4mtZFcdEHc58wUH6zPXNZcDsXAIUntxOARRdrXN9PJ2SCeSYnjxV2s0CEu5YiRnxjvVGiUKQ7K0HhjGJ/9o4obhtCvU+0urJZSCTP1IO3vmj9e5CEjn9aq1OsCMFCyTk8Cov1NR2O3ufH960SidgQPT3WDLDTJjbAgjvwKI67dYKP8pPqI7eKjf1AVgqwZGWH1RnggRNEXJ24YCYjd/T71quEnYNQDpSgkuxwvBOB/vTHUas4CDcxEjxHmqdMEZgSDJXbxCn7Cr72nBIJ9JGAQYP2o1Q1AxBbc+0WpLSGADLzHvRVCWmVA0AkcluZMx+1Xi+sgbhu8Tn9K0Q96mU+JPi63YYoI3Ln6d3H2MD7mhOkfEYv222NcRp+Y+4knacSs/wAoPakfxP8ACGq+e7W7fzEcyGUifsQe1Pvgf4ZbTM9y+VDuu0W5Bx/ea7nx4hi0dzuKYVx2DZjbpdxSHFwJ8uZRiANxPJzz2zTyyqbYULt8ACKwHxHff5V64uLgHpkTAnt2xSn/AKcarUJqDuNxrVxSTMkE8gj35pP8a05XEfAWXnc1HS7ptlrrBoACgFslif6AU+XVi4v8RALZEkkgj3BpH1nULuwIDHcO3GJGO/8Aavukg3CdoJ2wSO3PHia4rowugZeZj4aazcAMzjbjGOwigBYCPADXGTicKO/bJNNNOha4H2FMQZ5P/ivNRoDuLI+wt9WJ/vRIuQVq0TKL3UZCNKhTMockkdhQl/VBgpBcAttdjyIyBjAGea+1otiLfrJQxv4Enmau0RNsldohpjMyQP3miSeowUAXIWT/APyFZZFXcCf8w8V4moaVYSAMkDuKjprx2q3zCXJA2/1Efmjtf00tBtkL2I7Glq+prANGBW7LOhW3BQnvgqff/apWOlOX9eFAgkHLYjtRVoCwIjc7CTHJIx+nNR6p11LNhrzA4MRGZ4yKZU5GoOTdLGC6cbChA2REe1cm/wCoGjvi61vZNlQGtx2UCPz9q0Oq+P8A5QtuwDpcONqxABgmfI8U21K7g5Lg/wA6h8qynIgHjxiutC2A2wlsIbC1tOef9NLrpdvXUkgW4IP0yTC/me33qfxDdc6hzcxnI/tXRL1/TLaCEC2/1bUHDe8D+tKP+0WdRbk3CL3cNncew/3p08tRk5ESy5ftzI/UxOkU/LuOcCB+T2oC3aA9ye5zxzzW9+MekLZ09v5Y9O6TkmcdzWEdZJPLdq9LFkDryE6sLBxymi6Vojcs2/URM5/XbS74mt6iz8ssrLORcVsFhjkfrmtf0PThFVYkhQPz3/vW0NlFtQwG0DIIkfpXHmz8HGpx5M/B5z74D6vqNRqgSB8pV9ZiADGIPdj4rX3esbi6p39KNB+rMgnj7Ug618wQA38MQVCQsE8Soz4zWh0fT2IG5gFba7JGd2CYM4kieK4c2Tm3Unl4k8z7gmj2whDEsxh1JOQcH/WmA0LRt3n5c8EZj/SvtNeslmFtQG53RE5yQTzFTs9YQsBBAOATxUpElidCWa/ShoI54nt9zQF+wy+kqxAHIEzPerHv3izET6T9Mdv/ABRN7T3GZjiMFM5HkcYoUDACV7MX3rQUeGCruiOO/wBjPNDLqkQlncIjA5P9vse9OdJom3bnj7c8+a5b8bdQY6i5bwymMeI4A8RFW8bB8rVL4EGUlbnROk9QGojZcRlQySDn2kESJplrdrCBtLLxP8rRj7GuV/B+puDUQgQIMNiOSAM98nit8unIuPKycxIgE9j4o+RhGJqEGbAEbue2D4J3QR35jvUbunYxCtuPfnP3ou4lw7S6wSuQvEz5x2ip6AKr/UokRtB5Pv2rmIo1J8qFxhbuksVKnAmexpPr7X8YlgSOQY8DimGt1bKQqgHE54pb1HUM2xgSAQcA4kH96JMXGpu/zE/Wuk29UpDFrQLbpAniYyOPeaJ6FprGlIUBziA5WAO5jvJ8xVyhSASYklTA5xn+tS/7ebwPrgAxge3ucdqp871xvUuTqidQD486uigKqq1wdyJj2Hmlvwv8XG2dl5V2k8qII+8c0p6zptxY25IUnHeOQc+BSjpuld2GD745NeovjYvj3/2dC4U+PiZ1C/15/mNtK7VYAL3YHuDRvWXUsn8Qh0O/aMbvYntSk9NZAJQSEUBuwOMk+xphcsC6xe24O4bWEHmOZjAxXkk0xqchVAQR1BrtwMzkMZJkCMER/Wnmk0gAU5kLGTx5pPYsrbuAu+4p/KoOPvWgs3QwBBkGlGzEzHqup4unUHcFE+YqnqOpS2ha4wVR5MUVNZP490S3LYNzd8tRuO3sRn96tiQMwBk8a83AJkrfXdPqLqizfIuZEhZETxmpfEnTg2nawHHzXBIZxgk+TEDiue/CCodZNrcF7AxIk94+011LVgfLIZuYgxIyYxFVzYxhcFZ1ZE+JwAZhek/Bbqg/xJ4IYQ/oEfjNdH0ptOoC7WCiPtSe1pxAABfa0lACIEYMNReiuKLxJ2pK7Qs5mZz71HJnbJVxMzF+z1Atf0B2dypWHM55+1Lf+33FYTbdQDJIgRHeZiK24NCdTEoRME4E8T2BqZW4qeS41Mj1fVb7Cac7HJ+pp+nOAI7x3rIJ0VkeWJIB+nEx5zgxXRbnSRfcFrRtwIZhGfYD95rzWfDbTNtgZ53nOBHIFWx58mPrqdOPOiiuoH8OFHPpaCM7YgmQMnOQIp3b6gwb5W03GQfxGEAD8efal/RPh+5bui47L6QQAs5nzIoPqPUQmpcW/mAEgXNsQSOYBFI2Rm20iyh3IXccFkuXS6ICwUSWkYzGPxzR1rbcUXAMlYnvHiqrvTrdza4LDAEqYlfBobqN9rShUMBvpIH0hQMDySaF+zI1yIAg1rpV5SoBWFMhvEeR3mp3+m7ScgJzkn0g+B57VV0zUlXlnJULLkmQB2+xmm+rC3EIGcA+nnyKSgZRmZWowK9cFzaIYbTKw0THG6KYaLU7wZEEGCKXCyQm9n9K8QIP2M17pdUbcTbIUnmZMnEntRs+4jKCNS1+rgEwhImJmJjBpXr/AIesauboAVuGDCRI/p9xTTWdPG6VO0se4kST28Ggw8BrSnAOSeWI5+w9qZHdDYjoQNp3POifD1m0BtKsy/5eJ8nuT96J0oCgh0LN3nj7zXugyU2rG36mOJ9qYapN6ekj9cY7Vmdn2YruxP2MA1FzeoAPEGMgQOcnmq12yonuIxgnt9qJWy2FKgfvjvxih9ignklTGeJ81I33MtdCQB3ASTuz789vwaOs6VdoVxJYloI4/Tiq7J9BYwsE7iB9VejXeoEhgOIxH3pgAIps9Qi/0+2yhdsAcRiKs0unW2u1RA/rQfWLzAKoJEzJHt2oPp15lcLJIM4JngUYArFbuRHw/agsw2N22sf696R9J6Wyn5gY71bbtPMHuJ9jPFXC0zWlJLFRc5kmP9qO02ocyZBtyBMw/PY96IzNVXOn7KDu4319kmwUL5AEscTHmPND9HBLsxKg7QNqnt5NFdXsM1sbRMEEjyB2qGlsTcD7CkCDPJn+1KZzg/UzxtG6s5XaQ+c4INC3JQrbLFRt3SO7E+fAp7FQuW1PIB+9GooyfmLdHrSB6gT5bjA7n296K1V9fluSAygZGDNB6jQkK0HBj0sffiZ4qGk05VmZ1hdpBEj1fiaykiOQp2IHo9FatENZsrbLSDgHJ7zzVy8oQdxH8nb8CmNnQW1BaDxwTMDmlzMI9ClVPMHPPc8/iszH2Y4bl1DbFtpa5cO30wJ7e9B213WtgVYHNwMCMcnGZqbyVXfDBXOGaNwj94NQuueAAouTMQRAwBjvQ9RQNxra1YY+mCIkEHJ/FePqSQNqk+oBoMEDzmk6Lnfxs+qO88Afequo3nmS5URiJA4n81g2pvh+1CaVHnjMYNTFBdNvn5Ktcwe5P7H9KLt3AwkEEe1MDIEUYo6xcPzEVnNu2QSSMSfE0v6d0c3NzlsFvqjLDzWma0pEEAj3oHrus+Rp7jqMqMD34oheRqWTIQAq9wTrWv8A8PaC243CFE9hHMd6W6YlxDg7i31jKkd58R5rml/X3HvS7MzYyTn/AMV0joDXbtplgbhCOSYgc4810eR4pxrd3OtsIxJvv8wnV3bQhbfqAeX8NHaTR1npzel09BHZh2k/5T7xFAP0ZratvYG2MsFHqPsPANNdNqXhS5WGIG0cicCDOa5L/M53Ir6m4vfXtLIACskNIyx7/b2q6w6AApMGZXMemOZODRPVumB1ZkUfM5mYn7n7UNY0dxgTCqYECZEgEE47ERWozAoRqWDqTkhsbSY2xnmOfOajq7llmwAW3CSZ2nOeO/vVtjpoT13T9PqwTtEe0SYqs9OUHfvAQ5HY54E+PxVMYG+cW0vUF1rn5rSTkwozx4Aq3T3vludq4kKZ757D/k0z0t9GO0kFx/zB7ivr+ktht+0b4kZPI4MTHNT4zfIOiJVrbxODK5I5+oYzQzn2B9yJPtXrXWIAJknJ3AYjsBXigGd/AxK4J9oFK25gKG4VavBrcNt444x3Me1ChRImYnExE9pNG20R1hMRjjI7/pQTlSNpbaZOG7/aPx+tPRPUUVueoAcMTM/v3r1Va0CyhSD5Of8AaiLii0Acsx7n2FU2rKGA4IngBjH+1L1Ddyy7qF09sBoaTCKojHYc9h3obpgsXHJFrY4zByPuO1Uaq05s22uKFIbtnaD5qXSR/Gwd0A7j4Hasxo1GCjgT7hPX3MKJO0n1Ac+34r7oJPqgnYIifPep9U0VxnD24mNpBPartBpXS2wJljJ9gYwKx7i8h8dQwXVJjcJ8TmlfWLp3KpJCkfqaHu6PaLWwTcLZPf3n2prrYgFtsDmRP6e9N3qKKUgiK7V70Mkq2RG7MZ9/2r53JXY8uHkQTxHuKosDcVUMckel124kcdjThumKREtzMzkUoJlCVWBDVPtlYCL6dpzxjJrxgitw+1TmIgf3gUXa6ak8Ngzzgn3FQvaB5YK4COZMjOeYo79xeSyestSy3AAygcTH5qFjSo4aY5kBT9P/AJojU6SbewcbYjz4pPqLl22N8bWaEnmAO/5rQLZFAxjqkt2kK7Z3fqfzVVi/aWJVp7znb/z2qIVrttGbDjMkQCJ7/pVb2XyRtIPJDCB9zQP6jAD2dxjrgSEZRuAMkDuIqejGWbaVBjB/c1RpdUqWhB3leYr231CZ9PqgkDmYpolGtQ8Gh+oaMXbbW24YRQtproZCwncYbiBzxGaL1GrVMGZ5gCcecUwNbiUQdTmmu/6fXg3oIZe0YOD7mtB8LI9ohMS7HdIk4GD7DtWwDBhjg1n+paVA21tyrt9BBOT3B96tl8h3WjOoZ2yDi8Yv1BW3KVLACH8CcH70q0mkCXDuVmIPowTj+Ug8CjNHobmzsu9RvnkECKR/FHxS1jbasrHpyTyMcRU8eJshoRcaknikZ/GfXTpNKXBAuNhZ89/2rnVnrOotPae84YXPVyAwnviir/UjrU+XfB9JlRJ57nnwaW9WdEubSFdrYicwI7DzXqYPHCLR7nZhw8PqRudQ6L1F7tm6Jl0kK3klZH6GqtDaZ7RWG3z6t3kZFYXpnXBvtl5C2iWIXBg9578V0TpPWAwBKhUb6CDz9/euDysJxt+jOfLiOPoSTzAZrZUr389u1E6RROD6YxP35FH1y74v+Krw1Ny3beEQhQI5I+qc8ZqeHCchoSOJGyniJv206ElZInODxmMYxNT1OkgLtiFmZMc9581nfhPqo1FsCYYCCYypGSBPIPanTahrg+n0T6TGZHn70uVOBozMjK1fiX6CNxyJI4FDm48lpBInBA/Tj2qNoYOfMec9qI0VkXAS2YMA+fv5qQgNDctfT71BXBJ3Z+1BvfKGI3svvAE+KcNAHsKTXStxpYFAe4P6TiiRFQ3B9GzJbhiyh3AE8gRnnzU31RV3RWwF3CAASR7xTnU6Zbi7XEg0AdFbtCFUMxBPqMwB/QUK1qOHU9iKbmuY/VdbiRGBPeT7U+6VeZ7IYn1GYMfoaR6fqCGf4NpYyZiPuJFaPR3w6KwEAiYrDuHN11LQMUq6zqYIXiVMHB/b2pZ8SfEi2XNsuE7c5z380HY1SuULsbinPJI/B7YPaukYW43Njwn+Rjzou64qsxEIcQO496dGlGnvJva3u2BTCqDA8zjk0Xb1YCFmOASJ85gVzjUm4JN1FZ1bl2BYjJEeI4H5Her9DdYOFDEg8g5rx9UhDNs3EmBuUYntjJ4qzp77XA2ATiRzj7nilI33KH+J1GzcY5pZqFcsAWgRkgcnzFFnWJMbv9P1oO7LuFCkR3I/UzTE/iSQEGVam6WtLJxuIJ8gcGoae2DuUDBGfH5pzsERAjxGKVvdIJUotsboQ8SI+rFYqauOrXqT0mk8gADj3xH6UTZ0YVp/QV5ob8ysg7YyO817qdcEMQSe8VhFJYmoSQBmgNQYZnR1iIbvEdxUNXqw25dwExtHB7SCeB4oVFE4RgFQ7xHOOPeiTCqVswjQ60japSFMhDPPsfvRN6Su0E23eSCBuiPvI480mh/S28n1LjInPatHcJgxExiaymbIoBsQC71a3bYpcdQRAGecckAYzWR+OeiPdufMtAtIzt/2rTX9J81cpbLmclgYP4GRS/4s1B0+mVFk4j7x2+0munxmYZBxlMJ4uOPcw3R+kxdX5txUA/zGf6d/vSbqilbtwMoBDEYzicfioXnJbJM1qOi9MTWKq3CQ30h48cA+RXsMeH2Jnpm0+zTP9GthmfcY2rjHeumfCPSZ01su7Qx3FcRhjHv4oBPgQqpAuA8YAIkDtOYqvR6i9aMK7jbgITI+0V5vmZ0dQFnPlf5lpDN4TA9qwXxR8FfPum/YdRv+sHOe7CPYcVoeqO1+wjID9XrWc8HHvmggACZXaDECCJI8e9caZmxm1nJhDIeQO5b8KfCy6ZSXO9yZnsMdhRRBQ7JZgDOcA5nsJNEi3c/w8SQ3ucxPE+YoDRqZgh/EQTk954EeaDuzmzBZYliY1S0l2GZfUO0miGdUGYApbcNxIBIDOct2xgCvWRnYlWVtoAJ/4KS5Pj/yMmAYeR2I/Slz9PciJEeZr6xqSiwBuC8nj7wPFH3WbaCkT70e4NrPL19Uks32BoO/aGptSpZJ7xyPsexr7qF+2pX5nMH0hQSR3/FFaPUI6g2yCsYjtQmFgWIqPSbSbLbC45c8gYx5I+ke1X3uuWbb/KziASBhfAplevqolmVfG4wKwL6W8LjC9tO9iwKfSVPg96Zh9bErjHymmgPxt8Iai7fN616kfLDcNwx78jFA9P6JqC6fMf5aou5Ru+oAQIjFbJrxO1t0YiftV2luhndVZUUGSGz/APiOwxxXQvmtw4kTqGR1WpVdFr+GVEsVhgWIz2mO9MHtuyi0VVWWHUA+kgYIzmc0vbSuBJUqSSWuH6dvmp2tQr7wN251hWc48xH8oMVye5FhexD1e4wZtqwF+kEGSOODVOn1RncuQAZmT+/aq9BePzAUtbdoIuAYn2jzNRv3pYszbFJ9ODt/UHB+9CKBujDAjFYVNytlW8T5+1NrKkADmAKC6cSyW2Zex7xxgY7zQ2i1gZ233CrBioQGBg4x3pgK3ItbWPxGGvvMEbb9Q4/2/FKrQciWkg5E5g+f0pnrdQAUUruZjgeI5J8UiU7WJIO+SIPt/aPFB4+IajvRscZma9fR+vcDBmSOQaG6ZqB8wqQJIkEfuDX2tO29NsMbpXifSBPJH4orVbikHlUF1IPqRrZmfq4WJ5nimAutsYKd5IYoQMAdgTPNLNRq2vL8sgbwd0DhwOQPf2o/pNkhmIUohAG09z3MVgYzg1uU6VFG1gxa4YxP6yO1LbjE7xmSSpMnd+nitVsAzFZ/qenIuMxBIaIgT2GPbigy61Dje23E2osusGTCcFT/AEjirviq587Trbcxe2gnGM8gnscA080nTRC7yVZhlQYkDifeIml/XLCG60CIX1Qck9sfanRmxnkJZcis4/U5j/2i8SV294kEftPNa7oNlrZtLARUlmcj+nmtT8PaUFCQu1e2ZMg5P5qfVtKt75TSF+oBWWC2Dj9prubyzkWuo7+Tybieopv/ABzbtKu5WbcTtJxKzzFRu6xL0FJRgCYOdwPqkEd/asBqdRc1A2MkskmAvqC8FSAOxzWt+GWuuLe9YO4BcRK4yR9gc02TxkGPUZsK4xyEfNbAW2FIuYJZfJP2z9qYdLvKHKgbJAhCQc98+YoXSdPZWjaQVnaTEd4jziKn02yZj5fGSSOMcfefFeapInMwUg7hh1pM+pcN6Qh5EfzT/wAxU11jKNzgEe3I/wBaBtSE2FRj6tvqPP7URfZDsIBIjdB9+PuaxMnxHUv0qW7m85IYgsrH6SB2HaiIRVgQByM0uTU/LZvTMn1do9h5iqtS43GeMbQB2jEVr9wcNwjV2dobO4H1BP6yR2q3S6ppCNEkbgfI/HFQ0oUqFuRuyADyAe1VaixsIEkgjk8mO32HijN+jEnVC1y6GUnKDYfI7z7zU7WsXT6d7wA3WlIaO7MYUfias6r017elRRnaSXjPP7xWT1gDKbe8qGHqjjHn80UW3W51oodKB6ibquuuXB8y4S249z+wH9qK+D+rbbvy7o3WiGYox+kgSCPHilWu6feC/SSAe3f7d6I6NoWC3LjDZK7VBPqM+3gea9vIqcKPUvxXjUf9T+L2LD5VpRbBx2OO9aXpbW7v8S8Y3qGTt94PczWF6V0h7zqNrL6sn/TyT7V1zS6YWbQHOxf35/WuDy8eNaVe5HyGVAFWL+sNc/wowSZE4zAPJApZorPzLiW2BAMmY5ArH9U+JtXfun5F3aFJB9QXvznED81vvg/Vs67brB7iqP4gjIPOR71HL4xRQTJFWxpDurrbtK184KjJmJ+5nH3rKav4vW1sJbcriQUUFAAe/fHtWq+KNMl3TvaZgu7AkgZ/Ncvu9B1IB04tgorSLjciTnbGc9xVfHRGH27h8ZUZftOmjrQbTG8kExjOOQN32zQXS9VuvKLu1ywMNtEg/iqehG1ptOLF2SQCDAmAfJ9+YqfSrKLdU7LgUkhGYqRPbgTx5rkyUG1E4qA2v6lvXdTtvjJBCYI7gz5qlb/zLaoPUeYB9QiZkzWi1WiS4PWobxPvSLqOs0mnR024YbWj3xE81lQsdQY3BAAG5PpMozXCjKqpkseeOP8AWp9SYllchrUiAwO6cTDLiP1pRb+IUuotnTBflqu0q4MmMBecYHNOOk2hdtSxbYpICNyDH+buBOJoMvA8YzhlPNhBulqq3EYi6RwGIAUE/mczTJ+uoGICsQDBYcT/AHpNdv3lYqGG1D6VIEtHH3+9EXdPsZgQ21juUBZmcxI9yaXfqYqGNtH+p1W1Qy+onC+81To2fcd6gEiZBPbzP3pdY1VoJ8u5cVX3FoBkpnAxIEU30qCN27fI+r29oxT0ROdhWoRFKOp6Hc3zAof0xE5n8c0y1Dekxz2+9LL2pa2jrIDRKBRkYk/pNb0YEsHUX22uICBKNcGJxkcQO2P7VZ0kMt4LuLAiTOYxznio6DTsWUSzW2BLbpwYwQTwZ8U0+clpiPWzHJ7mKQfmXZuxXclqej23O6NpPO3E+596s0/T0tyyr6oiaJt3AwBBkGlfVY+Yu+flx28/iqF2qrkQWOrgVoBlLl3+af5QeD9vanen1SsMMpIGYP6/j3pdb0xdH257KxGSvif719oNC28FlgAEGYzOIjxSC47UQbMouwrPtYhQZx3nPnjNEXLBUKZG3aBJPt4HNedV06b1O0liOJhYHGKm+66u0gBkII8GQRHtQhuwJUFFxzDFS3YjnHbP7Gmly0BbgYgQCe3al1q0QyF8QcAZz7ntTTVXQqM3MCaMm53qJwkD1DPYzjHJnvVt/UuVYQCYBEj3g/2oa5qGjIUqJO0D9YPmrN21vQZMAy3g5j/ellCPzCtX1W3bYrcIWAIMzz2gcfmuYfGfVLb322H08ekePtim/W7N0XbiBN+/JceDJEHgGP2rI/EmnvJC6bR6i7Cjc4H8Nj32kiSOcxntXX4zrjyfaWx/HiIYmR0nVCrgQzAD1AnEeYnFPum2HubzbQ3FGIiSJ4/571jtLrlO8OmpW4izct/LkiOJaIAnzFbP4E+IVa0Ue3c09xSWBfAYwOCeDAzPIFdHk5lK0JbJ5HtNzQdH1ZtLO1QEIVsZJJznn/xTbQdSDPd+bcO7cVVP/b22juT5pVphbu3HCXkG5vUCpBE91PGf9af63VrYa3bRQW24J7KMc815pu5DIQx0NmZjqfwMHd/4cl/51MR91OPvTTpelXp1sCCzvMCfpUZiYzzWi6brBdTdEQSPbHiq+r9NW8kEww+lvH+oqzZ2deJMl8rE8X6iM6trtwOFhj6dvP7HzFNuk6dgWLAIDACAkx5OcD7Clthbdj1PdUsfpUqRHuRk1HrustsbToN1xlIUyYC8Njuaive45HIgKNQlunnabakDcY3EDPc+/FfDQCy1uGa4f5VJ9IIGSYoboYuMHYLO0fww8gbhI/pTHUadVsiVIdfVFvJ3HmPOTTUDuKxKniTCW1Z9SHbv2kiD/btXKPivUtvAM7Yn8nk1064osB77nc22OI+w71gutdUUnc1pBORE8/bx713eECDdS3iimsCJPhglbpaDG3Hv4/Oa3tm9cuIANrjeJQemRHA80h+H9YmpuC0VVXn0t/mgfSR/Stj0nRWUHy1uktMyD39v6VLzbOSzK+RkA7G4R0TQsAxdYH/9atllHfPafFE9WfZYaD2gH74o+gepv6SCBtIyScx3IEZIrnTsTz+RZrnJuo230135yywZj5JzyGH9DW3+CetC5I4B7HsZAj7GkHUOgXNRs+WwIyQfI4MryD/vWh6L0P8AwGndgwe68AmPSvYYyYHNehnyYzj/AHO7MyMle4+6hqWtISYYs0LiAAfOc8UuW211yJCvGcYjiR71XvIwW+ZuWWDHHP8AWmnRra7JVdpODknjwTXmXc5a4C/cEvQrMtwnAATnsOcd5q2zYu+l1AllAbcfHB/SmF0gkLug8wDzSd9W8k7iGBgL254it1FUk9Rxo7GxAszHerXAjIpNf6swuMIAVcZ5MR3nFG6i6A25pgCFE/VPtRiMhB3KrWuYsMDb4AyBTFXB4z9qTmIaARwdp8T29q90DQ8gdjMcE8gfegDGZQdw/qFpSu5p9Pcc0r9LDaykSQQQxncOJNMN7OxVoClZifVNVf8AbM5aV8RmibmUgCjBA5MkTu/m7CfvTNX3bVJ3ArDePfNBdTB3Tyvt2PuKt6QhG45CmIB/cxWEzbFyNzpXMNI8cfjd4r3qK2gm8/ywPSfwKv1oYq+0ziIHbz+aS2k9UKsyIYEGPIn80DMtsLuBobbvC7A7uEYA4AmCPIbapHNC9X+L9PpLR/xDzcVipS0u7bklRtXAO2DLGB+1LbptqrEH1bxsA+pmncqr7n1AHzU/ibpatp7rMgawoDBt+wljEAPypUn370VjvjA9zn/WfinSaxwpZrSufVctqzvsHqVSk7Y38ghsD3zuNJ0y5eBtBNp+XvDNG08EMB9ayfYd8VlvgP4PY6pW1Vu5ctDIVr8rP8srtBce1dW6teFmztAS0xMrOOeSI7qJJ9h70zUYqOy/7ma6Np2DxcZU3AwJk5AIyB796d2dLeuXfpJHDF+BAjEcn7V5odgO1R8ywVw22Cu6I3H7CR9xTm/fazpg07iqgeZ7An7UnGWOQiMtFp1toEXgUP1G7dDWxbt7lJO9t0FBGCB3zQtjU3FYC4wYMCZAgrAmcdqQf9ze7d3G69tSYUA4xxI7zRBrckuJiSYO9wmQ31D6i3Mn/wAUwu6GbNh9jtG4ttwRuz+mKcBbdzaGVTcIh2UiVjP3o3XaUXEgkgAhpGPpzQAFyjZuhURaLqS2kJBuFD9IIzI5WTiJjNE6Xqa3bdwpuFxRADEcniDweKlc1a3V3fLPy+AxAIjyV8UZpumqgJULuMGduJHBj80RUQlasjcw3UNQ1xGWGJEEzJyDn9jxWR6jfNxiGOBgf8++a67qemGWKxtLb2HckZ2/kisdo7Vm5d3XbVuZJb0gbQPbv9orr8fyRiBBE7sOZSNCLfhPpVxi99Q222p2t/mbiB7RmtX0vXFwltSCSRAAGIzMinfRtahtoPSkyFUwsjgEL70fa0ltSSqKpPJAAJ/IqObL8rWZy5fI5E8h/UE6n12zY3b2gKJaO3+/tS7S9W02qX5lq47lMEZBye4IGKxFhXv66+L8sibgVaYEmFgcAx3q34Z0Vy31AhLRS3MexXEffFdP+Oqrd7qP8Cqt3uprW6hcKEIEE/5VIP4NEdP2OyqoJEH5s8RHH3mgbKKZw++SFVRxnz2j2rQ9OvjaFLqXA9UHv/euD3JZCANCDjS6cHYSSZxJOPaR/SiNau23sRTBBEgj045z5oJ9A24qACC87pyBMwaH1ClHaWIYkkRPE4/HFa4oFnue6O7tEqeAT9iaI019gSSQxIwSBINGlUW3LAGQNxA+o4qrRWbbSQG8HdmtByBs1KP8OHdQ4BnPpMcf5hRmvtzGQCJ7Yj+1LE1JBlAAB5Ek/c81ffusVDM0qxlewAjg/msJiDYMK0MEly0njHYfpUrPUAxAgieDQVm4oO4nareke5Pf8VWtrYQSytBgR58nx+K1GDiD3DNZqDvIUxAGRyfzXq6xvlsQAzAxk7QfzVNu5vYK4EwYIx9xVV4ozBbZBjG04z7E4JoXNQ6MKv6pSGKZePfic/eKD0hb5iwSTPq7iI7mpj0nPIEY5881BtYwUQcmc84U+OJ961wgaoRwloCSByZNA6m+xuFFYKB+9DL1J9rAwWEQfY+RVaPuYC4Znhu/mPcUIoQi7iqzrbnzrbDYSx2xtAkHkAjMjkGp9dQXA6K3ypO5g+EmJJPuZj088maM6BZWSdomOYoP/qOP/RsfBxVsaktVyrAHIAIm/wC/hnXc1kOo9GGWWgFRJAkH7jxTfX3trpfkPcWUIfCiSD6Ywo/cx7VynQDdct7vVxzn+tdN6kP/AE2l/wD82/tVcuEJ1Kvi4sNwrUI5INxWblnRfqE8MYwcceBVVz4gt6dHR1JBPptk8CO/ufFanpyj5dsxnav9K5h8RCdQ0/5m/wDs1Hx8Su24uKsh4n1D2+KLbq1pbfy/mAeqTxPGexphptJctobrpCiNuRkkwDg8d5+1YPTjA+9da6coOhWRP8M8/c0/lYEWqlcv/l/H3FXTtW0hSq/wwbkj6jt7e8k1Q+sus6tvZmYgqB58R4p90K2NxwPpA4881d0vTILlyEURxAFcQXUkzgE6nlvprAEb4tn1FNuR3IBnialruuWrTbWJmMwJjxNE9UH8G5/8TWY6jbG3gfSvb2puNi5LGPkP2jjqHxAlsgAF8AmCIAPH59qsuW7d5BcW2jkwROJz3+1ZbqSAMYA4H9K13RVH+Ht4/l/vSi42TGuNQVmW6tZK33+bOTKMe47AfaYpt0jqL29PdY+sW42yf2nwDFNNNbD2vWA2T9QnufNR6jbA09wAADacAUSu7mOTkApEQWrq37g3DY7mJXKnHgmQac2/laeJLM5GIEmPsOKQ9MUfNTA+of1p9rF/9Vb+3+tHkxFExsg3Xqfau+C5O1gwXbbaYDFhxHc0BYGwq7ArtPHcmOBPHua9P0v7Ose2Wrz/ACfdv/sKBijQqP8AS6sPOCpGSCM544qjV6AO07is4Md/9Kp6cf4z/wDx/vTUCtUifqdQbUW12bThRAnwexoVNIyB2RgzkQsjH5pgyjxXsVuoOREUXNKPRukM0blUjHkgGjrt5UCpwSIURPH+9e60en8irblsGJAxxjijXuG7iVNSwj1EmYKnOft2o/VaIEDZAIPfvNGraWZ2ifMZr1RQqYv+ItsWirHcDOwywOBPYDn80BptOxcLj0EEkGo3D/EJ77ufzTfWIFVioAJbJAgn71gNSlkf7gvX1PymdAd4HY57x+8Ce0z2pR1FmGjuOjetB/CfZ9RMYKkmfURmfPitVbGB9v7UPdP8VR/7T/WiBIgmYLqPUdVauXFtlWXjcpWTzsW3jFyQdwPkRFNfh3qR+ZcN4sxULlQPlgnduUekHcCMyThlp91S0u2YE57UsuD+396BllHIX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316842" y="1156102"/>
            <a:ext cx="360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Basi molecolari della malattia</a:t>
            </a:r>
            <a:endParaRPr lang="it-IT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3333784" cy="187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959" y="1831757"/>
            <a:ext cx="3175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Bcr</a:t>
            </a:r>
            <a:r>
              <a:rPr lang="it-IT" dirty="0" smtClean="0"/>
              <a:t>/</a:t>
            </a:r>
            <a:r>
              <a:rPr lang="it-IT" dirty="0" err="1" smtClean="0"/>
              <a:t>Abl</a:t>
            </a:r>
            <a:r>
              <a:rPr lang="it-IT" dirty="0" smtClean="0"/>
              <a:t> è caratterizzata da: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Sito </a:t>
            </a:r>
            <a:r>
              <a:rPr lang="it-IT" dirty="0" err="1" smtClean="0"/>
              <a:t>binding</a:t>
            </a:r>
            <a:r>
              <a:rPr lang="it-IT" dirty="0" smtClean="0"/>
              <a:t> ATP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Dominio SH2/SH3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2172" y="3422420"/>
            <a:ext cx="5936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Terapia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Chemioterapia tradizionale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I</a:t>
            </a:r>
            <a:r>
              <a:rPr lang="it-IT" dirty="0" smtClean="0"/>
              <a:t>nterferone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Imatinib</a:t>
            </a:r>
            <a:r>
              <a:rPr lang="it-IT" dirty="0" smtClean="0"/>
              <a:t>, </a:t>
            </a:r>
            <a:r>
              <a:rPr lang="it-IT" dirty="0" err="1" smtClean="0"/>
              <a:t>RTKIs</a:t>
            </a: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Trapianto di cellule staminali emopoietiche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2051719" y="5661248"/>
            <a:ext cx="5623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Resistenza secondaria: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Dasatinib</a:t>
            </a: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Ponatinib</a:t>
            </a:r>
            <a:endParaRPr lang="it-IT" dirty="0" smtClean="0"/>
          </a:p>
        </p:txBody>
      </p:sp>
      <p:sp>
        <p:nvSpPr>
          <p:cNvPr id="9" name="CasellaDiTesto 6"/>
          <p:cNvSpPr txBox="1"/>
          <p:nvPr/>
        </p:nvSpPr>
        <p:spPr>
          <a:xfrm>
            <a:off x="166566" y="241955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2. Cancro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7267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13" y="3861048"/>
            <a:ext cx="2435225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67544" y="692696"/>
            <a:ext cx="4773613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en-US" sz="1600" b="1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KEY POINTS </a:t>
            </a:r>
            <a:r>
              <a:rPr lang="it-IT" altLang="en-US" sz="1600" b="1" dirty="0" smtClean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su </a:t>
            </a:r>
            <a:r>
              <a:rPr lang="it-IT" altLang="en-US" sz="1600" b="1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IMATINIB (</a:t>
            </a:r>
            <a:r>
              <a:rPr lang="it-IT" altLang="en-US" sz="1600" b="1" dirty="0" err="1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Gleevec</a:t>
            </a:r>
            <a:r>
              <a:rPr lang="it-IT" altLang="en-US" sz="1600" b="1" dirty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 </a:t>
            </a:r>
            <a:r>
              <a:rPr lang="it-IT" altLang="en-US" sz="1600" b="1" dirty="0" smtClean="0">
                <a:solidFill>
                  <a:srgbClr val="C00000"/>
                </a:solidFill>
                <a:latin typeface="Century Gothic" pitchFamily="34" charset="0"/>
                <a:cs typeface="Rod" pitchFamily="49" charset="-79"/>
              </a:rPr>
              <a:t>®)</a:t>
            </a:r>
          </a:p>
          <a:p>
            <a:pPr algn="just"/>
            <a:endParaRPr lang="it-IT" altLang="en-US" sz="1600" b="1" dirty="0">
              <a:solidFill>
                <a:srgbClr val="C00000"/>
              </a:solidFill>
              <a:latin typeface="Century Gothic" pitchFamily="34" charset="0"/>
              <a:cs typeface="Rod" pitchFamily="49" charset="-79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altLang="en-US" sz="1600" dirty="0" smtClean="0">
                <a:latin typeface="Century Gothic" pitchFamily="34" charset="0"/>
                <a:cs typeface="Rod" pitchFamily="49" charset="-79"/>
              </a:rPr>
              <a:t>Derivato 2-fenilaminopirimidinico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altLang="en-US" sz="1600" dirty="0" smtClean="0">
                <a:latin typeface="Century Gothic" pitchFamily="34" charset="0"/>
                <a:cs typeface="Rod" pitchFamily="49" charset="-79"/>
              </a:rPr>
              <a:t>400 mg/die</a:t>
            </a:r>
          </a:p>
          <a:p>
            <a:pPr algn="just"/>
            <a:endParaRPr lang="it-IT" altLang="en-US" sz="1600" dirty="0">
              <a:solidFill>
                <a:srgbClr val="C00000"/>
              </a:solidFill>
              <a:latin typeface="Century Gothic" pitchFamily="34" charset="0"/>
              <a:cs typeface="Rod" pitchFamily="49" charset="-79"/>
            </a:endParaRPr>
          </a:p>
          <a:p>
            <a:pPr algn="just">
              <a:spcAft>
                <a:spcPts val="600"/>
              </a:spcAft>
              <a:buFontTx/>
              <a:buChar char="•"/>
            </a:pPr>
            <a:r>
              <a:rPr lang="it-IT" altLang="en-US" sz="1600" dirty="0" smtClean="0">
                <a:latin typeface="Century Gothic" pitchFamily="34" charset="0"/>
                <a:cs typeface="Rod" pitchFamily="49" charset="-79"/>
              </a:rPr>
              <a:t>Farmaco per il trattamento della Leucemia mieloide (CML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)  </a:t>
            </a:r>
            <a:r>
              <a:rPr lang="it-IT" altLang="en-US" sz="1600" dirty="0" smtClean="0">
                <a:latin typeface="Century Gothic" pitchFamily="34" charset="0"/>
                <a:cs typeface="Rod" pitchFamily="49" charset="-79"/>
              </a:rPr>
              <a:t>dove non è possibile il trapianto di midollo osseo o fallito terapia con interferone.</a:t>
            </a:r>
            <a:endParaRPr lang="it-IT" altLang="en-US" sz="1400" dirty="0">
              <a:latin typeface="Century Gothic" pitchFamily="34" charset="0"/>
              <a:cs typeface="Rod" pitchFamily="49" charset="-79"/>
            </a:endParaRPr>
          </a:p>
          <a:p>
            <a:pPr algn="just">
              <a:spcAft>
                <a:spcPts val="600"/>
              </a:spcAft>
              <a:buFontTx/>
              <a:buChar char="•"/>
            </a:pP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Targets: </a:t>
            </a:r>
            <a:r>
              <a:rPr lang="it-IT" altLang="en-US" sz="1600" dirty="0" smtClean="0">
                <a:latin typeface="Century Gothic" pitchFamily="34" charset="0"/>
                <a:cs typeface="Rod" pitchFamily="49" charset="-79"/>
              </a:rPr>
              <a:t>diverse </a:t>
            </a:r>
            <a:r>
              <a:rPr lang="it-IT" altLang="en-US" sz="1600" dirty="0" err="1">
                <a:latin typeface="Century Gothic" pitchFamily="34" charset="0"/>
                <a:cs typeface="Rod" pitchFamily="49" charset="-79"/>
              </a:rPr>
              <a:t>tyrosine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 </a:t>
            </a:r>
            <a:r>
              <a:rPr lang="it-IT" altLang="en-US" sz="1600" dirty="0" err="1">
                <a:latin typeface="Century Gothic" pitchFamily="34" charset="0"/>
                <a:cs typeface="Rod" pitchFamily="49" charset="-79"/>
              </a:rPr>
              <a:t>kinases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 </a:t>
            </a:r>
            <a:r>
              <a:rPr lang="it-IT" altLang="en-US" sz="1600" dirty="0" smtClean="0">
                <a:latin typeface="Century Gothic" pitchFamily="34" charset="0"/>
                <a:cs typeface="Rod" pitchFamily="49" charset="-79"/>
              </a:rPr>
              <a:t>come 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BCR/</a:t>
            </a:r>
            <a:r>
              <a:rPr lang="it-IT" altLang="en-US" sz="1600" dirty="0" err="1">
                <a:latin typeface="Century Gothic" pitchFamily="34" charset="0"/>
                <a:cs typeface="Rod" pitchFamily="49" charset="-79"/>
              </a:rPr>
              <a:t>Abl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, KIT, PDGFRA. </a:t>
            </a:r>
          </a:p>
          <a:p>
            <a:pPr algn="just">
              <a:spcAft>
                <a:spcPts val="600"/>
              </a:spcAft>
              <a:buFontTx/>
              <a:buChar char="•"/>
            </a:pPr>
            <a:r>
              <a:rPr lang="it-IT" altLang="en-US" sz="1600" dirty="0" smtClean="0">
                <a:latin typeface="Century Gothic" pitchFamily="34" charset="0"/>
                <a:cs typeface="Rod" pitchFamily="49" charset="-79"/>
              </a:rPr>
              <a:t>Riconoscimento della conformazione inattiva.</a:t>
            </a:r>
            <a:endParaRPr lang="it-IT" altLang="en-US" sz="1600" dirty="0">
              <a:latin typeface="Century Gothic" pitchFamily="34" charset="0"/>
              <a:cs typeface="Rod" pitchFamily="49" charset="-79"/>
            </a:endParaRPr>
          </a:p>
          <a:p>
            <a:pPr algn="just">
              <a:spcAft>
                <a:spcPts val="600"/>
              </a:spcAft>
              <a:buFontTx/>
              <a:buChar char="•"/>
            </a:pPr>
            <a:r>
              <a:rPr lang="it-IT" altLang="en-US" sz="1600" dirty="0" err="1">
                <a:latin typeface="Century Gothic" pitchFamily="34" charset="0"/>
                <a:cs typeface="Rod" pitchFamily="49" charset="-79"/>
              </a:rPr>
              <a:t>Binding</a:t>
            </a:r>
            <a:r>
              <a:rPr lang="it-IT" altLang="en-US" sz="1600" dirty="0">
                <a:latin typeface="Century Gothic" pitchFamily="34" charset="0"/>
                <a:cs typeface="Rod" pitchFamily="49" charset="-79"/>
              </a:rPr>
              <a:t> pocket </a:t>
            </a:r>
            <a:r>
              <a:rPr lang="it-IT" altLang="en-US" sz="1600" dirty="0" smtClean="0">
                <a:latin typeface="Century Gothic" pitchFamily="34" charset="0"/>
                <a:cs typeface="Rod" pitchFamily="49" charset="-79"/>
              </a:rPr>
              <a:t>coincidente con ATP-</a:t>
            </a:r>
            <a:r>
              <a:rPr lang="it-IT" altLang="en-US" sz="1600" dirty="0" err="1" smtClean="0">
                <a:latin typeface="Century Gothic" pitchFamily="34" charset="0"/>
                <a:cs typeface="Rod" pitchFamily="49" charset="-79"/>
              </a:rPr>
              <a:t>binding</a:t>
            </a:r>
            <a:r>
              <a:rPr lang="it-IT" altLang="en-US" sz="1600" dirty="0" smtClean="0">
                <a:latin typeface="Century Gothic" pitchFamily="34" charset="0"/>
                <a:cs typeface="Rod" pitchFamily="49" charset="-79"/>
              </a:rPr>
              <a:t> site.</a:t>
            </a:r>
            <a:endParaRPr lang="it-IT" altLang="en-US" sz="1600" dirty="0">
              <a:latin typeface="Century Gothic" pitchFamily="34" charset="0"/>
              <a:cs typeface="Rod" pitchFamily="49" charset="-79"/>
            </a:endParaRPr>
          </a:p>
        </p:txBody>
      </p:sp>
      <p:pic>
        <p:nvPicPr>
          <p:cNvPr id="1026" name="Picture 2" descr="http://www.globalpharmasectornews.com/wp-content/uploads/2013/01/Gleev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57" y="90872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16"/>
          <p:cNvSpPr txBox="1"/>
          <p:nvPr/>
        </p:nvSpPr>
        <p:spPr>
          <a:xfrm>
            <a:off x="166566" y="241955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3. Farmaco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355013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7620000" cy="706090"/>
          </a:xfrm>
        </p:spPr>
        <p:txBody>
          <a:bodyPr/>
          <a:lstStyle/>
          <a:p>
            <a:pPr algn="ctr"/>
            <a:r>
              <a:rPr lang="it-IT" sz="3600" dirty="0" smtClean="0"/>
              <a:t>Docking </a:t>
            </a:r>
            <a:r>
              <a:rPr lang="it-IT" sz="3600" dirty="0" err="1" smtClean="0"/>
              <a:t>technique</a:t>
            </a:r>
            <a:r>
              <a:rPr lang="it-IT" sz="3600" dirty="0" smtClean="0"/>
              <a:t> </a:t>
            </a:r>
            <a:endParaRPr lang="it-IT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1082077" y="4221088"/>
            <a:ext cx="6157502" cy="1800200"/>
            <a:chOff x="1115616" y="1628800"/>
            <a:chExt cx="6157502" cy="1800200"/>
          </a:xfrm>
        </p:grpSpPr>
        <p:pic>
          <p:nvPicPr>
            <p:cNvPr id="7170" name="Picture 2" descr="media/image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628800"/>
              <a:ext cx="6157502" cy="1800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1669232" y="2348880"/>
              <a:ext cx="828092" cy="8640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224" y="1196752"/>
            <a:ext cx="1895704" cy="23762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RCSB PDB Protein Data Bank | 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188595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RCSB PDB-101 | 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94" y="1484784"/>
            <a:ext cx="17145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2204864"/>
            <a:ext cx="30243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or </a:t>
            </a:r>
          </a:p>
          <a:p>
            <a:pPr algn="ctr"/>
            <a:r>
              <a:rPr lang="it-IT" dirty="0" smtClean="0"/>
              <a:t>HOMOLOGY MODELLING TECHNIQUE</a:t>
            </a:r>
            <a:endParaRPr lang="it-IT" dirty="0"/>
          </a:p>
        </p:txBody>
      </p:sp>
      <p:sp>
        <p:nvSpPr>
          <p:cNvPr id="10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4. Meccanica Molecolare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19292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536845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Tecnica computazionale multi-</a:t>
            </a:r>
            <a:r>
              <a:rPr lang="it-IT" dirty="0" err="1"/>
              <a:t>step</a:t>
            </a:r>
            <a:r>
              <a:rPr lang="it-IT" dirty="0"/>
              <a:t>, orientata alla predizione ed alla valutazione dell'interazione fisica strutturale tra due molecole.</a:t>
            </a:r>
          </a:p>
        </p:txBody>
      </p:sp>
      <p:pic>
        <p:nvPicPr>
          <p:cNvPr id="5" name="Immagine 3" descr="AUTODOCK"/>
          <p:cNvPicPr>
            <a:picLocks noChangeAspect="1"/>
          </p:cNvPicPr>
          <p:nvPr/>
        </p:nvPicPr>
        <p:blipFill rotWithShape="1">
          <a:blip r:embed="rId2"/>
          <a:srcRect l="33367"/>
          <a:stretch/>
        </p:blipFill>
        <p:spPr bwMode="auto">
          <a:xfrm>
            <a:off x="3851924" y="1400941"/>
            <a:ext cx="4036216" cy="181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552" y="3212390"/>
            <a:ext cx="662473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>
                <a:solidFill>
                  <a:srgbClr val="C00000"/>
                </a:solidFill>
              </a:rPr>
              <a:t>Predizione del complesso proteina/</a:t>
            </a:r>
            <a:r>
              <a:rPr lang="it-IT" sz="2400" b="1" i="1" dirty="0" err="1" smtClean="0">
                <a:solidFill>
                  <a:srgbClr val="C00000"/>
                </a:solidFill>
              </a:rPr>
              <a:t>ligando</a:t>
            </a:r>
            <a:r>
              <a:rPr lang="it-IT" sz="2400" b="1" i="1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endParaRPr lang="it-IT" sz="2400" b="1" i="1" dirty="0">
              <a:solidFill>
                <a:srgbClr val="C000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dirty="0" smtClean="0"/>
              <a:t>Campionamento dello spazio conformazionale</a:t>
            </a:r>
          </a:p>
          <a:p>
            <a:pPr marL="342900" indent="-342900">
              <a:buFont typeface="Wingdings" pitchFamily="2" charset="2"/>
              <a:buChar char="§"/>
            </a:pPr>
            <a:endParaRPr lang="it-IT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dirty="0" smtClean="0"/>
              <a:t>Valutazione dell’energia di legame (</a:t>
            </a:r>
            <a:r>
              <a:rPr lang="it-IT" sz="2000" dirty="0" err="1" smtClean="0"/>
              <a:t>binding</a:t>
            </a:r>
            <a:r>
              <a:rPr lang="it-IT" sz="2000" dirty="0" smtClean="0"/>
              <a:t>) per ogni conformazione del complesso, verificata mediante funzioni di </a:t>
            </a:r>
            <a:r>
              <a:rPr lang="it-IT" sz="2000" dirty="0" err="1" smtClean="0"/>
              <a:t>scoring</a:t>
            </a:r>
            <a:endParaRPr lang="it-IT" sz="2000" dirty="0" smtClean="0"/>
          </a:p>
          <a:p>
            <a:pPr marL="342900" indent="-342900">
              <a:buFont typeface="Wingdings" pitchFamily="2" charset="2"/>
              <a:buChar char="§"/>
            </a:pPr>
            <a:endParaRPr lang="it-IT" sz="2000" dirty="0"/>
          </a:p>
          <a:p>
            <a:pPr marL="342900" indent="-342900">
              <a:buFont typeface="Wingdings" pitchFamily="2" charset="2"/>
              <a:buChar char="§"/>
            </a:pPr>
            <a:endParaRPr lang="it-IT" sz="2000" dirty="0" smtClean="0"/>
          </a:p>
          <a:p>
            <a:pPr lvl="0"/>
            <a:r>
              <a:rPr lang="it-IT" sz="2000" dirty="0">
                <a:solidFill>
                  <a:srgbClr val="C00000"/>
                </a:solidFill>
                <a:latin typeface="PalatinoLinotype-Roman"/>
                <a:cs typeface="LM Sans 10 Regular"/>
              </a:rPr>
              <a:t>ATTENZIONE! </a:t>
            </a:r>
            <a:r>
              <a:rPr lang="it-IT" sz="2000" dirty="0">
                <a:latin typeface="PalatinoLinotype-Roman"/>
                <a:cs typeface="LM Sans 10 Regular"/>
              </a:rPr>
              <a:t>La flessibilità della proteina non viene considerata per i tempi della simulazione. </a:t>
            </a:r>
          </a:p>
        </p:txBody>
      </p:sp>
      <p:pic>
        <p:nvPicPr>
          <p:cNvPr id="11" name="Picture 3" descr="test22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7232"/>
            <a:ext cx="2983578" cy="169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71723" y="2935977"/>
            <a:ext cx="1763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/>
              <a:t>Protein-protein</a:t>
            </a:r>
            <a:r>
              <a:rPr lang="it-IT" sz="1200" b="1" dirty="0" smtClean="0"/>
              <a:t> Docking</a:t>
            </a:r>
            <a:endParaRPr lang="it-IT" sz="1200" b="1" dirty="0"/>
          </a:p>
        </p:txBody>
      </p:sp>
      <p:sp>
        <p:nvSpPr>
          <p:cNvPr id="7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4. Meccanica Molecolare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8166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1" t="17494" r="23331" b="20316"/>
          <a:stretch/>
        </p:blipFill>
        <p:spPr bwMode="auto">
          <a:xfrm>
            <a:off x="955824" y="692696"/>
            <a:ext cx="676466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4. Meccanica Molecolare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387055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Programma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it-IT" dirty="0" smtClean="0"/>
              <a:t>Proteine</a:t>
            </a:r>
          </a:p>
          <a:p>
            <a:pPr marL="514350" indent="-514350">
              <a:buFont typeface="+mj-lt"/>
              <a:buAutoNum type="arabicParenR"/>
            </a:pPr>
            <a:r>
              <a:rPr lang="it-IT" dirty="0" smtClean="0"/>
              <a:t>Cancro</a:t>
            </a:r>
          </a:p>
          <a:p>
            <a:pPr marL="514350" indent="-514350">
              <a:buFont typeface="+mj-lt"/>
              <a:buAutoNum type="arabicParenR"/>
            </a:pPr>
            <a:r>
              <a:rPr lang="it-IT" dirty="0" smtClean="0"/>
              <a:t>Farmaco</a:t>
            </a:r>
          </a:p>
          <a:p>
            <a:pPr marL="514350" indent="-514350">
              <a:buFont typeface="+mj-lt"/>
              <a:buAutoNum type="arabicParenR"/>
            </a:pPr>
            <a:r>
              <a:rPr lang="it-IT" dirty="0" smtClean="0"/>
              <a:t>Simulazione molecolare</a:t>
            </a:r>
          </a:p>
          <a:p>
            <a:pPr marL="514350" indent="-514350">
              <a:buFont typeface="+mj-lt"/>
              <a:buAutoNum type="arabicParenR"/>
            </a:pPr>
            <a:r>
              <a:rPr lang="it-IT" dirty="0" smtClean="0"/>
              <a:t>Risultati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99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98072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Importanza del docking</a:t>
            </a:r>
            <a:endParaRPr lang="it-IT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916831"/>
            <a:ext cx="7056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Permette di studiare il «come» una molecola si lega ad una macromolecola in particolare:</a:t>
            </a:r>
          </a:p>
          <a:p>
            <a:endParaRPr lang="it-IT" dirty="0"/>
          </a:p>
          <a:p>
            <a:pPr marL="285750" indent="-285750">
              <a:buFont typeface="Wingdings" pitchFamily="2" charset="2"/>
              <a:buChar char="§"/>
            </a:pPr>
            <a:r>
              <a:rPr lang="it-IT" dirty="0" smtClean="0"/>
              <a:t>Riconoscimento molecolare  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it-IT" dirty="0" smtClean="0"/>
              <a:t>Anticorpo/antigene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it-IT" dirty="0" smtClean="0"/>
              <a:t>Enzima/substrato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it-IT" dirty="0" smtClean="0"/>
              <a:t>Recettore/</a:t>
            </a:r>
            <a:r>
              <a:rPr lang="it-IT" dirty="0" err="1" smtClean="0"/>
              <a:t>ligando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656346" y="422108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it-IT" dirty="0" smtClean="0"/>
              <a:t>Struttura di complessi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it-IT" dirty="0" smtClean="0"/>
              <a:t>NMR</a:t>
            </a:r>
          </a:p>
          <a:p>
            <a:pPr marL="1657350" lvl="3" indent="-285750">
              <a:buFont typeface="Wingdings" pitchFamily="2" charset="2"/>
              <a:buChar char="§"/>
            </a:pPr>
            <a:r>
              <a:rPr lang="it-IT" dirty="0" smtClean="0"/>
              <a:t>Raggi X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766042" y="5277053"/>
            <a:ext cx="4886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it-IT" dirty="0" err="1" smtClean="0"/>
              <a:t>Drug</a:t>
            </a:r>
            <a:r>
              <a:rPr lang="it-IT" dirty="0" smtClean="0"/>
              <a:t> design – Virtual screening</a:t>
            </a:r>
          </a:p>
        </p:txBody>
      </p:sp>
      <p:sp>
        <p:nvSpPr>
          <p:cNvPr id="6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4. Meccanica Molecolare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403031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3" descr="http://www.biocode.it/images/Energy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982160"/>
            <a:ext cx="278608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12" descr="http://www.biocode.it/images/LGA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2924944"/>
            <a:ext cx="3087700" cy="285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8"/>
          <p:cNvSpPr/>
          <p:nvPr/>
        </p:nvSpPr>
        <p:spPr>
          <a:xfrm>
            <a:off x="2915816" y="188640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it-IT" sz="2000" dirty="0" smtClean="0">
                <a:latin typeface="LM Sans 10 Regular"/>
                <a:cs typeface="LM Sans 10 Regular"/>
              </a:rPr>
              <a:t> </a:t>
            </a:r>
            <a:r>
              <a:rPr lang="it-IT" sz="2000" dirty="0" err="1" smtClean="0">
                <a:latin typeface="LM Sans 10 Regular"/>
                <a:cs typeface="LM Sans 10 Regular"/>
              </a:rPr>
              <a:t>Genetic</a:t>
            </a:r>
            <a:r>
              <a:rPr lang="it-IT" sz="2000" dirty="0" smtClean="0">
                <a:latin typeface="LM Sans 10 Regular"/>
                <a:cs typeface="LM Sans 10 Regular"/>
              </a:rPr>
              <a:t> </a:t>
            </a:r>
            <a:r>
              <a:rPr lang="it-IT" sz="2000" dirty="0" err="1" smtClean="0">
                <a:latin typeface="LM Sans 10 Regular"/>
                <a:cs typeface="LM Sans 10 Regular"/>
              </a:rPr>
              <a:t>Algorithms</a:t>
            </a:r>
            <a:r>
              <a:rPr lang="it-IT" sz="2000" dirty="0" smtClean="0">
                <a:latin typeface="LM Sans 10 Regular"/>
                <a:cs typeface="LM Sans 10 Regular"/>
              </a:rPr>
              <a:t> (GA)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it-IT" sz="2000" dirty="0">
                <a:latin typeface="LM Sans 10 Regular"/>
                <a:cs typeface="LM Sans 10 Regular"/>
              </a:rPr>
              <a:t> </a:t>
            </a:r>
            <a:r>
              <a:rPr lang="it-IT" sz="2000" dirty="0" err="1">
                <a:latin typeface="LM Sans 10 Regular"/>
                <a:cs typeface="LM Sans 10 Regular"/>
              </a:rPr>
              <a:t>Local</a:t>
            </a:r>
            <a:r>
              <a:rPr lang="it-IT" sz="2000" dirty="0">
                <a:latin typeface="LM Sans 10 Regular"/>
                <a:cs typeface="LM Sans 10 Regular"/>
              </a:rPr>
              <a:t> </a:t>
            </a:r>
            <a:r>
              <a:rPr lang="it-IT" sz="2000" dirty="0" err="1">
                <a:latin typeface="LM Sans 10 Regular"/>
                <a:cs typeface="LM Sans 10 Regular"/>
              </a:rPr>
              <a:t>Search</a:t>
            </a:r>
            <a:r>
              <a:rPr lang="it-IT" sz="2000" dirty="0">
                <a:latin typeface="LM Sans 10 Regular"/>
                <a:cs typeface="LM Sans 10 Regular"/>
              </a:rPr>
              <a:t> (LS)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it-IT" sz="2000" dirty="0">
                <a:latin typeface="LM Sans 10 Regular"/>
                <a:cs typeface="LM Sans 10 Regular"/>
              </a:rPr>
              <a:t> </a:t>
            </a:r>
            <a:r>
              <a:rPr lang="it-IT" sz="2000" dirty="0" err="1">
                <a:latin typeface="LM Sans 10 Regular"/>
                <a:cs typeface="LM Sans 10 Regular"/>
              </a:rPr>
              <a:t>Lamarrckian</a:t>
            </a:r>
            <a:r>
              <a:rPr lang="it-IT" sz="2000" dirty="0">
                <a:latin typeface="LM Sans 10 Regular"/>
                <a:cs typeface="LM Sans 10 Regular"/>
              </a:rPr>
              <a:t> </a:t>
            </a:r>
            <a:r>
              <a:rPr lang="it-IT" sz="2000" dirty="0" err="1">
                <a:latin typeface="LM Sans 10 Regular"/>
                <a:cs typeface="LM Sans 10 Regular"/>
              </a:rPr>
              <a:t>Genetic</a:t>
            </a:r>
            <a:r>
              <a:rPr lang="it-IT" sz="2000" dirty="0">
                <a:latin typeface="LM Sans 10 Regular"/>
                <a:cs typeface="LM Sans 10 Regular"/>
              </a:rPr>
              <a:t> </a:t>
            </a:r>
            <a:r>
              <a:rPr lang="it-IT" sz="2000" dirty="0" err="1">
                <a:latin typeface="LM Sans 10 Regular"/>
                <a:cs typeface="LM Sans 10 Regular"/>
              </a:rPr>
              <a:t>Algorithm</a:t>
            </a:r>
            <a:r>
              <a:rPr lang="it-IT" sz="2000" dirty="0">
                <a:latin typeface="LM Sans 10 Regular"/>
                <a:cs typeface="LM Sans 10 Regular"/>
              </a:rPr>
              <a:t> (ibrido </a:t>
            </a:r>
            <a:r>
              <a:rPr lang="it-IT" sz="2000" dirty="0" err="1">
                <a:latin typeface="LM Sans 10 Regular"/>
                <a:cs typeface="LM Sans 10 Regular"/>
              </a:rPr>
              <a:t>GA, LS</a:t>
            </a:r>
            <a:r>
              <a:rPr lang="it-IT" sz="2000" dirty="0">
                <a:latin typeface="LM Sans 10 Regular"/>
                <a:cs typeface="LM Sans 10 Regular"/>
              </a:rPr>
              <a:t>)</a:t>
            </a:r>
          </a:p>
        </p:txBody>
      </p:sp>
      <p:sp>
        <p:nvSpPr>
          <p:cNvPr id="9" name="Rettangolo 8"/>
          <p:cNvSpPr/>
          <p:nvPr/>
        </p:nvSpPr>
        <p:spPr>
          <a:xfrm>
            <a:off x="340295" y="5012314"/>
            <a:ext cx="4063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dirty="0">
                <a:latin typeface="LM Sans 10 Regular"/>
                <a:cs typeface="LM Sans 10 Regular"/>
              </a:rPr>
              <a:t>Un algoritmo di ricerca "ideale" dovrebbe condurre al minimo energetico globale.</a:t>
            </a:r>
          </a:p>
        </p:txBody>
      </p:sp>
      <p:sp>
        <p:nvSpPr>
          <p:cNvPr id="10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4. Meccanica Molecolare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8952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e_sfe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9000" y="836712"/>
            <a:ext cx="3416063" cy="2822626"/>
          </a:xfrm>
          <a:prstGeom prst="rect">
            <a:avLst/>
          </a:prstGeom>
          <a:effectLst>
            <a:outerShdw blurRad="136525" dist="190500" dir="2700000" algn="tl" rotWithShape="0">
              <a:srgbClr val="000000">
                <a:alpha val="60000"/>
              </a:srgbClr>
            </a:outerShdw>
          </a:effectLst>
        </p:spPr>
      </p:pic>
      <p:pic>
        <p:nvPicPr>
          <p:cNvPr id="5" name="Picture 4" descr="GRk_pose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980728"/>
            <a:ext cx="4332114" cy="3417265"/>
          </a:xfrm>
          <a:prstGeom prst="rect">
            <a:avLst/>
          </a:prstGeom>
          <a:effectLst>
            <a:outerShdw blurRad="136525" dist="190500" dir="2700000" algn="tl" rotWithShape="0">
              <a:srgbClr val="000000">
                <a:alpha val="60000"/>
              </a:srgbClr>
            </a:outerShdw>
          </a:effectLst>
        </p:spPr>
      </p:pic>
      <p:pic>
        <p:nvPicPr>
          <p:cNvPr id="6" name="Immagine 1" descr="docki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7749">
            <a:off x="2838609" y="3061401"/>
            <a:ext cx="2834366" cy="3580408"/>
          </a:xfrm>
          <a:prstGeom prst="rect">
            <a:avLst/>
          </a:prstGeom>
          <a:ln>
            <a:noFill/>
          </a:ln>
          <a:effectLst>
            <a:outerShdw blurRad="136525" dist="190500" dir="2700000" algn="tl" rotWithShape="0">
              <a:srgbClr val="000000">
                <a:alpha val="60000"/>
              </a:srgbClr>
            </a:outerShdw>
          </a:effectLst>
        </p:spPr>
      </p:pic>
      <p:sp>
        <p:nvSpPr>
          <p:cNvPr id="7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4. Meccanica Molecolare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4660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260648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smtClean="0">
                <a:solidFill>
                  <a:srgbClr val="C00000"/>
                </a:solidFill>
              </a:rPr>
              <a:t>CASE STUDY: BINDING IMATINIB BCR/ABL</a:t>
            </a:r>
            <a:endParaRPr lang="it-IT" sz="2800" b="1" i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2" t="18463" r="10273" b="19758"/>
          <a:stretch/>
        </p:blipFill>
        <p:spPr bwMode="auto">
          <a:xfrm>
            <a:off x="539552" y="1484784"/>
            <a:ext cx="3899281" cy="308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RCSB PDB Protein Data Bank | 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188595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44208" y="2060848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1IEP</a:t>
            </a:r>
            <a:endParaRPr lang="it-IT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26943" y="2852936"/>
            <a:ext cx="215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Full= 1130 </a:t>
            </a:r>
            <a:r>
              <a:rPr lang="it-IT" dirty="0" err="1" smtClean="0"/>
              <a:t>a.a</a:t>
            </a:r>
            <a:r>
              <a:rPr lang="it-IT" dirty="0" smtClean="0"/>
              <a:t>.</a:t>
            </a:r>
          </a:p>
          <a:p>
            <a:r>
              <a:rPr lang="it-IT" dirty="0" err="1" smtClean="0"/>
              <a:t>Abl</a:t>
            </a:r>
            <a:r>
              <a:rPr lang="it-IT" dirty="0" smtClean="0"/>
              <a:t> = 293 </a:t>
            </a:r>
            <a:r>
              <a:rPr lang="it-IT" dirty="0" err="1" smtClean="0"/>
              <a:t>a.a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2" t="16797" r="12860" b="20428"/>
          <a:stretch/>
        </p:blipFill>
        <p:spPr bwMode="auto">
          <a:xfrm>
            <a:off x="733330" y="4293096"/>
            <a:ext cx="2118511" cy="244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19872" y="5514437"/>
            <a:ext cx="1018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+</a:t>
            </a:r>
            <a:endParaRPr lang="it-IT" sz="2400" b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3" t="31395" r="10637" b="31131"/>
          <a:stretch/>
        </p:blipFill>
        <p:spPr bwMode="auto">
          <a:xfrm>
            <a:off x="4155245" y="5013176"/>
            <a:ext cx="2736304" cy="133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19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674693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smtClean="0">
                <a:solidFill>
                  <a:srgbClr val="C00000"/>
                </a:solidFill>
              </a:rPr>
              <a:t>CASE STUDY: BINDING IMATINIB BCR/ABL</a:t>
            </a:r>
            <a:endParaRPr lang="it-IT" sz="2800" b="1" i="1" dirty="0">
              <a:solidFill>
                <a:srgbClr val="C00000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1" t="17952" r="2405" b="22042"/>
          <a:stretch/>
        </p:blipFill>
        <p:spPr bwMode="auto">
          <a:xfrm>
            <a:off x="1835696" y="1844824"/>
            <a:ext cx="4678532" cy="300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544522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Conferma? Confronto con la struttura cristallografica</a:t>
            </a:r>
            <a:endParaRPr lang="it-IT" dirty="0"/>
          </a:p>
        </p:txBody>
      </p:sp>
      <p:sp>
        <p:nvSpPr>
          <p:cNvPr id="5" name="CasellaDiTesto 16"/>
          <p:cNvSpPr txBox="1"/>
          <p:nvPr/>
        </p:nvSpPr>
        <p:spPr>
          <a:xfrm>
            <a:off x="166566" y="241955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4. Meccanica Molecolare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163083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/>
          <p:nvPr/>
        </p:nvCxnSpPr>
        <p:spPr>
          <a:xfrm>
            <a:off x="500063" y="1069975"/>
            <a:ext cx="828675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CasellaDiTesto 11"/>
          <p:cNvSpPr txBox="1">
            <a:spLocks noChangeArrowheads="1"/>
          </p:cNvSpPr>
          <p:nvPr/>
        </p:nvSpPr>
        <p:spPr bwMode="auto">
          <a:xfrm>
            <a:off x="500063" y="214313"/>
            <a:ext cx="8358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/>
              <a:t>Obiettivi</a:t>
            </a: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428624" y="1844824"/>
            <a:ext cx="82153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endParaRPr lang="it-IT" sz="2400" dirty="0"/>
          </a:p>
          <a:p>
            <a:pPr marL="457200" indent="-457200" algn="just">
              <a:buFont typeface="Wingdings" pitchFamily="2" charset="2"/>
              <a:buChar char="Ø"/>
            </a:pPr>
            <a:r>
              <a:rPr lang="it-IT" sz="2400" dirty="0"/>
              <a:t>Dimostrare l’efficacia della </a:t>
            </a:r>
            <a:r>
              <a:rPr lang="it-IT" sz="2400" dirty="0" smtClean="0"/>
              <a:t>Dinamica </a:t>
            </a:r>
            <a:r>
              <a:rPr lang="it-IT" sz="2400" dirty="0"/>
              <a:t>molecolare negli studi energetici e strutturali di complessi farmaco-proteina per alcune patologie tumorali.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66566" y="241955"/>
            <a:ext cx="245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</a:t>
            </a:r>
            <a:r>
              <a:rPr lang="it-IT" b="1" i="1" dirty="0" smtClean="0"/>
              <a:t>. Dinamica Molecolare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44775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/>
          <p:nvPr/>
        </p:nvCxnSpPr>
        <p:spPr>
          <a:xfrm>
            <a:off x="500063" y="1123156"/>
            <a:ext cx="828675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CasellaDiTesto 11"/>
          <p:cNvSpPr txBox="1">
            <a:spLocks noChangeArrowheads="1"/>
          </p:cNvSpPr>
          <p:nvPr/>
        </p:nvSpPr>
        <p:spPr bwMode="auto">
          <a:xfrm>
            <a:off x="500063" y="416719"/>
            <a:ext cx="8358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 dirty="0"/>
              <a:t>La simulazione molecolare</a:t>
            </a:r>
          </a:p>
        </p:txBody>
      </p:sp>
      <p:sp>
        <p:nvSpPr>
          <p:cNvPr id="20484" name="CasellaDiTesto 3"/>
          <p:cNvSpPr txBox="1">
            <a:spLocks noChangeArrowheads="1"/>
          </p:cNvSpPr>
          <p:nvPr/>
        </p:nvSpPr>
        <p:spPr bwMode="auto">
          <a:xfrm>
            <a:off x="428625" y="1214438"/>
            <a:ext cx="83581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400" dirty="0"/>
              <a:t>Utilizza software appositi per predire il comportamento di determinate molecole in determinate condizioni.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643188" y="2538413"/>
            <a:ext cx="3643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/>
              <a:t>Simulazione molecolare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642938" y="3786188"/>
            <a:ext cx="3429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/>
              <a:t>Meccanica molecolare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5072063" y="3786188"/>
            <a:ext cx="3643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/>
              <a:t>Dinamica molecolare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571500" y="4286250"/>
            <a:ext cx="3571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/>
              <a:t>Minimizzazione dell’energia potenziale del sistema E(R) per il raggiungimento dell’equilibrio.</a:t>
            </a: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5072063" y="4286250"/>
            <a:ext cx="3571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/>
              <a:t>Variazioni della condizione di equilibrio nel tempo.</a:t>
            </a:r>
          </a:p>
        </p:txBody>
      </p:sp>
      <p:sp>
        <p:nvSpPr>
          <p:cNvPr id="13" name="Freccia in giù 12"/>
          <p:cNvSpPr/>
          <p:nvPr/>
        </p:nvSpPr>
        <p:spPr>
          <a:xfrm rot="18656248">
            <a:off x="4868863" y="3003550"/>
            <a:ext cx="357187" cy="760413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Freccia in giù 13"/>
          <p:cNvSpPr/>
          <p:nvPr/>
        </p:nvSpPr>
        <p:spPr>
          <a:xfrm rot="2537351">
            <a:off x="3405188" y="3032125"/>
            <a:ext cx="357187" cy="758825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Ovale 14"/>
          <p:cNvSpPr/>
          <p:nvPr/>
        </p:nvSpPr>
        <p:spPr>
          <a:xfrm>
            <a:off x="2809874" y="4572000"/>
            <a:ext cx="785813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4357688" y="5715000"/>
            <a:ext cx="17145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endParaRPr lang="it-I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Connettore 2 17"/>
          <p:cNvCxnSpPr/>
          <p:nvPr/>
        </p:nvCxnSpPr>
        <p:spPr>
          <a:xfrm rot="16200000" flipH="1">
            <a:off x="3578288" y="5055393"/>
            <a:ext cx="785812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CasellaDiTesto 18"/>
          <p:cNvSpPr txBox="1">
            <a:spLocks noChangeArrowheads="1"/>
          </p:cNvSpPr>
          <p:nvPr/>
        </p:nvSpPr>
        <p:spPr bwMode="auto">
          <a:xfrm>
            <a:off x="6143625" y="5391150"/>
            <a:ext cx="2786063" cy="13239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/>
              <a:t>Espressione analitica che descrive l’energia potenziale del modello molecolare.</a:t>
            </a:r>
          </a:p>
        </p:txBody>
      </p:sp>
      <p:sp>
        <p:nvSpPr>
          <p:cNvPr id="19" name="CasellaDiTesto 4"/>
          <p:cNvSpPr txBox="1"/>
          <p:nvPr/>
        </p:nvSpPr>
        <p:spPr>
          <a:xfrm>
            <a:off x="166566" y="241955"/>
            <a:ext cx="245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</a:t>
            </a:r>
            <a:r>
              <a:rPr lang="it-IT" b="1" i="1" dirty="0" smtClean="0"/>
              <a:t>. Dinamica Molecolare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347800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sellaDiTesto 21"/>
          <p:cNvSpPr txBox="1"/>
          <p:nvPr/>
        </p:nvSpPr>
        <p:spPr>
          <a:xfrm>
            <a:off x="428625" y="1109663"/>
            <a:ext cx="8429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/>
              <a:t>Software utilizzato:  </a:t>
            </a:r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AMBER </a:t>
            </a:r>
            <a:r>
              <a:rPr lang="it-IT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500063" y="979141"/>
            <a:ext cx="828675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CasellaDiTesto 11"/>
          <p:cNvSpPr txBox="1">
            <a:spLocks noChangeArrowheads="1"/>
          </p:cNvSpPr>
          <p:nvPr/>
        </p:nvSpPr>
        <p:spPr bwMode="auto">
          <a:xfrm>
            <a:off x="500063" y="344711"/>
            <a:ext cx="8358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000" b="1" dirty="0"/>
              <a:t>Il force </a:t>
            </a:r>
            <a:r>
              <a:rPr lang="it-IT" sz="4000" b="1" dirty="0" err="1"/>
              <a:t>field</a:t>
            </a:r>
            <a:r>
              <a:rPr lang="it-IT" sz="4000" b="1" dirty="0"/>
              <a:t> di AMBER</a:t>
            </a:r>
          </a:p>
        </p:txBody>
      </p:sp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33" name="Parentesi graffa chiusa 32"/>
          <p:cNvSpPr/>
          <p:nvPr/>
        </p:nvSpPr>
        <p:spPr>
          <a:xfrm rot="16200000">
            <a:off x="4572000" y="-1357312"/>
            <a:ext cx="428625" cy="6858000"/>
          </a:xfrm>
          <a:prstGeom prst="rightBrace">
            <a:avLst>
              <a:gd name="adj1" fmla="val 5094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4" name="Parentesi graffa chiusa 33"/>
          <p:cNvSpPr/>
          <p:nvPr/>
        </p:nvSpPr>
        <p:spPr>
          <a:xfrm rot="5400000">
            <a:off x="2607469" y="1464469"/>
            <a:ext cx="428625" cy="5072063"/>
          </a:xfrm>
          <a:prstGeom prst="rightBrace">
            <a:avLst>
              <a:gd name="adj1" fmla="val 5094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5" name="CasellaDiTesto 34"/>
          <p:cNvSpPr txBox="1">
            <a:spLocks noChangeArrowheads="1"/>
          </p:cNvSpPr>
          <p:nvPr/>
        </p:nvSpPr>
        <p:spPr bwMode="auto">
          <a:xfrm>
            <a:off x="3357563" y="1500188"/>
            <a:ext cx="285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Energie di legame</a:t>
            </a:r>
          </a:p>
        </p:txBody>
      </p:sp>
      <p:sp>
        <p:nvSpPr>
          <p:cNvPr id="36" name="CasellaDiTesto 35"/>
          <p:cNvSpPr txBox="1">
            <a:spLocks noChangeArrowheads="1"/>
          </p:cNvSpPr>
          <p:nvPr/>
        </p:nvSpPr>
        <p:spPr bwMode="auto">
          <a:xfrm>
            <a:off x="1500188" y="4286250"/>
            <a:ext cx="2857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Energie di non legame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428625" y="4643438"/>
            <a:ext cx="8429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/>
              <a:t>Diversi set di parametri a seconda del tipo di </a:t>
            </a:r>
            <a:r>
              <a:rPr lang="it-IT" sz="2400" dirty="0" err="1"/>
              <a:t>force</a:t>
            </a:r>
            <a:r>
              <a:rPr lang="it-IT" sz="2400" dirty="0"/>
              <a:t> </a:t>
            </a:r>
            <a:r>
              <a:rPr lang="it-IT" sz="2400" dirty="0" err="1"/>
              <a:t>field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1571625" y="5143500"/>
            <a:ext cx="8572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ff03</a:t>
            </a:r>
            <a:endParaRPr lang="it-IT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3438525" y="5143500"/>
            <a:ext cx="420528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/>
              <a:t>Proteine e acidi nucleici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1571625" y="5967413"/>
            <a:ext cx="12144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GAFF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3429000" y="5967413"/>
            <a:ext cx="4205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/>
              <a:t>Piccole molecole organiche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3" name="Connettore 2 42"/>
          <p:cNvCxnSpPr/>
          <p:nvPr/>
        </p:nvCxnSpPr>
        <p:spPr>
          <a:xfrm>
            <a:off x="2643188" y="5357813"/>
            <a:ext cx="500062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>
            <a:off x="2643188" y="6213475"/>
            <a:ext cx="500062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roce 44"/>
          <p:cNvSpPr/>
          <p:nvPr/>
        </p:nvSpPr>
        <p:spPr>
          <a:xfrm>
            <a:off x="4714875" y="5643563"/>
            <a:ext cx="428625" cy="357187"/>
          </a:xfrm>
          <a:prstGeom prst="mathPlus">
            <a:avLst>
              <a:gd name="adj1" fmla="val 10784"/>
            </a:avLst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3487"/>
            <a:ext cx="8294687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4"/>
          <p:cNvSpPr txBox="1"/>
          <p:nvPr/>
        </p:nvSpPr>
        <p:spPr>
          <a:xfrm>
            <a:off x="166566" y="44624"/>
            <a:ext cx="245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</a:t>
            </a:r>
            <a:r>
              <a:rPr lang="it-IT" b="1" i="1" dirty="0" smtClean="0"/>
              <a:t>. Dinamica Molecolare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427031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285750" y="4027488"/>
            <a:ext cx="8643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Creazione dei file .inpcrd (coordinate) e .prmtop (parametri) per ognuno dei file .pdb.</a:t>
            </a:r>
          </a:p>
        </p:txBody>
      </p:sp>
      <p:sp>
        <p:nvSpPr>
          <p:cNvPr id="22532" name="CasellaDiTesto 6"/>
          <p:cNvSpPr txBox="1">
            <a:spLocks noChangeArrowheads="1"/>
          </p:cNvSpPr>
          <p:nvPr/>
        </p:nvSpPr>
        <p:spPr bwMode="auto">
          <a:xfrm>
            <a:off x="285750" y="857250"/>
            <a:ext cx="8072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Caricamento del complesso dalla Protein Data Bank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285750" y="1714500"/>
            <a:ext cx="6643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Creazione degli altri file .pdb</a:t>
            </a: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2643188" y="1314450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complesso.pdb</a:t>
            </a: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2643188" y="2176463"/>
            <a:ext cx="1857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proteina.pdb</a:t>
            </a:r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2643188" y="2533650"/>
            <a:ext cx="1857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farmaco.pdb</a:t>
            </a:r>
          </a:p>
        </p:txBody>
      </p:sp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285750" y="2886075"/>
            <a:ext cx="6643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Creazione parametri mancanti per il farmaco</a:t>
            </a:r>
          </a:p>
        </p:txBody>
      </p:sp>
      <p:sp>
        <p:nvSpPr>
          <p:cNvPr id="26" name="CasellaDiTesto 25"/>
          <p:cNvSpPr txBox="1">
            <a:spLocks noChangeArrowheads="1"/>
          </p:cNvSpPr>
          <p:nvPr/>
        </p:nvSpPr>
        <p:spPr bwMode="auto">
          <a:xfrm>
            <a:off x="2643188" y="3314700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farmaco.prepin</a:t>
            </a:r>
          </a:p>
        </p:txBody>
      </p:sp>
      <p:sp>
        <p:nvSpPr>
          <p:cNvPr id="27" name="CasellaDiTesto 26"/>
          <p:cNvSpPr txBox="1">
            <a:spLocks noChangeArrowheads="1"/>
          </p:cNvSpPr>
          <p:nvPr/>
        </p:nvSpPr>
        <p:spPr bwMode="auto">
          <a:xfrm>
            <a:off x="2643188" y="3600450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/>
              <a:t>farmaco.frcmod</a:t>
            </a:r>
          </a:p>
        </p:txBody>
      </p:sp>
      <p:sp>
        <p:nvSpPr>
          <p:cNvPr id="29" name="CasellaDiTesto 28"/>
          <p:cNvSpPr txBox="1">
            <a:spLocks noChangeArrowheads="1"/>
          </p:cNvSpPr>
          <p:nvPr/>
        </p:nvSpPr>
        <p:spPr bwMode="auto">
          <a:xfrm>
            <a:off x="285750" y="4929188"/>
            <a:ext cx="7858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Solvatazione e aggiunta di controioni</a:t>
            </a:r>
          </a:p>
        </p:txBody>
      </p:sp>
      <p:sp>
        <p:nvSpPr>
          <p:cNvPr id="32" name="Freccia a destra 31"/>
          <p:cNvSpPr/>
          <p:nvPr/>
        </p:nvSpPr>
        <p:spPr>
          <a:xfrm>
            <a:off x="1643063" y="1428750"/>
            <a:ext cx="714375" cy="214313"/>
          </a:xfrm>
          <a:prstGeom prst="rightArrow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3" name="Freccia a destra 32"/>
          <p:cNvSpPr/>
          <p:nvPr/>
        </p:nvSpPr>
        <p:spPr>
          <a:xfrm>
            <a:off x="1643063" y="2462213"/>
            <a:ext cx="714375" cy="214312"/>
          </a:xfrm>
          <a:prstGeom prst="rightArrow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4" name="Freccia a destra 33"/>
          <p:cNvSpPr/>
          <p:nvPr/>
        </p:nvSpPr>
        <p:spPr>
          <a:xfrm>
            <a:off x="1643063" y="3529013"/>
            <a:ext cx="714375" cy="214312"/>
          </a:xfrm>
          <a:prstGeom prst="rightArrow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285750" y="5500688"/>
            <a:ext cx="8643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3587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Creazione del file .pdb per il nuovo complesso solvatato e controionato e dei relativi file .inpcrd (coordinate) e .prmtop (parametri).</a:t>
            </a:r>
          </a:p>
        </p:txBody>
      </p:sp>
      <p:sp>
        <p:nvSpPr>
          <p:cNvPr id="20" name="CasellaDiTesto 4"/>
          <p:cNvSpPr txBox="1"/>
          <p:nvPr/>
        </p:nvSpPr>
        <p:spPr>
          <a:xfrm>
            <a:off x="166566" y="57289"/>
            <a:ext cx="360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</a:t>
            </a:r>
            <a:r>
              <a:rPr lang="it-IT" b="1" i="1" dirty="0" smtClean="0"/>
              <a:t>. Dinamica Molecolare - Procedura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19085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asellaDiTesto 39"/>
          <p:cNvSpPr txBox="1">
            <a:spLocks noChangeArrowheads="1"/>
          </p:cNvSpPr>
          <p:nvPr/>
        </p:nvSpPr>
        <p:spPr bwMode="auto">
          <a:xfrm>
            <a:off x="642938" y="2676525"/>
            <a:ext cx="3500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Equilibratura (NPT)</a:t>
            </a:r>
          </a:p>
        </p:txBody>
      </p:sp>
      <p:sp>
        <p:nvSpPr>
          <p:cNvPr id="22531" name="CasellaDiTesto 37"/>
          <p:cNvSpPr txBox="1">
            <a:spLocks noChangeArrowheads="1"/>
          </p:cNvSpPr>
          <p:nvPr/>
        </p:nvSpPr>
        <p:spPr bwMode="auto">
          <a:xfrm>
            <a:off x="642938" y="1747838"/>
            <a:ext cx="328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Riscaldamento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357188" y="1000125"/>
            <a:ext cx="828675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3" name="CasellaDiTesto 11"/>
          <p:cNvSpPr txBox="1">
            <a:spLocks noChangeArrowheads="1"/>
          </p:cNvSpPr>
          <p:nvPr/>
        </p:nvSpPr>
        <p:spPr bwMode="auto">
          <a:xfrm>
            <a:off x="642938" y="272703"/>
            <a:ext cx="7858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000" b="1"/>
              <a:t>Procedura di simulazione</a:t>
            </a:r>
          </a:p>
        </p:txBody>
      </p:sp>
      <p:sp>
        <p:nvSpPr>
          <p:cNvPr id="36" name="Freccia circolare a destra 35"/>
          <p:cNvSpPr/>
          <p:nvPr/>
        </p:nvSpPr>
        <p:spPr>
          <a:xfrm>
            <a:off x="142875" y="3071813"/>
            <a:ext cx="500063" cy="1143000"/>
          </a:xfrm>
          <a:prstGeom prst="curvedRightArrow">
            <a:avLst>
              <a:gd name="adj1" fmla="val 41643"/>
              <a:gd name="adj2" fmla="val 77372"/>
              <a:gd name="adj3" fmla="val 28184"/>
            </a:avLst>
          </a:prstGeom>
          <a:solidFill>
            <a:srgbClr val="3399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2535" name="CasellaDiTesto 36"/>
          <p:cNvSpPr txBox="1">
            <a:spLocks noChangeArrowheads="1"/>
          </p:cNvSpPr>
          <p:nvPr/>
        </p:nvSpPr>
        <p:spPr bwMode="auto">
          <a:xfrm>
            <a:off x="642938" y="1285875"/>
            <a:ext cx="8358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Minimizzazione</a:t>
            </a:r>
          </a:p>
        </p:txBody>
      </p:sp>
      <p:sp>
        <p:nvSpPr>
          <p:cNvPr id="22536" name="CasellaDiTesto 38"/>
          <p:cNvSpPr txBox="1">
            <a:spLocks noChangeArrowheads="1"/>
          </p:cNvSpPr>
          <p:nvPr/>
        </p:nvSpPr>
        <p:spPr bwMode="auto">
          <a:xfrm>
            <a:off x="642938" y="2214563"/>
            <a:ext cx="3571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Calcolo della densità</a:t>
            </a:r>
          </a:p>
        </p:txBody>
      </p:sp>
      <p:sp>
        <p:nvSpPr>
          <p:cNvPr id="41" name="CasellaDiTesto 40"/>
          <p:cNvSpPr txBox="1">
            <a:spLocks noChangeArrowheads="1"/>
          </p:cNvSpPr>
          <p:nvPr/>
        </p:nvSpPr>
        <p:spPr bwMode="auto">
          <a:xfrm>
            <a:off x="642938" y="3143250"/>
            <a:ext cx="3214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2400"/>
              <a:t>Produzione (NVT)</a:t>
            </a:r>
          </a:p>
        </p:txBody>
      </p:sp>
      <p:sp>
        <p:nvSpPr>
          <p:cNvPr id="45" name="CasellaDiTesto 44"/>
          <p:cNvSpPr txBox="1">
            <a:spLocks noChangeArrowheads="1"/>
          </p:cNvSpPr>
          <p:nvPr/>
        </p:nvSpPr>
        <p:spPr bwMode="auto">
          <a:xfrm>
            <a:off x="642938" y="3786188"/>
            <a:ext cx="3500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 dirty="0" smtClean="0"/>
              <a:t>equilibratura</a:t>
            </a:r>
            <a:endParaRPr lang="it-IT" sz="2400" dirty="0"/>
          </a:p>
        </p:txBody>
      </p:sp>
      <p:sp>
        <p:nvSpPr>
          <p:cNvPr id="46" name="CasellaDiTesto 45"/>
          <p:cNvSpPr txBox="1">
            <a:spLocks noChangeArrowheads="1"/>
          </p:cNvSpPr>
          <p:nvPr/>
        </p:nvSpPr>
        <p:spPr bwMode="auto">
          <a:xfrm>
            <a:off x="642938" y="5214938"/>
            <a:ext cx="3500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 dirty="0" smtClean="0"/>
              <a:t>produzioni</a:t>
            </a:r>
            <a:endParaRPr lang="it-IT" sz="2400" dirty="0"/>
          </a:p>
        </p:txBody>
      </p:sp>
      <p:sp>
        <p:nvSpPr>
          <p:cNvPr id="47" name="CasellaDiTesto 46"/>
          <p:cNvSpPr txBox="1">
            <a:spLocks noChangeArrowheads="1"/>
          </p:cNvSpPr>
          <p:nvPr/>
        </p:nvSpPr>
        <p:spPr bwMode="auto">
          <a:xfrm>
            <a:off x="1714500" y="4500563"/>
            <a:ext cx="157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/>
              <a:t>Controllo </a:t>
            </a:r>
          </a:p>
        </p:txBody>
      </p:sp>
      <p:sp>
        <p:nvSpPr>
          <p:cNvPr id="48" name="CasellaDiTesto 47"/>
          <p:cNvSpPr txBox="1">
            <a:spLocks noChangeArrowheads="1"/>
          </p:cNvSpPr>
          <p:nvPr/>
        </p:nvSpPr>
        <p:spPr bwMode="auto">
          <a:xfrm>
            <a:off x="3429000" y="4786313"/>
            <a:ext cx="157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/>
              <a:t>RMSD </a:t>
            </a:r>
          </a:p>
        </p:txBody>
      </p:sp>
      <p:sp>
        <p:nvSpPr>
          <p:cNvPr id="49" name="CasellaDiTesto 48"/>
          <p:cNvSpPr txBox="1">
            <a:spLocks noChangeArrowheads="1"/>
          </p:cNvSpPr>
          <p:nvPr/>
        </p:nvSpPr>
        <p:spPr bwMode="auto">
          <a:xfrm>
            <a:off x="3429000" y="4286250"/>
            <a:ext cx="1571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/>
              <a:t>Epot </a:t>
            </a:r>
          </a:p>
        </p:txBody>
      </p:sp>
      <p:pic>
        <p:nvPicPr>
          <p:cNvPr id="44034" name="Gra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-2547" r="-23" b="-1236"/>
          <a:stretch>
            <a:fillRect/>
          </a:stretch>
        </p:blipFill>
        <p:spPr bwMode="auto">
          <a:xfrm>
            <a:off x="4572000" y="3643313"/>
            <a:ext cx="414337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Grafico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" t="76" r="-699" b="-1817"/>
          <a:stretch>
            <a:fillRect/>
          </a:stretch>
        </p:blipFill>
        <p:spPr bwMode="auto">
          <a:xfrm>
            <a:off x="4572000" y="3714750"/>
            <a:ext cx="421481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Freccia in giù 52"/>
          <p:cNvSpPr/>
          <p:nvPr/>
        </p:nvSpPr>
        <p:spPr>
          <a:xfrm>
            <a:off x="1714500" y="5715000"/>
            <a:ext cx="428625" cy="500063"/>
          </a:xfrm>
          <a:prstGeom prst="downArrow">
            <a:avLst/>
          </a:prstGeom>
          <a:solidFill>
            <a:srgbClr val="3399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4" name="CasellaDiTesto 53"/>
          <p:cNvSpPr txBox="1">
            <a:spLocks noChangeArrowheads="1"/>
          </p:cNvSpPr>
          <p:nvPr/>
        </p:nvSpPr>
        <p:spPr bwMode="auto">
          <a:xfrm>
            <a:off x="714375" y="6143625"/>
            <a:ext cx="3500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 traiettoria</a:t>
            </a:r>
            <a:r>
              <a:rPr lang="it-IT" sz="2400" b="1" dirty="0"/>
              <a:t> 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mdcrd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Connettore 2 24"/>
          <p:cNvCxnSpPr>
            <a:stCxn id="47" idx="3"/>
            <a:endCxn id="49" idx="1"/>
          </p:cNvCxnSpPr>
          <p:nvPr/>
        </p:nvCxnSpPr>
        <p:spPr>
          <a:xfrm flipV="1">
            <a:off x="3286125" y="4518025"/>
            <a:ext cx="142875" cy="2143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endCxn id="48" idx="1"/>
          </p:cNvCxnSpPr>
          <p:nvPr/>
        </p:nvCxnSpPr>
        <p:spPr>
          <a:xfrm rot="16200000" flipH="1">
            <a:off x="3205956" y="4795044"/>
            <a:ext cx="303213" cy="142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4"/>
          <p:cNvSpPr txBox="1"/>
          <p:nvPr/>
        </p:nvSpPr>
        <p:spPr>
          <a:xfrm>
            <a:off x="166566" y="57289"/>
            <a:ext cx="360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</a:t>
            </a:r>
            <a:r>
              <a:rPr lang="it-IT" b="1" i="1" dirty="0" smtClean="0"/>
              <a:t>. Dinamica Molecolare - Procedura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194885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Proteine</a:t>
            </a:r>
            <a:endParaRPr lang="en-US" dirty="0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1200"/>
            <a:ext cx="4441825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Cos’è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proteina</a:t>
            </a:r>
            <a:r>
              <a:rPr lang="en-US" dirty="0" smtClean="0"/>
              <a:t>?</a:t>
            </a:r>
          </a:p>
          <a:p>
            <a:pPr eaLnBrk="1" hangingPunct="1">
              <a:defRPr/>
            </a:pPr>
            <a:r>
              <a:rPr lang="en-US" dirty="0" err="1" smtClean="0"/>
              <a:t>Risposta</a:t>
            </a:r>
            <a:r>
              <a:rPr lang="en-US" dirty="0" smtClean="0"/>
              <a:t>: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proteina</a:t>
            </a:r>
            <a:r>
              <a:rPr lang="en-US" dirty="0" smtClean="0"/>
              <a:t> è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macromolecola</a:t>
            </a:r>
            <a:r>
              <a:rPr lang="en-US" dirty="0" smtClean="0"/>
              <a:t> </a:t>
            </a:r>
            <a:r>
              <a:rPr lang="en-US" dirty="0" err="1" smtClean="0"/>
              <a:t>costituita</a:t>
            </a:r>
            <a:r>
              <a:rPr lang="en-US" dirty="0" smtClean="0"/>
              <a:t> da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singola</a:t>
            </a:r>
            <a:r>
              <a:rPr lang="en-US" dirty="0" smtClean="0"/>
              <a:t> catena di amino </a:t>
            </a:r>
            <a:r>
              <a:rPr lang="en-US" dirty="0" err="1" smtClean="0"/>
              <a:t>acidi</a:t>
            </a:r>
            <a:r>
              <a:rPr lang="en-US" dirty="0" smtClean="0"/>
              <a:t>.  </a:t>
            </a:r>
          </a:p>
        </p:txBody>
      </p:sp>
      <p:pic>
        <p:nvPicPr>
          <p:cNvPr id="115717" name="Picture 5" descr="active_form_bcrab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r="24153"/>
          <a:stretch>
            <a:fillRect/>
          </a:stretch>
        </p:blipFill>
        <p:spPr bwMode="auto">
          <a:xfrm>
            <a:off x="5076825" y="1412875"/>
            <a:ext cx="3830638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6566" y="260648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1. Proteine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46356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19672" y="1298576"/>
            <a:ext cx="5076825" cy="987425"/>
            <a:chOff x="1574800" y="1768475"/>
            <a:chExt cx="5076825" cy="987425"/>
          </a:xfrm>
        </p:grpSpPr>
        <p:sp>
          <p:nvSpPr>
            <p:cNvPr id="5" name="TextBox 2"/>
            <p:cNvSpPr txBox="1">
              <a:spLocks noChangeArrowheads="1"/>
            </p:cNvSpPr>
            <p:nvPr/>
          </p:nvSpPr>
          <p:spPr bwMode="auto">
            <a:xfrm>
              <a:off x="2711450" y="2027238"/>
              <a:ext cx="500063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it-IT" altLang="it-IT" b="1">
                  <a:latin typeface="Century Gothic" pitchFamily="34" charset="0"/>
                </a:rPr>
                <a:t>+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574800" y="1862138"/>
              <a:ext cx="773113" cy="80168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" name="Block Arc 6"/>
            <p:cNvSpPr/>
            <p:nvPr/>
          </p:nvSpPr>
          <p:spPr bwMode="auto">
            <a:xfrm rot="5400000">
              <a:off x="3116263" y="1936750"/>
              <a:ext cx="987425" cy="650875"/>
            </a:xfrm>
            <a:prstGeom prst="block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cxnSp>
          <p:nvCxnSpPr>
            <p:cNvPr id="8" name="Straight Arrow Connector 7"/>
            <p:cNvCxnSpPr>
              <a:cxnSpLocks noChangeShapeType="1"/>
            </p:cNvCxnSpPr>
            <p:nvPr/>
          </p:nvCxnSpPr>
          <p:spPr bwMode="auto">
            <a:xfrm>
              <a:off x="4430713" y="2262188"/>
              <a:ext cx="828675" cy="0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8"/>
            <p:cNvSpPr/>
            <p:nvPr/>
          </p:nvSpPr>
          <p:spPr bwMode="auto">
            <a:xfrm>
              <a:off x="5715000" y="1862138"/>
              <a:ext cx="771525" cy="80168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0" name="Block Arc 9"/>
            <p:cNvSpPr/>
            <p:nvPr/>
          </p:nvSpPr>
          <p:spPr bwMode="auto">
            <a:xfrm rot="5400000">
              <a:off x="5833269" y="1937544"/>
              <a:ext cx="987425" cy="649287"/>
            </a:xfrm>
            <a:prstGeom prst="block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91680" y="260648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/>
              <a:t>Binding</a:t>
            </a:r>
            <a:r>
              <a:rPr lang="it-IT" sz="3200" b="1" dirty="0" smtClean="0"/>
              <a:t> free </a:t>
            </a:r>
            <a:r>
              <a:rPr lang="it-IT" sz="3200" b="1" dirty="0" err="1" smtClean="0"/>
              <a:t>energy</a:t>
            </a:r>
            <a:endParaRPr lang="it-IT" sz="3200" b="1" dirty="0"/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-252536" y="2762929"/>
            <a:ext cx="8997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it-IT" altLang="it-IT" sz="1800" b="1" dirty="0" err="1">
                <a:latin typeface="Century Gothic" pitchFamily="34" charset="0"/>
              </a:rPr>
              <a:t>B</a:t>
            </a:r>
            <a:r>
              <a:rPr lang="it-IT" altLang="it-IT" sz="1800" b="1" dirty="0" err="1" smtClean="0">
                <a:latin typeface="Century Gothic" pitchFamily="34" charset="0"/>
              </a:rPr>
              <a:t>inding</a:t>
            </a:r>
            <a:r>
              <a:rPr lang="it-IT" altLang="it-IT" sz="1800" dirty="0" smtClean="0">
                <a:latin typeface="Century Gothic" pitchFamily="34" charset="0"/>
              </a:rPr>
              <a:t> </a:t>
            </a:r>
            <a:r>
              <a:rPr lang="it-IT" altLang="it-IT" sz="1800" b="1" dirty="0">
                <a:latin typeface="Century Gothic" pitchFamily="34" charset="0"/>
              </a:rPr>
              <a:t>free </a:t>
            </a:r>
            <a:r>
              <a:rPr lang="it-IT" altLang="it-IT" sz="1800" b="1" dirty="0" err="1">
                <a:latin typeface="Century Gothic" pitchFamily="34" charset="0"/>
              </a:rPr>
              <a:t>energy</a:t>
            </a:r>
            <a:r>
              <a:rPr lang="it-IT" altLang="it-IT" sz="1800" dirty="0">
                <a:latin typeface="Century Gothic" pitchFamily="34" charset="0"/>
              </a:rPr>
              <a:t> è</a:t>
            </a:r>
            <a:r>
              <a:rPr lang="it-IT" altLang="it-IT" sz="1800" dirty="0" smtClean="0">
                <a:latin typeface="Century Gothic" pitchFamily="34" charset="0"/>
              </a:rPr>
              <a:t> l’energia finale dopo aver considerato il contributo entropico. </a:t>
            </a:r>
            <a:endParaRPr lang="it-IT" altLang="it-IT" sz="1800" dirty="0">
              <a:latin typeface="Century Gothic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44539" y="3567113"/>
            <a:ext cx="5003800" cy="1301750"/>
            <a:chOff x="1960563" y="3578225"/>
            <a:chExt cx="5003800" cy="1301750"/>
          </a:xfrm>
        </p:grpSpPr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1960563" y="3578225"/>
              <a:ext cx="4525962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it-IT" altLang="it-IT" sz="2800" b="1" dirty="0">
                  <a:latin typeface="Symbol" pitchFamily="18" charset="2"/>
                </a:rPr>
                <a:t>D</a:t>
              </a:r>
              <a:r>
                <a:rPr lang="it-IT" altLang="it-IT" sz="2800" b="1" dirty="0">
                  <a:latin typeface="Century Gothic" pitchFamily="34" charset="0"/>
                </a:rPr>
                <a:t>G =  </a:t>
              </a:r>
              <a:r>
                <a:rPr lang="it-IT" altLang="it-IT" sz="2800" b="1" dirty="0">
                  <a:latin typeface="Symbol" pitchFamily="18" charset="2"/>
                </a:rPr>
                <a:t>D</a:t>
              </a:r>
              <a:r>
                <a:rPr lang="it-IT" altLang="it-IT" sz="2800" b="1" dirty="0">
                  <a:latin typeface="Century Gothic" pitchFamily="34" charset="0"/>
                </a:rPr>
                <a:t>H  -  T</a:t>
              </a:r>
              <a:r>
                <a:rPr lang="it-IT" altLang="it-IT" sz="2800" b="1" dirty="0">
                  <a:latin typeface="Symbol" pitchFamily="18" charset="2"/>
                </a:rPr>
                <a:t>D</a:t>
              </a:r>
              <a:r>
                <a:rPr lang="it-IT" altLang="it-IT" sz="2800" b="1" dirty="0">
                  <a:latin typeface="Century Gothic" pitchFamily="34" charset="0"/>
                </a:rPr>
                <a:t>S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935413" y="3662363"/>
              <a:ext cx="557212" cy="471487"/>
            </a:xfrm>
            <a:prstGeom prst="rect">
              <a:avLst/>
            </a:prstGeom>
            <a:noFill/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845050" y="3646488"/>
              <a:ext cx="733425" cy="503237"/>
            </a:xfrm>
            <a:prstGeom prst="rect">
              <a:avLst/>
            </a:prstGeom>
            <a:noFill/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cxnSp>
          <p:nvCxnSpPr>
            <p:cNvPr id="17" name="Elbow Connector 16"/>
            <p:cNvCxnSpPr>
              <a:stCxn id="15" idx="2"/>
            </p:cNvCxnSpPr>
            <p:nvPr/>
          </p:nvCxnSpPr>
          <p:spPr bwMode="auto">
            <a:xfrm rot="5400000">
              <a:off x="3019425" y="3292475"/>
              <a:ext cx="354013" cy="2036763"/>
            </a:xfrm>
            <a:prstGeom prst="bentConnector2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2178050" y="4492625"/>
              <a:ext cx="0" cy="376238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6964363" y="4503738"/>
              <a:ext cx="0" cy="376237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Elbow Connector 19"/>
            <p:cNvCxnSpPr/>
            <p:nvPr/>
          </p:nvCxnSpPr>
          <p:spPr bwMode="auto">
            <a:xfrm rot="16200000" flipH="1">
              <a:off x="5914232" y="3453606"/>
              <a:ext cx="336550" cy="1763713"/>
            </a:xfrm>
            <a:prstGeom prst="bentConnector2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TextBox 20"/>
          <p:cNvSpPr txBox="1"/>
          <p:nvPr/>
        </p:nvSpPr>
        <p:spPr>
          <a:xfrm>
            <a:off x="235744" y="4853781"/>
            <a:ext cx="3700462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800" dirty="0" smtClean="0">
                <a:latin typeface="Century Gothic" pitchFamily="34" charset="0"/>
              </a:rPr>
              <a:t>Entalpico</a:t>
            </a:r>
            <a:endParaRPr lang="it-IT" sz="1800" dirty="0">
              <a:latin typeface="Century Gothic" pitchFamily="34" charset="0"/>
            </a:endParaRPr>
          </a:p>
          <a:p>
            <a:pPr algn="ctr">
              <a:defRPr/>
            </a:pPr>
            <a:endParaRPr lang="it-IT" sz="18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H bonds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 smtClean="0">
                <a:latin typeface="Century Gothic" pitchFamily="34" charset="0"/>
              </a:rPr>
              <a:t>Interazioni polari</a:t>
            </a:r>
            <a:endParaRPr lang="it-IT" sz="14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Van </a:t>
            </a:r>
            <a:r>
              <a:rPr lang="it-IT" sz="1400" dirty="0" err="1">
                <a:latin typeface="Century Gothic" pitchFamily="34" charset="0"/>
              </a:rPr>
              <a:t>der</a:t>
            </a:r>
            <a:r>
              <a:rPr lang="it-IT" sz="1400" dirty="0">
                <a:latin typeface="Century Gothic" pitchFamily="34" charset="0"/>
              </a:rPr>
              <a:t> </a:t>
            </a:r>
            <a:r>
              <a:rPr lang="it-IT" sz="1400" dirty="0" err="1">
                <a:latin typeface="Century Gothic" pitchFamily="34" charset="0"/>
              </a:rPr>
              <a:t>Waals</a:t>
            </a:r>
            <a:r>
              <a:rPr lang="it-IT" sz="1400" dirty="0">
                <a:latin typeface="Century Gothic" pitchFamily="34" charset="0"/>
              </a:rPr>
              <a:t> </a:t>
            </a:r>
            <a:r>
              <a:rPr lang="it-IT" sz="1400" dirty="0" err="1">
                <a:latin typeface="Century Gothic" pitchFamily="34" charset="0"/>
              </a:rPr>
              <a:t>interactions</a:t>
            </a:r>
            <a:endParaRPr lang="it-IT" sz="14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……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92206" y="4897438"/>
            <a:ext cx="3700462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800" dirty="0" smtClean="0">
                <a:latin typeface="Century Gothic" pitchFamily="34" charset="0"/>
              </a:rPr>
              <a:t>Entropico</a:t>
            </a:r>
            <a:endParaRPr lang="it-IT" sz="1800" dirty="0">
              <a:latin typeface="Century Gothic" pitchFamily="34" charset="0"/>
            </a:endParaRPr>
          </a:p>
          <a:p>
            <a:pPr algn="ctr">
              <a:defRPr/>
            </a:pPr>
            <a:endParaRPr lang="it-IT" sz="18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 smtClean="0">
                <a:latin typeface="Century Gothic" pitchFamily="34" charset="0"/>
              </a:rPr>
              <a:t>Perdita dei </a:t>
            </a:r>
            <a:r>
              <a:rPr lang="it-IT" sz="1400" dirty="0" err="1" smtClean="0">
                <a:latin typeface="Century Gothic" pitchFamily="34" charset="0"/>
              </a:rPr>
              <a:t>gardi</a:t>
            </a:r>
            <a:r>
              <a:rPr lang="it-IT" sz="1400" dirty="0" smtClean="0">
                <a:latin typeface="Century Gothic" pitchFamily="34" charset="0"/>
              </a:rPr>
              <a:t> di libertà</a:t>
            </a:r>
            <a:endParaRPr lang="it-IT" sz="14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 smtClean="0">
                <a:latin typeface="Century Gothic" pitchFamily="34" charset="0"/>
              </a:rPr>
              <a:t>Guadagno vibrazionale</a:t>
            </a:r>
            <a:endParaRPr lang="it-IT" sz="14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 smtClean="0">
                <a:latin typeface="Century Gothic" pitchFamily="34" charset="0"/>
              </a:rPr>
              <a:t>Perdita solvente/struttura proteina</a:t>
            </a:r>
            <a:endParaRPr lang="it-IT" sz="14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>
                <a:latin typeface="Century Gothic" pitchFamily="34" charset="0"/>
              </a:rPr>
              <a:t>……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1460500" y="4895850"/>
            <a:ext cx="1179513" cy="420688"/>
          </a:xfrm>
          <a:prstGeom prst="rect">
            <a:avLst/>
          </a:prstGeom>
          <a:noFill/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4" name="Rectangle 23"/>
          <p:cNvSpPr/>
          <p:nvPr/>
        </p:nvSpPr>
        <p:spPr bwMode="auto">
          <a:xfrm>
            <a:off x="6372200" y="4897438"/>
            <a:ext cx="1177925" cy="420687"/>
          </a:xfrm>
          <a:prstGeom prst="rect">
            <a:avLst/>
          </a:prstGeom>
          <a:noFill/>
          <a:ln w="222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" name="CasellaDiTesto 4"/>
          <p:cNvSpPr txBox="1"/>
          <p:nvPr/>
        </p:nvSpPr>
        <p:spPr>
          <a:xfrm>
            <a:off x="166566" y="57289"/>
            <a:ext cx="438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</a:t>
            </a:r>
            <a:r>
              <a:rPr lang="it-IT" b="1" i="1" dirty="0" smtClean="0"/>
              <a:t>. Dinamica Molecolare – Analisi energetica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6830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3" descr="fig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7" y="1484784"/>
            <a:ext cx="411797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295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1" y="4509120"/>
            <a:ext cx="436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79512" y="5661248"/>
            <a:ext cx="731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2000" b="1" dirty="0" err="1">
                <a:latin typeface="Century Gothic" pitchFamily="34" charset="0"/>
              </a:rPr>
              <a:t>M</a:t>
            </a:r>
            <a:r>
              <a:rPr lang="it-IT" altLang="it-IT" sz="2000" dirty="0" err="1">
                <a:latin typeface="Century Gothic" pitchFamily="34" charset="0"/>
              </a:rPr>
              <a:t>olecular</a:t>
            </a:r>
            <a:r>
              <a:rPr lang="it-IT" altLang="it-IT" sz="2000" dirty="0">
                <a:latin typeface="Century Gothic" pitchFamily="34" charset="0"/>
              </a:rPr>
              <a:t> </a:t>
            </a:r>
            <a:r>
              <a:rPr lang="it-IT" altLang="it-IT" sz="2000" b="1" dirty="0" err="1">
                <a:latin typeface="Century Gothic" pitchFamily="34" charset="0"/>
              </a:rPr>
              <a:t>M</a:t>
            </a:r>
            <a:r>
              <a:rPr lang="it-IT" altLang="it-IT" sz="2000" dirty="0" err="1">
                <a:latin typeface="Century Gothic" pitchFamily="34" charset="0"/>
              </a:rPr>
              <a:t>echanics</a:t>
            </a:r>
            <a:r>
              <a:rPr lang="it-IT" altLang="it-IT" sz="2000" dirty="0">
                <a:latin typeface="Century Gothic" pitchFamily="34" charset="0"/>
              </a:rPr>
              <a:t>/</a:t>
            </a:r>
            <a:r>
              <a:rPr lang="it-IT" altLang="it-IT" sz="2000" b="1" dirty="0" err="1">
                <a:latin typeface="Century Gothic" pitchFamily="34" charset="0"/>
              </a:rPr>
              <a:t>P</a:t>
            </a:r>
            <a:r>
              <a:rPr lang="it-IT" altLang="it-IT" sz="2000" dirty="0" err="1">
                <a:latin typeface="Century Gothic" pitchFamily="34" charset="0"/>
              </a:rPr>
              <a:t>oisson</a:t>
            </a:r>
            <a:r>
              <a:rPr lang="it-IT" altLang="it-IT" sz="2000" dirty="0">
                <a:latin typeface="Century Gothic" pitchFamily="34" charset="0"/>
              </a:rPr>
              <a:t> </a:t>
            </a:r>
            <a:r>
              <a:rPr lang="it-IT" altLang="it-IT" sz="2000" b="1" dirty="0" err="1">
                <a:latin typeface="Century Gothic" pitchFamily="34" charset="0"/>
              </a:rPr>
              <a:t>B</a:t>
            </a:r>
            <a:r>
              <a:rPr lang="it-IT" altLang="it-IT" sz="2000" dirty="0" err="1">
                <a:latin typeface="Century Gothic" pitchFamily="34" charset="0"/>
              </a:rPr>
              <a:t>oltzmann</a:t>
            </a:r>
            <a:r>
              <a:rPr lang="it-IT" altLang="it-IT" sz="2000" dirty="0">
                <a:latin typeface="Century Gothic" pitchFamily="34" charset="0"/>
              </a:rPr>
              <a:t> </a:t>
            </a:r>
            <a:r>
              <a:rPr lang="it-IT" altLang="it-IT" sz="2000" b="1" dirty="0" err="1">
                <a:latin typeface="Century Gothic" pitchFamily="34" charset="0"/>
              </a:rPr>
              <a:t>S</a:t>
            </a:r>
            <a:r>
              <a:rPr lang="it-IT" altLang="it-IT" sz="2000" dirty="0" err="1">
                <a:latin typeface="Century Gothic" pitchFamily="34" charset="0"/>
              </a:rPr>
              <a:t>urface</a:t>
            </a:r>
            <a:r>
              <a:rPr lang="it-IT" altLang="it-IT" sz="2000" dirty="0">
                <a:latin typeface="Century Gothic" pitchFamily="34" charset="0"/>
              </a:rPr>
              <a:t> </a:t>
            </a:r>
            <a:r>
              <a:rPr lang="it-IT" altLang="it-IT" sz="2000" b="1" dirty="0">
                <a:latin typeface="Century Gothic" pitchFamily="34" charset="0"/>
              </a:rPr>
              <a:t>A</a:t>
            </a:r>
            <a:r>
              <a:rPr lang="it-IT" altLang="it-IT" sz="2000" dirty="0">
                <a:latin typeface="Century Gothic" pitchFamily="34" charset="0"/>
              </a:rPr>
              <a:t>rea</a:t>
            </a:r>
          </a:p>
          <a:p>
            <a:pPr algn="ctr"/>
            <a:r>
              <a:rPr lang="it-IT" altLang="it-IT" sz="2000" dirty="0">
                <a:latin typeface="Century Gothic" pitchFamily="34" charset="0"/>
              </a:rPr>
              <a:t>MM/PBSA </a:t>
            </a:r>
            <a:r>
              <a:rPr lang="it-IT" altLang="it-IT" sz="2000" dirty="0" err="1">
                <a:latin typeface="Century Gothic" pitchFamily="34" charset="0"/>
              </a:rPr>
              <a:t>approach</a:t>
            </a:r>
            <a:endParaRPr lang="it-IT" altLang="it-IT" sz="2000" dirty="0">
              <a:latin typeface="Century Gothic" pitchFamily="34" charset="0"/>
            </a:endParaRPr>
          </a:p>
        </p:txBody>
      </p:sp>
      <p:sp>
        <p:nvSpPr>
          <p:cNvPr id="8" name="CasellaDiTesto 5"/>
          <p:cNvSpPr txBox="1">
            <a:spLocks noChangeArrowheads="1"/>
          </p:cNvSpPr>
          <p:nvPr/>
        </p:nvSpPr>
        <p:spPr bwMode="auto">
          <a:xfrm>
            <a:off x="4448904" y="1624732"/>
            <a:ext cx="46805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it-IT" sz="2400" dirty="0"/>
              <a:t>Metodologia implementata in AMBER per il calcolo dell’energia libera di legame tra due molecole in soluzione. Viene calcolata la differenza di energia tra lo stato legato e non legato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sp>
        <p:nvSpPr>
          <p:cNvPr id="10" name="CasellaDiTesto 4"/>
          <p:cNvSpPr txBox="1"/>
          <p:nvPr/>
        </p:nvSpPr>
        <p:spPr>
          <a:xfrm>
            <a:off x="166566" y="57289"/>
            <a:ext cx="438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</a:t>
            </a:r>
            <a:r>
              <a:rPr lang="it-IT" b="1" i="1" dirty="0" smtClean="0"/>
              <a:t>. Dinamica Molecolare – Analisi energetica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97693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67544" y="476672"/>
            <a:ext cx="7485063" cy="2837700"/>
          </a:xfrm>
        </p:spPr>
        <p:txBody>
          <a:bodyPr rtlCol="0">
            <a:spAutoFit/>
          </a:bodyPr>
          <a:lstStyle/>
          <a:p>
            <a:pPr marL="114300" indent="0" algn="ctr">
              <a:buFontTx/>
              <a:buNone/>
              <a:defRPr/>
            </a:pPr>
            <a:endParaRPr lang="it-IT" sz="1600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marL="114300" indent="0" algn="just">
              <a:buFontTx/>
              <a:buNone/>
              <a:defRPr/>
            </a:pPr>
            <a:r>
              <a:rPr lang="it-IT" sz="1600" dirty="0">
                <a:latin typeface="Century Gothic" pitchFamily="34" charset="0"/>
              </a:rPr>
              <a:t>Richard </a:t>
            </a:r>
            <a:r>
              <a:rPr lang="it-IT" sz="1600" dirty="0" err="1">
                <a:latin typeface="Century Gothic" pitchFamily="34" charset="0"/>
              </a:rPr>
              <a:t>Feynman</a:t>
            </a:r>
            <a:r>
              <a:rPr lang="it-IT" sz="1600" dirty="0">
                <a:latin typeface="Century Gothic" pitchFamily="34" charset="0"/>
              </a:rPr>
              <a:t> </a:t>
            </a:r>
            <a:r>
              <a:rPr lang="it-IT" sz="1600" dirty="0" err="1">
                <a:latin typeface="Century Gothic" pitchFamily="34" charset="0"/>
              </a:rPr>
              <a:t>said</a:t>
            </a:r>
            <a:r>
              <a:rPr lang="it-IT" sz="1600" dirty="0">
                <a:latin typeface="Century Gothic" pitchFamily="34" charset="0"/>
              </a:rPr>
              <a:t> in </a:t>
            </a:r>
            <a:r>
              <a:rPr lang="it-IT" sz="1600" dirty="0" smtClean="0">
                <a:latin typeface="Century Gothic" pitchFamily="34" charset="0"/>
              </a:rPr>
              <a:t>1963:</a:t>
            </a:r>
          </a:p>
          <a:p>
            <a:pPr marL="114300" indent="0" algn="just">
              <a:buFontTx/>
              <a:buNone/>
              <a:defRPr/>
            </a:pPr>
            <a:r>
              <a:rPr lang="it-IT" sz="1600" i="1" dirty="0" err="1" smtClean="0">
                <a:latin typeface="Century Gothic" pitchFamily="34" charset="0"/>
              </a:rPr>
              <a:t>Everything</a:t>
            </a:r>
            <a:r>
              <a:rPr lang="it-IT" sz="1600" i="1" dirty="0" smtClean="0">
                <a:latin typeface="Century Gothic" pitchFamily="34" charset="0"/>
              </a:rPr>
              <a:t> </a:t>
            </a:r>
            <a:r>
              <a:rPr lang="it-IT" sz="1600" i="1" dirty="0" err="1">
                <a:latin typeface="Century Gothic" pitchFamily="34" charset="0"/>
              </a:rPr>
              <a:t>that</a:t>
            </a:r>
            <a:r>
              <a:rPr lang="it-IT" sz="1600" i="1" dirty="0">
                <a:latin typeface="Century Gothic" pitchFamily="34" charset="0"/>
              </a:rPr>
              <a:t> living </a:t>
            </a:r>
            <a:r>
              <a:rPr lang="it-IT" sz="1600" i="1" dirty="0" err="1">
                <a:latin typeface="Century Gothic" pitchFamily="34" charset="0"/>
              </a:rPr>
              <a:t>things</a:t>
            </a:r>
            <a:r>
              <a:rPr lang="it-IT" sz="1600" i="1" dirty="0">
                <a:latin typeface="Century Gothic" pitchFamily="34" charset="0"/>
              </a:rPr>
              <a:t> do can be </a:t>
            </a:r>
            <a:r>
              <a:rPr lang="it-IT" sz="1600" i="1" dirty="0" err="1">
                <a:latin typeface="Century Gothic" pitchFamily="34" charset="0"/>
              </a:rPr>
              <a:t>understood</a:t>
            </a:r>
            <a:r>
              <a:rPr lang="it-IT" sz="1600" i="1" dirty="0">
                <a:latin typeface="Century Gothic" pitchFamily="34" charset="0"/>
              </a:rPr>
              <a:t>  in  </a:t>
            </a:r>
            <a:r>
              <a:rPr lang="it-IT" sz="1600" i="1" dirty="0" err="1">
                <a:latin typeface="Century Gothic" pitchFamily="34" charset="0"/>
              </a:rPr>
              <a:t>terms</a:t>
            </a:r>
            <a:r>
              <a:rPr lang="it-IT" sz="1600" i="1" dirty="0">
                <a:latin typeface="Century Gothic" pitchFamily="34" charset="0"/>
              </a:rPr>
              <a:t> of the </a:t>
            </a:r>
            <a:r>
              <a:rPr lang="it-IT" sz="1600" i="1" dirty="0" err="1">
                <a:latin typeface="Century Gothic" pitchFamily="34" charset="0"/>
              </a:rPr>
              <a:t>jiggling</a:t>
            </a:r>
            <a:r>
              <a:rPr lang="it-IT" sz="1600" i="1" dirty="0">
                <a:latin typeface="Century Gothic" pitchFamily="34" charset="0"/>
              </a:rPr>
              <a:t> and </a:t>
            </a:r>
            <a:r>
              <a:rPr lang="it-IT" sz="1600" i="1" dirty="0" err="1">
                <a:latin typeface="Century Gothic" pitchFamily="34" charset="0"/>
              </a:rPr>
              <a:t>wiggling</a:t>
            </a:r>
            <a:r>
              <a:rPr lang="it-IT" sz="1600" i="1" dirty="0">
                <a:latin typeface="Century Gothic" pitchFamily="34" charset="0"/>
              </a:rPr>
              <a:t> of </a:t>
            </a:r>
            <a:r>
              <a:rPr lang="it-IT" sz="1600" i="1" dirty="0" err="1">
                <a:latin typeface="Century Gothic" pitchFamily="34" charset="0"/>
              </a:rPr>
              <a:t>atoms</a:t>
            </a:r>
            <a:r>
              <a:rPr lang="it-IT" sz="1600" i="1" dirty="0">
                <a:latin typeface="Century Gothic" pitchFamily="34" charset="0"/>
              </a:rPr>
              <a:t>.</a:t>
            </a:r>
          </a:p>
          <a:p>
            <a:pPr marL="114300" indent="0" algn="ctr">
              <a:buFontTx/>
              <a:buNone/>
              <a:defRPr/>
            </a:pPr>
            <a:endParaRPr lang="it-IT" sz="1800" b="1" dirty="0" smtClean="0">
              <a:solidFill>
                <a:srgbClr val="FF0000"/>
              </a:solidFill>
              <a:latin typeface="Symbol" pitchFamily="18" charset="2"/>
            </a:endParaRPr>
          </a:p>
          <a:p>
            <a:pPr marL="114300" indent="0" algn="ctr">
              <a:buFontTx/>
              <a:buNone/>
              <a:defRPr/>
            </a:pPr>
            <a:endParaRPr lang="it-IT" sz="1800" b="1" dirty="0">
              <a:solidFill>
                <a:srgbClr val="FF0000"/>
              </a:solidFill>
              <a:latin typeface="Symbol" pitchFamily="18" charset="2"/>
            </a:endParaRPr>
          </a:p>
          <a:p>
            <a:pPr marL="114300" indent="0" algn="ctr">
              <a:buFontTx/>
              <a:buNone/>
              <a:defRPr/>
            </a:pPr>
            <a:endParaRPr lang="it-IT" sz="1800" b="1" dirty="0" smtClean="0">
              <a:solidFill>
                <a:srgbClr val="FF0000"/>
              </a:solidFill>
              <a:latin typeface="Symbol" pitchFamily="18" charset="2"/>
            </a:endParaRPr>
          </a:p>
          <a:p>
            <a:pPr marL="114300" indent="0">
              <a:buFontTx/>
              <a:buNone/>
              <a:defRPr/>
            </a:pPr>
            <a:r>
              <a:rPr lang="it-IT" sz="1800" b="1" dirty="0">
                <a:solidFill>
                  <a:srgbClr val="FF0000"/>
                </a:solidFill>
                <a:latin typeface="Symbol" pitchFamily="18" charset="2"/>
              </a:rPr>
              <a:t>	</a:t>
            </a:r>
            <a:r>
              <a:rPr lang="it-IT" sz="1800" b="1" dirty="0" smtClean="0">
                <a:solidFill>
                  <a:srgbClr val="FF0000"/>
                </a:solidFill>
                <a:latin typeface="Symbol" pitchFamily="18" charset="2"/>
              </a:rPr>
              <a:t>	</a:t>
            </a:r>
            <a:r>
              <a:rPr lang="it-IT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b="1" dirty="0" err="1" smtClean="0">
                <a:solidFill>
                  <a:srgbClr val="FF0000"/>
                </a:solidFill>
              </a:rPr>
              <a:t>G</a:t>
            </a:r>
            <a:r>
              <a:rPr lang="it-IT" b="1" baseline="-25000" dirty="0" err="1" smtClean="0">
                <a:solidFill>
                  <a:srgbClr val="FF0000"/>
                </a:solidFill>
              </a:rPr>
              <a:t>bind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</a:rPr>
              <a:t>= </a:t>
            </a:r>
            <a:r>
              <a:rPr lang="it-IT" b="1" dirty="0" smtClean="0">
                <a:solidFill>
                  <a:srgbClr val="FF0000"/>
                </a:solidFill>
              </a:rPr>
              <a:t>ΔH </a:t>
            </a:r>
            <a:r>
              <a:rPr lang="it-IT" b="1" dirty="0">
                <a:solidFill>
                  <a:srgbClr val="FF0000"/>
                </a:solidFill>
              </a:rPr>
              <a:t>– </a:t>
            </a:r>
            <a:r>
              <a:rPr lang="it-IT" b="1" dirty="0" smtClean="0">
                <a:solidFill>
                  <a:srgbClr val="FF0000"/>
                </a:solidFill>
              </a:rPr>
              <a:t>TΔS</a:t>
            </a:r>
            <a:endParaRPr lang="it-IT" sz="18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it-IT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12750" y="4056063"/>
            <a:ext cx="7632700" cy="19082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 smtClean="0">
                <a:latin typeface="Century Gothic" pitchFamily="34" charset="0"/>
              </a:rPr>
              <a:t>Valori negativi di </a:t>
            </a:r>
            <a:r>
              <a:rPr lang="it-IT" sz="1400" dirty="0">
                <a:latin typeface="Century Gothic" pitchFamily="34" charset="0"/>
              </a:rPr>
              <a:t>ΔG = </a:t>
            </a:r>
            <a:r>
              <a:rPr lang="it-IT" sz="1400" dirty="0" smtClean="0">
                <a:latin typeface="Century Gothic" pitchFamily="34" charset="0"/>
              </a:rPr>
              <a:t>elevata affinità; per esempio più è negativo </a:t>
            </a:r>
            <a:r>
              <a:rPr lang="it-IT" sz="1400" dirty="0">
                <a:latin typeface="Century Gothic" pitchFamily="34" charset="0"/>
              </a:rPr>
              <a:t>ΔG, </a:t>
            </a:r>
            <a:r>
              <a:rPr lang="it-IT" sz="1400" dirty="0" smtClean="0">
                <a:latin typeface="Century Gothic" pitchFamily="34" charset="0"/>
              </a:rPr>
              <a:t>più </a:t>
            </a:r>
            <a:r>
              <a:rPr lang="it-IT" sz="1400" dirty="0">
                <a:latin typeface="Century Gothic" pitchFamily="34" charset="0"/>
              </a:rPr>
              <a:t>affine </a:t>
            </a:r>
            <a:r>
              <a:rPr lang="it-IT" sz="1400" dirty="0" smtClean="0">
                <a:latin typeface="Century Gothic" pitchFamily="34" charset="0"/>
              </a:rPr>
              <a:t>è il farmaco per il complesso.</a:t>
            </a:r>
            <a:endParaRPr lang="it-IT" sz="14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it-IT" sz="1400" dirty="0">
              <a:latin typeface="Century Gothic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it-IT" sz="1400" dirty="0" smtClean="0">
                <a:latin typeface="Century Gothic" pitchFamily="34" charset="0"/>
              </a:rPr>
              <a:t>E’ una misura della tendenza di </a:t>
            </a:r>
            <a:r>
              <a:rPr lang="it-IT" sz="1400" dirty="0" err="1" smtClean="0">
                <a:latin typeface="Century Gothic" pitchFamily="34" charset="0"/>
              </a:rPr>
              <a:t>ligando</a:t>
            </a:r>
            <a:r>
              <a:rPr lang="it-IT" sz="1400" dirty="0" smtClean="0">
                <a:latin typeface="Century Gothic" pitchFamily="34" charset="0"/>
              </a:rPr>
              <a:t> e recettore a formare un complesso stabile.</a:t>
            </a:r>
            <a:endParaRPr lang="it-IT" sz="1400" dirty="0">
              <a:latin typeface="Century Gothic" pitchFamily="34" charset="0"/>
            </a:endParaRPr>
          </a:p>
          <a:p>
            <a:pPr>
              <a:defRPr/>
            </a:pPr>
            <a:endParaRPr lang="it-IT" sz="1400" dirty="0">
              <a:latin typeface="Century Gothic" pitchFamily="34" charset="0"/>
            </a:endParaRPr>
          </a:p>
          <a:p>
            <a:pPr algn="ctr">
              <a:defRPr/>
            </a:pPr>
            <a:endParaRPr lang="it-IT" sz="1400" dirty="0">
              <a:latin typeface="Century Gothic" pitchFamily="34" charset="0"/>
            </a:endParaRPr>
          </a:p>
          <a:p>
            <a:pPr>
              <a:defRPr/>
            </a:pPr>
            <a:r>
              <a:rPr lang="it-IT" sz="1400" b="1" dirty="0">
                <a:solidFill>
                  <a:srgbClr val="FF0000"/>
                </a:solidFill>
                <a:latin typeface="Century Gothic" pitchFamily="34" charset="0"/>
              </a:rPr>
              <a:t>	</a:t>
            </a:r>
            <a:r>
              <a:rPr lang="it-IT" sz="1400" b="1" dirty="0" smtClean="0">
                <a:solidFill>
                  <a:srgbClr val="FF0000"/>
                </a:solidFill>
                <a:latin typeface="Century Gothic" pitchFamily="34" charset="0"/>
              </a:rPr>
              <a:t>	</a:t>
            </a:r>
            <a:r>
              <a:rPr lang="it-IT" sz="2000" b="1" dirty="0" smtClean="0">
                <a:solidFill>
                  <a:srgbClr val="FF0000"/>
                </a:solidFill>
                <a:latin typeface="Century Gothic" pitchFamily="34" charset="0"/>
              </a:rPr>
              <a:t>ΔG</a:t>
            </a:r>
            <a:r>
              <a:rPr lang="it-IT" sz="2000" b="1" dirty="0">
                <a:latin typeface="Century Gothic" pitchFamily="34" charset="0"/>
              </a:rPr>
              <a:t>= -RT  ln (</a:t>
            </a:r>
            <a:r>
              <a:rPr lang="it-IT" sz="2000" b="1" dirty="0" smtClean="0">
                <a:latin typeface="Century Gothic" pitchFamily="34" charset="0"/>
              </a:rPr>
              <a:t>1/</a:t>
            </a:r>
            <a:r>
              <a:rPr lang="it-IT" sz="2000" b="1" dirty="0" err="1" smtClean="0">
                <a:latin typeface="Century Gothic" pitchFamily="34" charset="0"/>
              </a:rPr>
              <a:t>K</a:t>
            </a:r>
            <a:r>
              <a:rPr lang="it-IT" sz="2000" b="1" baseline="-25000" dirty="0" err="1" smtClean="0">
                <a:latin typeface="Century Gothic" pitchFamily="34" charset="0"/>
              </a:rPr>
              <a:t>d</a:t>
            </a:r>
            <a:r>
              <a:rPr lang="it-IT" sz="2000" b="1" dirty="0" smtClean="0">
                <a:latin typeface="Century Gothic" pitchFamily="34" charset="0"/>
              </a:rPr>
              <a:t>)  </a:t>
            </a:r>
            <a:endParaRPr lang="it-IT" sz="2000" b="1" dirty="0">
              <a:latin typeface="Century Gothic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50" y="1988840"/>
            <a:ext cx="2298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5229225"/>
            <a:ext cx="199707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4"/>
          <p:cNvSpPr txBox="1"/>
          <p:nvPr/>
        </p:nvSpPr>
        <p:spPr>
          <a:xfrm>
            <a:off x="166566" y="57289"/>
            <a:ext cx="438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/>
              <a:t>5</a:t>
            </a:r>
            <a:r>
              <a:rPr lang="it-IT" b="1" i="1" dirty="0" smtClean="0"/>
              <a:t>. Dinamica Molecolare – Analisi energetica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34867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04800"/>
            <a:ext cx="8352928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Proteine</a:t>
            </a:r>
            <a:r>
              <a:rPr lang="en-US" dirty="0" smtClean="0"/>
              <a:t> – 1 </a:t>
            </a:r>
            <a:r>
              <a:rPr lang="en-US" sz="3200" dirty="0" err="1" smtClean="0"/>
              <a:t>Che</a:t>
            </a:r>
            <a:r>
              <a:rPr lang="en-US" sz="3200" dirty="0" smtClean="0"/>
              <a:t> </a:t>
            </a:r>
            <a:r>
              <a:rPr lang="en-US" sz="3200" dirty="0" err="1" smtClean="0"/>
              <a:t>funzioni</a:t>
            </a:r>
            <a:r>
              <a:rPr lang="en-US" sz="3200" dirty="0" smtClean="0"/>
              <a:t> </a:t>
            </a:r>
            <a:r>
              <a:rPr lang="en-US" sz="3200" dirty="0" err="1" smtClean="0"/>
              <a:t>hanno</a:t>
            </a:r>
            <a:r>
              <a:rPr lang="en-US" sz="3200" dirty="0" smtClean="0"/>
              <a:t>?</a:t>
            </a:r>
            <a:endParaRPr lang="en-US" dirty="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Create per </a:t>
            </a:r>
            <a:r>
              <a:rPr lang="en-US" sz="2400" dirty="0" err="1" smtClean="0"/>
              <a:t>legare</a:t>
            </a:r>
            <a:r>
              <a:rPr lang="en-US" sz="2400" dirty="0" smtClean="0"/>
              <a:t> </a:t>
            </a:r>
            <a:r>
              <a:rPr lang="en-US" sz="2400" dirty="0" err="1" smtClean="0"/>
              <a:t>ogni</a:t>
            </a:r>
            <a:r>
              <a:rPr lang="en-US" sz="2400" dirty="0"/>
              <a:t> </a:t>
            </a:r>
            <a:r>
              <a:rPr lang="en-US" sz="2400" dirty="0" err="1" smtClean="0"/>
              <a:t>molecole</a:t>
            </a:r>
            <a:r>
              <a:rPr lang="en-US" sz="2400" dirty="0" smtClean="0"/>
              <a:t> utile al </a:t>
            </a:r>
            <a:r>
              <a:rPr lang="en-US" sz="2400" dirty="0" err="1" smtClean="0"/>
              <a:t>nostro</a:t>
            </a:r>
            <a:r>
              <a:rPr lang="en-US" sz="2400" dirty="0" smtClean="0"/>
              <a:t> </a:t>
            </a:r>
            <a:r>
              <a:rPr lang="en-US" sz="2400" dirty="0" err="1" smtClean="0"/>
              <a:t>organismo</a:t>
            </a:r>
            <a:r>
              <a:rPr lang="en-US" sz="2400" dirty="0" smtClean="0"/>
              <a:t>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Catalizzano</a:t>
            </a:r>
            <a:r>
              <a:rPr lang="en-US" sz="2400" dirty="0" smtClean="0"/>
              <a:t> un </a:t>
            </a:r>
            <a:r>
              <a:rPr lang="en-US" sz="2400" dirty="0" err="1" smtClean="0"/>
              <a:t>numero</a:t>
            </a:r>
            <a:r>
              <a:rPr lang="en-US" sz="2400" dirty="0" smtClean="0"/>
              <a:t> </a:t>
            </a:r>
            <a:r>
              <a:rPr lang="en-US" sz="2400" dirty="0" err="1" smtClean="0"/>
              <a:t>enorme</a:t>
            </a:r>
            <a:r>
              <a:rPr lang="en-US" sz="2400" dirty="0" smtClean="0"/>
              <a:t> di </a:t>
            </a:r>
            <a:r>
              <a:rPr lang="en-US" sz="2400" dirty="0" err="1" smtClean="0"/>
              <a:t>reazioni</a:t>
            </a:r>
            <a:r>
              <a:rPr lang="en-US" sz="2400" dirty="0"/>
              <a:t> </a:t>
            </a:r>
            <a:r>
              <a:rPr lang="en-US" sz="2400" dirty="0" err="1" smtClean="0"/>
              <a:t>chimiche</a:t>
            </a:r>
            <a:r>
              <a:rPr lang="en-US" sz="2400" dirty="0" smtClean="0"/>
              <a:t> e </a:t>
            </a:r>
            <a:r>
              <a:rPr lang="en-US" sz="2400" dirty="0" err="1" smtClean="0"/>
              <a:t>biologiche</a:t>
            </a:r>
            <a:r>
              <a:rPr lang="en-US" sz="2400" dirty="0" smtClean="0"/>
              <a:t> (</a:t>
            </a:r>
            <a:r>
              <a:rPr lang="en-US" sz="2400" u="sng" dirty="0" err="1" smtClean="0"/>
              <a:t>enzimi</a:t>
            </a:r>
            <a:r>
              <a:rPr lang="en-US" sz="2400" u="sng" dirty="0" smtClean="0"/>
              <a:t>;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. </a:t>
            </a:r>
            <a:r>
              <a:rPr lang="en-US" sz="2400" i="1" dirty="0" smtClean="0"/>
              <a:t>protein </a:t>
            </a:r>
            <a:r>
              <a:rPr lang="en-US" sz="2400" i="1" dirty="0" err="1" smtClean="0"/>
              <a:t>chinasi</a:t>
            </a:r>
            <a:r>
              <a:rPr lang="en-US" sz="2400" dirty="0" smtClean="0"/>
              <a:t>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Forniscono</a:t>
            </a:r>
            <a:r>
              <a:rPr lang="en-US" sz="2400" dirty="0" smtClean="0"/>
              <a:t> </a:t>
            </a:r>
            <a:r>
              <a:rPr lang="en-US" sz="2400" dirty="0" err="1" smtClean="0"/>
              <a:t>rigidità</a:t>
            </a:r>
            <a:r>
              <a:rPr lang="en-US" sz="2400" dirty="0" smtClean="0"/>
              <a:t> </a:t>
            </a:r>
            <a:r>
              <a:rPr lang="en-US" sz="2400" dirty="0" err="1" smtClean="0"/>
              <a:t>strutturale</a:t>
            </a:r>
            <a:r>
              <a:rPr lang="en-US" sz="2400" dirty="0" smtClean="0"/>
              <a:t> </a:t>
            </a:r>
            <a:r>
              <a:rPr lang="en-US" sz="2400" dirty="0" err="1" smtClean="0"/>
              <a:t>alle</a:t>
            </a:r>
            <a:r>
              <a:rPr lang="en-US" sz="2400" dirty="0" smtClean="0"/>
              <a:t> cellule (</a:t>
            </a:r>
            <a:r>
              <a:rPr lang="en-US" sz="2400" u="sng" dirty="0" err="1" smtClean="0"/>
              <a:t>strutturali</a:t>
            </a:r>
            <a:r>
              <a:rPr lang="en-US" sz="2400" dirty="0" smtClean="0"/>
              <a:t>; </a:t>
            </a:r>
            <a:r>
              <a:rPr lang="en-US" sz="2400" dirty="0" err="1" smtClean="0"/>
              <a:t>es</a:t>
            </a:r>
            <a:r>
              <a:rPr lang="en-US" sz="2400" dirty="0" smtClean="0"/>
              <a:t>. </a:t>
            </a:r>
            <a:r>
              <a:rPr lang="en-US" sz="2400" i="1" dirty="0" err="1" smtClean="0"/>
              <a:t>collagene</a:t>
            </a:r>
            <a:r>
              <a:rPr lang="en-US" sz="2400" dirty="0" smtClean="0"/>
              <a:t>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Controllano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flusso</a:t>
            </a:r>
            <a:r>
              <a:rPr lang="en-US" sz="2400" dirty="0" smtClean="0"/>
              <a:t> di </a:t>
            </a:r>
            <a:r>
              <a:rPr lang="en-US" sz="2400" dirty="0" err="1" smtClean="0"/>
              <a:t>sostanze</a:t>
            </a:r>
            <a:r>
              <a:rPr lang="en-US" sz="2400" dirty="0" smtClean="0"/>
              <a:t> </a:t>
            </a:r>
            <a:r>
              <a:rPr lang="en-US" sz="2400" dirty="0" err="1" smtClean="0"/>
              <a:t>che</a:t>
            </a:r>
            <a:r>
              <a:rPr lang="en-US" sz="2400" dirty="0" smtClean="0"/>
              <a:t> </a:t>
            </a:r>
            <a:r>
              <a:rPr lang="en-US" sz="2400" dirty="0" err="1" smtClean="0"/>
              <a:t>entrano</a:t>
            </a:r>
            <a:r>
              <a:rPr lang="en-US" sz="2400" dirty="0" smtClean="0"/>
              <a:t> e/o </a:t>
            </a:r>
            <a:r>
              <a:rPr lang="en-US" sz="2400" dirty="0" err="1" smtClean="0"/>
              <a:t>escono</a:t>
            </a:r>
            <a:r>
              <a:rPr lang="en-US" sz="2400" dirty="0" smtClean="0"/>
              <a:t> </a:t>
            </a:r>
            <a:r>
              <a:rPr lang="en-US" sz="2400" dirty="0" err="1" smtClean="0"/>
              <a:t>dalla</a:t>
            </a:r>
            <a:r>
              <a:rPr lang="en-US" sz="2400" dirty="0" smtClean="0"/>
              <a:t> </a:t>
            </a:r>
            <a:r>
              <a:rPr lang="en-US" sz="2400" dirty="0" err="1" smtClean="0"/>
              <a:t>cellula</a:t>
            </a:r>
            <a:r>
              <a:rPr lang="en-US" sz="2400" dirty="0" smtClean="0"/>
              <a:t> (</a:t>
            </a:r>
            <a:r>
              <a:rPr lang="en-US" sz="2400" u="sng" dirty="0" smtClean="0"/>
              <a:t>di </a:t>
            </a:r>
            <a:r>
              <a:rPr lang="en-US" sz="2400" u="sng" dirty="0" err="1" smtClean="0"/>
              <a:t>trasporto</a:t>
            </a:r>
            <a:r>
              <a:rPr lang="en-US" sz="2400" dirty="0" smtClean="0"/>
              <a:t>; </a:t>
            </a:r>
            <a:r>
              <a:rPr lang="en-US" sz="2400" dirty="0" err="1" smtClean="0"/>
              <a:t>es</a:t>
            </a:r>
            <a:r>
              <a:rPr lang="en-US" sz="2400" dirty="0" smtClean="0"/>
              <a:t>. </a:t>
            </a:r>
            <a:r>
              <a:rPr lang="en-US" sz="2400" i="1" dirty="0" err="1" smtClean="0"/>
              <a:t>emoglobina</a:t>
            </a:r>
            <a:r>
              <a:rPr lang="en-US" sz="2400" dirty="0" smtClean="0"/>
              <a:t>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Regolano</a:t>
            </a:r>
            <a:r>
              <a:rPr lang="en-US" sz="2400" dirty="0" smtClean="0"/>
              <a:t> i </a:t>
            </a:r>
            <a:r>
              <a:rPr lang="en-US" sz="2400" dirty="0" err="1" smtClean="0"/>
              <a:t>processi</a:t>
            </a:r>
            <a:r>
              <a:rPr lang="en-US" sz="2400" dirty="0" smtClean="0"/>
              <a:t> </a:t>
            </a:r>
            <a:r>
              <a:rPr lang="en-US" sz="2400" dirty="0" err="1" smtClean="0"/>
              <a:t>metabolici</a:t>
            </a:r>
            <a:r>
              <a:rPr lang="en-US" sz="2400" dirty="0" smtClean="0"/>
              <a:t> (</a:t>
            </a:r>
            <a:r>
              <a:rPr lang="en-US" sz="2400" dirty="0" err="1" smtClean="0"/>
              <a:t>fisiologici</a:t>
            </a:r>
            <a:r>
              <a:rPr lang="en-US" sz="2400" dirty="0" smtClean="0"/>
              <a:t> e </a:t>
            </a:r>
            <a:r>
              <a:rPr lang="en-US" sz="2400" dirty="0" err="1" smtClean="0"/>
              <a:t>tossicologici</a:t>
            </a:r>
            <a:r>
              <a:rPr lang="en-US" sz="2400" dirty="0" smtClean="0"/>
              <a:t>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Agiscono</a:t>
            </a:r>
            <a:r>
              <a:rPr lang="en-US" sz="2400" dirty="0" smtClean="0"/>
              <a:t> come </a:t>
            </a:r>
            <a:r>
              <a:rPr lang="en-US" sz="2400" dirty="0" err="1" smtClean="0"/>
              <a:t>sensori&amp;interruttori</a:t>
            </a:r>
            <a:r>
              <a:rPr lang="en-US" sz="2400" dirty="0" smtClean="0"/>
              <a:t>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Controllano</a:t>
            </a:r>
            <a:r>
              <a:rPr lang="en-US" sz="2400" dirty="0" smtClean="0"/>
              <a:t> la </a:t>
            </a:r>
            <a:r>
              <a:rPr lang="en-US" sz="2400" dirty="0" err="1" smtClean="0"/>
              <a:t>sintesi</a:t>
            </a:r>
            <a:r>
              <a:rPr lang="en-US" sz="2400" dirty="0" smtClean="0"/>
              <a:t> del DNA e </a:t>
            </a:r>
            <a:r>
              <a:rPr lang="en-US" sz="2400" dirty="0" err="1" smtClean="0"/>
              <a:t>regolano</a:t>
            </a:r>
            <a:r>
              <a:rPr lang="en-US" sz="2400" dirty="0" smtClean="0"/>
              <a:t> la vita </a:t>
            </a:r>
            <a:r>
              <a:rPr lang="en-US" sz="2400" dirty="0" err="1" smtClean="0"/>
              <a:t>cellulare</a:t>
            </a:r>
            <a:endParaRPr lang="en-US" sz="2400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1. Proteine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83009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Proteine</a:t>
            </a:r>
            <a:r>
              <a:rPr lang="en-US" dirty="0" smtClean="0"/>
              <a:t>  - 2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4131" y="1772816"/>
            <a:ext cx="7543800" cy="4114800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 dirty="0"/>
              <a:t>La struttura 3D delle proteine si è </a:t>
            </a:r>
            <a:r>
              <a:rPr lang="it-IT" sz="2400" dirty="0" smtClean="0"/>
              <a:t>evoluta </a:t>
            </a:r>
            <a:r>
              <a:rPr lang="it-IT" sz="2400" dirty="0"/>
              <a:t>per svolgere queste funzioni in modo efficiente e con un controllo preciso</a:t>
            </a:r>
            <a:r>
              <a:rPr lang="it-IT" sz="2400" dirty="0" smtClean="0"/>
              <a:t>.</a:t>
            </a:r>
          </a:p>
          <a:p>
            <a:pPr eaLnBrk="1" hangingPunct="1">
              <a:defRPr/>
            </a:pPr>
            <a:r>
              <a:rPr lang="it-IT" sz="2400" dirty="0"/>
              <a:t>Concetto chiave: la funzione è derivata dalla struttura 3D e </a:t>
            </a:r>
            <a:r>
              <a:rPr lang="it-IT" sz="2400" dirty="0" smtClean="0"/>
              <a:t>la struttura 3D </a:t>
            </a:r>
            <a:r>
              <a:rPr lang="it-IT" sz="2400" dirty="0"/>
              <a:t>è </a:t>
            </a:r>
            <a:r>
              <a:rPr lang="it-IT" sz="2400" dirty="0" smtClean="0"/>
              <a:t>specificata </a:t>
            </a:r>
            <a:r>
              <a:rPr lang="it-IT" sz="2400" dirty="0"/>
              <a:t>dalla sequenza di amminoacidi.</a:t>
            </a:r>
            <a:endParaRPr lang="en-US" sz="2400" dirty="0" smtClean="0"/>
          </a:p>
        </p:txBody>
      </p:sp>
      <p:pic>
        <p:nvPicPr>
          <p:cNvPr id="116741" name="Picture 5" descr="figure 03-0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0" b="12976"/>
          <a:stretch>
            <a:fillRect/>
          </a:stretch>
        </p:blipFill>
        <p:spPr bwMode="auto">
          <a:xfrm>
            <a:off x="1367632" y="4149724"/>
            <a:ext cx="6408737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1. Proteine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354991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7543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Proteine</a:t>
            </a:r>
            <a:r>
              <a:rPr lang="en-US" dirty="0" smtClean="0"/>
              <a:t>  - 3 </a:t>
            </a:r>
            <a:r>
              <a:rPr lang="en-US" sz="3200" dirty="0" err="1" smtClean="0"/>
              <a:t>Gli</a:t>
            </a:r>
            <a:r>
              <a:rPr lang="en-US" sz="3200" dirty="0" smtClean="0"/>
              <a:t> amino </a:t>
            </a:r>
            <a:r>
              <a:rPr lang="en-US" sz="3200" dirty="0" err="1" smtClean="0"/>
              <a:t>acidi</a:t>
            </a:r>
            <a:endParaRPr lang="en-US" sz="3200" dirty="0" smtClean="0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9592" y="1412776"/>
            <a:ext cx="6961188" cy="288796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/>
              <a:t>Gli</a:t>
            </a:r>
            <a:r>
              <a:rPr lang="en-US" sz="2800" dirty="0" smtClean="0"/>
              <a:t> amino </a:t>
            </a:r>
            <a:r>
              <a:rPr lang="en-US" sz="2800" dirty="0" err="1" smtClean="0"/>
              <a:t>acidi</a:t>
            </a:r>
            <a:r>
              <a:rPr lang="en-US" sz="2800" dirty="0" smtClean="0"/>
              <a:t> (AA) </a:t>
            </a:r>
            <a:r>
              <a:rPr lang="en-US" sz="2800" dirty="0" err="1" smtClean="0"/>
              <a:t>sono</a:t>
            </a:r>
            <a:r>
              <a:rPr lang="en-US" sz="2800" dirty="0" smtClean="0"/>
              <a:t> i building blocks </a:t>
            </a:r>
            <a:r>
              <a:rPr lang="en-US" sz="2800" dirty="0" err="1" smtClean="0"/>
              <a:t>monomerici</a:t>
            </a:r>
            <a:r>
              <a:rPr lang="en-US" sz="2800" dirty="0" smtClean="0"/>
              <a:t> </a:t>
            </a:r>
            <a:r>
              <a:rPr lang="en-US" sz="2800" dirty="0" err="1" smtClean="0"/>
              <a:t>della</a:t>
            </a:r>
            <a:r>
              <a:rPr lang="en-US" sz="2800" dirty="0" smtClean="0"/>
              <a:t> </a:t>
            </a:r>
            <a:r>
              <a:rPr lang="en-US" sz="2800" dirty="0" err="1" smtClean="0"/>
              <a:t>proteina</a:t>
            </a:r>
            <a:r>
              <a:rPr lang="en-US" sz="2800" dirty="0" smtClean="0"/>
              <a:t>;</a:t>
            </a:r>
          </a:p>
          <a:p>
            <a:pPr eaLnBrk="1" hangingPunct="1">
              <a:defRPr/>
            </a:pPr>
            <a:r>
              <a:rPr lang="en-US" sz="2800" dirty="0" err="1" smtClean="0"/>
              <a:t>Esistono</a:t>
            </a:r>
            <a:r>
              <a:rPr lang="en-US" sz="2800" dirty="0" smtClean="0"/>
              <a:t> 20 AA </a:t>
            </a:r>
            <a:r>
              <a:rPr lang="en-US" sz="2800" dirty="0" err="1" smtClean="0"/>
              <a:t>naturali</a:t>
            </a:r>
            <a:r>
              <a:rPr lang="en-US" sz="2800" dirty="0" smtClean="0"/>
              <a:t>, </a:t>
            </a:r>
            <a:r>
              <a:rPr lang="en-US" sz="2800" dirty="0" err="1" smtClean="0"/>
              <a:t>aventi</a:t>
            </a:r>
            <a:r>
              <a:rPr lang="en-US" sz="2800" dirty="0" smtClean="0"/>
              <a:t> simile </a:t>
            </a:r>
            <a:r>
              <a:rPr lang="en-US" sz="2800" dirty="0" err="1" smtClean="0"/>
              <a:t>struttura</a:t>
            </a:r>
            <a:r>
              <a:rPr lang="en-US" sz="2800" dirty="0" smtClean="0"/>
              <a:t> </a:t>
            </a:r>
            <a:r>
              <a:rPr lang="en-US" sz="2800" dirty="0" err="1" smtClean="0"/>
              <a:t>generale</a:t>
            </a:r>
            <a:r>
              <a:rPr lang="en-US" sz="2800" dirty="0" smtClean="0"/>
              <a:t> ma </a:t>
            </a:r>
            <a:r>
              <a:rPr lang="en-US" sz="2800" dirty="0" err="1" smtClean="0"/>
              <a:t>differente</a:t>
            </a:r>
            <a:r>
              <a:rPr lang="en-US" sz="2800" dirty="0" smtClean="0"/>
              <a:t> catena </a:t>
            </a:r>
            <a:r>
              <a:rPr lang="en-US" sz="2800" dirty="0" err="1" smtClean="0"/>
              <a:t>laterale</a:t>
            </a:r>
            <a:r>
              <a:rPr lang="en-US" sz="2800" dirty="0" smtClean="0"/>
              <a:t> (R) </a:t>
            </a:r>
          </a:p>
          <a:p>
            <a:pPr eaLnBrk="1" hangingPunct="1">
              <a:defRPr/>
            </a:pPr>
            <a:r>
              <a:rPr lang="en-US" sz="2800" dirty="0" err="1" smtClean="0"/>
              <a:t>Tutti</a:t>
            </a:r>
            <a:r>
              <a:rPr lang="en-US" sz="2800" dirty="0" smtClean="0"/>
              <a:t> </a:t>
            </a:r>
            <a:r>
              <a:rPr lang="en-US" sz="2800" dirty="0" err="1" smtClean="0"/>
              <a:t>gli</a:t>
            </a:r>
            <a:r>
              <a:rPr lang="en-US" sz="2800" dirty="0" smtClean="0"/>
              <a:t> AA </a:t>
            </a:r>
            <a:r>
              <a:rPr lang="en-US" sz="2800" dirty="0" err="1" smtClean="0"/>
              <a:t>naturali</a:t>
            </a:r>
            <a:r>
              <a:rPr lang="en-US" sz="2800" dirty="0" smtClean="0"/>
              <a:t> </a:t>
            </a:r>
            <a:r>
              <a:rPr lang="en-US" sz="2800" dirty="0" err="1" smtClean="0"/>
              <a:t>sono</a:t>
            </a:r>
            <a:r>
              <a:rPr lang="en-US" sz="2800" dirty="0" smtClean="0"/>
              <a:t> </a:t>
            </a:r>
            <a:r>
              <a:rPr lang="en-US" sz="2800" dirty="0" err="1" smtClean="0"/>
              <a:t>isomeri</a:t>
            </a:r>
            <a:r>
              <a:rPr lang="en-US" sz="2800" dirty="0" smtClean="0"/>
              <a:t> L</a:t>
            </a:r>
          </a:p>
        </p:txBody>
      </p:sp>
      <p:pic>
        <p:nvPicPr>
          <p:cNvPr id="1177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t="23450" r="6712" b="10890"/>
          <a:stretch>
            <a:fillRect/>
          </a:stretch>
        </p:blipFill>
        <p:spPr bwMode="auto">
          <a:xfrm>
            <a:off x="2489090" y="4293096"/>
            <a:ext cx="4165820" cy="2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1. Proteine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34825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Proteine</a:t>
            </a:r>
            <a:r>
              <a:rPr lang="en-US" dirty="0" smtClean="0"/>
              <a:t> - 4</a:t>
            </a:r>
          </a:p>
        </p:txBody>
      </p:sp>
      <p:pic>
        <p:nvPicPr>
          <p:cNvPr id="8195" name="Picture 6" descr="03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2"/>
          <a:stretch>
            <a:fillRect/>
          </a:stretch>
        </p:blipFill>
        <p:spPr>
          <a:xfrm>
            <a:off x="2699792" y="1700808"/>
            <a:ext cx="3867150" cy="4897438"/>
          </a:xfrm>
          <a:noFill/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1. Proteine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15516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Proteine</a:t>
            </a:r>
            <a:r>
              <a:rPr lang="en-US" dirty="0" smtClean="0"/>
              <a:t> - 5</a:t>
            </a:r>
          </a:p>
        </p:txBody>
      </p:sp>
      <p:pic>
        <p:nvPicPr>
          <p:cNvPr id="9220" name="Picture 12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790098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6566" y="241955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/>
              <a:t>1. Proteine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52718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1440</Words>
  <Application>Microsoft Macintosh PowerPoint</Application>
  <PresentationFormat>On-screen Show (4:3)</PresentationFormat>
  <Paragraphs>299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Century Gothic</vt:lpstr>
      <vt:lpstr>LM Sans 10 Regular</vt:lpstr>
      <vt:lpstr>PalatinoLinotype-Roman</vt:lpstr>
      <vt:lpstr>Rod</vt:lpstr>
      <vt:lpstr>Symbol</vt:lpstr>
      <vt:lpstr>Wingdings</vt:lpstr>
      <vt:lpstr>Tema di Office</vt:lpstr>
      <vt:lpstr>AMBER14 Software per la simulazione molecolare di sistemi biologici</vt:lpstr>
      <vt:lpstr>Simulazione molecolare</vt:lpstr>
      <vt:lpstr>Programma</vt:lpstr>
      <vt:lpstr>Proteine</vt:lpstr>
      <vt:lpstr>Proteine – 1 Che funzioni hanno?</vt:lpstr>
      <vt:lpstr>Proteine  - 2</vt:lpstr>
      <vt:lpstr>Proteine  - 3 Gli amino acidi</vt:lpstr>
      <vt:lpstr>Proteine - 4</vt:lpstr>
      <vt:lpstr>Proteine - 5</vt:lpstr>
      <vt:lpstr>Proteine - 6</vt:lpstr>
      <vt:lpstr>Proteine – 7 Struttura</vt:lpstr>
      <vt:lpstr>Proteine – 8 Struttura</vt:lpstr>
      <vt:lpstr>Proteine – 9 Struttura</vt:lpstr>
      <vt:lpstr>Proteins – 10 Struttura</vt:lpstr>
      <vt:lpstr>Il cancro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Docking technique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AMBER Software per la simulazione molecolare di sistemi biologici</dc:title>
  <dc:creator>Laurini Erik</dc:creator>
  <cp:lastModifiedBy>Microsoft Office User</cp:lastModifiedBy>
  <cp:revision>15</cp:revision>
  <dcterms:created xsi:type="dcterms:W3CDTF">2014-10-26T09:13:45Z</dcterms:created>
  <dcterms:modified xsi:type="dcterms:W3CDTF">2017-10-09T08:17:18Z</dcterms:modified>
</cp:coreProperties>
</file>