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4v" ContentType="video/unknown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1" r:id="rId1"/>
  </p:sldMasterIdLst>
  <p:handoutMasterIdLst>
    <p:handoutMasterId r:id="rId31"/>
  </p:handoutMasterIdLst>
  <p:sldIdLst>
    <p:sldId id="293" r:id="rId2"/>
    <p:sldId id="290" r:id="rId3"/>
    <p:sldId id="289" r:id="rId4"/>
    <p:sldId id="282" r:id="rId5"/>
    <p:sldId id="264" r:id="rId6"/>
    <p:sldId id="281" r:id="rId7"/>
    <p:sldId id="292" r:id="rId8"/>
    <p:sldId id="291" r:id="rId9"/>
    <p:sldId id="265" r:id="rId10"/>
    <p:sldId id="279" r:id="rId11"/>
    <p:sldId id="284" r:id="rId12"/>
    <p:sldId id="287" r:id="rId13"/>
    <p:sldId id="283" r:id="rId14"/>
    <p:sldId id="286" r:id="rId15"/>
    <p:sldId id="268" r:id="rId16"/>
    <p:sldId id="267" r:id="rId17"/>
    <p:sldId id="285" r:id="rId18"/>
    <p:sldId id="269" r:id="rId19"/>
    <p:sldId id="257" r:id="rId20"/>
    <p:sldId id="258" r:id="rId21"/>
    <p:sldId id="262" r:id="rId22"/>
    <p:sldId id="259" r:id="rId23"/>
    <p:sldId id="260" r:id="rId24"/>
    <p:sldId id="261" r:id="rId25"/>
    <p:sldId id="263" r:id="rId26"/>
    <p:sldId id="288" r:id="rId27"/>
    <p:sldId id="273" r:id="rId28"/>
    <p:sldId id="274" r:id="rId29"/>
    <p:sldId id="275" r:id="rId30"/>
  </p:sldIdLst>
  <p:sldSz cx="9144000" cy="6858000" type="screen4x3"/>
  <p:notesSz cx="6669088" cy="97536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1B1"/>
    <a:srgbClr val="B16B75"/>
    <a:srgbClr val="B0263A"/>
    <a:srgbClr val="B0001F"/>
    <a:srgbClr val="7C3735"/>
    <a:srgbClr val="EDA6A8"/>
    <a:srgbClr val="900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1" autoAdjust="0"/>
    <p:restoredTop sz="93209" autoAdjust="0"/>
  </p:normalViewPr>
  <p:slideViewPr>
    <p:cSldViewPr snapToGrid="0" snapToObjects="1" showGuides="1">
      <p:cViewPr>
        <p:scale>
          <a:sx n="140" d="100"/>
          <a:sy n="140" d="100"/>
        </p:scale>
        <p:origin x="1368" y="-544"/>
      </p:cViewPr>
      <p:guideLst>
        <p:guide orient="horz" pos="2160"/>
        <p:guide pos="2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1B67B-CE16-D049-80ED-F9DA7C18058E}" type="datetimeFigureOut">
              <a:rPr lang="en-US" smtClean="0"/>
              <a:t>10/9/17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68D0F-3EDD-B840-9F72-318FDA53F01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799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5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212326" y="6576786"/>
            <a:ext cx="3931674" cy="281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cap="none" spc="0">
                <a:ln>
                  <a:noFill/>
                </a:ln>
                <a:solidFill>
                  <a:srgbClr val="000000"/>
                </a:solidFill>
                <a:effectLst/>
                <a:latin typeface="Lucida Grande"/>
                <a:cs typeface="Lucida Grande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" y="6576786"/>
            <a:ext cx="3931676" cy="281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cap="none" spc="0">
                <a:ln>
                  <a:noFill/>
                </a:ln>
                <a:solidFill>
                  <a:srgbClr val="000000"/>
                </a:solidFill>
                <a:effectLst/>
                <a:latin typeface="Lucida Grande"/>
                <a:cs typeface="Lucida Grande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676" y="6576785"/>
            <a:ext cx="1280650" cy="281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cap="none" spc="0">
                <a:ln>
                  <a:noFill/>
                </a:ln>
                <a:solidFill>
                  <a:srgbClr val="000000"/>
                </a:solidFill>
                <a:effectLst/>
                <a:latin typeface="Lucida Grande"/>
                <a:cs typeface="Lucida Grande"/>
              </a:defRPr>
            </a:lvl1pPr>
          </a:lstStyle>
          <a:p>
            <a:pPr>
              <a:defRPr/>
            </a:pPr>
            <a:fld id="{6BD6F08D-1632-4498-A09F-D097F6B40375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88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66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0" y="0"/>
            <a:ext cx="9144000" cy="108857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B0001F"/>
              </a:gs>
              <a:gs pos="90000">
                <a:srgbClr val="B026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4"/>
          <p:cNvSpPr>
            <a:spLocks/>
          </p:cNvSpPr>
          <p:nvPr/>
        </p:nvSpPr>
        <p:spPr bwMode="hidden">
          <a:xfrm>
            <a:off x="5974899" y="626946"/>
            <a:ext cx="3170759" cy="4616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rgbClr val="FDA1B1">
              <a:alpha val="29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8"/>
          <p:cNvSpPr>
            <a:spLocks/>
          </p:cNvSpPr>
          <p:nvPr/>
        </p:nvSpPr>
        <p:spPr bwMode="hidden">
          <a:xfrm>
            <a:off x="2562891" y="610977"/>
            <a:ext cx="5963272" cy="613655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rgbClr val="FDA1B1">
              <a:alpha val="4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22"/>
          <p:cNvSpPr>
            <a:spLocks/>
          </p:cNvSpPr>
          <p:nvPr/>
        </p:nvSpPr>
        <p:spPr bwMode="hidden">
          <a:xfrm>
            <a:off x="2231571" y="592585"/>
            <a:ext cx="6449785" cy="681079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6"/>
          <p:cNvSpPr>
            <a:spLocks/>
          </p:cNvSpPr>
          <p:nvPr/>
        </p:nvSpPr>
        <p:spPr bwMode="hidden">
          <a:xfrm>
            <a:off x="5680967" y="626911"/>
            <a:ext cx="3464692" cy="400802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21" name="Freeform 10"/>
          <p:cNvSpPr>
            <a:spLocks/>
          </p:cNvSpPr>
          <p:nvPr/>
        </p:nvSpPr>
        <p:spPr bwMode="hidden">
          <a:xfrm>
            <a:off x="1" y="635009"/>
            <a:ext cx="9145658" cy="589623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5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326" y="6576786"/>
            <a:ext cx="3931674" cy="281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cap="none" spc="0">
                <a:ln>
                  <a:noFill/>
                </a:ln>
                <a:solidFill>
                  <a:srgbClr val="000000"/>
                </a:solidFill>
                <a:effectLst/>
                <a:latin typeface="Lucida Grande"/>
                <a:cs typeface="Lucida Grande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" y="6576786"/>
            <a:ext cx="3931676" cy="281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cap="none" spc="0">
                <a:ln>
                  <a:noFill/>
                </a:ln>
                <a:solidFill>
                  <a:srgbClr val="000000"/>
                </a:solidFill>
                <a:effectLst/>
                <a:latin typeface="Lucida Grande"/>
                <a:cs typeface="Lucida Grande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676" y="6576785"/>
            <a:ext cx="1280650" cy="281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cap="none" spc="0">
                <a:ln>
                  <a:noFill/>
                </a:ln>
                <a:solidFill>
                  <a:srgbClr val="000000"/>
                </a:solidFill>
                <a:effectLst/>
                <a:latin typeface="Lucida Grande"/>
                <a:cs typeface="Lucida Grande"/>
              </a:defRPr>
            </a:lvl1pPr>
          </a:lstStyle>
          <a:p>
            <a:pPr>
              <a:defRPr/>
            </a:pPr>
            <a:fld id="{6BD6F08D-1632-4498-A09F-D097F6B40375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rgbClr val="FFFFFF"/>
          </a:solidFill>
          <a:latin typeface="Lucida Grande"/>
          <a:ea typeface="+mj-ea"/>
          <a:cs typeface="Lucida Grande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Tx/>
        <a:buSzPct val="100000"/>
        <a:buFont typeface="Arial"/>
        <a:buChar char="•"/>
        <a:defRPr sz="2400" b="0" kern="1200" cap="none" spc="0">
          <a:ln>
            <a:noFill/>
          </a:ln>
          <a:solidFill>
            <a:schemeClr val="tx1"/>
          </a:solidFill>
          <a:effectLst/>
          <a:latin typeface="Lucida Grande"/>
          <a:ea typeface="+mn-ea"/>
          <a:cs typeface="Lucida Grande"/>
        </a:defRPr>
      </a:lvl1pPr>
      <a:lvl2pPr marL="576263" indent="-274320" algn="l" defTabSz="914400" rtl="0" eaLnBrk="1" latinLnBrk="0" hangingPunct="1">
        <a:spcBef>
          <a:spcPct val="20000"/>
        </a:spcBef>
        <a:buClrTx/>
        <a:buSzPct val="100000"/>
        <a:buFont typeface="Arial"/>
        <a:buChar char="•"/>
        <a:defRPr sz="2200" b="0" kern="1200" cap="none" spc="0">
          <a:ln>
            <a:noFill/>
          </a:ln>
          <a:solidFill>
            <a:schemeClr val="tx1"/>
          </a:solidFill>
          <a:effectLst/>
          <a:latin typeface="Lucida Grande"/>
          <a:ea typeface="+mn-ea"/>
          <a:cs typeface="Lucida Grande"/>
        </a:defRPr>
      </a:lvl2pPr>
      <a:lvl3pPr marL="855663" indent="-228600" algn="l" defTabSz="914400" rtl="0" eaLnBrk="1" latinLnBrk="0" hangingPunct="1">
        <a:spcBef>
          <a:spcPct val="20000"/>
        </a:spcBef>
        <a:buClrTx/>
        <a:buSzPct val="100000"/>
        <a:buFont typeface="Arial"/>
        <a:buChar char="•"/>
        <a:defRPr sz="2000" b="0" kern="1200" cap="none" spc="0">
          <a:ln>
            <a:noFill/>
          </a:ln>
          <a:solidFill>
            <a:schemeClr val="tx1"/>
          </a:solidFill>
          <a:effectLst/>
          <a:latin typeface="Lucida Grande"/>
          <a:ea typeface="+mn-ea"/>
          <a:cs typeface="Lucida Grande"/>
        </a:defRPr>
      </a:lvl3pPr>
      <a:lvl4pPr marL="1143000" indent="-228600" algn="l" defTabSz="914400" rtl="0" eaLnBrk="1" latinLnBrk="0" hangingPunct="1">
        <a:spcBef>
          <a:spcPct val="20000"/>
        </a:spcBef>
        <a:buClrTx/>
        <a:buSzPct val="100000"/>
        <a:buFont typeface="Arial"/>
        <a:buChar char="•"/>
        <a:defRPr sz="1800" b="0" kern="1200" cap="none" spc="0">
          <a:ln>
            <a:noFill/>
          </a:ln>
          <a:solidFill>
            <a:schemeClr val="tx1"/>
          </a:solidFill>
          <a:effectLst/>
          <a:latin typeface="Lucida Grande"/>
          <a:ea typeface="+mn-ea"/>
          <a:cs typeface="Lucida Grande"/>
        </a:defRPr>
      </a:lvl4pPr>
      <a:lvl5pPr marL="1463040" indent="-228600" algn="l" defTabSz="914400" rtl="0" eaLnBrk="1" latinLnBrk="0" hangingPunct="1">
        <a:spcBef>
          <a:spcPct val="20000"/>
        </a:spcBef>
        <a:buClrTx/>
        <a:buSzPct val="100000"/>
        <a:buFont typeface="Arial"/>
        <a:buChar char="•"/>
        <a:defRPr sz="1600" b="0" kern="1200" cap="none" spc="0">
          <a:ln>
            <a:noFill/>
          </a:ln>
          <a:solidFill>
            <a:schemeClr val="tx1"/>
          </a:solidFill>
          <a:effectLst/>
          <a:latin typeface="Lucida Grande"/>
          <a:ea typeface="+mn-ea"/>
          <a:cs typeface="Lucida Grande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gif"/><Relationship Id="rId3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gif"/><Relationship Id="rId3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516" y="1052736"/>
            <a:ext cx="8712968" cy="77153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it-IT" sz="5400" b="1" dirty="0" smtClean="0">
                <a:solidFill>
                  <a:srgbClr val="FF0000"/>
                </a:solidFill>
              </a:rPr>
              <a:t>HPC - </a:t>
            </a:r>
            <a:r>
              <a:rPr lang="it-IT" sz="5400" b="1" dirty="0" err="1" smtClean="0">
                <a:solidFill>
                  <a:srgbClr val="FF0000"/>
                </a:solidFill>
              </a:rPr>
              <a:t>advanced</a:t>
            </a:r>
            <a:endParaRPr lang="it-IT" sz="5400" b="1" dirty="0" smtClean="0">
              <a:solidFill>
                <a:srgbClr val="FF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4077072"/>
            <a:ext cx="6400800" cy="1752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it-IT" sz="3600" b="1" dirty="0" smtClean="0"/>
          </a:p>
          <a:p>
            <a:pPr eaLnBrk="1" hangingPunct="1">
              <a:defRPr/>
            </a:pPr>
            <a:r>
              <a:rPr lang="it-IT" sz="3600" b="1" dirty="0" smtClean="0"/>
              <a:t>A.A. </a:t>
            </a:r>
            <a:r>
              <a:rPr lang="it-IT" sz="3600" b="1" smtClean="0"/>
              <a:t>2017-2018</a:t>
            </a:r>
            <a:endParaRPr lang="it-IT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91340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ctorix_npt_plot_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074" y="1006928"/>
            <a:ext cx="8244193" cy="5851072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447054" y="2304475"/>
            <a:ext cx="495035" cy="0"/>
          </a:xfrm>
          <a:prstGeom prst="straightConnector1">
            <a:avLst/>
          </a:prstGeom>
          <a:ln w="63500" cmpd="sng">
            <a:solidFill>
              <a:schemeClr val="accent3">
                <a:lumMod val="75000"/>
              </a:schemeClr>
            </a:solidFill>
            <a:headEnd type="none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67269" y="2645893"/>
            <a:ext cx="774820" cy="0"/>
          </a:xfrm>
          <a:prstGeom prst="straightConnector1">
            <a:avLst/>
          </a:prstGeom>
          <a:ln w="69850" cmpd="sng">
            <a:solidFill>
              <a:schemeClr val="accent3">
                <a:lumMod val="75000"/>
              </a:schemeClr>
            </a:solidFill>
            <a:headEnd type="none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30679" y="5504875"/>
            <a:ext cx="324000" cy="0"/>
          </a:xfrm>
          <a:prstGeom prst="straightConnector1">
            <a:avLst/>
          </a:prstGeom>
          <a:ln w="63500" cmpd="sng">
            <a:solidFill>
              <a:srgbClr val="FF6600"/>
            </a:solidFill>
            <a:headEnd type="none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0680" y="6116623"/>
            <a:ext cx="503999" cy="0"/>
          </a:xfrm>
          <a:prstGeom prst="straightConnector1">
            <a:avLst/>
          </a:prstGeom>
          <a:ln w="69850" cmpd="sng">
            <a:solidFill>
              <a:srgbClr val="FF6600"/>
            </a:solidFill>
            <a:headEnd type="none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0680" y="5810749"/>
            <a:ext cx="503999" cy="0"/>
          </a:xfrm>
          <a:prstGeom prst="straightConnector1">
            <a:avLst/>
          </a:prstGeom>
          <a:ln w="69850" cmpd="sng">
            <a:solidFill>
              <a:srgbClr val="FF6600"/>
            </a:solidFill>
            <a:headEnd type="none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5777350" y="5434784"/>
            <a:ext cx="1841500" cy="671285"/>
            <a:chOff x="7083635" y="4617358"/>
            <a:chExt cx="1841500" cy="671285"/>
          </a:xfrm>
        </p:grpSpPr>
        <p:sp>
          <p:nvSpPr>
            <p:cNvPr id="20" name="Oval 19"/>
            <p:cNvSpPr/>
            <p:nvPr/>
          </p:nvSpPr>
          <p:spPr>
            <a:xfrm>
              <a:off x="7083635" y="4617358"/>
              <a:ext cx="1841500" cy="67128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B026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83635" y="4679375"/>
              <a:ext cx="1804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noProof="1" smtClean="0">
                  <a:effectLst/>
                  <a:latin typeface="TeX Gyre Termes"/>
                  <a:cs typeface="TeX Gyre Termes"/>
                </a:rPr>
                <a:t>~ 1’500 $</a:t>
              </a:r>
              <a:endParaRPr lang="it-IT" sz="2800" i="1" baseline="-25000" noProof="1">
                <a:effectLst/>
                <a:latin typeface="TeX Gyre Termes"/>
                <a:cs typeface="TeX Gyre Terme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13632" y="2446321"/>
            <a:ext cx="1841500" cy="671285"/>
            <a:chOff x="7083635" y="4617358"/>
            <a:chExt cx="1841500" cy="671285"/>
          </a:xfrm>
        </p:grpSpPr>
        <p:sp>
          <p:nvSpPr>
            <p:cNvPr id="24" name="Oval 23"/>
            <p:cNvSpPr/>
            <p:nvPr/>
          </p:nvSpPr>
          <p:spPr>
            <a:xfrm>
              <a:off x="7083635" y="4617358"/>
              <a:ext cx="1841500" cy="67128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B026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083635" y="4679375"/>
              <a:ext cx="1804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noProof="1" smtClean="0">
                  <a:effectLst/>
                  <a:latin typeface="TeX Gyre Termes"/>
                  <a:cs typeface="TeX Gyre Termes"/>
                </a:rPr>
                <a:t>~ 3’000 $</a:t>
              </a:r>
              <a:endParaRPr lang="it-IT" sz="2800" i="1" baseline="-25000" noProof="1">
                <a:effectLst/>
                <a:latin typeface="TeX Gyre Termes"/>
                <a:cs typeface="TeX Gyre Terme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461097" y="5304568"/>
            <a:ext cx="1139739" cy="415471"/>
            <a:chOff x="7083635" y="4617358"/>
            <a:chExt cx="1841500" cy="671285"/>
          </a:xfrm>
        </p:grpSpPr>
        <p:sp>
          <p:nvSpPr>
            <p:cNvPr id="27" name="Oval 26"/>
            <p:cNvSpPr/>
            <p:nvPr/>
          </p:nvSpPr>
          <p:spPr>
            <a:xfrm>
              <a:off x="7083635" y="4617358"/>
              <a:ext cx="1841500" cy="67128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B026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083635" y="4707354"/>
              <a:ext cx="1841500" cy="4475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200" noProof="1" smtClean="0">
                  <a:effectLst/>
                  <a:latin typeface="TeX Gyre Termes"/>
                  <a:cs typeface="TeX Gyre Termes"/>
                </a:rPr>
                <a:t>*2/4/8…</a:t>
              </a:r>
              <a:endParaRPr lang="it-IT" sz="1200" noProof="1">
                <a:effectLst/>
                <a:latin typeface="TeX Gyre Termes"/>
                <a:cs typeface="TeX Gyre Ter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79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CPU vs GPU</a:t>
            </a:r>
            <a:endParaRPr lang="it-IT" dirty="0"/>
          </a:p>
        </p:txBody>
      </p:sp>
      <p:grpSp>
        <p:nvGrpSpPr>
          <p:cNvPr id="100" name="Group 99"/>
          <p:cNvGrpSpPr/>
          <p:nvPr/>
        </p:nvGrpSpPr>
        <p:grpSpPr>
          <a:xfrm>
            <a:off x="848907" y="2743074"/>
            <a:ext cx="7446187" cy="2129124"/>
            <a:chOff x="376017" y="1811099"/>
            <a:chExt cx="7446187" cy="2129124"/>
          </a:xfrm>
        </p:grpSpPr>
        <p:sp>
          <p:nvSpPr>
            <p:cNvPr id="3" name="Rectangle 2"/>
            <p:cNvSpPr>
              <a:spLocks noChangeAspect="1"/>
            </p:cNvSpPr>
            <p:nvPr/>
          </p:nvSpPr>
          <p:spPr>
            <a:xfrm>
              <a:off x="382277" y="1812593"/>
              <a:ext cx="1699239" cy="10080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B0001F"/>
              </a:solidFill>
            </a:ln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rPr>
                <a:t>Control</a:t>
              </a:r>
            </a:p>
          </p:txBody>
        </p:sp>
        <p:sp>
          <p:nvSpPr>
            <p:cNvPr id="4" name="Rectangle 3"/>
            <p:cNvSpPr>
              <a:spLocks noChangeAspect="1"/>
            </p:cNvSpPr>
            <p:nvPr/>
          </p:nvSpPr>
          <p:spPr>
            <a:xfrm>
              <a:off x="2151915" y="1812595"/>
              <a:ext cx="788930" cy="46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008000"/>
              </a:solidFill>
            </a:ln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rPr>
                <a:t>ALU</a:t>
              </a:r>
            </a:p>
          </p:txBody>
        </p:sp>
        <p:sp>
          <p:nvSpPr>
            <p:cNvPr id="6" name="Rectangle 5"/>
            <p:cNvSpPr>
              <a:spLocks noChangeAspect="1"/>
            </p:cNvSpPr>
            <p:nvPr/>
          </p:nvSpPr>
          <p:spPr>
            <a:xfrm>
              <a:off x="3004345" y="1812595"/>
              <a:ext cx="788930" cy="46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008000"/>
              </a:solidFill>
            </a:ln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rPr>
                <a:t>ALU</a:t>
              </a:r>
            </a:p>
          </p:txBody>
        </p:sp>
        <p:sp>
          <p:nvSpPr>
            <p:cNvPr id="7" name="Rectangle 6"/>
            <p:cNvSpPr>
              <a:spLocks noChangeAspect="1"/>
            </p:cNvSpPr>
            <p:nvPr/>
          </p:nvSpPr>
          <p:spPr>
            <a:xfrm>
              <a:off x="2151915" y="2352594"/>
              <a:ext cx="788930" cy="46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008000"/>
              </a:solidFill>
            </a:ln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rPr>
                <a:t>ALU</a:t>
              </a:r>
            </a:p>
          </p:txBody>
        </p:sp>
        <p:sp>
          <p:nvSpPr>
            <p:cNvPr id="8" name="Rectangle 7"/>
            <p:cNvSpPr>
              <a:spLocks noChangeAspect="1"/>
            </p:cNvSpPr>
            <p:nvPr/>
          </p:nvSpPr>
          <p:spPr>
            <a:xfrm>
              <a:off x="3004345" y="2352594"/>
              <a:ext cx="788930" cy="46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008000"/>
              </a:solidFill>
            </a:ln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rPr>
                <a:t>ALU</a:t>
              </a:r>
            </a:p>
          </p:txBody>
        </p:sp>
        <p:sp>
          <p:nvSpPr>
            <p:cNvPr id="9" name="Rectangle 8"/>
            <p:cNvSpPr>
              <a:spLocks/>
            </p:cNvSpPr>
            <p:nvPr/>
          </p:nvSpPr>
          <p:spPr>
            <a:xfrm>
              <a:off x="382277" y="2908552"/>
              <a:ext cx="3410998" cy="467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rPr>
                <a:t>Cache</a:t>
              </a:r>
            </a:p>
          </p:txBody>
        </p:sp>
        <p:sp>
          <p:nvSpPr>
            <p:cNvPr id="10" name="Rectangle 9"/>
            <p:cNvSpPr>
              <a:spLocks/>
            </p:cNvSpPr>
            <p:nvPr/>
          </p:nvSpPr>
          <p:spPr>
            <a:xfrm>
              <a:off x="376017" y="3472222"/>
              <a:ext cx="3410998" cy="4679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5"/>
              </a:solidFill>
            </a:ln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rPr>
                <a:t>DRAM</a:t>
              </a:r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>
            <a:xfrm>
              <a:off x="4411206" y="3472224"/>
              <a:ext cx="3410998" cy="4679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5"/>
              </a:solidFill>
            </a:ln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 smtClean="0">
                <a:solidFill>
                  <a:schemeClr val="tx1"/>
                </a:solidFill>
                <a:effectLst/>
                <a:latin typeface="TeX Gyre Termes"/>
                <a:cs typeface="TeX Gyre Termes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414337" y="1811099"/>
              <a:ext cx="3404737" cy="246805"/>
              <a:chOff x="4424053" y="1811099"/>
              <a:chExt cx="3404737" cy="246805"/>
            </a:xfrm>
          </p:grpSpPr>
          <p:sp>
            <p:nvSpPr>
              <p:cNvPr id="11" name="Rectangle 10"/>
              <p:cNvSpPr>
                <a:spLocks/>
              </p:cNvSpPr>
              <p:nvPr/>
            </p:nvSpPr>
            <p:spPr>
              <a:xfrm>
                <a:off x="4424053" y="1811099"/>
                <a:ext cx="276881" cy="108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B0001F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12" name="Rectangle 11"/>
              <p:cNvSpPr>
                <a:spLocks/>
              </p:cNvSpPr>
              <p:nvPr/>
            </p:nvSpPr>
            <p:spPr>
              <a:xfrm>
                <a:off x="473399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16" name="Rectangle 15"/>
              <p:cNvSpPr>
                <a:spLocks noChangeAspect="1"/>
              </p:cNvSpPr>
              <p:nvPr/>
            </p:nvSpPr>
            <p:spPr>
              <a:xfrm>
                <a:off x="4424054" y="1949904"/>
                <a:ext cx="276881" cy="108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18" name="Rectangle 17"/>
              <p:cNvSpPr>
                <a:spLocks/>
              </p:cNvSpPr>
              <p:nvPr/>
            </p:nvSpPr>
            <p:spPr>
              <a:xfrm>
                <a:off x="501827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530255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20" name="Rectangle 19"/>
              <p:cNvSpPr>
                <a:spLocks/>
              </p:cNvSpPr>
              <p:nvPr/>
            </p:nvSpPr>
            <p:spPr>
              <a:xfrm>
                <a:off x="558683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21" name="Rectangle 20"/>
              <p:cNvSpPr>
                <a:spLocks/>
              </p:cNvSpPr>
              <p:nvPr/>
            </p:nvSpPr>
            <p:spPr>
              <a:xfrm>
                <a:off x="587111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22" name="Rectangle 21"/>
              <p:cNvSpPr>
                <a:spLocks/>
              </p:cNvSpPr>
              <p:nvPr/>
            </p:nvSpPr>
            <p:spPr>
              <a:xfrm>
                <a:off x="615539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643967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24" name="Rectangle 23"/>
              <p:cNvSpPr>
                <a:spLocks/>
              </p:cNvSpPr>
              <p:nvPr/>
            </p:nvSpPr>
            <p:spPr>
              <a:xfrm>
                <a:off x="672395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25" name="Rectangle 24"/>
              <p:cNvSpPr>
                <a:spLocks/>
              </p:cNvSpPr>
              <p:nvPr/>
            </p:nvSpPr>
            <p:spPr>
              <a:xfrm>
                <a:off x="700823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26" name="Rectangle 25"/>
              <p:cNvSpPr>
                <a:spLocks/>
              </p:cNvSpPr>
              <p:nvPr/>
            </p:nvSpPr>
            <p:spPr>
              <a:xfrm>
                <a:off x="729251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7576790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414337" y="2087953"/>
              <a:ext cx="3404737" cy="246805"/>
              <a:chOff x="4424053" y="1811099"/>
              <a:chExt cx="3404737" cy="246805"/>
            </a:xfrm>
          </p:grpSpPr>
          <p:sp>
            <p:nvSpPr>
              <p:cNvPr id="31" name="Rectangle 30"/>
              <p:cNvSpPr>
                <a:spLocks/>
              </p:cNvSpPr>
              <p:nvPr/>
            </p:nvSpPr>
            <p:spPr>
              <a:xfrm>
                <a:off x="4424053" y="1811099"/>
                <a:ext cx="276881" cy="108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B0001F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32" name="Rectangle 31"/>
              <p:cNvSpPr>
                <a:spLocks/>
              </p:cNvSpPr>
              <p:nvPr/>
            </p:nvSpPr>
            <p:spPr>
              <a:xfrm>
                <a:off x="473399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33" name="Rectangle 32"/>
              <p:cNvSpPr>
                <a:spLocks noChangeAspect="1"/>
              </p:cNvSpPr>
              <p:nvPr/>
            </p:nvSpPr>
            <p:spPr>
              <a:xfrm>
                <a:off x="4424054" y="1949904"/>
                <a:ext cx="276881" cy="108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34" name="Rectangle 33"/>
              <p:cNvSpPr>
                <a:spLocks/>
              </p:cNvSpPr>
              <p:nvPr/>
            </p:nvSpPr>
            <p:spPr>
              <a:xfrm>
                <a:off x="501827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35" name="Rectangle 34"/>
              <p:cNvSpPr>
                <a:spLocks/>
              </p:cNvSpPr>
              <p:nvPr/>
            </p:nvSpPr>
            <p:spPr>
              <a:xfrm>
                <a:off x="530255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36" name="Rectangle 35"/>
              <p:cNvSpPr>
                <a:spLocks/>
              </p:cNvSpPr>
              <p:nvPr/>
            </p:nvSpPr>
            <p:spPr>
              <a:xfrm>
                <a:off x="558683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37" name="Rectangle 36"/>
              <p:cNvSpPr>
                <a:spLocks/>
              </p:cNvSpPr>
              <p:nvPr/>
            </p:nvSpPr>
            <p:spPr>
              <a:xfrm>
                <a:off x="587111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38" name="Rectangle 37"/>
              <p:cNvSpPr>
                <a:spLocks/>
              </p:cNvSpPr>
              <p:nvPr/>
            </p:nvSpPr>
            <p:spPr>
              <a:xfrm>
                <a:off x="615539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39" name="Rectangle 38"/>
              <p:cNvSpPr>
                <a:spLocks/>
              </p:cNvSpPr>
              <p:nvPr/>
            </p:nvSpPr>
            <p:spPr>
              <a:xfrm>
                <a:off x="643967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40" name="Rectangle 39"/>
              <p:cNvSpPr>
                <a:spLocks/>
              </p:cNvSpPr>
              <p:nvPr/>
            </p:nvSpPr>
            <p:spPr>
              <a:xfrm>
                <a:off x="672395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41" name="Rectangle 40"/>
              <p:cNvSpPr>
                <a:spLocks/>
              </p:cNvSpPr>
              <p:nvPr/>
            </p:nvSpPr>
            <p:spPr>
              <a:xfrm>
                <a:off x="700823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42" name="Rectangle 41"/>
              <p:cNvSpPr>
                <a:spLocks/>
              </p:cNvSpPr>
              <p:nvPr/>
            </p:nvSpPr>
            <p:spPr>
              <a:xfrm>
                <a:off x="729251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43" name="Rectangle 42"/>
              <p:cNvSpPr>
                <a:spLocks/>
              </p:cNvSpPr>
              <p:nvPr/>
            </p:nvSpPr>
            <p:spPr>
              <a:xfrm>
                <a:off x="7576790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4414337" y="2641661"/>
              <a:ext cx="3404737" cy="246805"/>
              <a:chOff x="4424053" y="1811099"/>
              <a:chExt cx="3404737" cy="246805"/>
            </a:xfrm>
          </p:grpSpPr>
          <p:sp>
            <p:nvSpPr>
              <p:cNvPr id="45" name="Rectangle 44"/>
              <p:cNvSpPr>
                <a:spLocks/>
              </p:cNvSpPr>
              <p:nvPr/>
            </p:nvSpPr>
            <p:spPr>
              <a:xfrm>
                <a:off x="4424053" y="1811099"/>
                <a:ext cx="276881" cy="108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B0001F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46" name="Rectangle 45"/>
              <p:cNvSpPr>
                <a:spLocks/>
              </p:cNvSpPr>
              <p:nvPr/>
            </p:nvSpPr>
            <p:spPr>
              <a:xfrm>
                <a:off x="473399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47" name="Rectangle 46"/>
              <p:cNvSpPr>
                <a:spLocks noChangeAspect="1"/>
              </p:cNvSpPr>
              <p:nvPr/>
            </p:nvSpPr>
            <p:spPr>
              <a:xfrm>
                <a:off x="4424054" y="1949904"/>
                <a:ext cx="276881" cy="108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48" name="Rectangle 47"/>
              <p:cNvSpPr>
                <a:spLocks/>
              </p:cNvSpPr>
              <p:nvPr/>
            </p:nvSpPr>
            <p:spPr>
              <a:xfrm>
                <a:off x="501827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49" name="Rectangle 48"/>
              <p:cNvSpPr>
                <a:spLocks/>
              </p:cNvSpPr>
              <p:nvPr/>
            </p:nvSpPr>
            <p:spPr>
              <a:xfrm>
                <a:off x="530255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50" name="Rectangle 49"/>
              <p:cNvSpPr>
                <a:spLocks/>
              </p:cNvSpPr>
              <p:nvPr/>
            </p:nvSpPr>
            <p:spPr>
              <a:xfrm>
                <a:off x="558683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51" name="Rectangle 50"/>
              <p:cNvSpPr>
                <a:spLocks/>
              </p:cNvSpPr>
              <p:nvPr/>
            </p:nvSpPr>
            <p:spPr>
              <a:xfrm>
                <a:off x="587111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52" name="Rectangle 51"/>
              <p:cNvSpPr>
                <a:spLocks/>
              </p:cNvSpPr>
              <p:nvPr/>
            </p:nvSpPr>
            <p:spPr>
              <a:xfrm>
                <a:off x="615539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53" name="Rectangle 52"/>
              <p:cNvSpPr>
                <a:spLocks/>
              </p:cNvSpPr>
              <p:nvPr/>
            </p:nvSpPr>
            <p:spPr>
              <a:xfrm>
                <a:off x="643967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54" name="Rectangle 53"/>
              <p:cNvSpPr>
                <a:spLocks/>
              </p:cNvSpPr>
              <p:nvPr/>
            </p:nvSpPr>
            <p:spPr>
              <a:xfrm>
                <a:off x="672395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55" name="Rectangle 54"/>
              <p:cNvSpPr>
                <a:spLocks/>
              </p:cNvSpPr>
              <p:nvPr/>
            </p:nvSpPr>
            <p:spPr>
              <a:xfrm>
                <a:off x="700823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56" name="Rectangle 55"/>
              <p:cNvSpPr>
                <a:spLocks/>
              </p:cNvSpPr>
              <p:nvPr/>
            </p:nvSpPr>
            <p:spPr>
              <a:xfrm>
                <a:off x="729251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57" name="Rectangle 56"/>
              <p:cNvSpPr>
                <a:spLocks/>
              </p:cNvSpPr>
              <p:nvPr/>
            </p:nvSpPr>
            <p:spPr>
              <a:xfrm>
                <a:off x="7576790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4414337" y="2918515"/>
              <a:ext cx="3404737" cy="246805"/>
              <a:chOff x="4424053" y="1811099"/>
              <a:chExt cx="3404737" cy="246805"/>
            </a:xfrm>
          </p:grpSpPr>
          <p:sp>
            <p:nvSpPr>
              <p:cNvPr id="59" name="Rectangle 58"/>
              <p:cNvSpPr>
                <a:spLocks/>
              </p:cNvSpPr>
              <p:nvPr/>
            </p:nvSpPr>
            <p:spPr>
              <a:xfrm>
                <a:off x="4424053" y="1811099"/>
                <a:ext cx="276881" cy="108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B0001F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60" name="Rectangle 59"/>
              <p:cNvSpPr>
                <a:spLocks/>
              </p:cNvSpPr>
              <p:nvPr/>
            </p:nvSpPr>
            <p:spPr>
              <a:xfrm>
                <a:off x="473399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61" name="Rectangle 60"/>
              <p:cNvSpPr>
                <a:spLocks noChangeAspect="1"/>
              </p:cNvSpPr>
              <p:nvPr/>
            </p:nvSpPr>
            <p:spPr>
              <a:xfrm>
                <a:off x="4424054" y="1949904"/>
                <a:ext cx="276881" cy="108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62" name="Rectangle 61"/>
              <p:cNvSpPr>
                <a:spLocks/>
              </p:cNvSpPr>
              <p:nvPr/>
            </p:nvSpPr>
            <p:spPr>
              <a:xfrm>
                <a:off x="501827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63" name="Rectangle 62"/>
              <p:cNvSpPr>
                <a:spLocks/>
              </p:cNvSpPr>
              <p:nvPr/>
            </p:nvSpPr>
            <p:spPr>
              <a:xfrm>
                <a:off x="530255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64" name="Rectangle 63"/>
              <p:cNvSpPr>
                <a:spLocks/>
              </p:cNvSpPr>
              <p:nvPr/>
            </p:nvSpPr>
            <p:spPr>
              <a:xfrm>
                <a:off x="558683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65" name="Rectangle 64"/>
              <p:cNvSpPr>
                <a:spLocks/>
              </p:cNvSpPr>
              <p:nvPr/>
            </p:nvSpPr>
            <p:spPr>
              <a:xfrm>
                <a:off x="587111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66" name="Rectangle 65"/>
              <p:cNvSpPr>
                <a:spLocks/>
              </p:cNvSpPr>
              <p:nvPr/>
            </p:nvSpPr>
            <p:spPr>
              <a:xfrm>
                <a:off x="615539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67" name="Rectangle 66"/>
              <p:cNvSpPr>
                <a:spLocks/>
              </p:cNvSpPr>
              <p:nvPr/>
            </p:nvSpPr>
            <p:spPr>
              <a:xfrm>
                <a:off x="643967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68" name="Rectangle 67"/>
              <p:cNvSpPr>
                <a:spLocks/>
              </p:cNvSpPr>
              <p:nvPr/>
            </p:nvSpPr>
            <p:spPr>
              <a:xfrm>
                <a:off x="672395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69" name="Rectangle 68"/>
              <p:cNvSpPr>
                <a:spLocks/>
              </p:cNvSpPr>
              <p:nvPr/>
            </p:nvSpPr>
            <p:spPr>
              <a:xfrm>
                <a:off x="700823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70" name="Rectangle 69"/>
              <p:cNvSpPr>
                <a:spLocks/>
              </p:cNvSpPr>
              <p:nvPr/>
            </p:nvSpPr>
            <p:spPr>
              <a:xfrm>
                <a:off x="729251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71" name="Rectangle 70"/>
              <p:cNvSpPr>
                <a:spLocks/>
              </p:cNvSpPr>
              <p:nvPr/>
            </p:nvSpPr>
            <p:spPr>
              <a:xfrm>
                <a:off x="7576790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4414337" y="3195369"/>
              <a:ext cx="3404737" cy="246805"/>
              <a:chOff x="4424053" y="1811099"/>
              <a:chExt cx="3404737" cy="246805"/>
            </a:xfrm>
          </p:grpSpPr>
          <p:sp>
            <p:nvSpPr>
              <p:cNvPr id="73" name="Rectangle 72"/>
              <p:cNvSpPr>
                <a:spLocks/>
              </p:cNvSpPr>
              <p:nvPr/>
            </p:nvSpPr>
            <p:spPr>
              <a:xfrm>
                <a:off x="4424053" y="1811099"/>
                <a:ext cx="276881" cy="108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B0001F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74" name="Rectangle 73"/>
              <p:cNvSpPr>
                <a:spLocks/>
              </p:cNvSpPr>
              <p:nvPr/>
            </p:nvSpPr>
            <p:spPr>
              <a:xfrm>
                <a:off x="473399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75" name="Rectangle 74"/>
              <p:cNvSpPr>
                <a:spLocks noChangeAspect="1"/>
              </p:cNvSpPr>
              <p:nvPr/>
            </p:nvSpPr>
            <p:spPr>
              <a:xfrm>
                <a:off x="4424054" y="1949904"/>
                <a:ext cx="276881" cy="108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76" name="Rectangle 75"/>
              <p:cNvSpPr>
                <a:spLocks/>
              </p:cNvSpPr>
              <p:nvPr/>
            </p:nvSpPr>
            <p:spPr>
              <a:xfrm>
                <a:off x="501827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77" name="Rectangle 76"/>
              <p:cNvSpPr>
                <a:spLocks/>
              </p:cNvSpPr>
              <p:nvPr/>
            </p:nvSpPr>
            <p:spPr>
              <a:xfrm>
                <a:off x="530255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78" name="Rectangle 77"/>
              <p:cNvSpPr>
                <a:spLocks/>
              </p:cNvSpPr>
              <p:nvPr/>
            </p:nvSpPr>
            <p:spPr>
              <a:xfrm>
                <a:off x="558683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79" name="Rectangle 78"/>
              <p:cNvSpPr>
                <a:spLocks/>
              </p:cNvSpPr>
              <p:nvPr/>
            </p:nvSpPr>
            <p:spPr>
              <a:xfrm>
                <a:off x="587111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80" name="Rectangle 79"/>
              <p:cNvSpPr>
                <a:spLocks/>
              </p:cNvSpPr>
              <p:nvPr/>
            </p:nvSpPr>
            <p:spPr>
              <a:xfrm>
                <a:off x="615539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81" name="Rectangle 80"/>
              <p:cNvSpPr>
                <a:spLocks/>
              </p:cNvSpPr>
              <p:nvPr/>
            </p:nvSpPr>
            <p:spPr>
              <a:xfrm>
                <a:off x="643967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82" name="Rectangle 81"/>
              <p:cNvSpPr>
                <a:spLocks/>
              </p:cNvSpPr>
              <p:nvPr/>
            </p:nvSpPr>
            <p:spPr>
              <a:xfrm>
                <a:off x="672395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83" name="Rectangle 82"/>
              <p:cNvSpPr>
                <a:spLocks/>
              </p:cNvSpPr>
              <p:nvPr/>
            </p:nvSpPr>
            <p:spPr>
              <a:xfrm>
                <a:off x="700823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84" name="Rectangle 83"/>
              <p:cNvSpPr>
                <a:spLocks/>
              </p:cNvSpPr>
              <p:nvPr/>
            </p:nvSpPr>
            <p:spPr>
              <a:xfrm>
                <a:off x="729251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85" name="Rectangle 84"/>
              <p:cNvSpPr>
                <a:spLocks/>
              </p:cNvSpPr>
              <p:nvPr/>
            </p:nvSpPr>
            <p:spPr>
              <a:xfrm>
                <a:off x="7576790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4414337" y="2364807"/>
              <a:ext cx="3404737" cy="246805"/>
              <a:chOff x="4424053" y="1811099"/>
              <a:chExt cx="3404737" cy="246805"/>
            </a:xfrm>
          </p:grpSpPr>
          <p:sp>
            <p:nvSpPr>
              <p:cNvPr id="87" name="Rectangle 86"/>
              <p:cNvSpPr>
                <a:spLocks/>
              </p:cNvSpPr>
              <p:nvPr/>
            </p:nvSpPr>
            <p:spPr>
              <a:xfrm>
                <a:off x="4424053" y="1811099"/>
                <a:ext cx="276881" cy="108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B0001F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88" name="Rectangle 87"/>
              <p:cNvSpPr>
                <a:spLocks/>
              </p:cNvSpPr>
              <p:nvPr/>
            </p:nvSpPr>
            <p:spPr>
              <a:xfrm>
                <a:off x="473399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89" name="Rectangle 88"/>
              <p:cNvSpPr>
                <a:spLocks noChangeAspect="1"/>
              </p:cNvSpPr>
              <p:nvPr/>
            </p:nvSpPr>
            <p:spPr>
              <a:xfrm>
                <a:off x="4424054" y="1949904"/>
                <a:ext cx="276881" cy="108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90" name="Rectangle 89"/>
              <p:cNvSpPr>
                <a:spLocks/>
              </p:cNvSpPr>
              <p:nvPr/>
            </p:nvSpPr>
            <p:spPr>
              <a:xfrm>
                <a:off x="501827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91" name="Rectangle 90"/>
              <p:cNvSpPr>
                <a:spLocks/>
              </p:cNvSpPr>
              <p:nvPr/>
            </p:nvSpPr>
            <p:spPr>
              <a:xfrm>
                <a:off x="530255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92" name="Rectangle 91"/>
              <p:cNvSpPr>
                <a:spLocks/>
              </p:cNvSpPr>
              <p:nvPr/>
            </p:nvSpPr>
            <p:spPr>
              <a:xfrm>
                <a:off x="558683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93" name="Rectangle 92"/>
              <p:cNvSpPr>
                <a:spLocks/>
              </p:cNvSpPr>
              <p:nvPr/>
            </p:nvSpPr>
            <p:spPr>
              <a:xfrm>
                <a:off x="587111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94" name="Rectangle 93"/>
              <p:cNvSpPr>
                <a:spLocks/>
              </p:cNvSpPr>
              <p:nvPr/>
            </p:nvSpPr>
            <p:spPr>
              <a:xfrm>
                <a:off x="615539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95" name="Rectangle 94"/>
              <p:cNvSpPr>
                <a:spLocks/>
              </p:cNvSpPr>
              <p:nvPr/>
            </p:nvSpPr>
            <p:spPr>
              <a:xfrm>
                <a:off x="643967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96" name="Rectangle 95"/>
              <p:cNvSpPr>
                <a:spLocks/>
              </p:cNvSpPr>
              <p:nvPr/>
            </p:nvSpPr>
            <p:spPr>
              <a:xfrm>
                <a:off x="672395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97" name="Rectangle 96"/>
              <p:cNvSpPr>
                <a:spLocks/>
              </p:cNvSpPr>
              <p:nvPr/>
            </p:nvSpPr>
            <p:spPr>
              <a:xfrm>
                <a:off x="700823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98" name="Rectangle 97"/>
              <p:cNvSpPr>
                <a:spLocks/>
              </p:cNvSpPr>
              <p:nvPr/>
            </p:nvSpPr>
            <p:spPr>
              <a:xfrm>
                <a:off x="7292512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99" name="Rectangle 98"/>
              <p:cNvSpPr>
                <a:spLocks/>
              </p:cNvSpPr>
              <p:nvPr/>
            </p:nvSpPr>
            <p:spPr>
              <a:xfrm>
                <a:off x="7576790" y="1815059"/>
                <a:ext cx="252000" cy="2414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 dirty="0" smtClean="0">
                  <a:solidFill>
                    <a:schemeClr val="tx1"/>
                  </a:solidFill>
                  <a:effectLst/>
                  <a:latin typeface="TeX Gyre Termes"/>
                  <a:cs typeface="TeX Gyre Termes"/>
                </a:endParaRPr>
              </a:p>
            </p:txBody>
          </p:sp>
        </p:grpSp>
      </p:grpSp>
      <p:sp>
        <p:nvSpPr>
          <p:cNvPr id="101" name="TextBox 100"/>
          <p:cNvSpPr txBox="1"/>
          <p:nvPr/>
        </p:nvSpPr>
        <p:spPr>
          <a:xfrm>
            <a:off x="855167" y="1940363"/>
            <a:ext cx="3404738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CPU</a:t>
            </a:r>
            <a:endParaRPr lang="it-IT" sz="24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876988" y="1940363"/>
            <a:ext cx="3404738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noProof="1">
                <a:effectLst/>
                <a:latin typeface="TeX Gyre Termes"/>
                <a:cs typeface="TeX Gyre Termes"/>
              </a:rPr>
              <a:t>G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PU</a:t>
            </a:r>
            <a:endParaRPr lang="it-IT" sz="24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0" y="6242447"/>
            <a:ext cx="4643151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*ALU: unità aritmetico-logica</a:t>
            </a:r>
            <a:endParaRPr lang="it-IT" sz="2400" noProof="1">
              <a:effectLst/>
              <a:latin typeface="TeX Gyre Termes"/>
              <a:cs typeface="TeX Gyre Termes"/>
            </a:endParaRPr>
          </a:p>
        </p:txBody>
      </p:sp>
    </p:spTree>
    <p:extLst>
      <p:ext uri="{BB962C8B-B14F-4D97-AF65-F5344CB8AC3E}">
        <p14:creationId xmlns:p14="http://schemas.microsoft.com/office/powerpoint/2010/main" val="333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068553" y="1500903"/>
            <a:ext cx="5220885" cy="4186089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softEdge rad="431800"/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" y="9271"/>
            <a:ext cx="9144000" cy="635009"/>
          </a:xfrm>
        </p:spPr>
        <p:txBody>
          <a:bodyPr/>
          <a:lstStyle/>
          <a:p>
            <a:r>
              <a:rPr lang="it-IT" sz="2400" dirty="0" err="1"/>
              <a:t>Timescale</a:t>
            </a:r>
            <a:endParaRPr lang="it-IT" sz="2400" dirty="0"/>
          </a:p>
        </p:txBody>
      </p:sp>
      <p:sp>
        <p:nvSpPr>
          <p:cNvPr id="45" name="Rectangle 44"/>
          <p:cNvSpPr/>
          <p:nvPr/>
        </p:nvSpPr>
        <p:spPr>
          <a:xfrm>
            <a:off x="184727" y="3392089"/>
            <a:ext cx="8751455" cy="438727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</a:gradFill>
          <a:ln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cxnSp>
        <p:nvCxnSpPr>
          <p:cNvPr id="46" name="Straight Connector 45"/>
          <p:cNvCxnSpPr/>
          <p:nvPr/>
        </p:nvCxnSpPr>
        <p:spPr>
          <a:xfrm>
            <a:off x="7770605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605027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439449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273871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08293" y="3392089"/>
            <a:ext cx="0" cy="43872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942715" y="3392089"/>
            <a:ext cx="0" cy="438727"/>
          </a:xfrm>
          <a:prstGeom prst="line">
            <a:avLst/>
          </a:prstGeom>
          <a:ln>
            <a:solidFill>
              <a:srgbClr val="0B87D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359926" y="3392089"/>
            <a:ext cx="0" cy="43872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77137" y="3392089"/>
            <a:ext cx="0" cy="43872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856660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691082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525504" y="3392089"/>
            <a:ext cx="0" cy="438727"/>
          </a:xfrm>
          <a:prstGeom prst="line">
            <a:avLst/>
          </a:prstGeom>
          <a:ln>
            <a:solidFill>
              <a:srgbClr val="0B87D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353394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187816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022238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936182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8913092" y="3971345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8566722" y="4415699"/>
            <a:ext cx="687214" cy="747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>
                <a:effectLst/>
                <a:latin typeface="TeX Gyre Termes"/>
                <a:cs typeface="TeX Gyre Termes"/>
              </a:rPr>
              <a:t>s</a:t>
            </a:r>
            <a:endParaRPr lang="it-IT" sz="1800" noProof="1" smtClean="0">
              <a:effectLst/>
              <a:latin typeface="TeX Gyre Termes"/>
              <a:cs typeface="TeX Gyre Termes"/>
            </a:endParaRPr>
          </a:p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10</a:t>
            </a:r>
            <a:r>
              <a:rPr lang="it-IT" sz="1800" baseline="30000" noProof="1" smtClean="0">
                <a:effectLst/>
                <a:latin typeface="TeX Gyre Termes"/>
                <a:cs typeface="TeX Gyre Termes"/>
              </a:rPr>
              <a:t>0</a:t>
            </a:r>
            <a:endParaRPr lang="it-IT" sz="1800" baseline="30000" noProof="1">
              <a:effectLst/>
              <a:latin typeface="TeX Gyre Termes"/>
              <a:cs typeface="TeX Gyre Termes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5439449" y="3971345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5121695" y="4427244"/>
            <a:ext cx="662582" cy="747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µs</a:t>
            </a:r>
          </a:p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10</a:t>
            </a:r>
            <a:r>
              <a:rPr lang="it-IT" sz="1800" baseline="30000" noProof="1" smtClean="0">
                <a:effectLst/>
                <a:latin typeface="TeX Gyre Termes"/>
                <a:cs typeface="TeX Gyre Termes"/>
              </a:rPr>
              <a:t>-6</a:t>
            </a:r>
            <a:endParaRPr lang="it-IT" sz="1800" baseline="30000" noProof="1">
              <a:effectLst/>
              <a:latin typeface="TeX Gyre Termes"/>
              <a:cs typeface="TeX Gyre Termes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 flipV="1">
            <a:off x="7187816" y="3971345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800792" y="4427244"/>
            <a:ext cx="796120" cy="747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>
                <a:effectLst/>
                <a:latin typeface="TeX Gyre Termes"/>
                <a:cs typeface="TeX Gyre Termes"/>
              </a:rPr>
              <a:t>m</a:t>
            </a:r>
            <a:r>
              <a:rPr lang="it-IT" sz="1800" noProof="1" smtClean="0">
                <a:effectLst/>
                <a:latin typeface="TeX Gyre Termes"/>
                <a:cs typeface="TeX Gyre Termes"/>
              </a:rPr>
              <a:t>s</a:t>
            </a:r>
          </a:p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10</a:t>
            </a:r>
            <a:r>
              <a:rPr lang="it-IT" sz="1800" baseline="30000" noProof="1" smtClean="0">
                <a:effectLst/>
                <a:latin typeface="TeX Gyre Termes"/>
                <a:cs typeface="TeX Gyre Termes"/>
              </a:rPr>
              <a:t>-</a:t>
            </a:r>
            <a:r>
              <a:rPr lang="it-IT" sz="1800" baseline="30000" noProof="1">
                <a:effectLst/>
                <a:latin typeface="TeX Gyre Termes"/>
                <a:cs typeface="TeX Gyre Termes"/>
              </a:rPr>
              <a:t>3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 flipV="1">
            <a:off x="3691082" y="4009917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1942715" y="4048489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255032" y="4048489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3371336" y="4461879"/>
            <a:ext cx="662582" cy="747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>
                <a:effectLst/>
                <a:latin typeface="TeX Gyre Termes"/>
                <a:cs typeface="TeX Gyre Termes"/>
              </a:rPr>
              <a:t>n</a:t>
            </a:r>
            <a:r>
              <a:rPr lang="it-IT" sz="1800" noProof="1" smtClean="0">
                <a:effectLst/>
                <a:latin typeface="TeX Gyre Termes"/>
                <a:cs typeface="TeX Gyre Termes"/>
              </a:rPr>
              <a:t>s</a:t>
            </a:r>
          </a:p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10</a:t>
            </a:r>
            <a:r>
              <a:rPr lang="it-IT" sz="1800" baseline="30000" noProof="1" smtClean="0">
                <a:effectLst/>
                <a:latin typeface="TeX Gyre Termes"/>
                <a:cs typeface="TeX Gyre Termes"/>
              </a:rPr>
              <a:t>-9</a:t>
            </a:r>
            <a:endParaRPr lang="it-IT" sz="1800" baseline="300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542153" y="4496514"/>
            <a:ext cx="824667" cy="10802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ps</a:t>
            </a:r>
          </a:p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10</a:t>
            </a:r>
            <a:r>
              <a:rPr lang="it-IT" sz="1800" baseline="30000" noProof="1" smtClean="0">
                <a:effectLst/>
                <a:latin typeface="TeX Gyre Termes"/>
                <a:cs typeface="TeX Gyre Termes"/>
              </a:rPr>
              <a:t>-12</a:t>
            </a:r>
            <a:endParaRPr lang="it-IT" sz="1800" baseline="30000" noProof="1">
              <a:effectLst/>
              <a:latin typeface="TeX Gyre Termes"/>
              <a:cs typeface="TeX Gyre Termes"/>
            </a:endParaRPr>
          </a:p>
          <a:p>
            <a:pPr algn="ctr">
              <a:lnSpc>
                <a:spcPct val="120000"/>
              </a:lnSpc>
            </a:pPr>
            <a:endParaRPr lang="it-IT" sz="18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-162369" y="4500451"/>
            <a:ext cx="867885" cy="10802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fs</a:t>
            </a:r>
          </a:p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10</a:t>
            </a:r>
            <a:r>
              <a:rPr lang="it-IT" sz="1800" baseline="30000" noProof="1" smtClean="0">
                <a:effectLst/>
                <a:latin typeface="TeX Gyre Termes"/>
                <a:cs typeface="TeX Gyre Termes"/>
              </a:rPr>
              <a:t>-15</a:t>
            </a:r>
            <a:endParaRPr lang="it-IT" sz="1800" baseline="30000" noProof="1">
              <a:effectLst/>
              <a:latin typeface="TeX Gyre Termes"/>
              <a:cs typeface="TeX Gyre Termes"/>
            </a:endParaRPr>
          </a:p>
          <a:p>
            <a:pPr algn="ctr">
              <a:lnSpc>
                <a:spcPct val="120000"/>
              </a:lnSpc>
            </a:pPr>
            <a:endParaRPr lang="it-IT" sz="1800" noProof="1">
              <a:effectLst/>
              <a:latin typeface="TeX Gyre Termes"/>
              <a:cs typeface="TeX Gyre Termes"/>
            </a:endParaRPr>
          </a:p>
        </p:txBody>
      </p:sp>
      <p:cxnSp>
        <p:nvCxnSpPr>
          <p:cNvPr id="97" name="Straight Arrow Connector 96"/>
          <p:cNvCxnSpPr/>
          <p:nvPr/>
        </p:nvCxnSpPr>
        <p:spPr>
          <a:xfrm>
            <a:off x="8883843" y="2715200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5410200" y="2715200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7158567" y="2715200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3661833" y="2753772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1913466" y="2792344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213849" y="2792344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-118022" y="1965321"/>
            <a:ext cx="1489493" cy="747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Vibrazioni atomiche</a:t>
            </a:r>
            <a:endParaRPr lang="it-IT" sz="1800" baseline="300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371471" y="2254887"/>
            <a:ext cx="1748367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Isomerizzazioni</a:t>
            </a:r>
            <a:endParaRPr lang="it-IT" sz="1800" baseline="300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371336" y="2029956"/>
            <a:ext cx="1489493" cy="747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Formazione di eliche</a:t>
            </a:r>
            <a:endParaRPr lang="it-IT" sz="18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183915" y="2258066"/>
            <a:ext cx="1489493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i="1" noProof="1" smtClean="0">
                <a:effectLst/>
                <a:latin typeface="TeX Gyre Termes"/>
                <a:cs typeface="TeX Gyre Termes"/>
              </a:rPr>
              <a:t>Fast-folding</a:t>
            </a:r>
            <a:endParaRPr lang="it-IT" sz="1800" baseline="300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391699" y="1964124"/>
            <a:ext cx="1961695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i="1" noProof="1" smtClean="0">
                <a:effectLst/>
                <a:latin typeface="TeX Gyre Termes"/>
                <a:cs typeface="TeX Gyre Termes"/>
              </a:rPr>
              <a:t>Standard-Folding</a:t>
            </a:r>
            <a:endParaRPr lang="it-IT" sz="1800" i="1" baseline="300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798391" y="2258066"/>
            <a:ext cx="1489493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i="1" noProof="1" smtClean="0">
                <a:effectLst/>
                <a:latin typeface="TeX Gyre Termes"/>
                <a:cs typeface="TeX Gyre Termes"/>
              </a:rPr>
              <a:t>Slow-folding</a:t>
            </a:r>
            <a:endParaRPr lang="it-IT" sz="1800" i="1" baseline="30000" noProof="1">
              <a:effectLst/>
              <a:latin typeface="TeX Gyre Termes"/>
              <a:cs typeface="TeX Gyre Termes"/>
            </a:endParaRPr>
          </a:p>
        </p:txBody>
      </p:sp>
    </p:spTree>
    <p:extLst>
      <p:ext uri="{BB962C8B-B14F-4D97-AF65-F5344CB8AC3E}">
        <p14:creationId xmlns:p14="http://schemas.microsoft.com/office/powerpoint/2010/main" val="328067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Folding</a:t>
            </a:r>
            <a:endParaRPr lang="it-IT" dirty="0"/>
          </a:p>
        </p:txBody>
      </p:sp>
      <p:grpSp>
        <p:nvGrpSpPr>
          <p:cNvPr id="7" name="Group 6"/>
          <p:cNvGrpSpPr/>
          <p:nvPr/>
        </p:nvGrpSpPr>
        <p:grpSpPr>
          <a:xfrm>
            <a:off x="833934" y="1183097"/>
            <a:ext cx="7239509" cy="5396557"/>
            <a:chOff x="1502123" y="1285688"/>
            <a:chExt cx="5651502" cy="42127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2123" y="3161687"/>
              <a:ext cx="5651499" cy="2336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502124" y="1285688"/>
              <a:ext cx="5651500" cy="18115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it-IT" sz="2400" noProof="1" smtClean="0">
                  <a:effectLst/>
                  <a:latin typeface="TeX Gyre Termes"/>
                  <a:cs typeface="TeX Gyre Termes"/>
                </a:rPr>
                <a:t>    Energy landscape</a:t>
              </a:r>
              <a:r>
                <a:rPr lang="it-IT" sz="2400" baseline="30000" noProof="1" smtClean="0">
                  <a:effectLst/>
                  <a:latin typeface="TeX Gyre Termes"/>
                  <a:cs typeface="TeX Gyre Termes"/>
                </a:rPr>
                <a:t>*</a:t>
              </a:r>
              <a:r>
                <a:rPr lang="it-IT" sz="2400" noProof="1" smtClean="0">
                  <a:effectLst/>
                  <a:latin typeface="TeX Gyre Termes"/>
                  <a:cs typeface="TeX Gyre Termes"/>
                </a:rPr>
                <a:t>, tramite MD classica</a:t>
              </a:r>
            </a:p>
            <a:p>
              <a:pPr algn="ctr">
                <a:lnSpc>
                  <a:spcPct val="110000"/>
                </a:lnSpc>
              </a:pPr>
              <a:endParaRPr lang="it-IT" sz="2400" noProof="1" smtClean="0">
                <a:effectLst/>
                <a:latin typeface="TeX Gyre Termes"/>
                <a:cs typeface="TeX Gyre Termes"/>
              </a:endParaRPr>
            </a:p>
            <a:p>
              <a:pPr algn="ctr">
                <a:lnSpc>
                  <a:spcPct val="110000"/>
                </a:lnSpc>
              </a:pPr>
              <a:r>
                <a:rPr lang="it-IT" sz="1800" baseline="30000" noProof="1" smtClean="0">
                  <a:effectLst/>
                  <a:latin typeface="TeX Gyre Termes"/>
                  <a:cs typeface="TeX Gyre Termes"/>
                </a:rPr>
                <a:t>*</a:t>
              </a:r>
              <a:r>
                <a:rPr lang="it-IT" sz="1800" noProof="1" smtClean="0">
                  <a:effectLst/>
                  <a:latin typeface="TeX Gyre Termes"/>
                  <a:cs typeface="TeX Gyre Termes"/>
                </a:rPr>
                <a:t>Mappatura di tutte le possibili conformazioni di una molecola e i corrispondenti valori di energia.</a:t>
              </a:r>
              <a:endParaRPr lang="it-IT" sz="1800" noProof="1">
                <a:effectLst/>
                <a:latin typeface="TeX Gyre Termes"/>
                <a:cs typeface="TeX Gyre Termes"/>
              </a:endParaRPr>
            </a:p>
            <a:p>
              <a:pPr algn="ctr">
                <a:lnSpc>
                  <a:spcPct val="110000"/>
                </a:lnSpc>
              </a:pPr>
              <a:endParaRPr lang="it-IT" sz="2400" noProof="1" smtClean="0">
                <a:effectLst/>
                <a:latin typeface="TeX Gyre Termes"/>
                <a:cs typeface="TeX Gyre Termes"/>
              </a:endParaRPr>
            </a:p>
            <a:p>
              <a:pPr algn="ctr">
                <a:lnSpc>
                  <a:spcPct val="110000"/>
                </a:lnSpc>
              </a:pPr>
              <a:endParaRPr lang="it-IT" sz="2400" noProof="1">
                <a:effectLst/>
                <a:latin typeface="TeX Gyre Termes"/>
                <a:cs typeface="TeX Gyre Terme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24511" y="2682736"/>
              <a:ext cx="2090999" cy="4917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it-IT" sz="1600" noProof="1" smtClean="0">
                  <a:effectLst/>
                  <a:latin typeface="TeX Gyre Termes"/>
                  <a:cs typeface="TeX Gyre Termes"/>
                </a:rPr>
                <a:t>Dalla conformazione nativa</a:t>
              </a:r>
            </a:p>
            <a:p>
              <a:pPr algn="ctr">
                <a:lnSpc>
                  <a:spcPct val="110000"/>
                </a:lnSpc>
              </a:pPr>
              <a:r>
                <a:rPr lang="it-IT" sz="1600" noProof="1" smtClean="0">
                  <a:effectLst/>
                  <a:latin typeface="TeX Gyre Termes"/>
                  <a:cs typeface="TeX Gyre Termes"/>
                </a:rPr>
                <a:t>350 K</a:t>
              </a:r>
              <a:endParaRPr lang="it-IT" sz="1600" noProof="1">
                <a:effectLst/>
                <a:latin typeface="TeX Gyre Termes"/>
                <a:cs typeface="TeX Gyre Terme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42126" y="2691748"/>
              <a:ext cx="2111499" cy="4917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it-IT" sz="1600" noProof="1" smtClean="0">
                  <a:effectLst/>
                  <a:latin typeface="TeX Gyre Termes"/>
                  <a:cs typeface="TeX Gyre Termes"/>
                </a:rPr>
                <a:t>Dalla conformazione lineare</a:t>
              </a:r>
            </a:p>
            <a:p>
              <a:pPr algn="ctr">
                <a:lnSpc>
                  <a:spcPct val="110000"/>
                </a:lnSpc>
              </a:pPr>
              <a:r>
                <a:rPr lang="it-IT" sz="1600" noProof="1" smtClean="0">
                  <a:effectLst/>
                  <a:latin typeface="TeX Gyre Termes"/>
                  <a:cs typeface="TeX Gyre Termes"/>
                </a:rPr>
                <a:t>350 K</a:t>
              </a:r>
              <a:endParaRPr lang="it-IT" sz="1600" noProof="1">
                <a:effectLst/>
                <a:latin typeface="TeX Gyre Termes"/>
                <a:cs typeface="TeX Gyre Terme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925455" y="3286165"/>
            <a:ext cx="1004454" cy="3793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774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Stuck</a:t>
            </a:r>
            <a:endParaRPr lang="it-IT" dirty="0"/>
          </a:p>
        </p:txBody>
      </p:sp>
      <p:grpSp>
        <p:nvGrpSpPr>
          <p:cNvPr id="11" name="Group 10"/>
          <p:cNvGrpSpPr/>
          <p:nvPr/>
        </p:nvGrpSpPr>
        <p:grpSpPr>
          <a:xfrm>
            <a:off x="840504" y="1386271"/>
            <a:ext cx="7462992" cy="5009096"/>
            <a:chOff x="688099" y="1752600"/>
            <a:chExt cx="7462992" cy="5009096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1149764" y="6357024"/>
              <a:ext cx="7001327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 w="lg" len="sm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V="1">
              <a:off x="1149764" y="1752600"/>
              <a:ext cx="0" cy="4604424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 w="lg" len="sm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149764" y="6300031"/>
              <a:ext cx="700132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2400" noProof="1" smtClean="0">
                  <a:effectLst/>
                  <a:latin typeface="TeX Gyre Termes"/>
                  <a:cs typeface="TeX Gyre Termes"/>
                </a:rPr>
                <a:t>Coordinate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1383280" y="3823979"/>
              <a:ext cx="460442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2400" noProof="1" smtClean="0">
                  <a:effectLst/>
                  <a:latin typeface="TeX Gyre Termes"/>
                  <a:cs typeface="TeX Gyre Termes"/>
                </a:rPr>
                <a:t>Energia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56060" y="3114775"/>
            <a:ext cx="6947436" cy="2390759"/>
            <a:chOff x="1356060" y="3114775"/>
            <a:chExt cx="6947436" cy="2390759"/>
          </a:xfrm>
        </p:grpSpPr>
        <p:sp>
          <p:nvSpPr>
            <p:cNvPr id="14" name="Freeform 13"/>
            <p:cNvSpPr/>
            <p:nvPr/>
          </p:nvSpPr>
          <p:spPr>
            <a:xfrm>
              <a:off x="1503171" y="3114775"/>
              <a:ext cx="6800325" cy="2390759"/>
            </a:xfrm>
            <a:custGeom>
              <a:avLst/>
              <a:gdLst>
                <a:gd name="connsiteX0" fmla="*/ 0 w 7331364"/>
                <a:gd name="connsiteY0" fmla="*/ 878305 h 2390759"/>
                <a:gd name="connsiteX1" fmla="*/ 11546 w 7331364"/>
                <a:gd name="connsiteY1" fmla="*/ 393396 h 2390759"/>
                <a:gd name="connsiteX2" fmla="*/ 46182 w 7331364"/>
                <a:gd name="connsiteY2" fmla="*/ 381850 h 2390759"/>
                <a:gd name="connsiteX3" fmla="*/ 184728 w 7331364"/>
                <a:gd name="connsiteY3" fmla="*/ 312577 h 2390759"/>
                <a:gd name="connsiteX4" fmla="*/ 219364 w 7331364"/>
                <a:gd name="connsiteY4" fmla="*/ 301032 h 2390759"/>
                <a:gd name="connsiteX5" fmla="*/ 254000 w 7331364"/>
                <a:gd name="connsiteY5" fmla="*/ 277941 h 2390759"/>
                <a:gd name="connsiteX6" fmla="*/ 392546 w 7331364"/>
                <a:gd name="connsiteY6" fmla="*/ 277941 h 2390759"/>
                <a:gd name="connsiteX7" fmla="*/ 427182 w 7331364"/>
                <a:gd name="connsiteY7" fmla="*/ 324123 h 2390759"/>
                <a:gd name="connsiteX8" fmla="*/ 484909 w 7331364"/>
                <a:gd name="connsiteY8" fmla="*/ 393396 h 2390759"/>
                <a:gd name="connsiteX9" fmla="*/ 496455 w 7331364"/>
                <a:gd name="connsiteY9" fmla="*/ 624305 h 2390759"/>
                <a:gd name="connsiteX10" fmla="*/ 542637 w 7331364"/>
                <a:gd name="connsiteY10" fmla="*/ 693577 h 2390759"/>
                <a:gd name="connsiteX11" fmla="*/ 600364 w 7331364"/>
                <a:gd name="connsiteY11" fmla="*/ 762850 h 2390759"/>
                <a:gd name="connsiteX12" fmla="*/ 635000 w 7331364"/>
                <a:gd name="connsiteY12" fmla="*/ 774396 h 2390759"/>
                <a:gd name="connsiteX13" fmla="*/ 669637 w 7331364"/>
                <a:gd name="connsiteY13" fmla="*/ 797486 h 2390759"/>
                <a:gd name="connsiteX14" fmla="*/ 762000 w 7331364"/>
                <a:gd name="connsiteY14" fmla="*/ 843668 h 2390759"/>
                <a:gd name="connsiteX15" fmla="*/ 831273 w 7331364"/>
                <a:gd name="connsiteY15" fmla="*/ 878305 h 2390759"/>
                <a:gd name="connsiteX16" fmla="*/ 877455 w 7331364"/>
                <a:gd name="connsiteY16" fmla="*/ 866759 h 2390759"/>
                <a:gd name="connsiteX17" fmla="*/ 889000 w 7331364"/>
                <a:gd name="connsiteY17" fmla="*/ 820577 h 2390759"/>
                <a:gd name="connsiteX18" fmla="*/ 912091 w 7331364"/>
                <a:gd name="connsiteY18" fmla="*/ 774396 h 2390759"/>
                <a:gd name="connsiteX19" fmla="*/ 981364 w 7331364"/>
                <a:gd name="connsiteY19" fmla="*/ 739759 h 2390759"/>
                <a:gd name="connsiteX20" fmla="*/ 1050637 w 7331364"/>
                <a:gd name="connsiteY20" fmla="*/ 705123 h 2390759"/>
                <a:gd name="connsiteX21" fmla="*/ 1073728 w 7331364"/>
                <a:gd name="connsiteY21" fmla="*/ 797486 h 2390759"/>
                <a:gd name="connsiteX22" fmla="*/ 1096818 w 7331364"/>
                <a:gd name="connsiteY22" fmla="*/ 866759 h 2390759"/>
                <a:gd name="connsiteX23" fmla="*/ 1119909 w 7331364"/>
                <a:gd name="connsiteY23" fmla="*/ 901396 h 2390759"/>
                <a:gd name="connsiteX24" fmla="*/ 1131455 w 7331364"/>
                <a:gd name="connsiteY24" fmla="*/ 947577 h 2390759"/>
                <a:gd name="connsiteX25" fmla="*/ 1177637 w 7331364"/>
                <a:gd name="connsiteY25" fmla="*/ 1028396 h 2390759"/>
                <a:gd name="connsiteX26" fmla="*/ 1212273 w 7331364"/>
                <a:gd name="connsiteY26" fmla="*/ 1109214 h 2390759"/>
                <a:gd name="connsiteX27" fmla="*/ 1293091 w 7331364"/>
                <a:gd name="connsiteY27" fmla="*/ 1097668 h 2390759"/>
                <a:gd name="connsiteX28" fmla="*/ 1304637 w 7331364"/>
                <a:gd name="connsiteY28" fmla="*/ 1039941 h 2390759"/>
                <a:gd name="connsiteX29" fmla="*/ 1327728 w 7331364"/>
                <a:gd name="connsiteY29" fmla="*/ 901396 h 2390759"/>
                <a:gd name="connsiteX30" fmla="*/ 1350818 w 7331364"/>
                <a:gd name="connsiteY30" fmla="*/ 820577 h 2390759"/>
                <a:gd name="connsiteX31" fmla="*/ 1385455 w 7331364"/>
                <a:gd name="connsiteY31" fmla="*/ 797486 h 2390759"/>
                <a:gd name="connsiteX32" fmla="*/ 1408546 w 7331364"/>
                <a:gd name="connsiteY32" fmla="*/ 762850 h 2390759"/>
                <a:gd name="connsiteX33" fmla="*/ 1431637 w 7331364"/>
                <a:gd name="connsiteY33" fmla="*/ 693577 h 2390759"/>
                <a:gd name="connsiteX34" fmla="*/ 1489364 w 7331364"/>
                <a:gd name="connsiteY34" fmla="*/ 335668 h 2390759"/>
                <a:gd name="connsiteX35" fmla="*/ 1524000 w 7331364"/>
                <a:gd name="connsiteY35" fmla="*/ 277941 h 2390759"/>
                <a:gd name="connsiteX36" fmla="*/ 1547091 w 7331364"/>
                <a:gd name="connsiteY36" fmla="*/ 231759 h 2390759"/>
                <a:gd name="connsiteX37" fmla="*/ 1581728 w 7331364"/>
                <a:gd name="connsiteY37" fmla="*/ 208668 h 2390759"/>
                <a:gd name="connsiteX38" fmla="*/ 1616364 w 7331364"/>
                <a:gd name="connsiteY38" fmla="*/ 358759 h 2390759"/>
                <a:gd name="connsiteX39" fmla="*/ 1639455 w 7331364"/>
                <a:gd name="connsiteY39" fmla="*/ 428032 h 2390759"/>
                <a:gd name="connsiteX40" fmla="*/ 1651000 w 7331364"/>
                <a:gd name="connsiteY40" fmla="*/ 485759 h 2390759"/>
                <a:gd name="connsiteX41" fmla="*/ 1720273 w 7331364"/>
                <a:gd name="connsiteY41" fmla="*/ 612759 h 2390759"/>
                <a:gd name="connsiteX42" fmla="*/ 1754909 w 7331364"/>
                <a:gd name="connsiteY42" fmla="*/ 635850 h 2390759"/>
                <a:gd name="connsiteX43" fmla="*/ 1916546 w 7331364"/>
                <a:gd name="connsiteY43" fmla="*/ 578123 h 2390759"/>
                <a:gd name="connsiteX44" fmla="*/ 1939637 w 7331364"/>
                <a:gd name="connsiteY44" fmla="*/ 543486 h 2390759"/>
                <a:gd name="connsiteX45" fmla="*/ 1962728 w 7331364"/>
                <a:gd name="connsiteY45" fmla="*/ 474214 h 2390759"/>
                <a:gd name="connsiteX46" fmla="*/ 2043546 w 7331364"/>
                <a:gd name="connsiteY46" fmla="*/ 404941 h 2390759"/>
                <a:gd name="connsiteX47" fmla="*/ 2089728 w 7331364"/>
                <a:gd name="connsiteY47" fmla="*/ 347214 h 2390759"/>
                <a:gd name="connsiteX48" fmla="*/ 2170546 w 7331364"/>
                <a:gd name="connsiteY48" fmla="*/ 301032 h 2390759"/>
                <a:gd name="connsiteX49" fmla="*/ 2205182 w 7331364"/>
                <a:gd name="connsiteY49" fmla="*/ 277941 h 2390759"/>
                <a:gd name="connsiteX50" fmla="*/ 2239818 w 7331364"/>
                <a:gd name="connsiteY50" fmla="*/ 185577 h 2390759"/>
                <a:gd name="connsiteX51" fmla="*/ 2251364 w 7331364"/>
                <a:gd name="connsiteY51" fmla="*/ 12396 h 2390759"/>
                <a:gd name="connsiteX52" fmla="*/ 2320637 w 7331364"/>
                <a:gd name="connsiteY52" fmla="*/ 850 h 2390759"/>
                <a:gd name="connsiteX53" fmla="*/ 2366818 w 7331364"/>
                <a:gd name="connsiteY53" fmla="*/ 23941 h 2390759"/>
                <a:gd name="connsiteX54" fmla="*/ 2389909 w 7331364"/>
                <a:gd name="connsiteY54" fmla="*/ 81668 h 2390759"/>
                <a:gd name="connsiteX55" fmla="*/ 2401455 w 7331364"/>
                <a:gd name="connsiteY55" fmla="*/ 127850 h 2390759"/>
                <a:gd name="connsiteX56" fmla="*/ 2413000 w 7331364"/>
                <a:gd name="connsiteY56" fmla="*/ 162486 h 2390759"/>
                <a:gd name="connsiteX57" fmla="*/ 2424546 w 7331364"/>
                <a:gd name="connsiteY57" fmla="*/ 589668 h 2390759"/>
                <a:gd name="connsiteX58" fmla="*/ 2436091 w 7331364"/>
                <a:gd name="connsiteY58" fmla="*/ 693577 h 2390759"/>
                <a:gd name="connsiteX59" fmla="*/ 2447637 w 7331364"/>
                <a:gd name="connsiteY59" fmla="*/ 1224668 h 2390759"/>
                <a:gd name="connsiteX60" fmla="*/ 2493818 w 7331364"/>
                <a:gd name="connsiteY60" fmla="*/ 1247759 h 2390759"/>
                <a:gd name="connsiteX61" fmla="*/ 2563091 w 7331364"/>
                <a:gd name="connsiteY61" fmla="*/ 1293941 h 2390759"/>
                <a:gd name="connsiteX62" fmla="*/ 2597728 w 7331364"/>
                <a:gd name="connsiteY62" fmla="*/ 1363214 h 2390759"/>
                <a:gd name="connsiteX63" fmla="*/ 2643909 w 7331364"/>
                <a:gd name="connsiteY63" fmla="*/ 1455577 h 2390759"/>
                <a:gd name="connsiteX64" fmla="*/ 2713182 w 7331364"/>
                <a:gd name="connsiteY64" fmla="*/ 1478668 h 2390759"/>
                <a:gd name="connsiteX65" fmla="*/ 2794000 w 7331364"/>
                <a:gd name="connsiteY65" fmla="*/ 1374759 h 2390759"/>
                <a:gd name="connsiteX66" fmla="*/ 2817091 w 7331364"/>
                <a:gd name="connsiteY66" fmla="*/ 1293941 h 2390759"/>
                <a:gd name="connsiteX67" fmla="*/ 2840182 w 7331364"/>
                <a:gd name="connsiteY67" fmla="*/ 1224668 h 2390759"/>
                <a:gd name="connsiteX68" fmla="*/ 2874818 w 7331364"/>
                <a:gd name="connsiteY68" fmla="*/ 1213123 h 2390759"/>
                <a:gd name="connsiteX69" fmla="*/ 2886364 w 7331364"/>
                <a:gd name="connsiteY69" fmla="*/ 1178486 h 2390759"/>
                <a:gd name="connsiteX70" fmla="*/ 2897909 w 7331364"/>
                <a:gd name="connsiteY70" fmla="*/ 1132305 h 2390759"/>
                <a:gd name="connsiteX71" fmla="*/ 2921000 w 7331364"/>
                <a:gd name="connsiteY71" fmla="*/ 1097668 h 2390759"/>
                <a:gd name="connsiteX72" fmla="*/ 2944091 w 7331364"/>
                <a:gd name="connsiteY72" fmla="*/ 1051486 h 2390759"/>
                <a:gd name="connsiteX73" fmla="*/ 2990273 w 7331364"/>
                <a:gd name="connsiteY73" fmla="*/ 1178486 h 2390759"/>
                <a:gd name="connsiteX74" fmla="*/ 3013364 w 7331364"/>
                <a:gd name="connsiteY74" fmla="*/ 1213123 h 2390759"/>
                <a:gd name="connsiteX75" fmla="*/ 3024909 w 7331364"/>
                <a:gd name="connsiteY75" fmla="*/ 1247759 h 2390759"/>
                <a:gd name="connsiteX76" fmla="*/ 3094182 w 7331364"/>
                <a:gd name="connsiteY76" fmla="*/ 1305486 h 2390759"/>
                <a:gd name="connsiteX77" fmla="*/ 3198091 w 7331364"/>
                <a:gd name="connsiteY77" fmla="*/ 1293941 h 2390759"/>
                <a:gd name="connsiteX78" fmla="*/ 3221182 w 7331364"/>
                <a:gd name="connsiteY78" fmla="*/ 1259305 h 2390759"/>
                <a:gd name="connsiteX79" fmla="*/ 3290455 w 7331364"/>
                <a:gd name="connsiteY79" fmla="*/ 1236214 h 2390759"/>
                <a:gd name="connsiteX80" fmla="*/ 3302000 w 7331364"/>
                <a:gd name="connsiteY80" fmla="*/ 1328577 h 2390759"/>
                <a:gd name="connsiteX81" fmla="*/ 3313546 w 7331364"/>
                <a:gd name="connsiteY81" fmla="*/ 1374759 h 2390759"/>
                <a:gd name="connsiteX82" fmla="*/ 3336637 w 7331364"/>
                <a:gd name="connsiteY82" fmla="*/ 1444032 h 2390759"/>
                <a:gd name="connsiteX83" fmla="*/ 3348182 w 7331364"/>
                <a:gd name="connsiteY83" fmla="*/ 1478668 h 2390759"/>
                <a:gd name="connsiteX84" fmla="*/ 3371273 w 7331364"/>
                <a:gd name="connsiteY84" fmla="*/ 1547941 h 2390759"/>
                <a:gd name="connsiteX85" fmla="*/ 3382818 w 7331364"/>
                <a:gd name="connsiteY85" fmla="*/ 1582577 h 2390759"/>
                <a:gd name="connsiteX86" fmla="*/ 3405909 w 7331364"/>
                <a:gd name="connsiteY86" fmla="*/ 1663396 h 2390759"/>
                <a:gd name="connsiteX87" fmla="*/ 3429000 w 7331364"/>
                <a:gd name="connsiteY87" fmla="*/ 1825032 h 2390759"/>
                <a:gd name="connsiteX88" fmla="*/ 3452091 w 7331364"/>
                <a:gd name="connsiteY88" fmla="*/ 1928941 h 2390759"/>
                <a:gd name="connsiteX89" fmla="*/ 3463637 w 7331364"/>
                <a:gd name="connsiteY89" fmla="*/ 1975123 h 2390759"/>
                <a:gd name="connsiteX90" fmla="*/ 3486728 w 7331364"/>
                <a:gd name="connsiteY90" fmla="*/ 2009759 h 2390759"/>
                <a:gd name="connsiteX91" fmla="*/ 3498273 w 7331364"/>
                <a:gd name="connsiteY91" fmla="*/ 2055941 h 2390759"/>
                <a:gd name="connsiteX92" fmla="*/ 3521364 w 7331364"/>
                <a:gd name="connsiteY92" fmla="*/ 2090577 h 2390759"/>
                <a:gd name="connsiteX93" fmla="*/ 3532909 w 7331364"/>
                <a:gd name="connsiteY93" fmla="*/ 2159850 h 2390759"/>
                <a:gd name="connsiteX94" fmla="*/ 3590637 w 7331364"/>
                <a:gd name="connsiteY94" fmla="*/ 2252214 h 2390759"/>
                <a:gd name="connsiteX95" fmla="*/ 3613728 w 7331364"/>
                <a:gd name="connsiteY95" fmla="*/ 2298396 h 2390759"/>
                <a:gd name="connsiteX96" fmla="*/ 3659909 w 7331364"/>
                <a:gd name="connsiteY96" fmla="*/ 2321486 h 2390759"/>
                <a:gd name="connsiteX97" fmla="*/ 3775364 w 7331364"/>
                <a:gd name="connsiteY97" fmla="*/ 2390759 h 2390759"/>
                <a:gd name="connsiteX98" fmla="*/ 3856182 w 7331364"/>
                <a:gd name="connsiteY98" fmla="*/ 2379214 h 2390759"/>
                <a:gd name="connsiteX99" fmla="*/ 3902364 w 7331364"/>
                <a:gd name="connsiteY99" fmla="*/ 2321486 h 2390759"/>
                <a:gd name="connsiteX100" fmla="*/ 3937000 w 7331364"/>
                <a:gd name="connsiteY100" fmla="*/ 2263759 h 2390759"/>
                <a:gd name="connsiteX101" fmla="*/ 3960091 w 7331364"/>
                <a:gd name="connsiteY101" fmla="*/ 2229123 h 2390759"/>
                <a:gd name="connsiteX102" fmla="*/ 4017818 w 7331364"/>
                <a:gd name="connsiteY102" fmla="*/ 2125214 h 2390759"/>
                <a:gd name="connsiteX103" fmla="*/ 4052455 w 7331364"/>
                <a:gd name="connsiteY103" fmla="*/ 2079032 h 2390759"/>
                <a:gd name="connsiteX104" fmla="*/ 4110182 w 7331364"/>
                <a:gd name="connsiteY104" fmla="*/ 2009759 h 2390759"/>
                <a:gd name="connsiteX105" fmla="*/ 4121728 w 7331364"/>
                <a:gd name="connsiteY105" fmla="*/ 1975123 h 2390759"/>
                <a:gd name="connsiteX106" fmla="*/ 4144818 w 7331364"/>
                <a:gd name="connsiteY106" fmla="*/ 1859668 h 2390759"/>
                <a:gd name="connsiteX107" fmla="*/ 4156364 w 7331364"/>
                <a:gd name="connsiteY107" fmla="*/ 1825032 h 2390759"/>
                <a:gd name="connsiteX108" fmla="*/ 4167909 w 7331364"/>
                <a:gd name="connsiteY108" fmla="*/ 1351668 h 2390759"/>
                <a:gd name="connsiteX109" fmla="*/ 4191000 w 7331364"/>
                <a:gd name="connsiteY109" fmla="*/ 1247759 h 2390759"/>
                <a:gd name="connsiteX110" fmla="*/ 4202546 w 7331364"/>
                <a:gd name="connsiteY110" fmla="*/ 1213123 h 2390759"/>
                <a:gd name="connsiteX111" fmla="*/ 4248728 w 7331364"/>
                <a:gd name="connsiteY111" fmla="*/ 1051486 h 2390759"/>
                <a:gd name="connsiteX112" fmla="*/ 4271818 w 7331364"/>
                <a:gd name="connsiteY112" fmla="*/ 936032 h 2390759"/>
                <a:gd name="connsiteX113" fmla="*/ 4294909 w 7331364"/>
                <a:gd name="connsiteY113" fmla="*/ 635850 h 2390759"/>
                <a:gd name="connsiteX114" fmla="*/ 4318000 w 7331364"/>
                <a:gd name="connsiteY114" fmla="*/ 716668 h 2390759"/>
                <a:gd name="connsiteX115" fmla="*/ 4341091 w 7331364"/>
                <a:gd name="connsiteY115" fmla="*/ 751305 h 2390759"/>
                <a:gd name="connsiteX116" fmla="*/ 4352637 w 7331364"/>
                <a:gd name="connsiteY116" fmla="*/ 785941 h 2390759"/>
                <a:gd name="connsiteX117" fmla="*/ 4375728 w 7331364"/>
                <a:gd name="connsiteY117" fmla="*/ 843668 h 2390759"/>
                <a:gd name="connsiteX118" fmla="*/ 4421909 w 7331364"/>
                <a:gd name="connsiteY118" fmla="*/ 912941 h 2390759"/>
                <a:gd name="connsiteX119" fmla="*/ 4456546 w 7331364"/>
                <a:gd name="connsiteY119" fmla="*/ 924486 h 2390759"/>
                <a:gd name="connsiteX120" fmla="*/ 4491182 w 7331364"/>
                <a:gd name="connsiteY120" fmla="*/ 774396 h 2390759"/>
                <a:gd name="connsiteX121" fmla="*/ 4502728 w 7331364"/>
                <a:gd name="connsiteY121" fmla="*/ 739759 h 2390759"/>
                <a:gd name="connsiteX122" fmla="*/ 4514273 w 7331364"/>
                <a:gd name="connsiteY122" fmla="*/ 682032 h 2390759"/>
                <a:gd name="connsiteX123" fmla="*/ 4537364 w 7331364"/>
                <a:gd name="connsiteY123" fmla="*/ 474214 h 2390759"/>
                <a:gd name="connsiteX124" fmla="*/ 4595091 w 7331364"/>
                <a:gd name="connsiteY124" fmla="*/ 404941 h 2390759"/>
                <a:gd name="connsiteX125" fmla="*/ 4618182 w 7331364"/>
                <a:gd name="connsiteY125" fmla="*/ 254850 h 2390759"/>
                <a:gd name="connsiteX126" fmla="*/ 4641273 w 7331364"/>
                <a:gd name="connsiteY126" fmla="*/ 174032 h 2390759"/>
                <a:gd name="connsiteX127" fmla="*/ 4710546 w 7331364"/>
                <a:gd name="connsiteY127" fmla="*/ 116305 h 2390759"/>
                <a:gd name="connsiteX128" fmla="*/ 4745182 w 7331364"/>
                <a:gd name="connsiteY128" fmla="*/ 70123 h 2390759"/>
                <a:gd name="connsiteX129" fmla="*/ 4791364 w 7331364"/>
                <a:gd name="connsiteY129" fmla="*/ 47032 h 2390759"/>
                <a:gd name="connsiteX130" fmla="*/ 4814455 w 7331364"/>
                <a:gd name="connsiteY130" fmla="*/ 139396 h 2390759"/>
                <a:gd name="connsiteX131" fmla="*/ 4826000 w 7331364"/>
                <a:gd name="connsiteY131" fmla="*/ 185577 h 2390759"/>
                <a:gd name="connsiteX132" fmla="*/ 4849091 w 7331364"/>
                <a:gd name="connsiteY132" fmla="*/ 301032 h 2390759"/>
                <a:gd name="connsiteX133" fmla="*/ 4860637 w 7331364"/>
                <a:gd name="connsiteY133" fmla="*/ 335668 h 2390759"/>
                <a:gd name="connsiteX134" fmla="*/ 4906818 w 7331364"/>
                <a:gd name="connsiteY134" fmla="*/ 404941 h 2390759"/>
                <a:gd name="connsiteX135" fmla="*/ 4953000 w 7331364"/>
                <a:gd name="connsiteY135" fmla="*/ 474214 h 2390759"/>
                <a:gd name="connsiteX136" fmla="*/ 4976091 w 7331364"/>
                <a:gd name="connsiteY136" fmla="*/ 531941 h 2390759"/>
                <a:gd name="connsiteX137" fmla="*/ 5080000 w 7331364"/>
                <a:gd name="connsiteY137" fmla="*/ 601214 h 2390759"/>
                <a:gd name="connsiteX138" fmla="*/ 5160818 w 7331364"/>
                <a:gd name="connsiteY138" fmla="*/ 682032 h 2390759"/>
                <a:gd name="connsiteX139" fmla="*/ 5230091 w 7331364"/>
                <a:gd name="connsiteY139" fmla="*/ 705123 h 2390759"/>
                <a:gd name="connsiteX140" fmla="*/ 5276273 w 7331364"/>
                <a:gd name="connsiteY140" fmla="*/ 693577 h 2390759"/>
                <a:gd name="connsiteX141" fmla="*/ 5334000 w 7331364"/>
                <a:gd name="connsiteY141" fmla="*/ 578123 h 2390759"/>
                <a:gd name="connsiteX142" fmla="*/ 5345546 w 7331364"/>
                <a:gd name="connsiteY142" fmla="*/ 543486 h 2390759"/>
                <a:gd name="connsiteX143" fmla="*/ 5357091 w 7331364"/>
                <a:gd name="connsiteY143" fmla="*/ 508850 h 2390759"/>
                <a:gd name="connsiteX144" fmla="*/ 5391728 w 7331364"/>
                <a:gd name="connsiteY144" fmla="*/ 485759 h 2390759"/>
                <a:gd name="connsiteX145" fmla="*/ 5426364 w 7331364"/>
                <a:gd name="connsiteY145" fmla="*/ 612759 h 2390759"/>
                <a:gd name="connsiteX146" fmla="*/ 5461000 w 7331364"/>
                <a:gd name="connsiteY146" fmla="*/ 693577 h 2390759"/>
                <a:gd name="connsiteX147" fmla="*/ 5472546 w 7331364"/>
                <a:gd name="connsiteY147" fmla="*/ 728214 h 2390759"/>
                <a:gd name="connsiteX148" fmla="*/ 5507182 w 7331364"/>
                <a:gd name="connsiteY148" fmla="*/ 936032 h 2390759"/>
                <a:gd name="connsiteX149" fmla="*/ 5518728 w 7331364"/>
                <a:gd name="connsiteY149" fmla="*/ 970668 h 2390759"/>
                <a:gd name="connsiteX150" fmla="*/ 5530273 w 7331364"/>
                <a:gd name="connsiteY150" fmla="*/ 1016850 h 2390759"/>
                <a:gd name="connsiteX151" fmla="*/ 5576455 w 7331364"/>
                <a:gd name="connsiteY151" fmla="*/ 1097668 h 2390759"/>
                <a:gd name="connsiteX152" fmla="*/ 5622637 w 7331364"/>
                <a:gd name="connsiteY152" fmla="*/ 1178486 h 2390759"/>
                <a:gd name="connsiteX153" fmla="*/ 5645728 w 7331364"/>
                <a:gd name="connsiteY153" fmla="*/ 1224668 h 2390759"/>
                <a:gd name="connsiteX154" fmla="*/ 5657273 w 7331364"/>
                <a:gd name="connsiteY154" fmla="*/ 1259305 h 2390759"/>
                <a:gd name="connsiteX155" fmla="*/ 5691909 w 7331364"/>
                <a:gd name="connsiteY155" fmla="*/ 1282396 h 2390759"/>
                <a:gd name="connsiteX156" fmla="*/ 5703455 w 7331364"/>
                <a:gd name="connsiteY156" fmla="*/ 1317032 h 2390759"/>
                <a:gd name="connsiteX157" fmla="*/ 5772728 w 7331364"/>
                <a:gd name="connsiteY157" fmla="*/ 1397850 h 2390759"/>
                <a:gd name="connsiteX158" fmla="*/ 5830455 w 7331364"/>
                <a:gd name="connsiteY158" fmla="*/ 1444032 h 2390759"/>
                <a:gd name="connsiteX159" fmla="*/ 5876637 w 7331364"/>
                <a:gd name="connsiteY159" fmla="*/ 1455577 h 2390759"/>
                <a:gd name="connsiteX160" fmla="*/ 5992091 w 7331364"/>
                <a:gd name="connsiteY160" fmla="*/ 1397850 h 2390759"/>
                <a:gd name="connsiteX161" fmla="*/ 6003637 w 7331364"/>
                <a:gd name="connsiteY161" fmla="*/ 1340123 h 2390759"/>
                <a:gd name="connsiteX162" fmla="*/ 6015182 w 7331364"/>
                <a:gd name="connsiteY162" fmla="*/ 1097668 h 2390759"/>
                <a:gd name="connsiteX163" fmla="*/ 6049818 w 7331364"/>
                <a:gd name="connsiteY163" fmla="*/ 1086123 h 2390759"/>
                <a:gd name="connsiteX164" fmla="*/ 6188364 w 7331364"/>
                <a:gd name="connsiteY164" fmla="*/ 1097668 h 2390759"/>
                <a:gd name="connsiteX165" fmla="*/ 6223000 w 7331364"/>
                <a:gd name="connsiteY165" fmla="*/ 1132305 h 2390759"/>
                <a:gd name="connsiteX166" fmla="*/ 6280728 w 7331364"/>
                <a:gd name="connsiteY166" fmla="*/ 1155396 h 2390759"/>
                <a:gd name="connsiteX167" fmla="*/ 6350000 w 7331364"/>
                <a:gd name="connsiteY167" fmla="*/ 1190032 h 2390759"/>
                <a:gd name="connsiteX168" fmla="*/ 6442364 w 7331364"/>
                <a:gd name="connsiteY168" fmla="*/ 1143850 h 2390759"/>
                <a:gd name="connsiteX169" fmla="*/ 6488546 w 7331364"/>
                <a:gd name="connsiteY169" fmla="*/ 1120759 h 2390759"/>
                <a:gd name="connsiteX170" fmla="*/ 6580909 w 7331364"/>
                <a:gd name="connsiteY170" fmla="*/ 1028396 h 2390759"/>
                <a:gd name="connsiteX171" fmla="*/ 6707909 w 7331364"/>
                <a:gd name="connsiteY171" fmla="*/ 993759 h 2390759"/>
                <a:gd name="connsiteX172" fmla="*/ 6800273 w 7331364"/>
                <a:gd name="connsiteY172" fmla="*/ 912941 h 2390759"/>
                <a:gd name="connsiteX173" fmla="*/ 6811818 w 7331364"/>
                <a:gd name="connsiteY173" fmla="*/ 878305 h 2390759"/>
                <a:gd name="connsiteX174" fmla="*/ 6904182 w 7331364"/>
                <a:gd name="connsiteY174" fmla="*/ 855214 h 2390759"/>
                <a:gd name="connsiteX175" fmla="*/ 6973455 w 7331364"/>
                <a:gd name="connsiteY175" fmla="*/ 809032 h 2390759"/>
                <a:gd name="connsiteX176" fmla="*/ 7054273 w 7331364"/>
                <a:gd name="connsiteY176" fmla="*/ 762850 h 2390759"/>
                <a:gd name="connsiteX177" fmla="*/ 7112000 w 7331364"/>
                <a:gd name="connsiteY177" fmla="*/ 451123 h 2390759"/>
                <a:gd name="connsiteX178" fmla="*/ 7146637 w 7331364"/>
                <a:gd name="connsiteY178" fmla="*/ 428032 h 2390759"/>
                <a:gd name="connsiteX179" fmla="*/ 7204364 w 7331364"/>
                <a:gd name="connsiteY179" fmla="*/ 416486 h 2390759"/>
                <a:gd name="connsiteX180" fmla="*/ 7239000 w 7331364"/>
                <a:gd name="connsiteY180" fmla="*/ 404941 h 2390759"/>
                <a:gd name="connsiteX181" fmla="*/ 7285182 w 7331364"/>
                <a:gd name="connsiteY181" fmla="*/ 393396 h 2390759"/>
                <a:gd name="connsiteX182" fmla="*/ 7331364 w 7331364"/>
                <a:gd name="connsiteY182" fmla="*/ 381850 h 239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7331364" h="2390759">
                  <a:moveTo>
                    <a:pt x="0" y="878305"/>
                  </a:moveTo>
                  <a:cubicBezTo>
                    <a:pt x="3849" y="716669"/>
                    <a:pt x="-3430" y="554383"/>
                    <a:pt x="11546" y="393396"/>
                  </a:cubicBezTo>
                  <a:cubicBezTo>
                    <a:pt x="12673" y="381278"/>
                    <a:pt x="36056" y="388601"/>
                    <a:pt x="46182" y="381850"/>
                  </a:cubicBezTo>
                  <a:cubicBezTo>
                    <a:pt x="167083" y="301248"/>
                    <a:pt x="-69842" y="397434"/>
                    <a:pt x="184728" y="312577"/>
                  </a:cubicBezTo>
                  <a:lnTo>
                    <a:pt x="219364" y="301032"/>
                  </a:lnTo>
                  <a:cubicBezTo>
                    <a:pt x="230909" y="293335"/>
                    <a:pt x="241589" y="284146"/>
                    <a:pt x="254000" y="277941"/>
                  </a:cubicBezTo>
                  <a:cubicBezTo>
                    <a:pt x="303233" y="253325"/>
                    <a:pt x="329416" y="270927"/>
                    <a:pt x="392546" y="277941"/>
                  </a:cubicBezTo>
                  <a:cubicBezTo>
                    <a:pt x="404091" y="293335"/>
                    <a:pt x="414659" y="309513"/>
                    <a:pt x="427182" y="324123"/>
                  </a:cubicBezTo>
                  <a:cubicBezTo>
                    <a:pt x="493854" y="401908"/>
                    <a:pt x="433874" y="316842"/>
                    <a:pt x="484909" y="393396"/>
                  </a:cubicBezTo>
                  <a:cubicBezTo>
                    <a:pt x="488758" y="470366"/>
                    <a:pt x="481901" y="548626"/>
                    <a:pt x="496455" y="624305"/>
                  </a:cubicBezTo>
                  <a:cubicBezTo>
                    <a:pt x="501696" y="651557"/>
                    <a:pt x="527243" y="670486"/>
                    <a:pt x="542637" y="693577"/>
                  </a:cubicBezTo>
                  <a:cubicBezTo>
                    <a:pt x="559676" y="719136"/>
                    <a:pt x="573694" y="745070"/>
                    <a:pt x="600364" y="762850"/>
                  </a:cubicBezTo>
                  <a:cubicBezTo>
                    <a:pt x="610490" y="769601"/>
                    <a:pt x="624115" y="768954"/>
                    <a:pt x="635000" y="774396"/>
                  </a:cubicBezTo>
                  <a:cubicBezTo>
                    <a:pt x="647411" y="780601"/>
                    <a:pt x="657455" y="790842"/>
                    <a:pt x="669637" y="797486"/>
                  </a:cubicBezTo>
                  <a:cubicBezTo>
                    <a:pt x="699856" y="813969"/>
                    <a:pt x="733359" y="824574"/>
                    <a:pt x="762000" y="843668"/>
                  </a:cubicBezTo>
                  <a:cubicBezTo>
                    <a:pt x="806763" y="873510"/>
                    <a:pt x="783473" y="862371"/>
                    <a:pt x="831273" y="878305"/>
                  </a:cubicBezTo>
                  <a:cubicBezTo>
                    <a:pt x="846667" y="874456"/>
                    <a:pt x="866235" y="877979"/>
                    <a:pt x="877455" y="866759"/>
                  </a:cubicBezTo>
                  <a:cubicBezTo>
                    <a:pt x="888675" y="855539"/>
                    <a:pt x="883428" y="835434"/>
                    <a:pt x="889000" y="820577"/>
                  </a:cubicBezTo>
                  <a:cubicBezTo>
                    <a:pt x="895043" y="804462"/>
                    <a:pt x="901073" y="787618"/>
                    <a:pt x="912091" y="774396"/>
                  </a:cubicBezTo>
                  <a:cubicBezTo>
                    <a:pt x="935725" y="746036"/>
                    <a:pt x="952095" y="754394"/>
                    <a:pt x="981364" y="739759"/>
                  </a:cubicBezTo>
                  <a:cubicBezTo>
                    <a:pt x="1070878" y="695001"/>
                    <a:pt x="963586" y="734138"/>
                    <a:pt x="1050637" y="705123"/>
                  </a:cubicBezTo>
                  <a:cubicBezTo>
                    <a:pt x="1085666" y="810213"/>
                    <a:pt x="1031934" y="644239"/>
                    <a:pt x="1073728" y="797486"/>
                  </a:cubicBezTo>
                  <a:cubicBezTo>
                    <a:pt x="1080132" y="820968"/>
                    <a:pt x="1083317" y="846507"/>
                    <a:pt x="1096818" y="866759"/>
                  </a:cubicBezTo>
                  <a:lnTo>
                    <a:pt x="1119909" y="901396"/>
                  </a:lnTo>
                  <a:cubicBezTo>
                    <a:pt x="1123758" y="916790"/>
                    <a:pt x="1125883" y="932720"/>
                    <a:pt x="1131455" y="947577"/>
                  </a:cubicBezTo>
                  <a:cubicBezTo>
                    <a:pt x="1144011" y="981059"/>
                    <a:pt x="1158496" y="999684"/>
                    <a:pt x="1177637" y="1028396"/>
                  </a:cubicBezTo>
                  <a:cubicBezTo>
                    <a:pt x="1180212" y="1038697"/>
                    <a:pt x="1191168" y="1104524"/>
                    <a:pt x="1212273" y="1109214"/>
                  </a:cubicBezTo>
                  <a:cubicBezTo>
                    <a:pt x="1238838" y="1115117"/>
                    <a:pt x="1266152" y="1101517"/>
                    <a:pt x="1293091" y="1097668"/>
                  </a:cubicBezTo>
                  <a:cubicBezTo>
                    <a:pt x="1296940" y="1078426"/>
                    <a:pt x="1301227" y="1059266"/>
                    <a:pt x="1304637" y="1039941"/>
                  </a:cubicBezTo>
                  <a:cubicBezTo>
                    <a:pt x="1312774" y="993835"/>
                    <a:pt x="1316373" y="946817"/>
                    <a:pt x="1327728" y="901396"/>
                  </a:cubicBezTo>
                  <a:cubicBezTo>
                    <a:pt x="1328482" y="898380"/>
                    <a:pt x="1344796" y="828105"/>
                    <a:pt x="1350818" y="820577"/>
                  </a:cubicBezTo>
                  <a:cubicBezTo>
                    <a:pt x="1359486" y="809742"/>
                    <a:pt x="1373909" y="805183"/>
                    <a:pt x="1385455" y="797486"/>
                  </a:cubicBezTo>
                  <a:cubicBezTo>
                    <a:pt x="1393152" y="785941"/>
                    <a:pt x="1402910" y="775530"/>
                    <a:pt x="1408546" y="762850"/>
                  </a:cubicBezTo>
                  <a:cubicBezTo>
                    <a:pt x="1418431" y="740608"/>
                    <a:pt x="1431637" y="693577"/>
                    <a:pt x="1431637" y="693577"/>
                  </a:cubicBezTo>
                  <a:cubicBezTo>
                    <a:pt x="1455683" y="344916"/>
                    <a:pt x="1361646" y="420815"/>
                    <a:pt x="1489364" y="335668"/>
                  </a:cubicBezTo>
                  <a:cubicBezTo>
                    <a:pt x="1500909" y="316426"/>
                    <a:pt x="1513102" y="297557"/>
                    <a:pt x="1524000" y="277941"/>
                  </a:cubicBezTo>
                  <a:cubicBezTo>
                    <a:pt x="1532358" y="262896"/>
                    <a:pt x="1536073" y="244981"/>
                    <a:pt x="1547091" y="231759"/>
                  </a:cubicBezTo>
                  <a:cubicBezTo>
                    <a:pt x="1555974" y="221099"/>
                    <a:pt x="1570182" y="216365"/>
                    <a:pt x="1581728" y="208668"/>
                  </a:cubicBezTo>
                  <a:cubicBezTo>
                    <a:pt x="1629257" y="303730"/>
                    <a:pt x="1584989" y="201886"/>
                    <a:pt x="1616364" y="358759"/>
                  </a:cubicBezTo>
                  <a:cubicBezTo>
                    <a:pt x="1621138" y="382626"/>
                    <a:pt x="1633051" y="404550"/>
                    <a:pt x="1639455" y="428032"/>
                  </a:cubicBezTo>
                  <a:cubicBezTo>
                    <a:pt x="1644618" y="446964"/>
                    <a:pt x="1643956" y="467444"/>
                    <a:pt x="1651000" y="485759"/>
                  </a:cubicBezTo>
                  <a:cubicBezTo>
                    <a:pt x="1651041" y="485865"/>
                    <a:pt x="1699189" y="591675"/>
                    <a:pt x="1720273" y="612759"/>
                  </a:cubicBezTo>
                  <a:cubicBezTo>
                    <a:pt x="1730085" y="622571"/>
                    <a:pt x="1743364" y="628153"/>
                    <a:pt x="1754909" y="635850"/>
                  </a:cubicBezTo>
                  <a:cubicBezTo>
                    <a:pt x="1928302" y="621401"/>
                    <a:pt x="1866158" y="666302"/>
                    <a:pt x="1916546" y="578123"/>
                  </a:cubicBezTo>
                  <a:cubicBezTo>
                    <a:pt x="1923430" y="566075"/>
                    <a:pt x="1931940" y="555032"/>
                    <a:pt x="1939637" y="543486"/>
                  </a:cubicBezTo>
                  <a:cubicBezTo>
                    <a:pt x="1947334" y="520395"/>
                    <a:pt x="1943256" y="488818"/>
                    <a:pt x="1962728" y="474214"/>
                  </a:cubicBezTo>
                  <a:cubicBezTo>
                    <a:pt x="2001293" y="445289"/>
                    <a:pt x="2012849" y="440023"/>
                    <a:pt x="2043546" y="404941"/>
                  </a:cubicBezTo>
                  <a:cubicBezTo>
                    <a:pt x="2059773" y="386396"/>
                    <a:pt x="2072303" y="364639"/>
                    <a:pt x="2089728" y="347214"/>
                  </a:cubicBezTo>
                  <a:cubicBezTo>
                    <a:pt x="2108482" y="328460"/>
                    <a:pt x="2149415" y="313107"/>
                    <a:pt x="2170546" y="301032"/>
                  </a:cubicBezTo>
                  <a:cubicBezTo>
                    <a:pt x="2182594" y="294148"/>
                    <a:pt x="2193637" y="285638"/>
                    <a:pt x="2205182" y="277941"/>
                  </a:cubicBezTo>
                  <a:cubicBezTo>
                    <a:pt x="2222866" y="242572"/>
                    <a:pt x="2235626" y="225402"/>
                    <a:pt x="2239818" y="185577"/>
                  </a:cubicBezTo>
                  <a:cubicBezTo>
                    <a:pt x="2245875" y="128040"/>
                    <a:pt x="2228174" y="65400"/>
                    <a:pt x="2251364" y="12396"/>
                  </a:cubicBezTo>
                  <a:cubicBezTo>
                    <a:pt x="2260747" y="-9051"/>
                    <a:pt x="2297546" y="4699"/>
                    <a:pt x="2320637" y="850"/>
                  </a:cubicBezTo>
                  <a:cubicBezTo>
                    <a:pt x="2336031" y="8547"/>
                    <a:pt x="2355617" y="10874"/>
                    <a:pt x="2366818" y="23941"/>
                  </a:cubicBezTo>
                  <a:cubicBezTo>
                    <a:pt x="2380305" y="39676"/>
                    <a:pt x="2383355" y="62007"/>
                    <a:pt x="2389909" y="81668"/>
                  </a:cubicBezTo>
                  <a:cubicBezTo>
                    <a:pt x="2394927" y="96721"/>
                    <a:pt x="2397096" y="112593"/>
                    <a:pt x="2401455" y="127850"/>
                  </a:cubicBezTo>
                  <a:cubicBezTo>
                    <a:pt x="2404798" y="139552"/>
                    <a:pt x="2409152" y="150941"/>
                    <a:pt x="2413000" y="162486"/>
                  </a:cubicBezTo>
                  <a:cubicBezTo>
                    <a:pt x="2416849" y="304880"/>
                    <a:pt x="2418359" y="447356"/>
                    <a:pt x="2424546" y="589668"/>
                  </a:cubicBezTo>
                  <a:cubicBezTo>
                    <a:pt x="2426060" y="624485"/>
                    <a:pt x="2434825" y="658751"/>
                    <a:pt x="2436091" y="693577"/>
                  </a:cubicBezTo>
                  <a:cubicBezTo>
                    <a:pt x="2442526" y="870532"/>
                    <a:pt x="2429291" y="1048549"/>
                    <a:pt x="2447637" y="1224668"/>
                  </a:cubicBezTo>
                  <a:cubicBezTo>
                    <a:pt x="2449420" y="1241786"/>
                    <a:pt x="2479060" y="1238904"/>
                    <a:pt x="2493818" y="1247759"/>
                  </a:cubicBezTo>
                  <a:cubicBezTo>
                    <a:pt x="2517615" y="1262037"/>
                    <a:pt x="2563091" y="1293941"/>
                    <a:pt x="2563091" y="1293941"/>
                  </a:cubicBezTo>
                  <a:cubicBezTo>
                    <a:pt x="2586504" y="1364177"/>
                    <a:pt x="2559359" y="1292870"/>
                    <a:pt x="2597728" y="1363214"/>
                  </a:cubicBezTo>
                  <a:cubicBezTo>
                    <a:pt x="2614211" y="1393433"/>
                    <a:pt x="2611254" y="1444692"/>
                    <a:pt x="2643909" y="1455577"/>
                  </a:cubicBezTo>
                  <a:lnTo>
                    <a:pt x="2713182" y="1478668"/>
                  </a:lnTo>
                  <a:cubicBezTo>
                    <a:pt x="2743068" y="1448782"/>
                    <a:pt x="2780189" y="1416189"/>
                    <a:pt x="2794000" y="1374759"/>
                  </a:cubicBezTo>
                  <a:cubicBezTo>
                    <a:pt x="2832790" y="1258396"/>
                    <a:pt x="2773615" y="1438862"/>
                    <a:pt x="2817091" y="1293941"/>
                  </a:cubicBezTo>
                  <a:cubicBezTo>
                    <a:pt x="2824085" y="1270627"/>
                    <a:pt x="2817091" y="1232365"/>
                    <a:pt x="2840182" y="1224668"/>
                  </a:cubicBezTo>
                  <a:lnTo>
                    <a:pt x="2874818" y="1213123"/>
                  </a:lnTo>
                  <a:cubicBezTo>
                    <a:pt x="2878667" y="1201577"/>
                    <a:pt x="2883021" y="1190188"/>
                    <a:pt x="2886364" y="1178486"/>
                  </a:cubicBezTo>
                  <a:cubicBezTo>
                    <a:pt x="2890723" y="1163229"/>
                    <a:pt x="2891659" y="1146889"/>
                    <a:pt x="2897909" y="1132305"/>
                  </a:cubicBezTo>
                  <a:cubicBezTo>
                    <a:pt x="2903375" y="1119551"/>
                    <a:pt x="2914116" y="1109716"/>
                    <a:pt x="2921000" y="1097668"/>
                  </a:cubicBezTo>
                  <a:cubicBezTo>
                    <a:pt x="2929539" y="1082725"/>
                    <a:pt x="2936394" y="1066880"/>
                    <a:pt x="2944091" y="1051486"/>
                  </a:cubicBezTo>
                  <a:cubicBezTo>
                    <a:pt x="3021106" y="1077159"/>
                    <a:pt x="2959445" y="1044898"/>
                    <a:pt x="2990273" y="1178486"/>
                  </a:cubicBezTo>
                  <a:cubicBezTo>
                    <a:pt x="2993393" y="1192007"/>
                    <a:pt x="3005667" y="1201577"/>
                    <a:pt x="3013364" y="1213123"/>
                  </a:cubicBezTo>
                  <a:cubicBezTo>
                    <a:pt x="3017212" y="1224668"/>
                    <a:pt x="3018158" y="1237633"/>
                    <a:pt x="3024909" y="1247759"/>
                  </a:cubicBezTo>
                  <a:cubicBezTo>
                    <a:pt x="3042689" y="1274429"/>
                    <a:pt x="3068623" y="1288447"/>
                    <a:pt x="3094182" y="1305486"/>
                  </a:cubicBezTo>
                  <a:cubicBezTo>
                    <a:pt x="3128818" y="1301638"/>
                    <a:pt x="3165340" y="1305850"/>
                    <a:pt x="3198091" y="1293941"/>
                  </a:cubicBezTo>
                  <a:cubicBezTo>
                    <a:pt x="3211131" y="1289199"/>
                    <a:pt x="3209415" y="1266659"/>
                    <a:pt x="3221182" y="1259305"/>
                  </a:cubicBezTo>
                  <a:cubicBezTo>
                    <a:pt x="3241822" y="1246405"/>
                    <a:pt x="3290455" y="1236214"/>
                    <a:pt x="3290455" y="1236214"/>
                  </a:cubicBezTo>
                  <a:cubicBezTo>
                    <a:pt x="3294303" y="1267002"/>
                    <a:pt x="3296899" y="1297972"/>
                    <a:pt x="3302000" y="1328577"/>
                  </a:cubicBezTo>
                  <a:cubicBezTo>
                    <a:pt x="3304609" y="1344229"/>
                    <a:pt x="3308986" y="1359560"/>
                    <a:pt x="3313546" y="1374759"/>
                  </a:cubicBezTo>
                  <a:cubicBezTo>
                    <a:pt x="3320540" y="1398073"/>
                    <a:pt x="3328940" y="1420941"/>
                    <a:pt x="3336637" y="1444032"/>
                  </a:cubicBezTo>
                  <a:lnTo>
                    <a:pt x="3348182" y="1478668"/>
                  </a:lnTo>
                  <a:lnTo>
                    <a:pt x="3371273" y="1547941"/>
                  </a:lnTo>
                  <a:cubicBezTo>
                    <a:pt x="3375121" y="1559486"/>
                    <a:pt x="3379866" y="1570771"/>
                    <a:pt x="3382818" y="1582577"/>
                  </a:cubicBezTo>
                  <a:cubicBezTo>
                    <a:pt x="3397316" y="1640566"/>
                    <a:pt x="3389346" y="1613705"/>
                    <a:pt x="3405909" y="1663396"/>
                  </a:cubicBezTo>
                  <a:cubicBezTo>
                    <a:pt x="3424284" y="1828761"/>
                    <a:pt x="3407996" y="1709509"/>
                    <a:pt x="3429000" y="1825032"/>
                  </a:cubicBezTo>
                  <a:cubicBezTo>
                    <a:pt x="3455042" y="1968261"/>
                    <a:pt x="3426648" y="1839890"/>
                    <a:pt x="3452091" y="1928941"/>
                  </a:cubicBezTo>
                  <a:cubicBezTo>
                    <a:pt x="3456450" y="1944198"/>
                    <a:pt x="3457386" y="1960538"/>
                    <a:pt x="3463637" y="1975123"/>
                  </a:cubicBezTo>
                  <a:cubicBezTo>
                    <a:pt x="3469103" y="1987877"/>
                    <a:pt x="3479031" y="1998214"/>
                    <a:pt x="3486728" y="2009759"/>
                  </a:cubicBezTo>
                  <a:cubicBezTo>
                    <a:pt x="3490576" y="2025153"/>
                    <a:pt x="3492022" y="2041356"/>
                    <a:pt x="3498273" y="2055941"/>
                  </a:cubicBezTo>
                  <a:cubicBezTo>
                    <a:pt x="3503739" y="2068695"/>
                    <a:pt x="3516976" y="2077413"/>
                    <a:pt x="3521364" y="2090577"/>
                  </a:cubicBezTo>
                  <a:cubicBezTo>
                    <a:pt x="3528767" y="2112785"/>
                    <a:pt x="3526182" y="2137428"/>
                    <a:pt x="3532909" y="2159850"/>
                  </a:cubicBezTo>
                  <a:cubicBezTo>
                    <a:pt x="3546411" y="2204856"/>
                    <a:pt x="3566016" y="2212821"/>
                    <a:pt x="3590637" y="2252214"/>
                  </a:cubicBezTo>
                  <a:cubicBezTo>
                    <a:pt x="3599759" y="2266809"/>
                    <a:pt x="3601558" y="2286226"/>
                    <a:pt x="3613728" y="2298396"/>
                  </a:cubicBezTo>
                  <a:cubicBezTo>
                    <a:pt x="3625898" y="2310566"/>
                    <a:pt x="3645151" y="2312631"/>
                    <a:pt x="3659909" y="2321486"/>
                  </a:cubicBezTo>
                  <a:cubicBezTo>
                    <a:pt x="3799236" y="2405082"/>
                    <a:pt x="3669795" y="2337975"/>
                    <a:pt x="3775364" y="2390759"/>
                  </a:cubicBezTo>
                  <a:cubicBezTo>
                    <a:pt x="3802303" y="2386911"/>
                    <a:pt x="3832292" y="2392245"/>
                    <a:pt x="3856182" y="2379214"/>
                  </a:cubicBezTo>
                  <a:cubicBezTo>
                    <a:pt x="3877816" y="2367414"/>
                    <a:pt x="3888232" y="2341674"/>
                    <a:pt x="3902364" y="2321486"/>
                  </a:cubicBezTo>
                  <a:cubicBezTo>
                    <a:pt x="3915233" y="2303102"/>
                    <a:pt x="3925107" y="2282788"/>
                    <a:pt x="3937000" y="2263759"/>
                  </a:cubicBezTo>
                  <a:cubicBezTo>
                    <a:pt x="3944354" y="2251992"/>
                    <a:pt x="3952026" y="2240414"/>
                    <a:pt x="3960091" y="2229123"/>
                  </a:cubicBezTo>
                  <a:cubicBezTo>
                    <a:pt x="4064140" y="2083457"/>
                    <a:pt x="3926217" y="2290096"/>
                    <a:pt x="4017818" y="2125214"/>
                  </a:cubicBezTo>
                  <a:cubicBezTo>
                    <a:pt x="4027163" y="2108393"/>
                    <a:pt x="4039932" y="2093642"/>
                    <a:pt x="4052455" y="2079032"/>
                  </a:cubicBezTo>
                  <a:cubicBezTo>
                    <a:pt x="4083098" y="2043282"/>
                    <a:pt x="4089767" y="2050589"/>
                    <a:pt x="4110182" y="2009759"/>
                  </a:cubicBezTo>
                  <a:cubicBezTo>
                    <a:pt x="4115625" y="1998874"/>
                    <a:pt x="4118385" y="1986825"/>
                    <a:pt x="4121728" y="1975123"/>
                  </a:cubicBezTo>
                  <a:cubicBezTo>
                    <a:pt x="4144729" y="1894619"/>
                    <a:pt x="4122139" y="1961722"/>
                    <a:pt x="4144818" y="1859668"/>
                  </a:cubicBezTo>
                  <a:cubicBezTo>
                    <a:pt x="4147458" y="1847788"/>
                    <a:pt x="4152515" y="1836577"/>
                    <a:pt x="4156364" y="1825032"/>
                  </a:cubicBezTo>
                  <a:cubicBezTo>
                    <a:pt x="4160212" y="1667244"/>
                    <a:pt x="4161053" y="1509354"/>
                    <a:pt x="4167909" y="1351668"/>
                  </a:cubicBezTo>
                  <a:cubicBezTo>
                    <a:pt x="4168519" y="1337634"/>
                    <a:pt x="4186055" y="1265066"/>
                    <a:pt x="4191000" y="1247759"/>
                  </a:cubicBezTo>
                  <a:cubicBezTo>
                    <a:pt x="4194343" y="1236057"/>
                    <a:pt x="4199809" y="1224981"/>
                    <a:pt x="4202546" y="1213123"/>
                  </a:cubicBezTo>
                  <a:cubicBezTo>
                    <a:pt x="4236575" y="1065665"/>
                    <a:pt x="4204769" y="1139405"/>
                    <a:pt x="4248728" y="1051486"/>
                  </a:cubicBezTo>
                  <a:cubicBezTo>
                    <a:pt x="4258489" y="1012441"/>
                    <a:pt x="4268672" y="976924"/>
                    <a:pt x="4271818" y="936032"/>
                  </a:cubicBezTo>
                  <a:cubicBezTo>
                    <a:pt x="4297247" y="605456"/>
                    <a:pt x="4266833" y="804313"/>
                    <a:pt x="4294909" y="635850"/>
                  </a:cubicBezTo>
                  <a:cubicBezTo>
                    <a:pt x="4298607" y="650642"/>
                    <a:pt x="4309720" y="700108"/>
                    <a:pt x="4318000" y="716668"/>
                  </a:cubicBezTo>
                  <a:cubicBezTo>
                    <a:pt x="4324206" y="729079"/>
                    <a:pt x="4334885" y="738894"/>
                    <a:pt x="4341091" y="751305"/>
                  </a:cubicBezTo>
                  <a:cubicBezTo>
                    <a:pt x="4346534" y="762190"/>
                    <a:pt x="4348364" y="774546"/>
                    <a:pt x="4352637" y="785941"/>
                  </a:cubicBezTo>
                  <a:cubicBezTo>
                    <a:pt x="4359914" y="805346"/>
                    <a:pt x="4365804" y="825474"/>
                    <a:pt x="4375728" y="843668"/>
                  </a:cubicBezTo>
                  <a:cubicBezTo>
                    <a:pt x="4389017" y="868031"/>
                    <a:pt x="4395581" y="904166"/>
                    <a:pt x="4421909" y="912941"/>
                  </a:cubicBezTo>
                  <a:lnTo>
                    <a:pt x="4456546" y="924486"/>
                  </a:lnTo>
                  <a:cubicBezTo>
                    <a:pt x="4504338" y="852800"/>
                    <a:pt x="4469207" y="917230"/>
                    <a:pt x="4491182" y="774396"/>
                  </a:cubicBezTo>
                  <a:cubicBezTo>
                    <a:pt x="4493033" y="762367"/>
                    <a:pt x="4499776" y="751566"/>
                    <a:pt x="4502728" y="739759"/>
                  </a:cubicBezTo>
                  <a:cubicBezTo>
                    <a:pt x="4507487" y="720722"/>
                    <a:pt x="4510425" y="701274"/>
                    <a:pt x="4514273" y="682032"/>
                  </a:cubicBezTo>
                  <a:cubicBezTo>
                    <a:pt x="4514964" y="672356"/>
                    <a:pt x="4516237" y="523509"/>
                    <a:pt x="4537364" y="474214"/>
                  </a:cubicBezTo>
                  <a:cubicBezTo>
                    <a:pt x="4549420" y="446083"/>
                    <a:pt x="4574284" y="425748"/>
                    <a:pt x="4595091" y="404941"/>
                  </a:cubicBezTo>
                  <a:cubicBezTo>
                    <a:pt x="4605087" y="324977"/>
                    <a:pt x="4603072" y="322845"/>
                    <a:pt x="4618182" y="254850"/>
                  </a:cubicBezTo>
                  <a:cubicBezTo>
                    <a:pt x="4619464" y="249080"/>
                    <a:pt x="4634846" y="183673"/>
                    <a:pt x="4641273" y="174032"/>
                  </a:cubicBezTo>
                  <a:cubicBezTo>
                    <a:pt x="4659052" y="147363"/>
                    <a:pt x="4684988" y="133343"/>
                    <a:pt x="4710546" y="116305"/>
                  </a:cubicBezTo>
                  <a:cubicBezTo>
                    <a:pt x="4722091" y="100911"/>
                    <a:pt x="4737367" y="87707"/>
                    <a:pt x="4745182" y="70123"/>
                  </a:cubicBezTo>
                  <a:cubicBezTo>
                    <a:pt x="4772408" y="8864"/>
                    <a:pt x="4732470" y="-11862"/>
                    <a:pt x="4791364" y="47032"/>
                  </a:cubicBezTo>
                  <a:lnTo>
                    <a:pt x="4814455" y="139396"/>
                  </a:lnTo>
                  <a:cubicBezTo>
                    <a:pt x="4818303" y="154790"/>
                    <a:pt x="4823391" y="169926"/>
                    <a:pt x="4826000" y="185577"/>
                  </a:cubicBezTo>
                  <a:cubicBezTo>
                    <a:pt x="4835071" y="239999"/>
                    <a:pt x="4835315" y="252815"/>
                    <a:pt x="4849091" y="301032"/>
                  </a:cubicBezTo>
                  <a:cubicBezTo>
                    <a:pt x="4852434" y="312734"/>
                    <a:pt x="4854727" y="325030"/>
                    <a:pt x="4860637" y="335668"/>
                  </a:cubicBezTo>
                  <a:cubicBezTo>
                    <a:pt x="4874114" y="359927"/>
                    <a:pt x="4898042" y="378614"/>
                    <a:pt x="4906818" y="404941"/>
                  </a:cubicBezTo>
                  <a:cubicBezTo>
                    <a:pt x="4923528" y="455067"/>
                    <a:pt x="4909759" y="430971"/>
                    <a:pt x="4953000" y="474214"/>
                  </a:cubicBezTo>
                  <a:cubicBezTo>
                    <a:pt x="4960697" y="493456"/>
                    <a:pt x="4962322" y="516451"/>
                    <a:pt x="4976091" y="531941"/>
                  </a:cubicBezTo>
                  <a:cubicBezTo>
                    <a:pt x="5068450" y="635845"/>
                    <a:pt x="5016503" y="537717"/>
                    <a:pt x="5080000" y="601214"/>
                  </a:cubicBezTo>
                  <a:cubicBezTo>
                    <a:pt x="5106939" y="628153"/>
                    <a:pt x="5124675" y="669984"/>
                    <a:pt x="5160818" y="682032"/>
                  </a:cubicBezTo>
                  <a:lnTo>
                    <a:pt x="5230091" y="705123"/>
                  </a:lnTo>
                  <a:cubicBezTo>
                    <a:pt x="5245485" y="701274"/>
                    <a:pt x="5263361" y="702800"/>
                    <a:pt x="5276273" y="693577"/>
                  </a:cubicBezTo>
                  <a:cubicBezTo>
                    <a:pt x="5312178" y="667931"/>
                    <a:pt x="5321693" y="615044"/>
                    <a:pt x="5334000" y="578123"/>
                  </a:cubicBezTo>
                  <a:lnTo>
                    <a:pt x="5345546" y="543486"/>
                  </a:lnTo>
                  <a:cubicBezTo>
                    <a:pt x="5349394" y="531941"/>
                    <a:pt x="5346965" y="515601"/>
                    <a:pt x="5357091" y="508850"/>
                  </a:cubicBezTo>
                  <a:lnTo>
                    <a:pt x="5391728" y="485759"/>
                  </a:lnTo>
                  <a:cubicBezTo>
                    <a:pt x="5433439" y="590040"/>
                    <a:pt x="5400198" y="495010"/>
                    <a:pt x="5426364" y="612759"/>
                  </a:cubicBezTo>
                  <a:cubicBezTo>
                    <a:pt x="5434696" y="650255"/>
                    <a:pt x="5444706" y="655558"/>
                    <a:pt x="5461000" y="693577"/>
                  </a:cubicBezTo>
                  <a:cubicBezTo>
                    <a:pt x="5465794" y="704763"/>
                    <a:pt x="5468697" y="716668"/>
                    <a:pt x="5472546" y="728214"/>
                  </a:cubicBezTo>
                  <a:cubicBezTo>
                    <a:pt x="5484091" y="797487"/>
                    <a:pt x="5484973" y="869408"/>
                    <a:pt x="5507182" y="936032"/>
                  </a:cubicBezTo>
                  <a:cubicBezTo>
                    <a:pt x="5511031" y="947577"/>
                    <a:pt x="5515385" y="958966"/>
                    <a:pt x="5518728" y="970668"/>
                  </a:cubicBezTo>
                  <a:cubicBezTo>
                    <a:pt x="5523087" y="985925"/>
                    <a:pt x="5524702" y="1001993"/>
                    <a:pt x="5530273" y="1016850"/>
                  </a:cubicBezTo>
                  <a:cubicBezTo>
                    <a:pt x="5542829" y="1050332"/>
                    <a:pt x="5557314" y="1068957"/>
                    <a:pt x="5576455" y="1097668"/>
                  </a:cubicBezTo>
                  <a:cubicBezTo>
                    <a:pt x="5599137" y="1165717"/>
                    <a:pt x="5572710" y="1098604"/>
                    <a:pt x="5622637" y="1178486"/>
                  </a:cubicBezTo>
                  <a:cubicBezTo>
                    <a:pt x="5631759" y="1193081"/>
                    <a:pt x="5638948" y="1208849"/>
                    <a:pt x="5645728" y="1224668"/>
                  </a:cubicBezTo>
                  <a:cubicBezTo>
                    <a:pt x="5650522" y="1235854"/>
                    <a:pt x="5649671" y="1249802"/>
                    <a:pt x="5657273" y="1259305"/>
                  </a:cubicBezTo>
                  <a:cubicBezTo>
                    <a:pt x="5665941" y="1270140"/>
                    <a:pt x="5680364" y="1274699"/>
                    <a:pt x="5691909" y="1282396"/>
                  </a:cubicBezTo>
                  <a:cubicBezTo>
                    <a:pt x="5695758" y="1293941"/>
                    <a:pt x="5697417" y="1306466"/>
                    <a:pt x="5703455" y="1317032"/>
                  </a:cubicBezTo>
                  <a:cubicBezTo>
                    <a:pt x="5718610" y="1343553"/>
                    <a:pt x="5749327" y="1377375"/>
                    <a:pt x="5772728" y="1397850"/>
                  </a:cubicBezTo>
                  <a:cubicBezTo>
                    <a:pt x="5791273" y="1414077"/>
                    <a:pt x="5808914" y="1432065"/>
                    <a:pt x="5830455" y="1444032"/>
                  </a:cubicBezTo>
                  <a:cubicBezTo>
                    <a:pt x="5844326" y="1451738"/>
                    <a:pt x="5861243" y="1451729"/>
                    <a:pt x="5876637" y="1455577"/>
                  </a:cubicBezTo>
                  <a:cubicBezTo>
                    <a:pt x="5934344" y="1445960"/>
                    <a:pt x="5960083" y="1455464"/>
                    <a:pt x="5992091" y="1397850"/>
                  </a:cubicBezTo>
                  <a:cubicBezTo>
                    <a:pt x="6001621" y="1380696"/>
                    <a:pt x="5999788" y="1359365"/>
                    <a:pt x="6003637" y="1340123"/>
                  </a:cubicBezTo>
                  <a:cubicBezTo>
                    <a:pt x="6007485" y="1259305"/>
                    <a:pt x="6000709" y="1177273"/>
                    <a:pt x="6015182" y="1097668"/>
                  </a:cubicBezTo>
                  <a:cubicBezTo>
                    <a:pt x="6017359" y="1085694"/>
                    <a:pt x="6037648" y="1086123"/>
                    <a:pt x="6049818" y="1086123"/>
                  </a:cubicBezTo>
                  <a:cubicBezTo>
                    <a:pt x="6096160" y="1086123"/>
                    <a:pt x="6142182" y="1093820"/>
                    <a:pt x="6188364" y="1097668"/>
                  </a:cubicBezTo>
                  <a:cubicBezTo>
                    <a:pt x="6199909" y="1109214"/>
                    <a:pt x="6209154" y="1123651"/>
                    <a:pt x="6223000" y="1132305"/>
                  </a:cubicBezTo>
                  <a:cubicBezTo>
                    <a:pt x="6240575" y="1143289"/>
                    <a:pt x="6261861" y="1146820"/>
                    <a:pt x="6280728" y="1155396"/>
                  </a:cubicBezTo>
                  <a:cubicBezTo>
                    <a:pt x="6304230" y="1166079"/>
                    <a:pt x="6326909" y="1178487"/>
                    <a:pt x="6350000" y="1190032"/>
                  </a:cubicBezTo>
                  <a:cubicBezTo>
                    <a:pt x="6493824" y="1166060"/>
                    <a:pt x="6370211" y="1203977"/>
                    <a:pt x="6442364" y="1143850"/>
                  </a:cubicBezTo>
                  <a:cubicBezTo>
                    <a:pt x="6455586" y="1132832"/>
                    <a:pt x="6475324" y="1131777"/>
                    <a:pt x="6488546" y="1120759"/>
                  </a:cubicBezTo>
                  <a:cubicBezTo>
                    <a:pt x="6521995" y="1092885"/>
                    <a:pt x="6539603" y="1042165"/>
                    <a:pt x="6580909" y="1028396"/>
                  </a:cubicBezTo>
                  <a:cubicBezTo>
                    <a:pt x="6668798" y="999100"/>
                    <a:pt x="6626315" y="1010079"/>
                    <a:pt x="6707909" y="993759"/>
                  </a:cubicBezTo>
                  <a:cubicBezTo>
                    <a:pt x="6788727" y="939880"/>
                    <a:pt x="6761788" y="970668"/>
                    <a:pt x="6800273" y="912941"/>
                  </a:cubicBezTo>
                  <a:cubicBezTo>
                    <a:pt x="6804121" y="901396"/>
                    <a:pt x="6801180" y="884215"/>
                    <a:pt x="6811818" y="878305"/>
                  </a:cubicBezTo>
                  <a:cubicBezTo>
                    <a:pt x="6839560" y="862893"/>
                    <a:pt x="6904182" y="855214"/>
                    <a:pt x="6904182" y="855214"/>
                  </a:cubicBezTo>
                  <a:cubicBezTo>
                    <a:pt x="6927273" y="839820"/>
                    <a:pt x="6949196" y="822510"/>
                    <a:pt x="6973455" y="809032"/>
                  </a:cubicBezTo>
                  <a:cubicBezTo>
                    <a:pt x="7086795" y="746064"/>
                    <a:pt x="6902776" y="876471"/>
                    <a:pt x="7054273" y="762850"/>
                  </a:cubicBezTo>
                  <a:cubicBezTo>
                    <a:pt x="7145771" y="610353"/>
                    <a:pt x="7037165" y="810325"/>
                    <a:pt x="7112000" y="451123"/>
                  </a:cubicBezTo>
                  <a:cubicBezTo>
                    <a:pt x="7114830" y="437539"/>
                    <a:pt x="7133644" y="432904"/>
                    <a:pt x="7146637" y="428032"/>
                  </a:cubicBezTo>
                  <a:cubicBezTo>
                    <a:pt x="7165011" y="421142"/>
                    <a:pt x="7185326" y="421245"/>
                    <a:pt x="7204364" y="416486"/>
                  </a:cubicBezTo>
                  <a:cubicBezTo>
                    <a:pt x="7216170" y="413534"/>
                    <a:pt x="7227298" y="408284"/>
                    <a:pt x="7239000" y="404941"/>
                  </a:cubicBezTo>
                  <a:cubicBezTo>
                    <a:pt x="7254257" y="400582"/>
                    <a:pt x="7269925" y="397755"/>
                    <a:pt x="7285182" y="393396"/>
                  </a:cubicBezTo>
                  <a:cubicBezTo>
                    <a:pt x="7329853" y="380633"/>
                    <a:pt x="7305629" y="381850"/>
                    <a:pt x="7331364" y="381850"/>
                  </a:cubicBezTo>
                </a:path>
              </a:pathLst>
            </a:custGeom>
            <a:ln w="38100"/>
            <a:effectLst>
              <a:outerShdw blurRad="50800" dist="25400" dir="5400000" algn="tl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4580000"/>
              </a:lightRig>
            </a:scene3d>
            <a:sp3d prstMaterial="matte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ln w="3175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356060" y="3310193"/>
              <a:ext cx="294222" cy="79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Oval 17"/>
          <p:cNvSpPr/>
          <p:nvPr/>
        </p:nvSpPr>
        <p:spPr>
          <a:xfrm>
            <a:off x="4869998" y="5232812"/>
            <a:ext cx="300182" cy="300182"/>
          </a:xfrm>
          <a:prstGeom prst="ellipse">
            <a:avLst/>
          </a:prstGeom>
          <a:solidFill>
            <a:srgbClr val="008000"/>
          </a:solidFill>
          <a:ln>
            <a:solidFill>
              <a:srgbClr val="FFFFFF"/>
            </a:solidFill>
          </a:ln>
          <a:effectLst>
            <a:softEdge rad="50800"/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contourClr>
              <a:schemeClr val="accent5">
                <a:shade val="25000"/>
                <a:satMod val="18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 19"/>
          <p:cNvSpPr/>
          <p:nvPr/>
        </p:nvSpPr>
        <p:spPr>
          <a:xfrm>
            <a:off x="3023172" y="3467923"/>
            <a:ext cx="300182" cy="300182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  <a:effectLst>
            <a:softEdge rad="50800"/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contourClr>
              <a:schemeClr val="accent5">
                <a:shade val="25000"/>
                <a:satMod val="18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 20"/>
          <p:cNvSpPr/>
          <p:nvPr/>
        </p:nvSpPr>
        <p:spPr>
          <a:xfrm>
            <a:off x="3895906" y="4395972"/>
            <a:ext cx="205085" cy="205085"/>
          </a:xfrm>
          <a:prstGeom prst="ellipse">
            <a:avLst/>
          </a:prstGeom>
          <a:solidFill>
            <a:srgbClr val="FF6600"/>
          </a:solidFill>
          <a:ln>
            <a:solidFill>
              <a:srgbClr val="FFFFFF"/>
            </a:solidFill>
          </a:ln>
          <a:effectLst>
            <a:softEdge rad="50800"/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contourClr>
              <a:schemeClr val="accent5">
                <a:shade val="25000"/>
                <a:satMod val="18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 21"/>
          <p:cNvSpPr/>
          <p:nvPr/>
        </p:nvSpPr>
        <p:spPr>
          <a:xfrm>
            <a:off x="6792206" y="4300875"/>
            <a:ext cx="300182" cy="300182"/>
          </a:xfrm>
          <a:prstGeom prst="ellipse">
            <a:avLst/>
          </a:prstGeom>
          <a:solidFill>
            <a:srgbClr val="FF6600"/>
          </a:solidFill>
          <a:ln>
            <a:solidFill>
              <a:srgbClr val="FFFFFF"/>
            </a:solidFill>
          </a:ln>
          <a:effectLst>
            <a:softEdge rad="50800"/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contourClr>
              <a:schemeClr val="accent5">
                <a:shade val="25000"/>
                <a:satMod val="18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729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96039"/>
            <a:ext cx="9144000" cy="615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Diverse replica, a diverse temperature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>
                <a:effectLst/>
                <a:latin typeface="TeX Gyre Termes"/>
                <a:cs typeface="TeX Gyre Termes"/>
              </a:rPr>
              <a:t>A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 temperature elevate si introducono </a:t>
            </a:r>
            <a:r>
              <a:rPr lang="it-IT" sz="2400" i="1" noProof="1" smtClean="0">
                <a:effectLst/>
                <a:latin typeface="TeX Gyre Termes"/>
                <a:cs typeface="TeX Gyre Termes"/>
              </a:rPr>
              <a:t>restraint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 (chiralità…)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Attenzione che a T&gt;373 °K bolle l’acqua…</a:t>
            </a:r>
            <a:endParaRPr lang="it-IT" sz="2400" i="1" noProof="1">
              <a:effectLst/>
              <a:latin typeface="TeX Gyre Termes"/>
              <a:cs typeface="TeX Gyre Termes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endParaRPr lang="it-IT" sz="2400" noProof="1" smtClean="0">
              <a:effectLst/>
              <a:latin typeface="TeX Gyre Termes"/>
              <a:cs typeface="TeX Gyre Termes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Calcola la probabilità di uno scambio (esistenza delle diverse configurazioni alle diverse temperature) ad intervalli regolari</a:t>
            </a:r>
            <a:r>
              <a:rPr lang="it-IT" sz="2400" noProof="1">
                <a:effectLst/>
                <a:latin typeface="TeX Gyre Termes"/>
                <a:cs typeface="TeX Gyre Termes"/>
              </a:rPr>
              <a:t>:</a:t>
            </a:r>
            <a:endParaRPr lang="it-IT" sz="2400" noProof="1" smtClean="0">
              <a:effectLst/>
              <a:latin typeface="TeX Gyre Termes"/>
              <a:cs typeface="TeX Gyre Termes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>
                <a:effectLst/>
                <a:latin typeface="TeX Gyre Termes"/>
                <a:cs typeface="TeX Gyre Termes"/>
              </a:rPr>
              <a:t>s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e lo scambio ha successo vengono scalate le velocità (modifico solo l’E</a:t>
            </a:r>
            <a:r>
              <a:rPr lang="it-IT" sz="2400" baseline="-25000" noProof="1" smtClean="0">
                <a:effectLst/>
                <a:latin typeface="TeX Gyre Termes"/>
                <a:cs typeface="TeX Gyre Termes"/>
              </a:rPr>
              <a:t>kin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) per raggiungere la temperatura target;</a:t>
            </a:r>
          </a:p>
          <a:p>
            <a:pPr lvl="1">
              <a:lnSpc>
                <a:spcPct val="150000"/>
              </a:lnSpc>
            </a:pPr>
            <a:endParaRPr lang="it-IT" sz="2400" noProof="1">
              <a:effectLst/>
              <a:latin typeface="TeX Gyre Termes"/>
              <a:cs typeface="TeX Gyre Termes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Altamente parallelizzabile</a:t>
            </a:r>
          </a:p>
          <a:p>
            <a:pPr algn="ctr">
              <a:lnSpc>
                <a:spcPct val="150000"/>
              </a:lnSpc>
            </a:pPr>
            <a:endParaRPr lang="it-IT" sz="2400" noProof="1" smtClean="0">
              <a:effectLst/>
              <a:latin typeface="TeX Gyre Termes"/>
              <a:cs typeface="TeX Gyre Terme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4071"/>
          </a:xfrm>
        </p:spPr>
        <p:txBody>
          <a:bodyPr anchor="ctr"/>
          <a:lstStyle/>
          <a:p>
            <a:r>
              <a:rPr lang="it-IT" dirty="0" smtClean="0"/>
              <a:t>T-REMD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847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>
            <a:off x="1149764" y="6357024"/>
            <a:ext cx="7897716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diamond" w="lg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49764" y="6323121"/>
            <a:ext cx="789771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2400" b="1" noProof="1" smtClean="0">
                <a:effectLst/>
                <a:latin typeface="TeX Gyre Termes"/>
                <a:cs typeface="TeX Gyre Termes"/>
              </a:rPr>
              <a:t>Tempo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-66154" y="1441060"/>
            <a:ext cx="8925706" cy="4425453"/>
            <a:chOff x="-498812" y="1441060"/>
            <a:chExt cx="8925706" cy="4425453"/>
          </a:xfrm>
        </p:grpSpPr>
        <p:sp>
          <p:nvSpPr>
            <p:cNvPr id="3" name="TextBox 2"/>
            <p:cNvSpPr txBox="1"/>
            <p:nvPr/>
          </p:nvSpPr>
          <p:spPr>
            <a:xfrm>
              <a:off x="-498812" y="1498088"/>
              <a:ext cx="110753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800" b="1" noProof="1" smtClean="0">
                  <a:effectLst/>
                  <a:latin typeface="TeX Gyre Termes"/>
                  <a:cs typeface="TeX Gyre Termes"/>
                </a:rPr>
                <a:t>Replica 1</a:t>
              </a: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717107" y="1441060"/>
              <a:ext cx="7709787" cy="4290497"/>
              <a:chOff x="1244802" y="1441060"/>
              <a:chExt cx="7709787" cy="4290497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>
                <a:off x="1244802" y="1739507"/>
                <a:ext cx="985318" cy="0"/>
              </a:xfrm>
              <a:prstGeom prst="straightConnector1">
                <a:avLst/>
              </a:prstGeom>
              <a:ln w="76200" cmpd="sng">
                <a:solidFill>
                  <a:srgbClr val="31B6FD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2819154" y="1739507"/>
                <a:ext cx="985318" cy="0"/>
              </a:xfrm>
              <a:prstGeom prst="straightConnector1">
                <a:avLst/>
              </a:prstGeom>
              <a:ln w="76200" cmpd="sng">
                <a:solidFill>
                  <a:srgbClr val="FF6600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4393506" y="1739507"/>
                <a:ext cx="985318" cy="0"/>
              </a:xfrm>
              <a:prstGeom prst="straightConnector1">
                <a:avLst/>
              </a:prstGeom>
              <a:ln w="76200" cmpd="sng">
                <a:solidFill>
                  <a:srgbClr val="FF6600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5976929" y="1739507"/>
                <a:ext cx="736600" cy="0"/>
              </a:xfrm>
              <a:prstGeom prst="straightConnector1">
                <a:avLst/>
              </a:prstGeom>
              <a:ln w="76200" cmpd="sng">
                <a:solidFill>
                  <a:srgbClr val="31B6FD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7302563" y="1739507"/>
                <a:ext cx="665480" cy="0"/>
              </a:xfrm>
              <a:prstGeom prst="straightConnector1">
                <a:avLst/>
              </a:prstGeom>
              <a:ln w="76200" cmpd="sng">
                <a:solidFill>
                  <a:srgbClr val="32AE51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8371840" y="1739507"/>
                <a:ext cx="582749" cy="0"/>
              </a:xfrm>
              <a:prstGeom prst="straightConnector1">
                <a:avLst/>
              </a:prstGeom>
              <a:ln w="76200" cmpd="sng">
                <a:solidFill>
                  <a:srgbClr val="32AE51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1244802" y="2735187"/>
                <a:ext cx="985318" cy="0"/>
              </a:xfrm>
              <a:prstGeom prst="straightConnector1">
                <a:avLst/>
              </a:prstGeom>
              <a:ln w="76200" cmpd="sng">
                <a:solidFill>
                  <a:srgbClr val="FF6600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2819154" y="2735187"/>
                <a:ext cx="985318" cy="0"/>
              </a:xfrm>
              <a:prstGeom prst="straightConnector1">
                <a:avLst/>
              </a:prstGeom>
              <a:ln w="76200" cmpd="sng">
                <a:solidFill>
                  <a:srgbClr val="31B6FD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4393506" y="2735187"/>
                <a:ext cx="985318" cy="0"/>
              </a:xfrm>
              <a:prstGeom prst="straightConnector1">
                <a:avLst/>
              </a:prstGeom>
              <a:ln w="76200" cmpd="sng">
                <a:solidFill>
                  <a:srgbClr val="32AE51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976929" y="2735187"/>
                <a:ext cx="736600" cy="0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7302563" y="2735187"/>
                <a:ext cx="665480" cy="0"/>
              </a:xfrm>
              <a:prstGeom prst="straightConnector1">
                <a:avLst/>
              </a:prstGeom>
              <a:ln w="76200" cmpd="sng">
                <a:solidFill>
                  <a:srgbClr val="FF6600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8371840" y="2735187"/>
                <a:ext cx="582749" cy="0"/>
              </a:xfrm>
              <a:prstGeom prst="straightConnector1">
                <a:avLst/>
              </a:prstGeom>
              <a:ln w="76200" cmpd="sng">
                <a:solidFill>
                  <a:srgbClr val="FF6600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1244802" y="3730867"/>
                <a:ext cx="985318" cy="0"/>
              </a:xfrm>
              <a:prstGeom prst="straightConnector1">
                <a:avLst/>
              </a:prstGeom>
              <a:ln w="76200" cmpd="sng">
                <a:solidFill>
                  <a:schemeClr val="accent3">
                    <a:lumMod val="75000"/>
                  </a:schemeClr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2819154" y="3730867"/>
                <a:ext cx="985318" cy="0"/>
              </a:xfrm>
              <a:prstGeom prst="straightConnector1">
                <a:avLst/>
              </a:prstGeom>
              <a:ln w="76200" cmpd="sng">
                <a:solidFill>
                  <a:srgbClr val="32AE51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4393506" y="3730867"/>
                <a:ext cx="985318" cy="0"/>
              </a:xfrm>
              <a:prstGeom prst="straightConnector1">
                <a:avLst/>
              </a:prstGeom>
              <a:ln w="76200" cmpd="sng">
                <a:solidFill>
                  <a:srgbClr val="31B6FD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5976929" y="3730867"/>
                <a:ext cx="736600" cy="0"/>
              </a:xfrm>
              <a:prstGeom prst="straightConnector1">
                <a:avLst/>
              </a:prstGeom>
              <a:ln w="76200" cmpd="sng">
                <a:solidFill>
                  <a:srgbClr val="FF6600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7302563" y="3730867"/>
                <a:ext cx="665480" cy="0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8371840" y="3730867"/>
                <a:ext cx="582749" cy="0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1244802" y="4726547"/>
                <a:ext cx="985318" cy="0"/>
              </a:xfrm>
              <a:prstGeom prst="straightConnector1">
                <a:avLst/>
              </a:prstGeom>
              <a:ln w="76200" cmpd="sng">
                <a:solidFill>
                  <a:srgbClr val="660066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2819154" y="4726547"/>
                <a:ext cx="985318" cy="0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4393506" y="4726547"/>
                <a:ext cx="985318" cy="0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5976929" y="4726547"/>
                <a:ext cx="736600" cy="0"/>
              </a:xfrm>
              <a:prstGeom prst="straightConnector1">
                <a:avLst/>
              </a:prstGeom>
              <a:ln w="76200" cmpd="sng">
                <a:solidFill>
                  <a:srgbClr val="32AE51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7302563" y="4726547"/>
                <a:ext cx="665480" cy="0"/>
              </a:xfrm>
              <a:prstGeom prst="straightConnector1">
                <a:avLst/>
              </a:prstGeom>
              <a:ln w="76200" cmpd="sng">
                <a:solidFill>
                  <a:schemeClr val="accent1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8371840" y="4726547"/>
                <a:ext cx="582749" cy="0"/>
              </a:xfrm>
              <a:prstGeom prst="straightConnector1">
                <a:avLst/>
              </a:prstGeom>
              <a:ln w="76200" cmpd="sng">
                <a:solidFill>
                  <a:srgbClr val="660066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1244802" y="5722227"/>
                <a:ext cx="985318" cy="0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2819154" y="5722227"/>
                <a:ext cx="985318" cy="0"/>
              </a:xfrm>
              <a:prstGeom prst="straightConnector1">
                <a:avLst/>
              </a:prstGeom>
              <a:ln w="76200" cmpd="sng">
                <a:solidFill>
                  <a:srgbClr val="660066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4393506" y="5722227"/>
                <a:ext cx="985318" cy="0"/>
              </a:xfrm>
              <a:prstGeom prst="straightConnector1">
                <a:avLst/>
              </a:prstGeom>
              <a:ln w="76200" cmpd="sng">
                <a:solidFill>
                  <a:srgbClr val="660066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5976929" y="5722227"/>
                <a:ext cx="736600" cy="0"/>
              </a:xfrm>
              <a:prstGeom prst="straightConnector1">
                <a:avLst/>
              </a:prstGeom>
              <a:ln w="76200" cmpd="sng">
                <a:solidFill>
                  <a:srgbClr val="660066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7302563" y="5722227"/>
                <a:ext cx="665480" cy="0"/>
              </a:xfrm>
              <a:prstGeom prst="straightConnector1">
                <a:avLst/>
              </a:prstGeom>
              <a:ln w="76200" cmpd="sng">
                <a:solidFill>
                  <a:srgbClr val="660066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8371840" y="5722227"/>
                <a:ext cx="582749" cy="0"/>
              </a:xfrm>
              <a:prstGeom prst="straightConnector1">
                <a:avLst/>
              </a:prstGeom>
              <a:ln w="76200" cmpd="sng">
                <a:solidFill>
                  <a:srgbClr val="31B6FD"/>
                </a:solidFill>
                <a:headEnd type="none"/>
                <a:tailEnd type="triangle"/>
              </a:ln>
              <a:effectLst>
                <a:outerShdw blurRad="69850" dist="50800" dir="2700000" sx="96000" sy="96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>
                <a:off x="2230120" y="1739507"/>
                <a:ext cx="589034" cy="995680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 w="sm" len="sm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flipV="1">
                <a:off x="5378824" y="1739507"/>
                <a:ext cx="598105" cy="1991360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 w="sm" len="sm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>
                <a:off x="3804472" y="2735187"/>
                <a:ext cx="589034" cy="995680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 w="sm" len="sm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>
                <a:off x="6713529" y="1739507"/>
                <a:ext cx="589034" cy="2987040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 w="sm" len="sm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>
                <a:off x="7968043" y="4726547"/>
                <a:ext cx="403797" cy="995680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 w="sm" len="sm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2230120" y="1739507"/>
                <a:ext cx="589034" cy="995680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 w="sm" len="sm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>
                <a:off x="5378824" y="1739507"/>
                <a:ext cx="589034" cy="1991360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 w="sm" len="sm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V="1">
                <a:off x="6713529" y="2735187"/>
                <a:ext cx="589034" cy="995680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 w="sm" len="sm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>
                <a:off x="1244802" y="4428930"/>
                <a:ext cx="746558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it-IT" sz="1400" noProof="1" smtClean="0">
                    <a:effectLst/>
                    <a:latin typeface="TeX Gyre Termes"/>
                    <a:cs typeface="TeX Gyre Termes"/>
                  </a:rPr>
                  <a:t>325 °K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244802" y="3423090"/>
                <a:ext cx="746558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it-IT" sz="1400" noProof="1" smtClean="0">
                    <a:effectLst/>
                    <a:latin typeface="TeX Gyre Termes"/>
                    <a:cs typeface="TeX Gyre Termes"/>
                  </a:rPr>
                  <a:t>350 °K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1244802" y="2437570"/>
                <a:ext cx="746558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it-IT" sz="1400" noProof="1" smtClean="0">
                    <a:effectLst/>
                    <a:latin typeface="TeX Gyre Termes"/>
                    <a:cs typeface="TeX Gyre Termes"/>
                  </a:rPr>
                  <a:t>375 °K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1244802" y="1441060"/>
                <a:ext cx="746558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it-IT" sz="1400" noProof="1">
                    <a:effectLst/>
                    <a:latin typeface="TeX Gyre Termes"/>
                    <a:cs typeface="TeX Gyre Termes"/>
                  </a:rPr>
                  <a:t>4</a:t>
                </a:r>
                <a:r>
                  <a:rPr lang="it-IT" sz="1400" noProof="1" smtClean="0">
                    <a:effectLst/>
                    <a:latin typeface="TeX Gyre Termes"/>
                    <a:cs typeface="TeX Gyre Termes"/>
                  </a:rPr>
                  <a:t>00 °K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1244802" y="5423780"/>
                <a:ext cx="746558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it-IT" sz="1400" noProof="1" smtClean="0">
                    <a:effectLst/>
                    <a:latin typeface="TeX Gyre Termes"/>
                    <a:cs typeface="TeX Gyre Termes"/>
                  </a:rPr>
                  <a:t>300 °K</a:t>
                </a: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-498812" y="2494216"/>
              <a:ext cx="110753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800" b="1" noProof="1" smtClean="0">
                  <a:effectLst/>
                  <a:latin typeface="TeX Gyre Termes"/>
                  <a:cs typeface="TeX Gyre Termes"/>
                </a:rPr>
                <a:t>Replica 2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-498812" y="3500834"/>
              <a:ext cx="110753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800" b="1" noProof="1" smtClean="0">
                  <a:effectLst/>
                  <a:latin typeface="TeX Gyre Termes"/>
                  <a:cs typeface="TeX Gyre Termes"/>
                </a:rPr>
                <a:t>Replica 3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-498812" y="4497293"/>
              <a:ext cx="110753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800" b="1" noProof="1" smtClean="0">
                  <a:effectLst/>
                  <a:latin typeface="TeX Gyre Termes"/>
                  <a:cs typeface="TeX Gyre Termes"/>
                </a:rPr>
                <a:t>Replica 4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-498812" y="5497181"/>
              <a:ext cx="110753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800" b="1" noProof="1" smtClean="0">
                  <a:effectLst/>
                  <a:latin typeface="TeX Gyre Termes"/>
                  <a:cs typeface="TeX Gyre Termes"/>
                </a:rPr>
                <a:t>Replica 5</a:t>
              </a:r>
            </a:p>
          </p:txBody>
        </p:sp>
      </p:grp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4071"/>
          </a:xfrm>
        </p:spPr>
        <p:txBody>
          <a:bodyPr anchor="ctr"/>
          <a:lstStyle/>
          <a:p>
            <a:r>
              <a:rPr lang="it-IT" dirty="0" smtClean="0"/>
              <a:t>T-REMD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496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3935" y="1476123"/>
            <a:ext cx="7239507" cy="8987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    Energy surface, from T-REMD</a:t>
            </a:r>
          </a:p>
          <a:p>
            <a:pPr algn="ctr">
              <a:lnSpc>
                <a:spcPct val="110000"/>
              </a:lnSpc>
            </a:pPr>
            <a:endParaRPr lang="it-IT" sz="24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6909" y="2472257"/>
            <a:ext cx="2678546" cy="629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600" noProof="1" smtClean="0">
                <a:effectLst/>
                <a:latin typeface="TeX Gyre Termes"/>
                <a:cs typeface="TeX Gyre Termes"/>
              </a:rPr>
              <a:t>Dalla conformazione nativa</a:t>
            </a:r>
          </a:p>
          <a:p>
            <a:pPr algn="ctr">
              <a:lnSpc>
                <a:spcPct val="110000"/>
              </a:lnSpc>
            </a:pPr>
            <a:r>
              <a:rPr lang="it-IT" sz="1600" noProof="1" smtClean="0">
                <a:effectLst/>
                <a:latin typeface="TeX Gyre Termes"/>
                <a:cs typeface="TeX Gyre Termes"/>
              </a:rPr>
              <a:t>350 K</a:t>
            </a:r>
            <a:endParaRPr lang="it-IT" sz="16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8637" y="2483801"/>
            <a:ext cx="2704806" cy="629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600" noProof="1" smtClean="0">
                <a:effectLst/>
                <a:latin typeface="TeX Gyre Termes"/>
                <a:cs typeface="TeX Gyre Termes"/>
              </a:rPr>
              <a:t>Dalla conformazione lineare</a:t>
            </a:r>
          </a:p>
          <a:p>
            <a:pPr algn="ctr">
              <a:lnSpc>
                <a:spcPct val="110000"/>
              </a:lnSpc>
            </a:pPr>
            <a:r>
              <a:rPr lang="it-IT" sz="1600" noProof="1" smtClean="0">
                <a:effectLst/>
                <a:latin typeface="TeX Gyre Termes"/>
                <a:cs typeface="TeX Gyre Termes"/>
              </a:rPr>
              <a:t>350 K</a:t>
            </a:r>
            <a:endParaRPr lang="it-IT" sz="16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Much</a:t>
            </a:r>
            <a:r>
              <a:rPr lang="it-IT" dirty="0" smtClean="0"/>
              <a:t> </a:t>
            </a:r>
            <a:r>
              <a:rPr lang="it-IT" dirty="0" err="1"/>
              <a:t>b</a:t>
            </a:r>
            <a:r>
              <a:rPr lang="it-IT" dirty="0" err="1" smtClean="0"/>
              <a:t>etter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67"/>
          <a:stretch/>
        </p:blipFill>
        <p:spPr>
          <a:xfrm>
            <a:off x="4778375" y="3149798"/>
            <a:ext cx="3295067" cy="3023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375"/>
          <a:stretch/>
        </p:blipFill>
        <p:spPr>
          <a:xfrm>
            <a:off x="802186" y="3166182"/>
            <a:ext cx="3372940" cy="30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7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sor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" y="1217930"/>
            <a:ext cx="4356100" cy="1993900"/>
          </a:xfrm>
          <a:prstGeom prst="rect">
            <a:avLst/>
          </a:prstGeom>
        </p:spPr>
      </p:pic>
      <p:pic>
        <p:nvPicPr>
          <p:cNvPr id="4" name="Picture 3" descr="fel-conformation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3399536"/>
            <a:ext cx="5003800" cy="330250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4071"/>
          </a:xfrm>
        </p:spPr>
        <p:txBody>
          <a:bodyPr anchor="ctr"/>
          <a:lstStyle/>
          <a:p>
            <a:r>
              <a:rPr lang="it-IT" dirty="0" smtClean="0"/>
              <a:t>T-REMD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987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393883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noProof="1" smtClean="0">
                <a:effectLst/>
                <a:latin typeface="TeX Gyre Termes"/>
                <a:cs typeface="TeX Gyre Termes"/>
              </a:rPr>
              <a:t>∆</a:t>
            </a:r>
            <a:r>
              <a:rPr lang="it-IT" sz="2800" i="1" noProof="1">
                <a:effectLst/>
                <a:latin typeface="TeX Gyre Termes"/>
                <a:cs typeface="TeX Gyre Termes"/>
              </a:rPr>
              <a:t>G</a:t>
            </a:r>
            <a:r>
              <a:rPr lang="it-IT" sz="2800" i="1" baseline="-25000" noProof="1" smtClean="0">
                <a:effectLst/>
                <a:latin typeface="TeX Gyre Termes"/>
                <a:cs typeface="TeX Gyre Termes"/>
              </a:rPr>
              <a:t>bind </a:t>
            </a:r>
            <a:r>
              <a:rPr lang="it-IT" sz="2800" i="1" noProof="1" smtClean="0">
                <a:effectLst/>
                <a:latin typeface="TeX Gyre Termes"/>
                <a:cs typeface="TeX Gyre Termes"/>
              </a:rPr>
              <a:t>= </a:t>
            </a:r>
            <a:r>
              <a:rPr lang="it-IT" sz="2800" noProof="1" smtClean="0">
                <a:effectLst/>
                <a:latin typeface="TeX Gyre Termes"/>
                <a:cs typeface="TeX Gyre Termes"/>
              </a:rPr>
              <a:t>∆</a:t>
            </a:r>
            <a:r>
              <a:rPr lang="it-IT" sz="2800" i="1" noProof="1">
                <a:effectLst/>
                <a:latin typeface="TeX Gyre Termes"/>
                <a:cs typeface="TeX Gyre Termes"/>
              </a:rPr>
              <a:t>G</a:t>
            </a:r>
            <a:r>
              <a:rPr lang="it-IT" sz="2800" i="1" baseline="-25000" noProof="1" smtClean="0">
                <a:effectLst/>
                <a:latin typeface="TeX Gyre Termes"/>
                <a:cs typeface="TeX Gyre Termes"/>
              </a:rPr>
              <a:t>comp </a:t>
            </a:r>
            <a:r>
              <a:rPr lang="it-IT" sz="2800" i="1" noProof="1" smtClean="0">
                <a:effectLst/>
                <a:latin typeface="TeX Gyre Termes"/>
                <a:cs typeface="TeX Gyre Termes"/>
              </a:rPr>
              <a:t>– </a:t>
            </a:r>
            <a:r>
              <a:rPr lang="it-IT" sz="2800" noProof="1" smtClean="0">
                <a:effectLst/>
                <a:latin typeface="TeX Gyre Termes"/>
                <a:cs typeface="TeX Gyre Termes"/>
              </a:rPr>
              <a:t>(∆</a:t>
            </a:r>
            <a:r>
              <a:rPr lang="it-IT" sz="2800" i="1" noProof="1">
                <a:effectLst/>
                <a:latin typeface="TeX Gyre Termes"/>
                <a:cs typeface="TeX Gyre Termes"/>
              </a:rPr>
              <a:t>G</a:t>
            </a:r>
            <a:r>
              <a:rPr lang="it-IT" sz="2800" i="1" baseline="-25000" noProof="1" smtClean="0">
                <a:effectLst/>
                <a:latin typeface="TeX Gyre Termes"/>
                <a:cs typeface="TeX Gyre Termes"/>
              </a:rPr>
              <a:t>rec</a:t>
            </a:r>
            <a:r>
              <a:rPr lang="it-IT" sz="2800" i="1" noProof="1" smtClean="0">
                <a:effectLst/>
                <a:latin typeface="TeX Gyre Termes"/>
                <a:cs typeface="TeX Gyre Termes"/>
              </a:rPr>
              <a:t> +</a:t>
            </a:r>
            <a:r>
              <a:rPr lang="it-IT" sz="2800" i="1" baseline="-25000" noProof="1" smtClean="0">
                <a:effectLst/>
                <a:latin typeface="TeX Gyre Termes"/>
                <a:cs typeface="TeX Gyre Termes"/>
              </a:rPr>
              <a:t> </a:t>
            </a:r>
            <a:r>
              <a:rPr lang="it-IT" sz="2800" noProof="1" smtClean="0">
                <a:effectLst/>
                <a:latin typeface="TeX Gyre Termes"/>
                <a:cs typeface="TeX Gyre Termes"/>
              </a:rPr>
              <a:t>∆</a:t>
            </a:r>
            <a:r>
              <a:rPr lang="it-IT" sz="2800" i="1" noProof="1">
                <a:effectLst/>
                <a:latin typeface="TeX Gyre Termes"/>
                <a:cs typeface="TeX Gyre Termes"/>
              </a:rPr>
              <a:t>G</a:t>
            </a:r>
            <a:r>
              <a:rPr lang="it-IT" sz="2800" i="1" baseline="-25000" noProof="1" smtClean="0">
                <a:effectLst/>
                <a:latin typeface="TeX Gyre Termes"/>
                <a:cs typeface="TeX Gyre Termes"/>
              </a:rPr>
              <a:t>lig</a:t>
            </a:r>
            <a:r>
              <a:rPr lang="it-IT" sz="2800" noProof="1" smtClean="0">
                <a:effectLst/>
                <a:latin typeface="TeX Gyre Termes"/>
                <a:cs typeface="TeX Gyre Termes"/>
              </a:rPr>
              <a:t>)</a:t>
            </a:r>
            <a:endParaRPr lang="it-IT" sz="2800" baseline="-25000" noProof="1">
              <a:effectLst/>
              <a:latin typeface="TeX Gyre Termes"/>
              <a:cs typeface="TeX Gyre Terme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115440" y="1798137"/>
            <a:ext cx="4913120" cy="1640096"/>
            <a:chOff x="625901" y="1119497"/>
            <a:chExt cx="4913120" cy="1640096"/>
          </a:xfrm>
        </p:grpSpPr>
        <p:grpSp>
          <p:nvGrpSpPr>
            <p:cNvPr id="12" name="Group 11"/>
            <p:cNvGrpSpPr/>
            <p:nvPr/>
          </p:nvGrpSpPr>
          <p:grpSpPr>
            <a:xfrm>
              <a:off x="3908158" y="1119497"/>
              <a:ext cx="1630863" cy="1630863"/>
              <a:chOff x="6361545" y="1928394"/>
              <a:chExt cx="1630863" cy="1630863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6361545" y="1928394"/>
                <a:ext cx="1630863" cy="16308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3" name="Oval 2"/>
              <p:cNvSpPr/>
              <p:nvPr/>
            </p:nvSpPr>
            <p:spPr>
              <a:xfrm>
                <a:off x="6996840" y="2290385"/>
                <a:ext cx="909052" cy="90905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884349" y="2578762"/>
                <a:ext cx="339461" cy="339461"/>
              </a:xfrm>
              <a:prstGeom prst="ellipse">
                <a:avLst/>
              </a:prstGeom>
              <a:solidFill>
                <a:srgbClr val="B0001F"/>
              </a:solidFill>
              <a:ln>
                <a:solidFill>
                  <a:srgbClr val="7C3735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25901" y="1128730"/>
              <a:ext cx="1630863" cy="1630863"/>
              <a:chOff x="3448854" y="1915730"/>
              <a:chExt cx="1630863" cy="163086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3448854" y="1915730"/>
                <a:ext cx="1630863" cy="16308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4100024" y="2277721"/>
                <a:ext cx="909052" cy="90905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3971658" y="2566098"/>
                <a:ext cx="339461" cy="33946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566990" y="2548767"/>
                <a:ext cx="339461" cy="339461"/>
              </a:xfrm>
              <a:prstGeom prst="ellipse">
                <a:avLst/>
              </a:prstGeom>
              <a:solidFill>
                <a:srgbClr val="B0001F"/>
              </a:solidFill>
              <a:ln>
                <a:solidFill>
                  <a:srgbClr val="7C3735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67026" y="1301060"/>
              <a:ext cx="1804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noProof="1" smtClean="0">
                  <a:effectLst/>
                  <a:latin typeface="TeX Gyre Termes"/>
                  <a:cs typeface="TeX Gyre Termes"/>
                </a:rPr>
                <a:t>∆</a:t>
              </a:r>
              <a:r>
                <a:rPr lang="it-IT" sz="2800" i="1" noProof="1">
                  <a:effectLst/>
                  <a:latin typeface="TeX Gyre Termes"/>
                  <a:cs typeface="TeX Gyre Termes"/>
                </a:rPr>
                <a:t>G</a:t>
              </a:r>
              <a:r>
                <a:rPr lang="it-IT" sz="2800" i="1" baseline="-25000" noProof="1" smtClean="0">
                  <a:effectLst/>
                  <a:latin typeface="TeX Gyre Termes"/>
                  <a:cs typeface="TeX Gyre Termes"/>
                </a:rPr>
                <a:t>bind</a:t>
              </a:r>
              <a:endParaRPr lang="it-IT" sz="2800" i="1" baseline="-25000" noProof="1">
                <a:effectLst/>
                <a:latin typeface="TeX Gyre Termes"/>
                <a:cs typeface="TeX Gyre Termes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332884" y="1944162"/>
              <a:ext cx="1477117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3011714" y="5442857"/>
            <a:ext cx="184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5108647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i="1" noProof="1">
                <a:effectLst/>
                <a:latin typeface="TeX Gyre Termes"/>
                <a:cs typeface="TeX Gyre Termes"/>
              </a:rPr>
              <a:t>"Corpora non agunt nisi </a:t>
            </a:r>
            <a:r>
              <a:rPr lang="it-IT" sz="2800" i="1" noProof="1" smtClean="0">
                <a:effectLst/>
                <a:latin typeface="TeX Gyre Termes"/>
                <a:cs typeface="TeX Gyre Termes"/>
              </a:rPr>
              <a:t>fixata”</a:t>
            </a:r>
          </a:p>
          <a:p>
            <a:pPr algn="ctr">
              <a:lnSpc>
                <a:spcPct val="150000"/>
              </a:lnSpc>
            </a:pPr>
            <a:r>
              <a:rPr lang="it-IT" sz="2400" noProof="1">
                <a:effectLst/>
                <a:latin typeface="TeX Gyre Termes"/>
                <a:cs typeface="TeX Gyre Termes"/>
              </a:rPr>
              <a:t>Paul Ehrlich, 1913 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4071"/>
          </a:xfrm>
        </p:spPr>
        <p:txBody>
          <a:bodyPr anchor="ctr"/>
          <a:lstStyle/>
          <a:p>
            <a:r>
              <a:rPr lang="it-IT" dirty="0" smtClean="0"/>
              <a:t>∆G</a:t>
            </a:r>
            <a:r>
              <a:rPr lang="it-IT" i="1" baseline="-25000" dirty="0" smtClean="0"/>
              <a:t>bind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697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/>
              <a:t>“STANDARD” MD</a:t>
            </a:r>
            <a:endParaRPr lang="it-IT" sz="2400" dirty="0"/>
          </a:p>
        </p:txBody>
      </p:sp>
      <p:sp>
        <p:nvSpPr>
          <p:cNvPr id="6" name="Rectangle 5"/>
          <p:cNvSpPr/>
          <p:nvPr/>
        </p:nvSpPr>
        <p:spPr>
          <a:xfrm>
            <a:off x="978603" y="1295716"/>
            <a:ext cx="1024767" cy="611999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noProof="1">
                <a:solidFill>
                  <a:prstClr val="black"/>
                </a:solidFill>
                <a:effectLst/>
                <a:latin typeface="TeX Gyre Termes"/>
                <a:cs typeface="TeX Gyre Termes"/>
              </a:rPr>
              <a:t>PDB</a:t>
            </a:r>
            <a:endParaRPr lang="it-IT" sz="900" dirty="0"/>
          </a:p>
        </p:txBody>
      </p:sp>
      <p:sp>
        <p:nvSpPr>
          <p:cNvPr id="7" name="Rectangle 6"/>
          <p:cNvSpPr/>
          <p:nvPr/>
        </p:nvSpPr>
        <p:spPr>
          <a:xfrm>
            <a:off x="3238540" y="3815406"/>
            <a:ext cx="2232000" cy="611999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noProof="1">
                <a:solidFill>
                  <a:prstClr val="black"/>
                </a:solidFill>
                <a:effectLst/>
                <a:latin typeface="TeX Gyre Termes"/>
                <a:cs typeface="TeX Gyre Termes"/>
              </a:rPr>
              <a:t>TRAJECTORY</a:t>
            </a:r>
            <a:endParaRPr lang="it-IT" sz="900" dirty="0"/>
          </a:p>
        </p:txBody>
      </p:sp>
      <p:sp>
        <p:nvSpPr>
          <p:cNvPr id="8" name="Hexagon 7"/>
          <p:cNvSpPr/>
          <p:nvPr/>
        </p:nvSpPr>
        <p:spPr>
          <a:xfrm>
            <a:off x="2956603" y="1295716"/>
            <a:ext cx="2844000" cy="611999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noProof="1">
                <a:solidFill>
                  <a:prstClr val="black"/>
                </a:solidFill>
                <a:effectLst/>
                <a:latin typeface="TeX Gyre Termes"/>
                <a:cs typeface="TeX Gyre Termes"/>
              </a:rPr>
              <a:t>PRE-PROCESSING</a:t>
            </a:r>
            <a:endParaRPr lang="it-IT" sz="900" dirty="0"/>
          </a:p>
        </p:txBody>
      </p:sp>
      <p:sp>
        <p:nvSpPr>
          <p:cNvPr id="9" name="Diamond 8"/>
          <p:cNvSpPr/>
          <p:nvPr/>
        </p:nvSpPr>
        <p:spPr>
          <a:xfrm>
            <a:off x="2596605" y="2551217"/>
            <a:ext cx="3563997" cy="611999"/>
          </a:xfrm>
          <a:prstGeom prst="diamond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0000"/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noProof="1">
                <a:solidFill>
                  <a:prstClr val="black"/>
                </a:solidFill>
                <a:effectLst/>
                <a:latin typeface="TeX Gyre Termes"/>
                <a:cs typeface="TeX Gyre Termes"/>
              </a:rPr>
              <a:t>SIMULATION</a:t>
            </a:r>
            <a:endParaRPr lang="it-IT" sz="900" dirty="0"/>
          </a:p>
        </p:txBody>
      </p:sp>
      <p:sp>
        <p:nvSpPr>
          <p:cNvPr id="10" name="Hexagon 9"/>
          <p:cNvSpPr/>
          <p:nvPr/>
        </p:nvSpPr>
        <p:spPr>
          <a:xfrm>
            <a:off x="6093762" y="3815406"/>
            <a:ext cx="2772210" cy="611999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noProof="1">
                <a:solidFill>
                  <a:prstClr val="black"/>
                </a:solidFill>
                <a:effectLst/>
                <a:latin typeface="TeX Gyre Termes"/>
                <a:cs typeface="TeX Gyre Termes"/>
              </a:rPr>
              <a:t>DATA-ANALYSIS</a:t>
            </a:r>
            <a:endParaRPr lang="it-IT" sz="2000" dirty="0"/>
          </a:p>
        </p:txBody>
      </p:sp>
      <p:cxnSp>
        <p:nvCxnSpPr>
          <p:cNvPr id="12" name="Straight Arrow Connector 11"/>
          <p:cNvCxnSpPr>
            <a:stCxn id="6" idx="3"/>
            <a:endCxn id="8" idx="3"/>
          </p:cNvCxnSpPr>
          <p:nvPr/>
        </p:nvCxnSpPr>
        <p:spPr>
          <a:xfrm>
            <a:off x="2003370" y="1601716"/>
            <a:ext cx="953233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2"/>
          </p:cNvCxnSpPr>
          <p:nvPr/>
        </p:nvCxnSpPr>
        <p:spPr>
          <a:xfrm>
            <a:off x="4378604" y="3163216"/>
            <a:ext cx="0" cy="6480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372364" y="1907715"/>
            <a:ext cx="1782" cy="64350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494603" y="4132058"/>
            <a:ext cx="599159" cy="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6160602" y="5075405"/>
            <a:ext cx="2705370" cy="1056107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noProof="1">
                <a:solidFill>
                  <a:prstClr val="black"/>
                </a:solidFill>
                <a:effectLst/>
                <a:latin typeface="TeX Gyre Termes"/>
                <a:cs typeface="TeX Gyre Termes"/>
              </a:rPr>
              <a:t>∆</a:t>
            </a:r>
            <a:r>
              <a:rPr lang="it-IT" sz="2200" i="1" noProof="1" smtClean="0">
                <a:solidFill>
                  <a:prstClr val="black"/>
                </a:solidFill>
                <a:effectLst/>
                <a:latin typeface="TeX Gyre Termes"/>
                <a:cs typeface="TeX Gyre Termes"/>
              </a:rPr>
              <a:t>G</a:t>
            </a:r>
            <a:r>
              <a:rPr lang="it-IT" sz="2200" i="1" baseline="-25000" noProof="1" smtClean="0">
                <a:solidFill>
                  <a:prstClr val="black"/>
                </a:solidFill>
                <a:effectLst/>
                <a:latin typeface="TeX Gyre Termes"/>
                <a:cs typeface="TeX Gyre Termes"/>
              </a:rPr>
              <a:t>bind</a:t>
            </a:r>
            <a:endParaRPr lang="it-IT" sz="2200" noProof="1">
              <a:solidFill>
                <a:prstClr val="black"/>
              </a:solidFill>
              <a:effectLst/>
              <a:latin typeface="TeX Gyre Termes"/>
              <a:cs typeface="TeX Gyre Termes"/>
            </a:endParaRPr>
          </a:p>
          <a:p>
            <a:pPr algn="ctr"/>
            <a:r>
              <a:rPr lang="it-IT" sz="2200" noProof="1" smtClean="0">
                <a:solidFill>
                  <a:prstClr val="black"/>
                </a:solidFill>
                <a:effectLst/>
                <a:latin typeface="TeX Gyre Termes"/>
                <a:cs typeface="TeX Gyre Termes"/>
              </a:rPr>
              <a:t>∆∆</a:t>
            </a:r>
            <a:r>
              <a:rPr lang="it-IT" sz="2200" i="1" noProof="1" smtClean="0">
                <a:solidFill>
                  <a:prstClr val="black"/>
                </a:solidFill>
                <a:effectLst/>
                <a:latin typeface="TeX Gyre Termes"/>
                <a:cs typeface="TeX Gyre Termes"/>
              </a:rPr>
              <a:t>G</a:t>
            </a:r>
            <a:r>
              <a:rPr lang="it-IT" sz="2200" i="1" baseline="-25000" noProof="1" smtClean="0">
                <a:solidFill>
                  <a:prstClr val="black"/>
                </a:solidFill>
                <a:effectLst/>
                <a:latin typeface="TeX Gyre Termes"/>
                <a:cs typeface="TeX Gyre Termes"/>
              </a:rPr>
              <a:t>bind</a:t>
            </a:r>
          </a:p>
          <a:p>
            <a:pPr algn="ctr"/>
            <a:r>
              <a:rPr lang="it-IT" sz="2200" noProof="1" smtClean="0">
                <a:solidFill>
                  <a:prstClr val="black"/>
                </a:solidFill>
                <a:effectLst/>
                <a:latin typeface="TeX Gyre Termes"/>
                <a:cs typeface="TeX Gyre Termes"/>
              </a:rPr>
              <a:t>… </a:t>
            </a:r>
            <a:endParaRPr lang="it-IT" sz="22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485425" y="4427405"/>
            <a:ext cx="0" cy="6480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66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11489"/>
            <a:ext cx="9144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Di solito è d’interesse una </a:t>
            </a:r>
            <a:r>
              <a:rPr lang="it-IT" sz="2400" i="1" noProof="1" smtClean="0">
                <a:effectLst/>
                <a:latin typeface="TeX Gyre Termes"/>
                <a:cs typeface="TeX Gyre Termes"/>
              </a:rPr>
              <a:t>differenza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 di energia libera tra due stati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Non equilibrio</a:t>
            </a:r>
          </a:p>
          <a:p>
            <a:pPr marL="1257300" lvl="2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Jarzynski – Steered Molecular Dynamic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Equilibrio</a:t>
            </a:r>
          </a:p>
          <a:p>
            <a:pPr marL="1257300" lvl="2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>
                <a:effectLst/>
                <a:latin typeface="TeX Gyre Termes"/>
                <a:cs typeface="TeX Gyre Termes"/>
              </a:rPr>
              <a:t>Thermodynamic 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Integration</a:t>
            </a:r>
          </a:p>
          <a:p>
            <a:pPr marL="1257300" lvl="2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Umbrella Sampling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4071"/>
          </a:xfrm>
        </p:spPr>
        <p:txBody>
          <a:bodyPr anchor="ctr"/>
          <a:lstStyle/>
          <a:p>
            <a:r>
              <a:rPr lang="it-IT" dirty="0" smtClean="0"/>
              <a:t>(∆)∆G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795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11714" y="5442857"/>
            <a:ext cx="184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33" name="TextBox 32"/>
          <p:cNvSpPr txBox="1"/>
          <p:nvPr/>
        </p:nvSpPr>
        <p:spPr>
          <a:xfrm>
            <a:off x="8112087" y="2556974"/>
            <a:ext cx="1442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noProof="1" smtClean="0">
                <a:effectLst/>
                <a:latin typeface="TeX Gyre Termes"/>
                <a:cs typeface="TeX Gyre Termes"/>
              </a:rPr>
              <a:t>∆</a:t>
            </a:r>
            <a:r>
              <a:rPr lang="it-IT" sz="2000" i="1" noProof="1" smtClean="0">
                <a:effectLst/>
                <a:latin typeface="TeX Gyre Termes"/>
                <a:cs typeface="TeX Gyre Termes"/>
              </a:rPr>
              <a:t>G</a:t>
            </a:r>
            <a:r>
              <a:rPr lang="it-IT" sz="2000" i="1" baseline="-25000" noProof="1" smtClean="0">
                <a:effectLst/>
                <a:latin typeface="TeX Gyre Termes"/>
                <a:cs typeface="TeX Gyre Termes"/>
              </a:rPr>
              <a:t>comp</a:t>
            </a:r>
            <a:endParaRPr lang="it-IT" sz="2000" i="1" baseline="-25000" noProof="1">
              <a:effectLst/>
              <a:latin typeface="TeX Gyre Termes"/>
              <a:cs typeface="TeX Gyre Terme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7947" y="1255595"/>
            <a:ext cx="8248107" cy="3110750"/>
            <a:chOff x="480031" y="1255595"/>
            <a:chExt cx="8248107" cy="3110750"/>
          </a:xfrm>
        </p:grpSpPr>
        <p:grpSp>
          <p:nvGrpSpPr>
            <p:cNvPr id="2" name="Group 1"/>
            <p:cNvGrpSpPr/>
            <p:nvPr/>
          </p:nvGrpSpPr>
          <p:grpSpPr>
            <a:xfrm>
              <a:off x="5257700" y="1261396"/>
              <a:ext cx="3470438" cy="3097858"/>
              <a:chOff x="5257700" y="1261396"/>
              <a:chExt cx="3470438" cy="3097858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5257700" y="3334487"/>
                <a:ext cx="1024767" cy="10247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299331" y="1316210"/>
                <a:ext cx="14040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noProof="1" smtClean="0">
                    <a:effectLst/>
                    <a:latin typeface="TeX Gyre Termes"/>
                    <a:cs typeface="TeX Gyre Termes"/>
                  </a:rPr>
                  <a:t>∆</a:t>
                </a:r>
                <a:r>
                  <a:rPr lang="it-IT" sz="2000" i="1" noProof="1" smtClean="0">
                    <a:effectLst/>
                    <a:latin typeface="TeX Gyre Termes"/>
                    <a:cs typeface="TeX Gyre Termes"/>
                  </a:rPr>
                  <a:t>G</a:t>
                </a:r>
                <a:r>
                  <a:rPr lang="it-IT" sz="2000" i="1" baseline="-25000" noProof="1" smtClean="0">
                    <a:effectLst/>
                    <a:latin typeface="TeX Gyre Termes"/>
                    <a:cs typeface="TeX Gyre Termes"/>
                  </a:rPr>
                  <a:t>bind-A</a:t>
                </a:r>
                <a:endParaRPr lang="it-IT" sz="2000" i="1" baseline="-25000" noProof="1">
                  <a:effectLst/>
                  <a:latin typeface="TeX Gyre Termes"/>
                  <a:cs typeface="TeX Gyre Termes"/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6390182" y="1773780"/>
                <a:ext cx="1204307" cy="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/>
              <p:cNvSpPr/>
              <p:nvPr/>
            </p:nvSpPr>
            <p:spPr>
              <a:xfrm>
                <a:off x="7703371" y="3328686"/>
                <a:ext cx="1024767" cy="10247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8102565" y="3556146"/>
                <a:ext cx="571211" cy="571211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031879" y="3737350"/>
                <a:ext cx="213303" cy="21330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9D98C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669027" y="3561948"/>
                <a:ext cx="571211" cy="571211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588368" y="3743152"/>
                <a:ext cx="213303" cy="213303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334091" y="3732262"/>
                <a:ext cx="213303" cy="21330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9D98C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285962" y="3389301"/>
                <a:ext cx="14174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noProof="1">
                    <a:effectLst/>
                    <a:latin typeface="TeX Gyre Termes"/>
                    <a:cs typeface="TeX Gyre Termes"/>
                  </a:rPr>
                  <a:t>∆</a:t>
                </a:r>
                <a:r>
                  <a:rPr lang="it-IT" sz="2000" i="1" noProof="1" smtClean="0">
                    <a:effectLst/>
                    <a:latin typeface="TeX Gyre Termes"/>
                    <a:cs typeface="TeX Gyre Termes"/>
                  </a:rPr>
                  <a:t>G</a:t>
                </a:r>
                <a:r>
                  <a:rPr lang="it-IT" sz="2000" i="1" baseline="-25000" noProof="1" smtClean="0">
                    <a:effectLst/>
                    <a:latin typeface="TeX Gyre Termes"/>
                    <a:cs typeface="TeX Gyre Termes"/>
                  </a:rPr>
                  <a:t>bind-B</a:t>
                </a:r>
                <a:endParaRPr lang="it-IT" sz="2000" i="1" baseline="-25000" noProof="1">
                  <a:effectLst/>
                  <a:latin typeface="TeX Gyre Termes"/>
                  <a:cs typeface="TeX Gyre Termes"/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>
                <a:off x="6390182" y="3846871"/>
                <a:ext cx="1204307" cy="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8129733" y="2353969"/>
                <a:ext cx="0" cy="935996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5795896" y="2353969"/>
                <a:ext cx="0" cy="935996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5789339" y="2559912"/>
                <a:ext cx="113395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noProof="1" smtClean="0">
                    <a:effectLst/>
                    <a:latin typeface="TeX Gyre Termes"/>
                    <a:cs typeface="TeX Gyre Termes"/>
                  </a:rPr>
                  <a:t>∆</a:t>
                </a:r>
                <a:r>
                  <a:rPr lang="it-IT" sz="2000" i="1" noProof="1" smtClean="0">
                    <a:effectLst/>
                    <a:latin typeface="TeX Gyre Termes"/>
                    <a:cs typeface="TeX Gyre Termes"/>
                  </a:rPr>
                  <a:t>G</a:t>
                </a:r>
                <a:r>
                  <a:rPr lang="it-IT" sz="2000" i="1" baseline="-25000" noProof="1" smtClean="0">
                    <a:effectLst/>
                    <a:latin typeface="TeX Gyre Termes"/>
                    <a:cs typeface="TeX Gyre Termes"/>
                  </a:rPr>
                  <a:t>sep</a:t>
                </a:r>
                <a:endParaRPr lang="it-IT" sz="2000" i="1" baseline="-25000" noProof="1"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5261195" y="1267927"/>
                <a:ext cx="1024767" cy="10247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5672522" y="1495388"/>
                <a:ext cx="571211" cy="571211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5591863" y="1676592"/>
                <a:ext cx="213303" cy="213303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337586" y="1665702"/>
                <a:ext cx="213303" cy="213303"/>
              </a:xfrm>
              <a:prstGeom prst="ellipse">
                <a:avLst/>
              </a:prstGeom>
              <a:solidFill>
                <a:srgbClr val="B0001F"/>
              </a:solidFill>
              <a:ln>
                <a:solidFill>
                  <a:srgbClr val="7C3735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7703371" y="1261396"/>
                <a:ext cx="1024767" cy="10247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8102565" y="1488856"/>
                <a:ext cx="571211" cy="571211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8031879" y="1670060"/>
                <a:ext cx="213303" cy="213303"/>
              </a:xfrm>
              <a:prstGeom prst="ellipse">
                <a:avLst/>
              </a:prstGeom>
              <a:solidFill>
                <a:srgbClr val="B0001F"/>
              </a:solidFill>
              <a:ln>
                <a:solidFill>
                  <a:srgbClr val="7C3735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480031" y="1255595"/>
              <a:ext cx="3832813" cy="3110750"/>
              <a:chOff x="480031" y="1255595"/>
              <a:chExt cx="3832813" cy="311075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80031" y="3341578"/>
                <a:ext cx="1024767" cy="10247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925705" y="1255595"/>
                <a:ext cx="1024766" cy="1024767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rgbClr val="D9D9D9"/>
                </a:solidFill>
              </a:ln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3352066" y="1664259"/>
                <a:ext cx="213303" cy="21330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9D98C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82190" y="1268488"/>
                <a:ext cx="1024767" cy="10247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D9D9D9"/>
                </a:solidFill>
              </a:ln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911575" y="1659171"/>
                <a:ext cx="213303" cy="213303"/>
              </a:xfrm>
              <a:prstGeom prst="ellipse">
                <a:avLst/>
              </a:prstGeom>
              <a:solidFill>
                <a:srgbClr val="B0001F"/>
              </a:solidFill>
              <a:ln>
                <a:solidFill>
                  <a:srgbClr val="7C3735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521662" y="1323301"/>
                <a:ext cx="14040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noProof="1" smtClean="0">
                    <a:effectLst/>
                    <a:latin typeface="TeX Gyre Termes"/>
                    <a:cs typeface="TeX Gyre Termes"/>
                  </a:rPr>
                  <a:t>∆</a:t>
                </a:r>
                <a:r>
                  <a:rPr lang="it-IT" sz="2000" i="1" noProof="1" smtClean="0">
                    <a:effectLst/>
                    <a:latin typeface="TeX Gyre Termes"/>
                    <a:cs typeface="TeX Gyre Termes"/>
                  </a:rPr>
                  <a:t>G</a:t>
                </a:r>
                <a:r>
                  <a:rPr lang="it-IT" sz="2000" i="1" baseline="-25000" noProof="1" smtClean="0">
                    <a:effectLst/>
                    <a:latin typeface="TeX Gyre Termes"/>
                    <a:cs typeface="TeX Gyre Termes"/>
                  </a:rPr>
                  <a:t>vac</a:t>
                </a:r>
                <a:endParaRPr lang="it-IT" sz="2000" i="1" baseline="-25000" noProof="1">
                  <a:effectLst/>
                  <a:latin typeface="TeX Gyre Termes"/>
                  <a:cs typeface="TeX Gyre Termes"/>
                </a:endParaRPr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>
                <a:off x="1612513" y="1780871"/>
                <a:ext cx="1204307" cy="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Rectangle 49"/>
              <p:cNvSpPr/>
              <p:nvPr/>
            </p:nvSpPr>
            <p:spPr>
              <a:xfrm>
                <a:off x="2925704" y="3334487"/>
                <a:ext cx="1024767" cy="10247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322663" y="3744341"/>
                <a:ext cx="213303" cy="21330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508293" y="3396392"/>
                <a:ext cx="14174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noProof="1">
                    <a:effectLst/>
                    <a:latin typeface="TeX Gyre Termes"/>
                    <a:cs typeface="TeX Gyre Termes"/>
                  </a:rPr>
                  <a:t>∆</a:t>
                </a:r>
                <a:r>
                  <a:rPr lang="it-IT" sz="2000" i="1" noProof="1" smtClean="0">
                    <a:effectLst/>
                    <a:latin typeface="TeX Gyre Termes"/>
                    <a:cs typeface="TeX Gyre Termes"/>
                  </a:rPr>
                  <a:t>G</a:t>
                </a:r>
                <a:endParaRPr lang="it-IT" sz="2000" i="1" baseline="-25000" noProof="1">
                  <a:effectLst/>
                  <a:latin typeface="TeX Gyre Termes"/>
                  <a:cs typeface="TeX Gyre Termes"/>
                </a:endParaRP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>
                <a:off x="1612513" y="3853962"/>
                <a:ext cx="1204307" cy="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3352064" y="2361060"/>
                <a:ext cx="0" cy="935996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1018227" y="2361060"/>
                <a:ext cx="0" cy="935996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3178889" y="2564065"/>
                <a:ext cx="113395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noProof="1" smtClean="0">
                    <a:effectLst/>
                    <a:latin typeface="TeX Gyre Termes"/>
                    <a:cs typeface="TeX Gyre Termes"/>
                  </a:rPr>
                  <a:t>∆</a:t>
                </a:r>
                <a:r>
                  <a:rPr lang="it-IT" sz="2000" i="1" noProof="1" smtClean="0">
                    <a:effectLst/>
                    <a:latin typeface="TeX Gyre Termes"/>
                    <a:cs typeface="TeX Gyre Termes"/>
                  </a:rPr>
                  <a:t>G</a:t>
                </a:r>
                <a:r>
                  <a:rPr lang="it-IT" sz="2000" i="1" baseline="-25000" noProof="1" smtClean="0">
                    <a:effectLst/>
                    <a:latin typeface="TeX Gyre Termes"/>
                    <a:cs typeface="TeX Gyre Termes"/>
                  </a:rPr>
                  <a:t>sol-B</a:t>
                </a:r>
                <a:endParaRPr lang="it-IT" sz="2000" i="1" baseline="-25000" noProof="1"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91358" y="2567003"/>
                <a:ext cx="113395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noProof="1" smtClean="0">
                    <a:effectLst/>
                    <a:latin typeface="TeX Gyre Termes"/>
                    <a:cs typeface="TeX Gyre Termes"/>
                  </a:rPr>
                  <a:t>∆</a:t>
                </a:r>
                <a:r>
                  <a:rPr lang="it-IT" sz="2000" i="1" noProof="1" smtClean="0">
                    <a:effectLst/>
                    <a:latin typeface="TeX Gyre Termes"/>
                    <a:cs typeface="TeX Gyre Termes"/>
                  </a:rPr>
                  <a:t>G</a:t>
                </a:r>
                <a:r>
                  <a:rPr lang="it-IT" sz="2000" i="1" baseline="-25000" noProof="1" smtClean="0">
                    <a:effectLst/>
                    <a:latin typeface="TeX Gyre Termes"/>
                    <a:cs typeface="TeX Gyre Termes"/>
                  </a:rPr>
                  <a:t>sol-A</a:t>
                </a:r>
                <a:endParaRPr lang="it-IT" sz="2000" i="1" baseline="-25000" noProof="1">
                  <a:effectLst/>
                  <a:latin typeface="TeX Gyre Termes"/>
                  <a:cs typeface="TeX Gyre Termes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911575" y="3737350"/>
                <a:ext cx="213303" cy="213303"/>
              </a:xfrm>
              <a:prstGeom prst="ellipse">
                <a:avLst/>
              </a:prstGeom>
              <a:solidFill>
                <a:srgbClr val="B0001F"/>
              </a:solidFill>
              <a:ln>
                <a:solidFill>
                  <a:srgbClr val="7C3735"/>
                </a:solidFill>
              </a:ln>
              <a:effectLst/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prstMaterial="flat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  <a:effectLst/>
                </a:endParaRPr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0" y="497681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i="1" noProof="1" smtClean="0">
                <a:effectLst/>
                <a:latin typeface="TeX Gyre Termes"/>
                <a:cs typeface="TeX Gyre Termes"/>
              </a:rPr>
              <a:t>Alchimia computazionale</a:t>
            </a:r>
          </a:p>
          <a:p>
            <a:pPr algn="ctr">
              <a:lnSpc>
                <a:spcPct val="200000"/>
              </a:lnSpc>
            </a:pPr>
            <a:r>
              <a:rPr lang="it-IT" sz="2400" i="1" spc="300" noProof="1" smtClean="0">
                <a:effectLst/>
                <a:latin typeface="TeX Gyre Termes"/>
                <a:cs typeface="TeX Gyre Termes"/>
              </a:rPr>
              <a:t>H</a:t>
            </a:r>
            <a:r>
              <a:rPr lang="it-IT" sz="2400" spc="300" noProof="1" smtClean="0">
                <a:effectLst/>
                <a:latin typeface="TeX Gyre Termes"/>
                <a:cs typeface="TeX Gyre Termes"/>
              </a:rPr>
              <a:t>(</a:t>
            </a:r>
            <a:r>
              <a:rPr lang="it-IT" sz="2400" i="1" spc="300" noProof="1" smtClean="0">
                <a:effectLst/>
                <a:latin typeface="Symbol" charset="2"/>
                <a:cs typeface="Symbol" charset="2"/>
              </a:rPr>
              <a:t>l</a:t>
            </a:r>
            <a:r>
              <a:rPr lang="it-IT" sz="2400" spc="300" noProof="1" smtClean="0">
                <a:effectLst/>
                <a:latin typeface="TeX Gyre Termes"/>
                <a:cs typeface="TeX Gyre Termes"/>
              </a:rPr>
              <a:t>)</a:t>
            </a:r>
            <a:r>
              <a:rPr lang="it-IT" sz="2400" i="1" spc="300" baseline="-25000" noProof="1" smtClean="0">
                <a:effectLst/>
                <a:latin typeface="TeX Gyre Termes"/>
                <a:cs typeface="TeX Gyre Termes"/>
              </a:rPr>
              <a:t> </a:t>
            </a:r>
            <a:r>
              <a:rPr lang="it-IT" sz="2400" i="1" spc="300" noProof="1">
                <a:effectLst/>
                <a:latin typeface="TeX Gyre Termes"/>
                <a:cs typeface="TeX Gyre Termes"/>
              </a:rPr>
              <a:t>= </a:t>
            </a:r>
            <a:r>
              <a:rPr lang="it-IT" sz="2400" spc="300" noProof="1" smtClean="0">
                <a:effectLst/>
                <a:latin typeface="TeX Gyre Termes"/>
                <a:cs typeface="TeX Gyre Termes"/>
              </a:rPr>
              <a:t>[1–</a:t>
            </a:r>
            <a:r>
              <a:rPr lang="it-IT" sz="2400" i="1" spc="300" noProof="1" smtClean="0">
                <a:effectLst/>
                <a:latin typeface="TeX Gyre Termes"/>
                <a:cs typeface="TeX Gyre Termes"/>
              </a:rPr>
              <a:t>f</a:t>
            </a:r>
            <a:r>
              <a:rPr lang="it-IT" sz="2400" spc="300" noProof="1" smtClean="0">
                <a:effectLst/>
                <a:latin typeface="TeX Gyre Termes"/>
                <a:cs typeface="TeX Gyre Termes"/>
              </a:rPr>
              <a:t>(</a:t>
            </a:r>
            <a:r>
              <a:rPr lang="it-IT" sz="2400" i="1" spc="300" noProof="1">
                <a:effectLst/>
                <a:latin typeface="Symbol" charset="2"/>
                <a:cs typeface="Symbol" charset="2"/>
              </a:rPr>
              <a:t>l</a:t>
            </a:r>
            <a:r>
              <a:rPr lang="it-IT" sz="2400" spc="300" noProof="1" smtClean="0">
                <a:effectLst/>
                <a:latin typeface="TeX Gyre Termes"/>
                <a:cs typeface="TeX Gyre Termes"/>
              </a:rPr>
              <a:t>)]</a:t>
            </a:r>
            <a:r>
              <a:rPr lang="it-IT" sz="2400" i="1" spc="300" noProof="1" smtClean="0">
                <a:effectLst/>
                <a:latin typeface="TeX Gyre Termes"/>
                <a:cs typeface="TeX Gyre Termes"/>
              </a:rPr>
              <a:t>H</a:t>
            </a:r>
            <a:r>
              <a:rPr lang="it-IT" sz="2400" i="1" spc="300" baseline="-25000" noProof="1" smtClean="0">
                <a:effectLst/>
                <a:latin typeface="TeX Gyre Termes"/>
                <a:cs typeface="TeX Gyre Termes"/>
              </a:rPr>
              <a:t>A</a:t>
            </a:r>
            <a:r>
              <a:rPr lang="it-IT" sz="2400" spc="300" noProof="1" smtClean="0">
                <a:effectLst/>
                <a:latin typeface="TeX Gyre Termes"/>
                <a:cs typeface="TeX Gyre Termes"/>
              </a:rPr>
              <a:t> + </a:t>
            </a:r>
            <a:r>
              <a:rPr lang="it-IT" sz="2400" i="1" spc="300" noProof="1">
                <a:effectLst/>
                <a:latin typeface="TeX Gyre Termes"/>
                <a:cs typeface="TeX Gyre Termes"/>
              </a:rPr>
              <a:t>f</a:t>
            </a:r>
            <a:r>
              <a:rPr lang="it-IT" sz="2400" spc="300" noProof="1">
                <a:effectLst/>
                <a:latin typeface="TeX Gyre Termes"/>
                <a:cs typeface="TeX Gyre Termes"/>
              </a:rPr>
              <a:t>(</a:t>
            </a:r>
            <a:r>
              <a:rPr lang="it-IT" sz="2400" i="1" spc="300" noProof="1">
                <a:effectLst/>
                <a:latin typeface="Symbol" charset="2"/>
                <a:cs typeface="Symbol" charset="2"/>
              </a:rPr>
              <a:t>l</a:t>
            </a:r>
            <a:r>
              <a:rPr lang="it-IT" sz="2400" spc="300" noProof="1" smtClean="0">
                <a:effectLst/>
                <a:latin typeface="TeX Gyre Termes"/>
                <a:cs typeface="TeX Gyre Termes"/>
              </a:rPr>
              <a:t>)</a:t>
            </a:r>
            <a:r>
              <a:rPr lang="it-IT" sz="2400" i="1" spc="300" noProof="1" smtClean="0">
                <a:effectLst/>
                <a:latin typeface="TeX Gyre Termes"/>
                <a:cs typeface="TeX Gyre Termes"/>
              </a:rPr>
              <a:t>H</a:t>
            </a:r>
            <a:r>
              <a:rPr lang="it-IT" sz="2400" i="1" spc="300" baseline="-25000" noProof="1" smtClean="0">
                <a:effectLst/>
                <a:latin typeface="TeX Gyre Termes"/>
                <a:cs typeface="TeX Gyre Termes"/>
              </a:rPr>
              <a:t>B		</a:t>
            </a:r>
            <a:r>
              <a:rPr lang="it-IT" sz="2400" i="1" spc="300" noProof="1" smtClean="0">
                <a:effectLst/>
                <a:latin typeface="Symbol" charset="2"/>
                <a:cs typeface="Symbol" charset="2"/>
              </a:rPr>
              <a:t>l</a:t>
            </a:r>
            <a:r>
              <a:rPr lang="it-IT" sz="2400" spc="300" noProof="1" smtClean="0">
                <a:effectLst/>
                <a:latin typeface="Symbol" charset="2"/>
                <a:cs typeface="Symbol" charset="2"/>
              </a:rPr>
              <a:t> =</a:t>
            </a:r>
            <a:r>
              <a:rPr lang="it-IT" sz="2400" i="1" spc="300" noProof="1">
                <a:effectLst/>
                <a:latin typeface="Symbol" charset="2"/>
                <a:cs typeface="Symbol" charset="2"/>
              </a:rPr>
              <a:t> </a:t>
            </a:r>
            <a:r>
              <a:rPr lang="it-IT" sz="2400" spc="300" noProof="1" smtClean="0">
                <a:effectLst/>
                <a:latin typeface="Symbol" charset="2"/>
                <a:cs typeface="Symbol" charset="2"/>
              </a:rPr>
              <a:t>[0,1]</a:t>
            </a:r>
            <a:endParaRPr lang="it-IT" sz="2400" spc="3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5009"/>
          </a:xfrm>
        </p:spPr>
        <p:txBody>
          <a:bodyPr>
            <a:normAutofit/>
          </a:bodyPr>
          <a:lstStyle/>
          <a:p>
            <a:r>
              <a:rPr lang="it-IT" dirty="0" err="1" smtClean="0"/>
              <a:t>Thermodynamic</a:t>
            </a:r>
            <a:r>
              <a:rPr lang="it-IT" dirty="0" smtClean="0"/>
              <a:t> Integration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616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Barriere energetiche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11489"/>
            <a:ext cx="9144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Come forzare il passaggio di una barriera energetica senza compromettere le proprietà termodinamiche?</a:t>
            </a:r>
          </a:p>
          <a:p>
            <a:pPr algn="ctr">
              <a:lnSpc>
                <a:spcPct val="150000"/>
              </a:lnSpc>
            </a:pPr>
            <a:endParaRPr lang="it-IT" sz="2400" noProof="1">
              <a:effectLst/>
              <a:latin typeface="TeX Gyre Termes"/>
              <a:cs typeface="TeX Gyre Termes"/>
            </a:endParaRPr>
          </a:p>
          <a:p>
            <a:pPr algn="ctr">
              <a:lnSpc>
                <a:spcPct val="150000"/>
              </a:lnSpc>
            </a:pPr>
            <a:endParaRPr lang="it-IT" sz="2400" noProof="1" smtClean="0">
              <a:effectLst/>
              <a:latin typeface="TeX Gyre Termes"/>
              <a:cs typeface="TeX Gyre Termes"/>
            </a:endParaRPr>
          </a:p>
          <a:p>
            <a:pPr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Transizioni spontanee molto lente… non posso aspettare MD…</a:t>
            </a:r>
            <a:endParaRPr lang="it-IT" sz="2400" noProof="1">
              <a:effectLst/>
              <a:latin typeface="TeX Gyre Termes"/>
              <a:cs typeface="TeX Gyre Terme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83774" y="4063345"/>
            <a:ext cx="5776452" cy="1790700"/>
            <a:chOff x="1683774" y="2794000"/>
            <a:chExt cx="5776452" cy="1790700"/>
          </a:xfrm>
        </p:grpSpPr>
        <p:pic>
          <p:nvPicPr>
            <p:cNvPr id="4" name="Picture 3" descr="main_pic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3548" l="667" r="93500">
                          <a14:foregroundMark x1="31500" y1="58602" x2="31500" y2="58602"/>
                          <a14:foregroundMark x1="33000" y1="79032" x2="33000" y2="79032"/>
                          <a14:foregroundMark x1="32667" y1="73656" x2="32667" y2="73656"/>
                          <a14:foregroundMark x1="21667" y1="52151" x2="21667" y2="52151"/>
                          <a14:foregroundMark x1="68333" y1="58602" x2="68333" y2="58602"/>
                          <a14:backgroundMark x1="69333" y1="56989" x2="69333" y2="56989"/>
                          <a14:backgroundMark x1="85167" y1="62903" x2="85167" y2="629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3774" y="2794000"/>
              <a:ext cx="5776452" cy="1790700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4252509" y="3670631"/>
              <a:ext cx="725891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0" y="5447825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i="1" noProof="1" smtClean="0">
                <a:effectLst/>
                <a:latin typeface="TeX Gyre Termes"/>
                <a:cs typeface="TeX Gyre Termes"/>
              </a:rPr>
              <a:t>ALA-ALA-ALA isomerizzazione cis/trans</a:t>
            </a:r>
          </a:p>
          <a:p>
            <a:pPr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Forziamo il sistema lungo una coordinata di reazione che scegliamo!</a:t>
            </a:r>
            <a:endParaRPr lang="it-IT" sz="2400" noProof="1">
              <a:effectLst/>
              <a:latin typeface="TeX Gyre Termes"/>
              <a:cs typeface="TeX Gyre Termes"/>
            </a:endParaRPr>
          </a:p>
        </p:txBody>
      </p:sp>
    </p:spTree>
    <p:extLst>
      <p:ext uri="{BB962C8B-B14F-4D97-AF65-F5344CB8AC3E}">
        <p14:creationId xmlns:p14="http://schemas.microsoft.com/office/powerpoint/2010/main" val="69374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Umbrella</a:t>
            </a:r>
            <a:r>
              <a:rPr lang="it-IT" dirty="0" smtClean="0"/>
              <a:t> </a:t>
            </a:r>
            <a:r>
              <a:rPr lang="it-IT" dirty="0" err="1" smtClean="0"/>
              <a:t>Sampling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11489"/>
            <a:ext cx="9144000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Lunga MD - adeguato campionamento dello spazio conformazionale -profilo di energia libera (FEP);</a:t>
            </a:r>
          </a:p>
          <a:p>
            <a:pPr algn="ctr">
              <a:lnSpc>
                <a:spcPct val="150000"/>
              </a:lnSpc>
            </a:pPr>
            <a:endParaRPr lang="it-IT" sz="2400" noProof="1">
              <a:effectLst/>
              <a:latin typeface="TeX Gyre Termes"/>
              <a:cs typeface="TeX Gyre Termes"/>
            </a:endParaRPr>
          </a:p>
          <a:p>
            <a:pPr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Ma anche sistemi molto piccoli necessitano di più di 1 ms di simulazione…</a:t>
            </a:r>
          </a:p>
          <a:p>
            <a:pPr algn="ctr">
              <a:lnSpc>
                <a:spcPct val="150000"/>
              </a:lnSpc>
            </a:pPr>
            <a:endParaRPr lang="it-IT" sz="2400" noProof="1" smtClean="0">
              <a:effectLst/>
              <a:latin typeface="TeX Gyre Termes"/>
              <a:cs typeface="TeX Gyre Termes"/>
            </a:endParaRPr>
          </a:p>
          <a:p>
            <a:pPr algn="ctr">
              <a:lnSpc>
                <a:spcPct val="150000"/>
              </a:lnSpc>
            </a:pPr>
            <a:endParaRPr lang="it-IT" sz="2400" noProof="1" smtClean="0">
              <a:effectLst/>
              <a:latin typeface="TeX Gyre Termes"/>
              <a:cs typeface="TeX Gyre Termes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  <a:tabLst>
                <a:tab pos="6726238" algn="l"/>
                <a:tab pos="7802563" algn="l"/>
              </a:tabLst>
            </a:pPr>
            <a:r>
              <a:rPr lang="it-IT" sz="2000" noProof="1" smtClean="0">
                <a:effectLst/>
                <a:latin typeface="TeX Gyre Termes"/>
                <a:cs typeface="TeX Gyre Termes"/>
              </a:rPr>
              <a:t>Suddivido la transizione in una serie di “finestre”;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  <a:tabLst>
                <a:tab pos="6726238" algn="l"/>
                <a:tab pos="7802563" algn="l"/>
              </a:tabLst>
            </a:pPr>
            <a:r>
              <a:rPr lang="it-IT" sz="2000" noProof="1" smtClean="0">
                <a:effectLst/>
                <a:latin typeface="TeX Gyre Termes"/>
                <a:cs typeface="TeX Gyre Termes"/>
              </a:rPr>
              <a:t>Forzo il sistema vicino al centro di ogni finestra;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  <a:tabLst>
                <a:tab pos="6726238" algn="l"/>
                <a:tab pos="7802563" algn="l"/>
              </a:tabLst>
            </a:pPr>
            <a:r>
              <a:rPr lang="it-IT" sz="2000" noProof="1" smtClean="0">
                <a:effectLst/>
                <a:latin typeface="TeX Gyre Termes"/>
                <a:cs typeface="TeX Gyre Termes"/>
              </a:rPr>
              <a:t>Ottengo una serie di istogrammi;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  <a:tabLst>
                <a:tab pos="6726238" algn="l"/>
                <a:tab pos="7802563" algn="l"/>
              </a:tabLst>
            </a:pPr>
            <a:r>
              <a:rPr lang="it-IT" sz="2000" noProof="1" smtClean="0">
                <a:effectLst/>
                <a:latin typeface="TeX Gyre Termes"/>
                <a:cs typeface="TeX Gyre Termes"/>
              </a:rPr>
              <a:t>Post-processando i risultati riesco ad eliminare il bias introdotto e ricavo il FEP</a:t>
            </a:r>
          </a:p>
          <a:p>
            <a:pPr marL="342900" indent="-342900" algn="ctr">
              <a:lnSpc>
                <a:spcPct val="130000"/>
              </a:lnSpc>
              <a:buFont typeface="Arial"/>
              <a:buChar char="•"/>
            </a:pPr>
            <a:endParaRPr lang="it-IT" sz="2000" noProof="1">
              <a:effectLst/>
              <a:latin typeface="TeX Gyre Termes"/>
              <a:cs typeface="TeX Gyre Termes"/>
            </a:endParaRPr>
          </a:p>
        </p:txBody>
      </p:sp>
      <p:pic>
        <p:nvPicPr>
          <p:cNvPr id="7" name="Picture 6" descr="umbrella_schematic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960" y="4216089"/>
            <a:ext cx="3220720" cy="1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9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ns_to_cis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92" y="1242458"/>
            <a:ext cx="2042706" cy="2294468"/>
          </a:xfrm>
          <a:prstGeom prst="rect">
            <a:avLst/>
          </a:prstGeom>
        </p:spPr>
      </p:pic>
      <p:pic>
        <p:nvPicPr>
          <p:cNvPr id="4" name="Picture 3" descr="final_pm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195" y="3634054"/>
            <a:ext cx="3840667" cy="2967788"/>
          </a:xfrm>
          <a:prstGeom prst="rect">
            <a:avLst/>
          </a:prstGeom>
        </p:spPr>
      </p:pic>
      <p:pic>
        <p:nvPicPr>
          <p:cNvPr id="5" name="Picture 4" descr="all_dihedral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265" y="1653053"/>
            <a:ext cx="2736646" cy="2114681"/>
          </a:xfrm>
          <a:prstGeom prst="rect">
            <a:avLst/>
          </a:prstGeom>
        </p:spPr>
      </p:pic>
      <p:pic>
        <p:nvPicPr>
          <p:cNvPr id="6" name="Picture 5" descr="78_to_90_histogr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983" y="1242458"/>
            <a:ext cx="3370770" cy="2604686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5009"/>
          </a:xfrm>
        </p:spPr>
        <p:txBody>
          <a:bodyPr/>
          <a:lstStyle/>
          <a:p>
            <a:r>
              <a:rPr lang="it-IT" dirty="0" err="1"/>
              <a:t>Umbrella</a:t>
            </a:r>
            <a:r>
              <a:rPr lang="it-IT" dirty="0"/>
              <a:t> </a:t>
            </a:r>
            <a:r>
              <a:rPr lang="it-IT" dirty="0" err="1"/>
              <a:t>Sampling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74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 Membrane-</a:t>
            </a:r>
            <a:r>
              <a:rPr lang="it-IT" dirty="0" err="1" smtClean="0"/>
              <a:t>crossing</a:t>
            </a:r>
            <a:endParaRPr lang="it-IT" dirty="0"/>
          </a:p>
        </p:txBody>
      </p:sp>
      <p:pic>
        <p:nvPicPr>
          <p:cNvPr id="3" name="Memb_Umb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469" t="2053" r="18566" b="4574"/>
          <a:stretch/>
        </p:blipFill>
        <p:spPr>
          <a:xfrm>
            <a:off x="2339473" y="1147729"/>
            <a:ext cx="4598738" cy="52824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688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SMD - </a:t>
            </a:r>
            <a:r>
              <a:rPr lang="it-IT" dirty="0" err="1" smtClean="0"/>
              <a:t>Jarzynski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300495"/>
            <a:ext cx="9144000" cy="449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Jarzynski: la differenza di energia libera tra due stati A e B puo essere calcolata tramite</a:t>
            </a:r>
          </a:p>
          <a:p>
            <a:pPr algn="ctr">
              <a:lnSpc>
                <a:spcPct val="150000"/>
              </a:lnSpc>
            </a:pPr>
            <a:endParaRPr lang="it-IT" sz="2400" spc="300" noProof="1">
              <a:effectLst/>
              <a:latin typeface="TeX Gyre Termes"/>
              <a:cs typeface="TeX Gyre Termes"/>
            </a:endParaRPr>
          </a:p>
          <a:p>
            <a:pPr algn="ctr">
              <a:lnSpc>
                <a:spcPct val="150000"/>
              </a:lnSpc>
            </a:pPr>
            <a:r>
              <a:rPr lang="it-IT" sz="2400" spc="300" noProof="1" smtClean="0">
                <a:effectLst/>
                <a:latin typeface="TeX Gyre Termes"/>
                <a:cs typeface="TeX Gyre Termes"/>
              </a:rPr>
              <a:t>exp(–∆</a:t>
            </a:r>
            <a:r>
              <a:rPr lang="it-IT" sz="2400" i="1" spc="300" noProof="1" smtClean="0">
                <a:effectLst/>
                <a:latin typeface="TeX Gyre Termes"/>
                <a:cs typeface="TeX Gyre Termes"/>
              </a:rPr>
              <a:t>G</a:t>
            </a:r>
            <a:r>
              <a:rPr lang="it-IT" sz="2400" spc="300" noProof="1" smtClean="0">
                <a:effectLst/>
                <a:latin typeface="TeX Gyre Termes"/>
                <a:cs typeface="TeX Gyre Termes"/>
              </a:rPr>
              <a:t>/</a:t>
            </a:r>
            <a:r>
              <a:rPr lang="it-IT" sz="2400" i="1" spc="300" noProof="1" smtClean="0">
                <a:effectLst/>
                <a:latin typeface="TeX Gyre Termes"/>
                <a:cs typeface="TeX Gyre Termes"/>
              </a:rPr>
              <a:t>k</a:t>
            </a:r>
            <a:r>
              <a:rPr lang="it-IT" sz="2400" i="1" spc="300" baseline="-25000" noProof="1" smtClean="0">
                <a:effectLst/>
                <a:latin typeface="TeX Gyre Termes"/>
                <a:cs typeface="TeX Gyre Termes"/>
              </a:rPr>
              <a:t>B</a:t>
            </a:r>
            <a:r>
              <a:rPr lang="it-IT" sz="2400" i="1" spc="300" noProof="1" smtClean="0">
                <a:effectLst/>
                <a:latin typeface="TeX Gyre Termes"/>
                <a:cs typeface="TeX Gyre Termes"/>
              </a:rPr>
              <a:t>T</a:t>
            </a:r>
            <a:r>
              <a:rPr lang="it-IT" sz="2400" spc="300" noProof="1" smtClean="0">
                <a:effectLst/>
                <a:latin typeface="TeX Gyre Termes"/>
                <a:cs typeface="TeX Gyre Termes"/>
              </a:rPr>
              <a:t>) = ⟨exp</a:t>
            </a:r>
            <a:r>
              <a:rPr lang="it-IT" sz="2400" spc="300" noProof="1">
                <a:effectLst/>
                <a:latin typeface="TeX Gyre Termes"/>
                <a:cs typeface="TeX Gyre Termes"/>
              </a:rPr>
              <a:t>(</a:t>
            </a:r>
            <a:r>
              <a:rPr lang="it-IT" sz="2400" spc="300" noProof="1" smtClean="0">
                <a:effectLst/>
                <a:latin typeface="TeX Gyre Termes"/>
                <a:cs typeface="TeX Gyre Termes"/>
              </a:rPr>
              <a:t>–</a:t>
            </a:r>
            <a:r>
              <a:rPr lang="it-IT" sz="2400" i="1" spc="300" noProof="1" smtClean="0">
                <a:effectLst/>
                <a:latin typeface="TeX Gyre Termes"/>
                <a:cs typeface="TeX Gyre Termes"/>
              </a:rPr>
              <a:t>W</a:t>
            </a:r>
            <a:r>
              <a:rPr lang="it-IT" sz="2400" spc="300" noProof="1" smtClean="0">
                <a:effectLst/>
                <a:latin typeface="TeX Gyre Termes"/>
                <a:cs typeface="TeX Gyre Termes"/>
              </a:rPr>
              <a:t>/</a:t>
            </a:r>
            <a:r>
              <a:rPr lang="it-IT" sz="2400" i="1" spc="300" noProof="1">
                <a:effectLst/>
                <a:latin typeface="TeX Gyre Termes"/>
                <a:cs typeface="TeX Gyre Termes"/>
              </a:rPr>
              <a:t>k</a:t>
            </a:r>
            <a:r>
              <a:rPr lang="it-IT" sz="2400" i="1" spc="300" baseline="-25000" noProof="1">
                <a:effectLst/>
                <a:latin typeface="TeX Gyre Termes"/>
                <a:cs typeface="TeX Gyre Termes"/>
              </a:rPr>
              <a:t>B</a:t>
            </a:r>
            <a:r>
              <a:rPr lang="it-IT" sz="2400" i="1" spc="300" noProof="1">
                <a:effectLst/>
                <a:latin typeface="TeX Gyre Termes"/>
                <a:cs typeface="TeX Gyre Termes"/>
              </a:rPr>
              <a:t>T</a:t>
            </a:r>
            <a:r>
              <a:rPr lang="it-IT" sz="2400" spc="300" noProof="1" smtClean="0">
                <a:effectLst/>
                <a:latin typeface="TeX Gyre Termes"/>
                <a:cs typeface="TeX Gyre Termes"/>
              </a:rPr>
              <a:t>)⟩</a:t>
            </a:r>
            <a:r>
              <a:rPr lang="it-IT" sz="2400" spc="300" baseline="-25000" noProof="1" smtClean="0">
                <a:effectLst/>
                <a:latin typeface="TeX Gyre Termes"/>
                <a:cs typeface="TeX Gyre Termes"/>
              </a:rPr>
              <a:t>A</a:t>
            </a:r>
            <a:endParaRPr lang="it-IT" sz="2400" noProof="1" smtClean="0">
              <a:effectLst/>
              <a:latin typeface="TeX Gyre Termes"/>
              <a:cs typeface="TeX Gyre Termes"/>
            </a:endParaRPr>
          </a:p>
          <a:p>
            <a:pPr algn="ctr">
              <a:lnSpc>
                <a:spcPct val="150000"/>
              </a:lnSpc>
            </a:pPr>
            <a:endParaRPr lang="it-IT" sz="2400" noProof="1">
              <a:effectLst/>
              <a:latin typeface="TeX Gyre Termes"/>
              <a:cs typeface="TeX Gyre Termes"/>
            </a:endParaRPr>
          </a:p>
          <a:p>
            <a:pPr lvl="1"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Calcolo ∆</a:t>
            </a:r>
            <a:r>
              <a:rPr lang="it-IT" sz="2400" noProof="1">
                <a:effectLst/>
                <a:latin typeface="TeX Gyre Termes"/>
                <a:cs typeface="TeX Gyre Termes"/>
              </a:rPr>
              <a:t>∆</a:t>
            </a:r>
            <a:r>
              <a:rPr lang="it-IT" sz="2400" i="1" noProof="1" smtClean="0">
                <a:effectLst/>
                <a:latin typeface="TeX Gyre Termes"/>
                <a:cs typeface="TeX Gyre Termes"/>
              </a:rPr>
              <a:t>G 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eseguendo diverse SMD partendo da diverse coordinate iniziali.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6151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t_unit03_ftb.g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91" b="8430"/>
          <a:stretch/>
        </p:blipFill>
        <p:spPr>
          <a:xfrm>
            <a:off x="4212016" y="2778124"/>
            <a:ext cx="4931984" cy="4048125"/>
          </a:xfrm>
          <a:prstGeom prst="rect">
            <a:avLst/>
          </a:prstGeom>
        </p:spPr>
      </p:pic>
      <p:pic>
        <p:nvPicPr>
          <p:cNvPr id="3" name="Picture 2" descr="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6542"/>
            <a:ext cx="4228261" cy="279708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4071"/>
          </a:xfrm>
        </p:spPr>
        <p:txBody>
          <a:bodyPr anchor="ctr"/>
          <a:lstStyle/>
          <a:p>
            <a:r>
              <a:rPr lang="it-IT" dirty="0" smtClean="0"/>
              <a:t>SMD, H-bond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996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mbine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6091" y="1570181"/>
            <a:ext cx="6650182" cy="4987637"/>
          </a:xfrm>
          <a:prstGeom prst="roundRect">
            <a:avLst>
              <a:gd name="adj" fmla="val 5439"/>
            </a:avLst>
          </a:prstGeom>
          <a:ln>
            <a:solidFill>
              <a:schemeClr val="tx1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cxnSp>
        <p:nvCxnSpPr>
          <p:cNvPr id="5" name="Straight Connector 4"/>
          <p:cNvCxnSpPr>
            <a:stCxn id="3" idx="0"/>
          </p:cNvCxnSpPr>
          <p:nvPr/>
        </p:nvCxnSpPr>
        <p:spPr>
          <a:xfrm>
            <a:off x="4491182" y="1570181"/>
            <a:ext cx="17318" cy="4987637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4071"/>
          </a:xfrm>
        </p:spPr>
        <p:txBody>
          <a:bodyPr anchor="ctr"/>
          <a:lstStyle/>
          <a:p>
            <a:r>
              <a:rPr lang="it-IT" dirty="0" smtClean="0"/>
              <a:t>WT-MUT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1166090" y="900029"/>
            <a:ext cx="33250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Mutata</a:t>
            </a:r>
            <a:endParaRPr lang="it-IT" sz="24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1181" y="900029"/>
            <a:ext cx="33250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Wild Type</a:t>
            </a:r>
            <a:endParaRPr lang="it-IT" sz="2400" noProof="1">
              <a:effectLst/>
              <a:latin typeface="TeX Gyre Termes"/>
              <a:cs typeface="TeX Gyre Termes"/>
            </a:endParaRPr>
          </a:p>
        </p:txBody>
      </p:sp>
    </p:spTree>
    <p:extLst>
      <p:ext uri="{BB962C8B-B14F-4D97-AF65-F5344CB8AC3E}">
        <p14:creationId xmlns:p14="http://schemas.microsoft.com/office/powerpoint/2010/main" val="149614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Docking </a:t>
            </a:r>
            <a:r>
              <a:rPr lang="it-IT" dirty="0" smtClean="0"/>
              <a:t>&amp; </a:t>
            </a:r>
            <a:r>
              <a:rPr lang="it-IT" dirty="0" err="1" smtClean="0"/>
              <a:t>beyond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3" name="CS1_mov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394" t="14757" r="24660" b="16503"/>
          <a:stretch/>
        </p:blipFill>
        <p:spPr>
          <a:xfrm>
            <a:off x="2486025" y="1371119"/>
            <a:ext cx="4368800" cy="52750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6899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want</a:t>
            </a:r>
            <a:r>
              <a:rPr lang="it-IT" dirty="0" smtClean="0"/>
              <a:t> more???</a:t>
            </a:r>
            <a:endParaRPr lang="it-IT" dirty="0"/>
          </a:p>
        </p:txBody>
      </p:sp>
      <p:pic>
        <p:nvPicPr>
          <p:cNvPr id="3" name="Picture 2" descr="homer ma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349" y="1284038"/>
            <a:ext cx="4051300" cy="307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835691"/>
            <a:ext cx="9144000" cy="72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MATH-“FREE” slides,</a:t>
            </a:r>
          </a:p>
          <a:p>
            <a:pPr algn="ctr">
              <a:lnSpc>
                <a:spcPct val="150000"/>
              </a:lnSpc>
            </a:pPr>
            <a:r>
              <a:rPr lang="it-IT" sz="2400" noProof="1">
                <a:effectLst/>
                <a:latin typeface="TeX Gyre Termes"/>
                <a:cs typeface="TeX Gyre Termes"/>
              </a:rPr>
              <a:t>q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ualcuno di cui ci fidiamo garantisce </a:t>
            </a:r>
            <a:r>
              <a:rPr lang="it-IT" sz="2400" noProof="1" smtClean="0">
                <a:effectLst/>
                <a:latin typeface="TeX Gyre Termes"/>
                <a:cs typeface="TeX Gyre Termes"/>
                <a:sym typeface="Wingdings"/>
              </a:rPr>
              <a:t></a:t>
            </a:r>
          </a:p>
        </p:txBody>
      </p:sp>
    </p:spTree>
    <p:extLst>
      <p:ext uri="{BB962C8B-B14F-4D97-AF65-F5344CB8AC3E}">
        <p14:creationId xmlns:p14="http://schemas.microsoft.com/office/powerpoint/2010/main" val="3210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" y="9271"/>
            <a:ext cx="9144000" cy="635009"/>
          </a:xfrm>
        </p:spPr>
        <p:txBody>
          <a:bodyPr/>
          <a:lstStyle/>
          <a:p>
            <a:r>
              <a:rPr lang="it-IT" sz="2400" dirty="0" err="1" smtClean="0"/>
              <a:t>Timescale</a:t>
            </a:r>
            <a:endParaRPr lang="it-IT" sz="2400" dirty="0"/>
          </a:p>
        </p:txBody>
      </p:sp>
      <p:sp>
        <p:nvSpPr>
          <p:cNvPr id="3" name="Rectangle 2"/>
          <p:cNvSpPr/>
          <p:nvPr/>
        </p:nvSpPr>
        <p:spPr>
          <a:xfrm>
            <a:off x="184727" y="3392089"/>
            <a:ext cx="8751455" cy="438727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</a:gradFill>
          <a:ln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cxnSp>
        <p:nvCxnSpPr>
          <p:cNvPr id="7" name="Straight Connector 6"/>
          <p:cNvCxnSpPr/>
          <p:nvPr/>
        </p:nvCxnSpPr>
        <p:spPr>
          <a:xfrm>
            <a:off x="7770605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05027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39449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73871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08293" y="3392089"/>
            <a:ext cx="0" cy="43872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42715" y="3392089"/>
            <a:ext cx="0" cy="438727"/>
          </a:xfrm>
          <a:prstGeom prst="line">
            <a:avLst/>
          </a:prstGeom>
          <a:ln>
            <a:solidFill>
              <a:srgbClr val="0B87D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59926" y="3392089"/>
            <a:ext cx="0" cy="43872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77137" y="3392089"/>
            <a:ext cx="0" cy="43872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856660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91082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525504" y="3392089"/>
            <a:ext cx="0" cy="438727"/>
          </a:xfrm>
          <a:prstGeom prst="line">
            <a:avLst/>
          </a:prstGeom>
          <a:ln>
            <a:solidFill>
              <a:srgbClr val="0B87D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353394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187816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022238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936182" y="3392089"/>
            <a:ext cx="0" cy="4387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8913092" y="3971345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566722" y="4415699"/>
            <a:ext cx="687214" cy="747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>
                <a:effectLst/>
                <a:latin typeface="TeX Gyre Termes"/>
                <a:cs typeface="TeX Gyre Termes"/>
              </a:rPr>
              <a:t>s</a:t>
            </a:r>
            <a:endParaRPr lang="it-IT" sz="1800" noProof="1" smtClean="0">
              <a:effectLst/>
              <a:latin typeface="TeX Gyre Termes"/>
              <a:cs typeface="TeX Gyre Termes"/>
            </a:endParaRPr>
          </a:p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10</a:t>
            </a:r>
            <a:r>
              <a:rPr lang="it-IT" sz="1800" baseline="30000" noProof="1" smtClean="0">
                <a:effectLst/>
                <a:latin typeface="TeX Gyre Termes"/>
                <a:cs typeface="TeX Gyre Termes"/>
              </a:rPr>
              <a:t>0</a:t>
            </a:r>
            <a:endParaRPr lang="it-IT" sz="1800" baseline="30000" noProof="1">
              <a:effectLst/>
              <a:latin typeface="TeX Gyre Termes"/>
              <a:cs typeface="TeX Gyre Termes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5439449" y="3971345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121695" y="4427244"/>
            <a:ext cx="662582" cy="747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µs</a:t>
            </a:r>
          </a:p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10</a:t>
            </a:r>
            <a:r>
              <a:rPr lang="it-IT" sz="1800" baseline="30000" noProof="1" smtClean="0">
                <a:effectLst/>
                <a:latin typeface="TeX Gyre Termes"/>
                <a:cs typeface="TeX Gyre Termes"/>
              </a:rPr>
              <a:t>-6</a:t>
            </a:r>
            <a:endParaRPr lang="it-IT" sz="1800" baseline="30000" noProof="1">
              <a:effectLst/>
              <a:latin typeface="TeX Gyre Termes"/>
              <a:cs typeface="TeX Gyre Termes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7187816" y="3971345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800792" y="4427244"/>
            <a:ext cx="796120" cy="747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>
                <a:effectLst/>
                <a:latin typeface="TeX Gyre Termes"/>
                <a:cs typeface="TeX Gyre Termes"/>
              </a:rPr>
              <a:t>m</a:t>
            </a:r>
            <a:r>
              <a:rPr lang="it-IT" sz="1800" noProof="1" smtClean="0">
                <a:effectLst/>
                <a:latin typeface="TeX Gyre Termes"/>
                <a:cs typeface="TeX Gyre Termes"/>
              </a:rPr>
              <a:t>s</a:t>
            </a:r>
          </a:p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10</a:t>
            </a:r>
            <a:r>
              <a:rPr lang="it-IT" sz="1800" baseline="30000" noProof="1" smtClean="0">
                <a:effectLst/>
                <a:latin typeface="TeX Gyre Termes"/>
                <a:cs typeface="TeX Gyre Termes"/>
              </a:rPr>
              <a:t>-</a:t>
            </a:r>
            <a:r>
              <a:rPr lang="it-IT" sz="1800" baseline="30000" noProof="1">
                <a:effectLst/>
                <a:latin typeface="TeX Gyre Termes"/>
                <a:cs typeface="TeX Gyre Termes"/>
              </a:rPr>
              <a:t>3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3691082" y="4009917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1942715" y="4048489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255032" y="4048489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3371336" y="4461879"/>
            <a:ext cx="662582" cy="747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>
                <a:effectLst/>
                <a:latin typeface="TeX Gyre Termes"/>
                <a:cs typeface="TeX Gyre Termes"/>
              </a:rPr>
              <a:t>n</a:t>
            </a:r>
            <a:r>
              <a:rPr lang="it-IT" sz="1800" noProof="1" smtClean="0">
                <a:effectLst/>
                <a:latin typeface="TeX Gyre Termes"/>
                <a:cs typeface="TeX Gyre Termes"/>
              </a:rPr>
              <a:t>s</a:t>
            </a:r>
          </a:p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10</a:t>
            </a:r>
            <a:r>
              <a:rPr lang="it-IT" sz="1800" baseline="30000" noProof="1" smtClean="0">
                <a:effectLst/>
                <a:latin typeface="TeX Gyre Termes"/>
                <a:cs typeface="TeX Gyre Termes"/>
              </a:rPr>
              <a:t>-9</a:t>
            </a:r>
            <a:endParaRPr lang="it-IT" sz="1800" baseline="300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542153" y="4496514"/>
            <a:ext cx="824667" cy="10802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ps</a:t>
            </a:r>
          </a:p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10</a:t>
            </a:r>
            <a:r>
              <a:rPr lang="it-IT" sz="1800" baseline="30000" noProof="1" smtClean="0">
                <a:effectLst/>
                <a:latin typeface="TeX Gyre Termes"/>
                <a:cs typeface="TeX Gyre Termes"/>
              </a:rPr>
              <a:t>-12</a:t>
            </a:r>
            <a:endParaRPr lang="it-IT" sz="1800" baseline="30000" noProof="1">
              <a:effectLst/>
              <a:latin typeface="TeX Gyre Termes"/>
              <a:cs typeface="TeX Gyre Termes"/>
            </a:endParaRPr>
          </a:p>
          <a:p>
            <a:pPr algn="ctr">
              <a:lnSpc>
                <a:spcPct val="120000"/>
              </a:lnSpc>
            </a:pPr>
            <a:endParaRPr lang="it-IT" sz="18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-162369" y="4500451"/>
            <a:ext cx="867885" cy="10802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fs</a:t>
            </a:r>
          </a:p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10</a:t>
            </a:r>
            <a:r>
              <a:rPr lang="it-IT" sz="1800" baseline="30000" noProof="1" smtClean="0">
                <a:effectLst/>
                <a:latin typeface="TeX Gyre Termes"/>
                <a:cs typeface="TeX Gyre Termes"/>
              </a:rPr>
              <a:t>-15</a:t>
            </a:r>
            <a:endParaRPr lang="it-IT" sz="1800" baseline="30000" noProof="1">
              <a:effectLst/>
              <a:latin typeface="TeX Gyre Termes"/>
              <a:cs typeface="TeX Gyre Termes"/>
            </a:endParaRPr>
          </a:p>
          <a:p>
            <a:pPr algn="ctr">
              <a:lnSpc>
                <a:spcPct val="120000"/>
              </a:lnSpc>
            </a:pPr>
            <a:endParaRPr lang="it-IT" sz="1800" noProof="1">
              <a:effectLst/>
              <a:latin typeface="TeX Gyre Termes"/>
              <a:cs typeface="TeX Gyre Termes"/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8883843" y="2715200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5410200" y="2715200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7158567" y="2715200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3661833" y="2753772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1913466" y="2792344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213849" y="2792344"/>
            <a:ext cx="0" cy="49447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-118022" y="1965321"/>
            <a:ext cx="1489493" cy="747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Vibrazioni atomiche</a:t>
            </a:r>
            <a:endParaRPr lang="it-IT" sz="1800" baseline="300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279110" y="2254887"/>
            <a:ext cx="1748368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Isomerizzazioni</a:t>
            </a:r>
            <a:endParaRPr lang="it-IT" sz="1800" baseline="300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094256" y="2029956"/>
            <a:ext cx="1489493" cy="747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noProof="1" smtClean="0">
                <a:effectLst/>
                <a:latin typeface="TeX Gyre Termes"/>
                <a:cs typeface="TeX Gyre Termes"/>
              </a:rPr>
              <a:t>Formazione di eliche</a:t>
            </a:r>
            <a:endParaRPr lang="it-IT" sz="18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740882" y="2025028"/>
            <a:ext cx="1489493" cy="747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i="1" noProof="1" smtClean="0">
                <a:effectLst/>
                <a:latin typeface="TeX Gyre Termes"/>
                <a:cs typeface="TeX Gyre Termes"/>
              </a:rPr>
              <a:t>Fast-folding</a:t>
            </a:r>
          </a:p>
          <a:p>
            <a:pPr algn="ctr">
              <a:lnSpc>
                <a:spcPct val="120000"/>
              </a:lnSpc>
            </a:pPr>
            <a:r>
              <a:rPr lang="it-IT" sz="1800" i="1" noProof="1" smtClean="0">
                <a:effectLst/>
                <a:latin typeface="TeX Gyre Termes"/>
                <a:cs typeface="TeX Gyre Termes"/>
              </a:rPr>
              <a:t>proteins</a:t>
            </a:r>
            <a:endParaRPr lang="it-IT" sz="1800" noProof="1">
              <a:effectLst/>
              <a:latin typeface="TeX Gyre Termes"/>
              <a:cs typeface="TeX Gyre Terme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195434" y="1906399"/>
            <a:ext cx="1961695" cy="747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i="1" noProof="1" smtClean="0">
                <a:effectLst/>
                <a:latin typeface="TeX Gyre Termes"/>
                <a:cs typeface="TeX Gyre Termes"/>
              </a:rPr>
              <a:t>Standard-Folding</a:t>
            </a:r>
          </a:p>
          <a:p>
            <a:pPr algn="ctr">
              <a:lnSpc>
                <a:spcPct val="120000"/>
              </a:lnSpc>
            </a:pPr>
            <a:r>
              <a:rPr lang="it-IT" sz="1800" i="1" noProof="1" smtClean="0">
                <a:effectLst/>
                <a:latin typeface="TeX Gyre Termes"/>
                <a:cs typeface="TeX Gyre Termes"/>
              </a:rPr>
              <a:t>proteins</a:t>
            </a:r>
            <a:endParaRPr lang="it-IT" sz="1800" i="1" noProof="1">
              <a:effectLst/>
              <a:latin typeface="TeX Gyre Termes"/>
              <a:cs typeface="TeX Gyre Termes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717581" y="2278872"/>
            <a:ext cx="1489493" cy="747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800" i="1" noProof="1" smtClean="0">
                <a:effectLst/>
                <a:latin typeface="TeX Gyre Termes"/>
                <a:cs typeface="TeX Gyre Termes"/>
              </a:rPr>
              <a:t>Slow-folding</a:t>
            </a:r>
          </a:p>
          <a:p>
            <a:pPr algn="ctr">
              <a:lnSpc>
                <a:spcPct val="120000"/>
              </a:lnSpc>
            </a:pPr>
            <a:r>
              <a:rPr lang="it-IT" sz="1800" i="1" noProof="1" smtClean="0">
                <a:effectLst/>
                <a:latin typeface="TeX Gyre Termes"/>
                <a:cs typeface="TeX Gyre Termes"/>
              </a:rPr>
              <a:t>proteins</a:t>
            </a:r>
            <a:endParaRPr lang="it-IT" sz="1800" i="1" noProof="1">
              <a:effectLst/>
              <a:latin typeface="TeX Gyre Termes"/>
              <a:cs typeface="TeX Gyre Termes"/>
            </a:endParaRPr>
          </a:p>
        </p:txBody>
      </p:sp>
    </p:spTree>
    <p:extLst>
      <p:ext uri="{BB962C8B-B14F-4D97-AF65-F5344CB8AC3E}">
        <p14:creationId xmlns:p14="http://schemas.microsoft.com/office/powerpoint/2010/main" val="371695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11489"/>
            <a:ext cx="9144000" cy="504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Non è possibile iniziare lo step N+1 finché non abbiamo finito N, N-1…</a:t>
            </a:r>
          </a:p>
          <a:p>
            <a:pPr algn="ctr">
              <a:lnSpc>
                <a:spcPct val="150000"/>
              </a:lnSpc>
            </a:pPr>
            <a:endParaRPr lang="it-IT" sz="2400" noProof="1" smtClean="0">
              <a:effectLst/>
              <a:latin typeface="TeX Gyre Termes"/>
              <a:cs typeface="TeX Gyre Termes"/>
            </a:endParaRPr>
          </a:p>
          <a:p>
            <a:pPr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Ad ogni step molti dati devono essere inviati a tutti i processori/nodi,</a:t>
            </a:r>
          </a:p>
          <a:p>
            <a:pPr algn="ctr">
              <a:lnSpc>
                <a:spcPct val="150000"/>
              </a:lnSpc>
            </a:pPr>
            <a:r>
              <a:rPr lang="it-IT" sz="2400" noProof="1">
                <a:effectLst/>
                <a:latin typeface="TeX Gyre Termes"/>
                <a:cs typeface="TeX Gyre Termes"/>
              </a:rPr>
              <a:t>è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 necessaria una interconnessione molto efficente!</a:t>
            </a:r>
          </a:p>
          <a:p>
            <a:pPr algn="ctr">
              <a:lnSpc>
                <a:spcPct val="150000"/>
              </a:lnSpc>
            </a:pPr>
            <a:endParaRPr lang="it-IT" sz="2400" noProof="1">
              <a:effectLst/>
              <a:latin typeface="TeX Gyre Termes"/>
              <a:cs typeface="TeX Gyre Termes"/>
            </a:endParaRPr>
          </a:p>
          <a:p>
            <a:pPr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PS: usare più CPU non è sempre la scelta più veloce…</a:t>
            </a:r>
          </a:p>
          <a:p>
            <a:pPr algn="ctr">
              <a:lnSpc>
                <a:spcPct val="150000"/>
              </a:lnSpc>
            </a:pPr>
            <a:endParaRPr lang="it-IT" sz="2400" noProof="1" smtClean="0">
              <a:effectLst/>
              <a:latin typeface="TeX Gyre Termes"/>
              <a:cs typeface="TeX Gyre Termes"/>
            </a:endParaRPr>
          </a:p>
          <a:p>
            <a:pPr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La scalabilità è problema-specifica!</a:t>
            </a:r>
          </a:p>
          <a:p>
            <a:pPr algn="ctr">
              <a:lnSpc>
                <a:spcPct val="150000"/>
              </a:lnSpc>
            </a:pPr>
            <a:endParaRPr lang="it-IT" sz="2400" noProof="1" smtClean="0">
              <a:effectLst/>
              <a:latin typeface="TeX Gyre Termes"/>
              <a:cs typeface="TeX Gyre Terme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4071"/>
          </a:xfrm>
        </p:spPr>
        <p:txBody>
          <a:bodyPr anchor="ctr"/>
          <a:lstStyle/>
          <a:p>
            <a:r>
              <a:rPr lang="it-IT" sz="2400" dirty="0" smtClean="0"/>
              <a:t>So, </a:t>
            </a:r>
            <a:r>
              <a:rPr lang="it-IT" sz="2400" dirty="0" err="1" smtClean="0"/>
              <a:t>we</a:t>
            </a:r>
            <a:r>
              <a:rPr lang="it-IT" sz="2400" dirty="0" smtClean="0"/>
              <a:t> </a:t>
            </a:r>
            <a:r>
              <a:rPr lang="it-IT" sz="2400" dirty="0" err="1" smtClean="0"/>
              <a:t>want</a:t>
            </a:r>
            <a:r>
              <a:rPr lang="it-IT" sz="2400" dirty="0" smtClean="0"/>
              <a:t> more…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4897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Scaling</a:t>
            </a:r>
            <a:endParaRPr lang="it-IT" dirty="0"/>
          </a:p>
        </p:txBody>
      </p:sp>
      <p:pic>
        <p:nvPicPr>
          <p:cNvPr id="3" name="Picture 2" descr="factorix_nvt_kraken_ranger_larg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7" t="1614" r="2225" b="1872"/>
          <a:stretch/>
        </p:blipFill>
        <p:spPr>
          <a:xfrm>
            <a:off x="816428" y="1402283"/>
            <a:ext cx="7514843" cy="5455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00067"/>
            <a:ext cx="10586357" cy="60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400" noProof="1" smtClean="0">
                <a:effectLst/>
                <a:latin typeface="TeX Gyre Termes"/>
                <a:cs typeface="TeX Gyre Termes"/>
              </a:rPr>
              <a:t>Ranger: ogni nodo ha 4 </a:t>
            </a:r>
            <a:r>
              <a:rPr lang="it-IT" sz="1400" noProof="1">
                <a:effectLst/>
                <a:latin typeface="TeX Gyre Termes"/>
                <a:cs typeface="TeX Gyre Termes"/>
              </a:rPr>
              <a:t>Quad Core </a:t>
            </a:r>
            <a:r>
              <a:rPr lang="it-IT" sz="1400" noProof="1" smtClean="0">
                <a:effectLst/>
                <a:latin typeface="TeX Gyre Termes"/>
                <a:cs typeface="TeX Gyre Termes"/>
              </a:rPr>
              <a:t>AMD 2.3 GHz, SDR Infiniband interconnect</a:t>
            </a:r>
          </a:p>
          <a:p>
            <a:pPr>
              <a:lnSpc>
                <a:spcPct val="120000"/>
              </a:lnSpc>
            </a:pPr>
            <a:r>
              <a:rPr lang="it-IT" sz="1400" noProof="1" smtClean="0">
                <a:effectLst/>
                <a:latin typeface="TeX Gyre Termes"/>
                <a:cs typeface="TeX Gyre Termes"/>
              </a:rPr>
              <a:t>Kraken: </a:t>
            </a:r>
            <a:r>
              <a:rPr lang="it-IT" sz="1400" noProof="1">
                <a:effectLst/>
                <a:latin typeface="TeX Gyre Termes"/>
                <a:cs typeface="TeX Gyre Termes"/>
              </a:rPr>
              <a:t>ogni nodo ha </a:t>
            </a:r>
            <a:r>
              <a:rPr lang="it-IT" sz="1400" noProof="1" smtClean="0">
                <a:effectLst/>
                <a:latin typeface="TeX Gyre Termes"/>
                <a:cs typeface="TeX Gyre Termes"/>
              </a:rPr>
              <a:t>1 Quad </a:t>
            </a:r>
            <a:r>
              <a:rPr lang="it-IT" sz="1400" noProof="1">
                <a:effectLst/>
                <a:latin typeface="TeX Gyre Termes"/>
                <a:cs typeface="TeX Gyre Termes"/>
              </a:rPr>
              <a:t>Core AMD 2.3 GHz, C</a:t>
            </a:r>
            <a:r>
              <a:rPr lang="it-IT" sz="1400" noProof="1" smtClean="0">
                <a:effectLst/>
                <a:latin typeface="TeX Gyre Termes"/>
                <a:cs typeface="TeX Gyre Termes"/>
              </a:rPr>
              <a:t>ray CStar2 interconnect</a:t>
            </a:r>
            <a:endParaRPr lang="it-IT" sz="1400" noProof="1">
              <a:effectLst/>
              <a:latin typeface="TeX Gyre Termes"/>
              <a:cs typeface="TeX Gyre Termes"/>
            </a:endParaRPr>
          </a:p>
        </p:txBody>
      </p:sp>
    </p:spTree>
    <p:extLst>
      <p:ext uri="{BB962C8B-B14F-4D97-AF65-F5344CB8AC3E}">
        <p14:creationId xmlns:p14="http://schemas.microsoft.com/office/powerpoint/2010/main" val="18717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SHAKE &amp; Hydrogen Mass Repartitioning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972191"/>
            <a:ext cx="9144000" cy="5981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In MD il </a:t>
            </a:r>
            <a:r>
              <a:rPr lang="it-IT" sz="2400" i="1" noProof="1" smtClean="0">
                <a:effectLst/>
                <a:latin typeface="TeX Gyre Termes"/>
                <a:cs typeface="TeX Gyre Termes"/>
              </a:rPr>
              <a:t>timestep 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(</a:t>
            </a:r>
            <a:r>
              <a:rPr lang="it-IT" sz="2400" noProof="1" smtClean="0">
                <a:effectLst/>
                <a:latin typeface="Symbol" charset="2"/>
                <a:cs typeface="Symbol" charset="2"/>
              </a:rPr>
              <a:t>d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t) è determinato dai movimenti più rapidi presenti!</a:t>
            </a:r>
          </a:p>
          <a:p>
            <a:pPr algn="ctr">
              <a:lnSpc>
                <a:spcPct val="150000"/>
              </a:lnSpc>
            </a:pPr>
            <a:r>
              <a:rPr lang="it-IT" sz="2400" i="1" noProof="1" smtClean="0">
                <a:effectLst/>
                <a:latin typeface="TeX Gyre Termes"/>
                <a:cs typeface="TeX Gyre Termes"/>
              </a:rPr>
              <a:t>…stretching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 dei legami coinvolgenti gli atomi leggeri, H 	       1 fs</a:t>
            </a:r>
            <a:endParaRPr lang="it-IT" sz="2400" noProof="1">
              <a:effectLst/>
              <a:latin typeface="TeX Gyre Termes"/>
              <a:cs typeface="TeX Gyre Termes"/>
            </a:endParaRPr>
          </a:p>
          <a:p>
            <a:pPr algn="ctr">
              <a:lnSpc>
                <a:spcPct val="150000"/>
              </a:lnSpc>
            </a:pPr>
            <a:endParaRPr lang="it-IT" sz="2400" noProof="1" smtClean="0">
              <a:effectLst/>
              <a:latin typeface="TeX Gyre Termes"/>
              <a:cs typeface="TeX Gyre Termes"/>
            </a:endParaRPr>
          </a:p>
          <a:p>
            <a:pPr algn="ctr">
              <a:lnSpc>
                <a:spcPct val="150000"/>
              </a:lnSpc>
            </a:pPr>
            <a:endParaRPr lang="it-IT" sz="2400" noProof="1" smtClean="0">
              <a:effectLst/>
              <a:latin typeface="TeX Gyre Termes"/>
              <a:cs typeface="TeX Gyre Termes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L’algorismo SHAKE applicato ai legami che coinvolgono H ne “limita” la mobilità, consentendo di portare il </a:t>
            </a:r>
            <a:r>
              <a:rPr lang="it-IT" sz="2400" noProof="1" smtClean="0">
                <a:effectLst/>
                <a:latin typeface="Symbol" charset="2"/>
                <a:cs typeface="Symbol" charset="2"/>
              </a:rPr>
              <a:t>d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t a 2 fs.</a:t>
            </a:r>
          </a:p>
          <a:p>
            <a:pPr>
              <a:lnSpc>
                <a:spcPct val="150000"/>
              </a:lnSpc>
            </a:pPr>
            <a:endParaRPr lang="it-IT" sz="2400" noProof="1" smtClean="0">
              <a:effectLst/>
              <a:latin typeface="TeX Gyre Termes"/>
              <a:cs typeface="TeX Gyre Termes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Hydrogen Mass Repartitioning:</a:t>
            </a:r>
          </a:p>
          <a:p>
            <a:pPr lvl="1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    	R-CH</a:t>
            </a:r>
            <a:r>
              <a:rPr lang="it-IT" sz="2400" baseline="-25000" noProof="1" smtClean="0">
                <a:effectLst/>
                <a:latin typeface="TeX Gyre Termes"/>
                <a:cs typeface="TeX Gyre Termes"/>
              </a:rPr>
              <a:t>2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-R</a:t>
            </a:r>
            <a:r>
              <a:rPr lang="it-IT" sz="2400" noProof="1">
                <a:effectLst/>
                <a:latin typeface="TeX Gyre Termes"/>
                <a:cs typeface="TeX Gyre Termes"/>
              </a:rPr>
              <a:t>	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	(H </a:t>
            </a:r>
            <a:r>
              <a:rPr lang="it-IT" sz="2400" noProof="1">
                <a:effectLst/>
                <a:latin typeface="TeX Gyre Termes"/>
                <a:cs typeface="TeX Gyre Termes"/>
              </a:rPr>
              <a:t>≈ </a:t>
            </a:r>
            <a:r>
              <a:rPr lang="it-IT" sz="2400" u="sng" noProof="1">
                <a:effectLst/>
                <a:latin typeface="TeX Gyre Termes"/>
                <a:cs typeface="TeX Gyre Termes"/>
              </a:rPr>
              <a:t>1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) *2	C ≈ 12		tot ≈ 14</a:t>
            </a:r>
          </a:p>
          <a:p>
            <a:pPr lvl="1">
              <a:lnSpc>
                <a:spcPct val="150000"/>
              </a:lnSpc>
            </a:pPr>
            <a:r>
              <a:rPr lang="it-IT" sz="2400" noProof="1">
                <a:effectLst/>
                <a:latin typeface="TeX Gyre Termes"/>
                <a:cs typeface="TeX Gyre Termes"/>
              </a:rPr>
              <a:t>	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R</a:t>
            </a:r>
            <a:r>
              <a:rPr lang="it-IT" sz="2400" noProof="1">
                <a:effectLst/>
                <a:latin typeface="TeX Gyre Termes"/>
                <a:cs typeface="TeX Gyre Termes"/>
              </a:rPr>
              <a:t>-CH</a:t>
            </a:r>
            <a:r>
              <a:rPr lang="it-IT" sz="2400" baseline="-25000" noProof="1">
                <a:effectLst/>
                <a:latin typeface="TeX Gyre Termes"/>
                <a:cs typeface="TeX Gyre Termes"/>
              </a:rPr>
              <a:t>2</a:t>
            </a:r>
            <a:r>
              <a:rPr lang="it-IT" sz="2400" noProof="1">
                <a:effectLst/>
                <a:latin typeface="TeX Gyre Termes"/>
                <a:cs typeface="TeX Gyre Termes"/>
              </a:rPr>
              <a:t>-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R</a:t>
            </a:r>
            <a:r>
              <a:rPr lang="it-IT" sz="2400" i="1" baseline="-25000" noProof="1" smtClean="0">
                <a:effectLst/>
                <a:latin typeface="TeX Gyre Termes"/>
                <a:cs typeface="TeX Gyre Termes"/>
              </a:rPr>
              <a:t>repartitioned</a:t>
            </a:r>
            <a:r>
              <a:rPr lang="it-IT" sz="2400" baseline="-25000" noProof="1">
                <a:effectLst/>
                <a:latin typeface="TeX Gyre Termes"/>
                <a:cs typeface="TeX Gyre Termes"/>
              </a:rPr>
              <a:t>	</a:t>
            </a:r>
            <a:r>
              <a:rPr lang="it-IT" sz="2400" noProof="1">
                <a:effectLst/>
                <a:latin typeface="TeX Gyre Termes"/>
                <a:cs typeface="TeX Gyre Termes"/>
              </a:rPr>
              <a:t>(H ≈ </a:t>
            </a:r>
            <a:r>
              <a:rPr lang="it-IT" sz="2400" u="sng" noProof="1">
                <a:effectLst/>
                <a:latin typeface="TeX Gyre Termes"/>
                <a:cs typeface="TeX Gyre Termes"/>
              </a:rPr>
              <a:t>3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) *2</a:t>
            </a:r>
            <a:r>
              <a:rPr lang="it-IT" sz="2400" noProof="1">
                <a:effectLst/>
                <a:latin typeface="TeX Gyre Termes"/>
                <a:cs typeface="TeX Gyre Termes"/>
              </a:rPr>
              <a:t>	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C </a:t>
            </a:r>
            <a:r>
              <a:rPr lang="it-IT" sz="2400" noProof="1">
                <a:effectLst/>
                <a:latin typeface="TeX Gyre Termes"/>
                <a:cs typeface="TeX Gyre Termes"/>
              </a:rPr>
              <a:t>≈ </a:t>
            </a:r>
            <a:r>
              <a:rPr lang="it-IT" sz="2400" u="sng" noProof="1">
                <a:effectLst/>
                <a:latin typeface="TeX Gyre Termes"/>
                <a:cs typeface="TeX Gyre Termes"/>
              </a:rPr>
              <a:t>8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    	tot </a:t>
            </a:r>
            <a:r>
              <a:rPr lang="it-IT" sz="2400" noProof="1">
                <a:effectLst/>
                <a:latin typeface="TeX Gyre Termes"/>
                <a:cs typeface="TeX Gyre Termes"/>
              </a:rPr>
              <a:t>≈ 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14</a:t>
            </a:r>
            <a:endParaRPr lang="it-IT" sz="2400" baseline="-25000" noProof="1">
              <a:effectLst/>
              <a:latin typeface="TeX Gyre Termes"/>
              <a:cs typeface="TeX Gyre Termes"/>
            </a:endParaRPr>
          </a:p>
          <a:p>
            <a:pPr lvl="1">
              <a:lnSpc>
                <a:spcPct val="150000"/>
              </a:lnSpc>
            </a:pPr>
            <a:endParaRPr lang="it-IT" sz="2400" baseline="-25000" noProof="1">
              <a:effectLst/>
              <a:latin typeface="TeX Gyre Termes"/>
              <a:cs typeface="TeX Gyre Terme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481600" y="1939009"/>
            <a:ext cx="664549" cy="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1629373" y="2209487"/>
            <a:ext cx="5833076" cy="674066"/>
            <a:chOff x="1987376" y="2726553"/>
            <a:chExt cx="5833076" cy="674066"/>
          </a:xfrm>
        </p:grpSpPr>
        <p:pic>
          <p:nvPicPr>
            <p:cNvPr id="24" name="Picture 23" descr="Bonds-are-Like-Springs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7376" y="2838902"/>
              <a:ext cx="2862649" cy="561717"/>
            </a:xfrm>
            <a:prstGeom prst="rect">
              <a:avLst/>
            </a:prstGeom>
          </p:spPr>
        </p:pic>
        <p:pic>
          <p:nvPicPr>
            <p:cNvPr id="25" name="Picture 24" descr="Bonds-are-Like-Springs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7803" y="2726553"/>
              <a:ext cx="2862649" cy="674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39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Coarse-grained MD</a:t>
            </a:r>
            <a:endParaRPr lang="en-US" dirty="0"/>
          </a:p>
        </p:txBody>
      </p:sp>
      <p:pic>
        <p:nvPicPr>
          <p:cNvPr id="3" name="Picture 2" descr="DOPC-CG-examp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903" y="3728111"/>
            <a:ext cx="3482260" cy="3129889"/>
          </a:xfrm>
          <a:prstGeom prst="rect">
            <a:avLst/>
          </a:prstGeom>
        </p:spPr>
      </p:pic>
      <p:pic>
        <p:nvPicPr>
          <p:cNvPr id="4" name="Picture 3" descr="elbaCG_lipid-wat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11428"/>
            <a:ext cx="5237928" cy="4414377"/>
          </a:xfrm>
          <a:prstGeom prst="rect">
            <a:avLst/>
          </a:prstGeom>
        </p:spPr>
      </p:pic>
      <p:pic>
        <p:nvPicPr>
          <p:cNvPr id="5" name="Picture 4" descr="elbaCG_lipid-water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678" y="5768257"/>
            <a:ext cx="1565042" cy="95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4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56707"/>
            <a:ext cx="9144000" cy="449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Graphic Processing Unit (GPU)</a:t>
            </a:r>
          </a:p>
          <a:p>
            <a:pPr algn="ctr">
              <a:lnSpc>
                <a:spcPct val="150000"/>
              </a:lnSpc>
            </a:pPr>
            <a:endParaRPr lang="it-IT" sz="2400" noProof="1" smtClean="0">
              <a:effectLst/>
              <a:latin typeface="TeX Gyre Termes"/>
              <a:cs typeface="TeX Gyre Termes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Processore specifico per accelerare il rendering in computer-graphic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Sviluppo guidato da un’industria videoludica da 150 *10</a:t>
            </a:r>
            <a:r>
              <a:rPr lang="it-IT" sz="2400" baseline="30000" noProof="1" smtClean="0">
                <a:effectLst/>
                <a:latin typeface="TeX Gyre Termes"/>
                <a:cs typeface="TeX Gyre Termes"/>
              </a:rPr>
              <a:t>9 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$...</a:t>
            </a:r>
          </a:p>
          <a:p>
            <a:pPr marL="1257300" lvl="2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NSF </a:t>
            </a:r>
            <a:r>
              <a:rPr lang="it-IT" sz="2400" noProof="1">
                <a:effectLst/>
                <a:latin typeface="TeX Gyre Termes"/>
                <a:cs typeface="TeX Gyre Termes"/>
              </a:rPr>
              <a:t>7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 </a:t>
            </a:r>
            <a:r>
              <a:rPr lang="it-IT" sz="2400" noProof="1">
                <a:effectLst/>
                <a:latin typeface="TeX Gyre Termes"/>
                <a:cs typeface="TeX Gyre Termes"/>
              </a:rPr>
              <a:t>*10</a:t>
            </a:r>
            <a:r>
              <a:rPr lang="it-IT" sz="2400" baseline="30000" noProof="1">
                <a:effectLst/>
                <a:latin typeface="TeX Gyre Termes"/>
                <a:cs typeface="TeX Gyre Termes"/>
              </a:rPr>
              <a:t>9 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$, NIH 30 </a:t>
            </a:r>
            <a:r>
              <a:rPr lang="it-IT" sz="2400" noProof="1">
                <a:effectLst/>
                <a:latin typeface="TeX Gyre Termes"/>
                <a:cs typeface="TeX Gyre Termes"/>
              </a:rPr>
              <a:t>*10</a:t>
            </a:r>
            <a:r>
              <a:rPr lang="it-IT" sz="2400" baseline="30000" noProof="1">
                <a:effectLst/>
                <a:latin typeface="TeX Gyre Termes"/>
                <a:cs typeface="TeX Gyre Termes"/>
              </a:rPr>
              <a:t>9 </a:t>
            </a:r>
            <a:r>
              <a:rPr lang="it-IT" sz="2400" noProof="1" smtClean="0">
                <a:effectLst/>
                <a:latin typeface="TeX Gyre Termes"/>
                <a:cs typeface="TeX Gyre Termes"/>
              </a:rPr>
              <a:t>$...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In rapidissimo sviluppo!</a:t>
            </a:r>
            <a:endParaRPr lang="it-IT" sz="2400" noProof="1">
              <a:effectLst/>
              <a:latin typeface="TeX Gyre Termes"/>
              <a:cs typeface="TeX Gyre Termes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it-IT" sz="2400" noProof="1" smtClean="0">
                <a:effectLst/>
                <a:latin typeface="TeX Gyre Termes"/>
                <a:cs typeface="TeX Gyre Termes"/>
              </a:rPr>
              <a:t>Prezzo &amp; consumo, a parità di prestazioni, molto inferiori!</a:t>
            </a:r>
          </a:p>
          <a:p>
            <a:pPr algn="ctr">
              <a:lnSpc>
                <a:spcPct val="150000"/>
              </a:lnSpc>
            </a:pPr>
            <a:endParaRPr lang="it-IT" sz="2400" noProof="1" smtClean="0">
              <a:effectLst/>
              <a:latin typeface="TeX Gyre Termes"/>
              <a:cs typeface="TeX Gyre Terme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4071"/>
          </a:xfrm>
        </p:spPr>
        <p:txBody>
          <a:bodyPr anchor="ctr"/>
          <a:lstStyle/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want</a:t>
            </a:r>
            <a:r>
              <a:rPr lang="it-IT" dirty="0" smtClean="0"/>
              <a:t> </a:t>
            </a:r>
            <a:r>
              <a:rPr lang="it-IT" dirty="0" err="1" smtClean="0"/>
              <a:t>even</a:t>
            </a:r>
            <a:r>
              <a:rPr lang="it-IT" dirty="0" smtClean="0"/>
              <a:t> more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603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PC-advanced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HPC-advanced.thmx</Template>
  <TotalTime>2769</TotalTime>
  <Words>695</Words>
  <Application>Microsoft Macintosh PowerPoint</Application>
  <PresentationFormat>On-screen Show (4:3)</PresentationFormat>
  <Paragraphs>193</Paragraphs>
  <Slides>29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Candara</vt:lpstr>
      <vt:lpstr>Lucida Grande</vt:lpstr>
      <vt:lpstr>Symbol</vt:lpstr>
      <vt:lpstr>Tahoma</vt:lpstr>
      <vt:lpstr>TeX Gyre Termes</vt:lpstr>
      <vt:lpstr>Wingdings</vt:lpstr>
      <vt:lpstr>HPC-advanced</vt:lpstr>
      <vt:lpstr>HPC - advanced</vt:lpstr>
      <vt:lpstr>“STANDARD” MD</vt:lpstr>
      <vt:lpstr>But what if we want more???</vt:lpstr>
      <vt:lpstr>Timescale</vt:lpstr>
      <vt:lpstr>So, we want more…</vt:lpstr>
      <vt:lpstr>Scaling</vt:lpstr>
      <vt:lpstr>SHAKE &amp; Hydrogen Mass Repartitioning</vt:lpstr>
      <vt:lpstr>Coarse-grained MD</vt:lpstr>
      <vt:lpstr>We want even more</vt:lpstr>
      <vt:lpstr>PowerPoint Presentation</vt:lpstr>
      <vt:lpstr>CPU vs GPU</vt:lpstr>
      <vt:lpstr>Timescale</vt:lpstr>
      <vt:lpstr>Folding</vt:lpstr>
      <vt:lpstr>Stuck</vt:lpstr>
      <vt:lpstr>T-REMD</vt:lpstr>
      <vt:lpstr>T-REMD</vt:lpstr>
      <vt:lpstr>Much better</vt:lpstr>
      <vt:lpstr>T-REMD</vt:lpstr>
      <vt:lpstr>∆Gbind</vt:lpstr>
      <vt:lpstr>(∆)∆G</vt:lpstr>
      <vt:lpstr>Thermodynamic Integration</vt:lpstr>
      <vt:lpstr>Barriere energetiche</vt:lpstr>
      <vt:lpstr>Umbrella Sampling</vt:lpstr>
      <vt:lpstr>Umbrella Sampling</vt:lpstr>
      <vt:lpstr>  Membrane-crossing</vt:lpstr>
      <vt:lpstr>SMD - Jarzynski</vt:lpstr>
      <vt:lpstr>SMD, H-bond</vt:lpstr>
      <vt:lpstr>WT-MUT</vt:lpstr>
      <vt:lpstr>Docking &amp; beyond </vt:lpstr>
    </vt:vector>
  </TitlesOfParts>
  <Company>University Of Trieste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Domenico Marson</dc:creator>
  <cp:lastModifiedBy>Microsoft Office User</cp:lastModifiedBy>
  <cp:revision>189</cp:revision>
  <dcterms:created xsi:type="dcterms:W3CDTF">2013-10-15T10:43:02Z</dcterms:created>
  <dcterms:modified xsi:type="dcterms:W3CDTF">2017-10-09T08:20:21Z</dcterms:modified>
</cp:coreProperties>
</file>