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3" r:id="rId18"/>
    <p:sldId id="282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25/01/2017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94602" y="697597"/>
            <a:ext cx="81547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 dirty="0" err="1" smtClean="0"/>
              <a:t>Chimica</a:t>
            </a:r>
            <a:r>
              <a:rPr lang="en-US" altLang="en-US" sz="4400" dirty="0" smtClean="0"/>
              <a:t> </a:t>
            </a:r>
            <a:r>
              <a:rPr lang="en-US" altLang="en-US" sz="4400" dirty="0" err="1"/>
              <a:t>O</a:t>
            </a:r>
            <a:r>
              <a:rPr lang="en-US" altLang="en-US" sz="4400" dirty="0" err="1" smtClean="0"/>
              <a:t>rganica</a:t>
            </a:r>
            <a:r>
              <a:rPr lang="en-US" altLang="en-US" sz="4400" dirty="0" smtClean="0"/>
              <a:t> e </a:t>
            </a:r>
            <a:r>
              <a:rPr lang="en-US" altLang="en-US" sz="4400" dirty="0" err="1" smtClean="0"/>
              <a:t>Biologica</a:t>
            </a:r>
            <a:endParaRPr lang="en-US" altLang="en-US" sz="4400" i="1" dirty="0">
              <a:latin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40131" y="2348880"/>
            <a:ext cx="266374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dirty="0" smtClean="0">
                <a:latin typeface="Times New Roman" pitchFamily="18" charset="0"/>
              </a:rPr>
              <a:t>Prof. Sabrina Pricl</a:t>
            </a:r>
          </a:p>
          <a:p>
            <a:pPr algn="ctr" eaLnBrk="1" hangingPunct="1">
              <a:lnSpc>
                <a:spcPct val="150000"/>
              </a:lnSpc>
            </a:pPr>
            <a:r>
              <a:rPr lang="it-IT" altLang="en-US" dirty="0" smtClean="0">
                <a:latin typeface="Times New Roman" pitchFamily="18" charset="0"/>
              </a:rPr>
              <a:t>Prof. Erik Laurini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it-IT" altLang="en-US" dirty="0" smtClean="0">
                <a:solidFill>
                  <a:srgbClr val="FF0000"/>
                </a:solidFill>
                <a:latin typeface="Times New Roman" pitchFamily="18" charset="0"/>
              </a:rPr>
              <a:t>INTRODUZIONE</a:t>
            </a: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739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04800" y="838200"/>
            <a:ext cx="8534400" cy="583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4538" indent="-2873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 err="1"/>
              <a:t>Gli</a:t>
            </a:r>
            <a:r>
              <a:rPr lang="en-US" altLang="en-US" dirty="0"/>
              <a:t> </a:t>
            </a:r>
            <a:r>
              <a:rPr lang="en-US" altLang="en-US" dirty="0" err="1"/>
              <a:t>elementi</a:t>
            </a:r>
            <a:r>
              <a:rPr lang="en-US" altLang="en-US" dirty="0"/>
              <a:t> </a:t>
            </a:r>
            <a:r>
              <a:rPr lang="en-US" altLang="en-US" dirty="0" err="1"/>
              <a:t>della</a:t>
            </a:r>
            <a:r>
              <a:rPr lang="en-US" altLang="en-US" dirty="0"/>
              <a:t> </a:t>
            </a:r>
            <a:r>
              <a:rPr lang="en-US" altLang="en-US" dirty="0" err="1"/>
              <a:t>seconda</a:t>
            </a:r>
            <a:r>
              <a:rPr lang="en-US" altLang="en-US" dirty="0"/>
              <a:t> </a:t>
            </a:r>
            <a:r>
              <a:rPr lang="en-US" altLang="en-US" dirty="0" err="1"/>
              <a:t>riga</a:t>
            </a:r>
            <a:r>
              <a:rPr lang="en-US" altLang="en-US" dirty="0"/>
              <a:t> non </a:t>
            </a:r>
            <a:r>
              <a:rPr lang="en-US" altLang="en-US" dirty="0" err="1"/>
              <a:t>possono</a:t>
            </a:r>
            <a:r>
              <a:rPr lang="en-US" altLang="en-US" dirty="0"/>
              <a:t> </a:t>
            </a:r>
            <a:r>
              <a:rPr lang="en-US" altLang="en-US" dirty="0" err="1"/>
              <a:t>avere</a:t>
            </a:r>
            <a:r>
              <a:rPr lang="en-US" altLang="en-US" dirty="0"/>
              <a:t> </a:t>
            </a:r>
            <a:r>
              <a:rPr lang="en-US" altLang="en-US" dirty="0" err="1"/>
              <a:t>più</a:t>
            </a:r>
            <a:r>
              <a:rPr lang="en-US" altLang="en-US" dirty="0"/>
              <a:t> di </a:t>
            </a:r>
            <a:r>
              <a:rPr lang="en-US" altLang="en-US" dirty="0" err="1"/>
              <a:t>otto</a:t>
            </a:r>
            <a:r>
              <a:rPr lang="en-US" altLang="en-US" dirty="0"/>
              <a:t> </a:t>
            </a:r>
            <a:r>
              <a:rPr lang="en-US" altLang="en-US" dirty="0" err="1"/>
              <a:t>elettroni</a:t>
            </a:r>
            <a:r>
              <a:rPr lang="en-US" altLang="en-US" dirty="0"/>
              <a:t> </a:t>
            </a:r>
            <a:r>
              <a:rPr lang="en-US" altLang="en-US" dirty="0" err="1"/>
              <a:t>intorno</a:t>
            </a:r>
            <a:r>
              <a:rPr lang="en-US" altLang="en-US" dirty="0"/>
              <a:t>. Per le </a:t>
            </a:r>
            <a:r>
              <a:rPr lang="en-US" altLang="en-US" dirty="0" err="1"/>
              <a:t>molecole</a:t>
            </a:r>
            <a:r>
              <a:rPr lang="en-US" altLang="en-US" dirty="0"/>
              <a:t> </a:t>
            </a:r>
            <a:r>
              <a:rPr lang="en-US" altLang="en-US" dirty="0" err="1"/>
              <a:t>neutre</a:t>
            </a:r>
            <a:r>
              <a:rPr lang="en-US" altLang="en-US" dirty="0"/>
              <a:t>, </a:t>
            </a:r>
            <a:r>
              <a:rPr lang="en-US" altLang="en-US" dirty="0" err="1"/>
              <a:t>questo</a:t>
            </a:r>
            <a:r>
              <a:rPr lang="en-US" altLang="en-US" dirty="0"/>
              <a:t> ha due </a:t>
            </a:r>
            <a:r>
              <a:rPr lang="en-US" altLang="en-US" dirty="0" err="1"/>
              <a:t>conseguenze</a:t>
            </a:r>
            <a:r>
              <a:rPr lang="en-US" altLang="en-US" dirty="0"/>
              <a:t>:</a:t>
            </a:r>
          </a:p>
          <a:p>
            <a:pPr lvl="1" algn="just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100" dirty="0" err="1"/>
              <a:t>Atomi</a:t>
            </a:r>
            <a:r>
              <a:rPr lang="en-US" altLang="en-US" sz="2100" dirty="0"/>
              <a:t> con </a:t>
            </a:r>
            <a:r>
              <a:rPr lang="en-US" altLang="en-US" sz="2100" dirty="0" err="1"/>
              <a:t>uno</a:t>
            </a:r>
            <a:r>
              <a:rPr lang="en-US" altLang="en-US" sz="2100" dirty="0"/>
              <a:t>, due o </a:t>
            </a:r>
            <a:r>
              <a:rPr lang="en-US" altLang="en-US" sz="2100" dirty="0" err="1"/>
              <a:t>tre</a:t>
            </a:r>
            <a:r>
              <a:rPr lang="en-US" altLang="en-US" sz="2100" dirty="0"/>
              <a:t>  </a:t>
            </a:r>
            <a:r>
              <a:rPr lang="en-US" altLang="en-US" sz="2100" dirty="0" err="1"/>
              <a:t>elettroni</a:t>
            </a:r>
            <a:r>
              <a:rPr lang="en-US" altLang="en-US" sz="2100" dirty="0"/>
              <a:t> di </a:t>
            </a:r>
            <a:r>
              <a:rPr lang="en-US" altLang="en-US" sz="2100" dirty="0" err="1"/>
              <a:t>valenza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formano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uno</a:t>
            </a:r>
            <a:r>
              <a:rPr lang="en-US" altLang="en-US" sz="2100" dirty="0"/>
              <a:t>, due o </a:t>
            </a:r>
            <a:r>
              <a:rPr lang="en-US" altLang="en-US" sz="2100" dirty="0" err="1"/>
              <a:t>tre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legami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rispettivamente</a:t>
            </a:r>
            <a:r>
              <a:rPr lang="en-US" altLang="en-US" sz="2100" dirty="0"/>
              <a:t>, in </a:t>
            </a:r>
            <a:r>
              <a:rPr lang="en-US" altLang="en-US" sz="2100" dirty="0" err="1"/>
              <a:t>molecole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neutre</a:t>
            </a:r>
            <a:r>
              <a:rPr lang="en-US" altLang="en-US" sz="2100" dirty="0"/>
              <a:t>.</a:t>
            </a:r>
          </a:p>
          <a:p>
            <a:pPr lvl="1" algn="just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100" dirty="0" err="1"/>
              <a:t>Atomi</a:t>
            </a:r>
            <a:r>
              <a:rPr lang="en-US" altLang="en-US" sz="2100" dirty="0"/>
              <a:t> con </a:t>
            </a:r>
            <a:r>
              <a:rPr lang="en-US" altLang="en-US" sz="2100" dirty="0" err="1"/>
              <a:t>quattro</a:t>
            </a:r>
            <a:r>
              <a:rPr lang="en-US" altLang="en-US" sz="2100" dirty="0"/>
              <a:t> o </a:t>
            </a:r>
            <a:r>
              <a:rPr lang="en-US" altLang="en-US" sz="2100" dirty="0" err="1"/>
              <a:t>più</a:t>
            </a:r>
            <a:r>
              <a:rPr lang="en-US" altLang="en-US" sz="2100" dirty="0"/>
              <a:t> </a:t>
            </a:r>
            <a:r>
              <a:rPr lang="en-US" altLang="en-US" sz="2100" dirty="0" err="1"/>
              <a:t>elettroni</a:t>
            </a:r>
            <a:r>
              <a:rPr lang="en-US" altLang="en-US" sz="2100" dirty="0"/>
              <a:t> di </a:t>
            </a:r>
            <a:r>
              <a:rPr lang="en-US" altLang="en-US" sz="2100" dirty="0" err="1"/>
              <a:t>valenza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formano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legami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sufficienti</a:t>
            </a:r>
            <a:r>
              <a:rPr lang="en-US" altLang="en-US" sz="2100" dirty="0"/>
              <a:t> per </a:t>
            </a:r>
            <a:r>
              <a:rPr lang="en-US" altLang="en-US" sz="2100" dirty="0" err="1"/>
              <a:t>formare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l’ottetto</a:t>
            </a:r>
            <a:r>
              <a:rPr lang="en-US" altLang="en-US" sz="2100" dirty="0"/>
              <a:t>. </a:t>
            </a:r>
            <a:r>
              <a:rPr lang="en-US" altLang="en-US" sz="2100" dirty="0" err="1"/>
              <a:t>Questi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concetti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sono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riassunti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nella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seguente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equazione</a:t>
            </a:r>
            <a:r>
              <a:rPr lang="en-US" altLang="en-US" sz="2100" dirty="0"/>
              <a:t>:</a:t>
            </a:r>
          </a:p>
          <a:p>
            <a:pPr lvl="1" algn="just" eaLnBrk="1" hangingPunct="1">
              <a:spcBef>
                <a:spcPct val="50000"/>
              </a:spcBef>
              <a:buFont typeface="Wingdings" pitchFamily="2" charset="2"/>
              <a:buChar char="v"/>
            </a:pPr>
            <a:endParaRPr lang="en-US" altLang="en-US" sz="2100" dirty="0"/>
          </a:p>
          <a:p>
            <a:pPr lvl="1" algn="just" eaLnBrk="1" hangingPunct="1">
              <a:spcBef>
                <a:spcPct val="50000"/>
              </a:spcBef>
              <a:buFont typeface="Wingdings" pitchFamily="2" charset="2"/>
              <a:buChar char="v"/>
            </a:pPr>
            <a:endParaRPr lang="en-US" altLang="en-US" sz="2100" dirty="0"/>
          </a:p>
          <a:p>
            <a:pPr lvl="1" algn="just"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sz="2100" dirty="0" err="1"/>
              <a:t>Quando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elementi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della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seconda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riga</a:t>
            </a:r>
            <a:r>
              <a:rPr lang="en-US" altLang="en-US" sz="2100" dirty="0"/>
              <a:t> </a:t>
            </a:r>
            <a:r>
              <a:rPr lang="en-US" altLang="en-US" sz="2100" dirty="0" err="1"/>
              <a:t>formano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meno</a:t>
            </a:r>
            <a:r>
              <a:rPr lang="en-US" altLang="en-US" sz="2100" dirty="0"/>
              <a:t> di </a:t>
            </a:r>
            <a:r>
              <a:rPr lang="en-US" altLang="en-US" sz="2100" dirty="0" err="1"/>
              <a:t>quattro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legami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loro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ottetti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consistono</a:t>
            </a:r>
            <a:r>
              <a:rPr lang="en-US" altLang="en-US" sz="2100" dirty="0"/>
              <a:t> di </a:t>
            </a:r>
            <a:r>
              <a:rPr lang="en-US" altLang="en-US" sz="2100" dirty="0" err="1"/>
              <a:t>elettroni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sia</a:t>
            </a:r>
            <a:r>
              <a:rPr lang="en-US" altLang="en-US" sz="2100" dirty="0"/>
              <a:t> di </a:t>
            </a:r>
            <a:r>
              <a:rPr lang="en-US" altLang="en-US" sz="2100" dirty="0" err="1"/>
              <a:t>legame</a:t>
            </a:r>
            <a:r>
              <a:rPr lang="en-US" altLang="en-US" sz="2100" dirty="0"/>
              <a:t> (</a:t>
            </a:r>
            <a:r>
              <a:rPr lang="en-US" altLang="en-US" sz="2100" dirty="0" err="1"/>
              <a:t>condivisi</a:t>
            </a:r>
            <a:r>
              <a:rPr lang="en-US" altLang="en-US" sz="2100" dirty="0"/>
              <a:t>) </a:t>
            </a:r>
            <a:r>
              <a:rPr lang="en-US" altLang="en-US" sz="2100" dirty="0" err="1"/>
              <a:t>che</a:t>
            </a:r>
            <a:r>
              <a:rPr lang="en-US" altLang="en-US" sz="2100" dirty="0"/>
              <a:t> di non </a:t>
            </a:r>
            <a:r>
              <a:rPr lang="en-US" altLang="en-US" sz="2100" dirty="0" err="1"/>
              <a:t>legame</a:t>
            </a:r>
            <a:r>
              <a:rPr lang="en-US" altLang="en-US" sz="2100" dirty="0"/>
              <a:t> (non </a:t>
            </a:r>
            <a:r>
              <a:rPr lang="en-US" altLang="en-US" sz="2100" dirty="0" err="1"/>
              <a:t>condivisi</a:t>
            </a:r>
            <a:r>
              <a:rPr lang="en-US" altLang="en-US" sz="2100" dirty="0"/>
              <a:t>). </a:t>
            </a:r>
            <a:r>
              <a:rPr lang="en-US" altLang="en-US" sz="2100" dirty="0" err="1"/>
              <a:t>Gli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elettroni</a:t>
            </a:r>
            <a:r>
              <a:rPr lang="en-US" altLang="en-US" sz="2100" dirty="0"/>
              <a:t> non </a:t>
            </a:r>
            <a:r>
              <a:rPr lang="en-US" altLang="en-US" sz="2100" dirty="0" err="1"/>
              <a:t>condivisi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sono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anche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chiamati</a:t>
            </a:r>
            <a:r>
              <a:rPr lang="en-US" altLang="en-US" sz="2100" dirty="0"/>
              <a:t> </a:t>
            </a:r>
            <a:r>
              <a:rPr lang="en-US" altLang="en-US" sz="2100" i="1" dirty="0" err="1"/>
              <a:t>coppie</a:t>
            </a:r>
            <a:r>
              <a:rPr lang="en-US" altLang="en-US" sz="2100" i="1" dirty="0"/>
              <a:t> </a:t>
            </a:r>
            <a:r>
              <a:rPr lang="en-US" altLang="en-US" sz="2100" i="1" dirty="0" err="1"/>
              <a:t>solitarie</a:t>
            </a:r>
            <a:r>
              <a:rPr lang="en-US" altLang="en-US" sz="2100" dirty="0"/>
              <a:t>.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667000" y="19685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56070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4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04800" y="898525"/>
            <a:ext cx="563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Riassunto delle strutture di Lewis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04800" y="1403350"/>
            <a:ext cx="868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Le strutture di Lewis sono rappresentazioni delle molecole in cui gli elettroni sono rappresentati con un punto. Ci sono tre regole generali per disegnare strutture di Lewis: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4800" y="2286000"/>
            <a:ext cx="86106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1800"/>
              <a:t>Disegnare solo gli elettroni di valenza.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1800"/>
              <a:t>Assegnare ad ogni elemento della seconda riga un ottetto di elettroni, se possibile.</a:t>
            </a:r>
          </a:p>
          <a:p>
            <a:pPr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1800"/>
              <a:t>Assegnare ad ogni idrogeno due elettroni.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667000" y="15240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7262813" cy="297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9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2400" y="990600"/>
            <a:ext cx="5638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dirty="0" err="1">
                <a:solidFill>
                  <a:srgbClr val="FF0000"/>
                </a:solidFill>
              </a:rPr>
              <a:t>Carica</a:t>
            </a:r>
            <a:r>
              <a:rPr lang="en-US" altLang="en-US" sz="2500" dirty="0">
                <a:solidFill>
                  <a:srgbClr val="FF0000"/>
                </a:solidFill>
              </a:rPr>
              <a:t> </a:t>
            </a:r>
            <a:r>
              <a:rPr lang="en-US" altLang="en-US" sz="2500" dirty="0" err="1">
                <a:solidFill>
                  <a:srgbClr val="FF0000"/>
                </a:solidFill>
              </a:rPr>
              <a:t>Formale</a:t>
            </a:r>
            <a:endParaRPr lang="en-US" altLang="en-US" sz="2500" dirty="0">
              <a:solidFill>
                <a:srgbClr val="FF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86868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/>
              <a:t>La carica formale è la carica assegnata a singoli atomi in una struttura di Lewis.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/>
              <a:t>Calcolando la carica formale determiniamo come il numero degli elettroni intorno ad un particolare atomo si confronti con il numero dei suoi elettroni di valenza. La carica formale è calcolata come segue: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" y="4495800"/>
            <a:ext cx="8686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/>
              <a:t>Il numero di elettroni “posseduti” da un atomo è determinato dal suo numero di legami e dalle coppie solitarie.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/>
              <a:t>Un atomo “possiede” </a:t>
            </a:r>
            <a:r>
              <a:rPr lang="en-US" altLang="en-US" sz="2200" i="1"/>
              <a:t>tutti</a:t>
            </a:r>
            <a:r>
              <a:rPr lang="en-US" altLang="en-US" sz="2200"/>
              <a:t> i suoi elettroni non condivisi e </a:t>
            </a:r>
            <a:r>
              <a:rPr lang="en-US" altLang="en-US" sz="2200" i="1"/>
              <a:t>la metà</a:t>
            </a:r>
            <a:r>
              <a:rPr lang="en-US" altLang="en-US" sz="2200"/>
              <a:t> di quelli condivisi.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667000" y="19685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81400"/>
            <a:ext cx="6723063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04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667000" y="19685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0099"/>
            <a:ext cx="7191375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10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8600" y="685800"/>
            <a:ext cx="2057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/>
              <a:t>Isomeri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87630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/>
              <a:t>Nel disegnare una struttura di Lewis per una molecola con molti atomi, qualche volta per una data formula molecolare è possibile più di una disposizione degli atomi che la costituiscono.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Esempio: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" y="4495800"/>
            <a:ext cx="87630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1800"/>
              <a:t>Entrambe sono strutture di Lewis valide ed entrambe le molecole esistono. Questi due composti sono chiamati isomeri.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Gli isomeri sono molecole diverse che hanno la stessa formula molecolare. </a:t>
            </a:r>
            <a:r>
              <a:rPr lang="en-US" altLang="en-US" sz="1800"/>
              <a:t>L’etanolo e l’etere dimetilico sono </a:t>
            </a:r>
            <a:r>
              <a:rPr lang="en-US" altLang="en-US" sz="1800">
                <a:solidFill>
                  <a:schemeClr val="accent2"/>
                </a:solidFill>
              </a:rPr>
              <a:t>isomeri costituzionali</a:t>
            </a:r>
            <a:r>
              <a:rPr lang="en-US" altLang="en-US" sz="1800"/>
              <a:t>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667000" y="15240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4527550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8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2400" y="974725"/>
            <a:ext cx="66294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/>
              <a:t>Eccezioni alla regola dell’ottetto</a:t>
            </a:r>
          </a:p>
        </p:txBody>
      </p:sp>
      <p:pic>
        <p:nvPicPr>
          <p:cNvPr id="3" name="Picture 3" descr="30 second row elements without an oct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51435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14478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Elementi nei Gruppi 2A e 3A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28600" y="3657600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Elementi nella terza riga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67000" y="34925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6500813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65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685800"/>
            <a:ext cx="69342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dirty="0" err="1" smtClean="0"/>
              <a:t>Risonanza</a:t>
            </a:r>
            <a:endParaRPr lang="en-US" altLang="en-US" sz="2500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66700" y="1143000"/>
            <a:ext cx="8610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 err="1"/>
              <a:t>Alcune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molecole</a:t>
            </a:r>
            <a:r>
              <a:rPr lang="en-US" altLang="en-US" sz="2200" dirty="0"/>
              <a:t> non </a:t>
            </a:r>
            <a:r>
              <a:rPr lang="en-US" altLang="en-US" sz="2200" dirty="0" err="1"/>
              <a:t>possono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essere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adeguatamente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rappresentate</a:t>
            </a:r>
            <a:r>
              <a:rPr lang="en-US" altLang="en-US" sz="2200" dirty="0"/>
              <a:t> da </a:t>
            </a:r>
            <a:r>
              <a:rPr lang="en-US" altLang="en-US" sz="2200" dirty="0" err="1"/>
              <a:t>una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singola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struttura</a:t>
            </a:r>
            <a:r>
              <a:rPr lang="en-US" altLang="en-US" sz="2200" dirty="0"/>
              <a:t> di </a:t>
            </a:r>
            <a:r>
              <a:rPr lang="en-US" altLang="en-US" sz="2200" dirty="0" smtClean="0"/>
              <a:t>Lewis!!!! </a:t>
            </a:r>
            <a:endParaRPr lang="en-US" altLang="en-US" sz="2200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4800" y="3200400"/>
            <a:ext cx="85344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 smtClean="0"/>
              <a:t>La </a:t>
            </a:r>
            <a:r>
              <a:rPr lang="en-US" altLang="en-US" sz="2000" dirty="0" err="1"/>
              <a:t>vera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struttura</a:t>
            </a:r>
            <a:r>
              <a:rPr lang="en-US" altLang="en-US" sz="2000" dirty="0"/>
              <a:t> è </a:t>
            </a:r>
            <a:r>
              <a:rPr lang="en-US" altLang="en-US" sz="2000" dirty="0" err="1"/>
              <a:t>una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struttura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mista</a:t>
            </a:r>
            <a:r>
              <a:rPr lang="en-US" altLang="en-US" sz="2000" dirty="0"/>
              <a:t> di </a:t>
            </a:r>
            <a:r>
              <a:rPr lang="en-US" altLang="en-US" sz="2000" dirty="0" err="1"/>
              <a:t>entrambe</a:t>
            </a:r>
            <a:r>
              <a:rPr lang="en-US" altLang="en-US" sz="2000" dirty="0"/>
              <a:t> le </a:t>
            </a:r>
            <a:r>
              <a:rPr lang="en-US" altLang="en-US" sz="2000" dirty="0" err="1"/>
              <a:t>forme</a:t>
            </a:r>
            <a:r>
              <a:rPr lang="en-US" altLang="en-US" sz="2000" dirty="0"/>
              <a:t> di </a:t>
            </a:r>
            <a:r>
              <a:rPr lang="en-US" altLang="en-US" sz="2000" dirty="0" err="1"/>
              <a:t>risonanza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ed</a:t>
            </a:r>
            <a:r>
              <a:rPr lang="en-US" altLang="en-US" sz="2000" dirty="0"/>
              <a:t> è </a:t>
            </a:r>
            <a:r>
              <a:rPr lang="en-US" altLang="en-US" sz="2000" dirty="0" err="1"/>
              <a:t>chiamata</a:t>
            </a:r>
            <a:r>
              <a:rPr lang="en-US" altLang="en-US" sz="2000" dirty="0"/>
              <a:t> </a:t>
            </a:r>
            <a:r>
              <a:rPr lang="en-US" altLang="en-US" sz="2000" dirty="0" err="1">
                <a:solidFill>
                  <a:schemeClr val="accent2"/>
                </a:solidFill>
              </a:rPr>
              <a:t>ibrido</a:t>
            </a:r>
            <a:r>
              <a:rPr lang="en-US" altLang="en-US" sz="2000" dirty="0">
                <a:solidFill>
                  <a:schemeClr val="accent2"/>
                </a:solidFill>
              </a:rPr>
              <a:t> di </a:t>
            </a:r>
            <a:r>
              <a:rPr lang="en-US" altLang="en-US" sz="2000" dirty="0" err="1" smtClean="0">
                <a:solidFill>
                  <a:schemeClr val="accent2"/>
                </a:solidFill>
              </a:rPr>
              <a:t>risonanza</a:t>
            </a:r>
            <a:r>
              <a:rPr lang="en-US" altLang="en-US" sz="2000" dirty="0" smtClean="0">
                <a:solidFill>
                  <a:schemeClr val="accent2"/>
                </a:solidFill>
              </a:rPr>
              <a:t>.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L’ibrido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mostra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caratteristiche</a:t>
            </a:r>
            <a:r>
              <a:rPr lang="en-US" altLang="en-US" sz="2000" dirty="0"/>
              <a:t> di </a:t>
            </a:r>
            <a:r>
              <a:rPr lang="en-US" altLang="en-US" sz="2000" dirty="0" err="1"/>
              <a:t>entrambe</a:t>
            </a:r>
            <a:r>
              <a:rPr lang="en-US" altLang="en-US" sz="2000" dirty="0"/>
              <a:t> le </a:t>
            </a:r>
            <a:r>
              <a:rPr lang="en-US" altLang="en-US" sz="2000" dirty="0" err="1"/>
              <a:t>strutture</a:t>
            </a:r>
            <a:r>
              <a:rPr lang="en-US" altLang="en-US" sz="2000" dirty="0"/>
              <a:t>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La </a:t>
            </a:r>
            <a:r>
              <a:rPr lang="en-US" altLang="en-US" sz="2000" dirty="0" err="1"/>
              <a:t>risonanza</a:t>
            </a:r>
            <a:r>
              <a:rPr lang="en-US" altLang="en-US" sz="2000" dirty="0"/>
              <a:t> fa </a:t>
            </a:r>
            <a:r>
              <a:rPr lang="en-US" altLang="en-US" sz="2000" dirty="0" err="1"/>
              <a:t>sì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che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alcune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coppie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elettroniche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risultino</a:t>
            </a:r>
            <a:r>
              <a:rPr lang="en-US" altLang="en-US" sz="2000" dirty="0"/>
              <a:t> </a:t>
            </a:r>
            <a:r>
              <a:rPr lang="en-US" altLang="en-US" sz="2000" dirty="0" err="1">
                <a:solidFill>
                  <a:schemeClr val="accent2"/>
                </a:solidFill>
              </a:rPr>
              <a:t>delocalizzate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su</a:t>
            </a:r>
            <a:r>
              <a:rPr lang="en-US" altLang="en-US" sz="2000" dirty="0"/>
              <a:t> due o </a:t>
            </a:r>
            <a:r>
              <a:rPr lang="en-US" altLang="en-US" sz="2000" dirty="0" err="1"/>
              <a:t>più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atomi</a:t>
            </a:r>
            <a:r>
              <a:rPr lang="en-US" altLang="en-US" sz="2000" dirty="0"/>
              <a:t>, e </a:t>
            </a:r>
            <a:r>
              <a:rPr lang="en-US" altLang="en-US" sz="2000" dirty="0" err="1"/>
              <a:t>questa</a:t>
            </a:r>
            <a:r>
              <a:rPr lang="en-US" altLang="en-US" sz="2000" dirty="0"/>
              <a:t> </a:t>
            </a:r>
            <a:r>
              <a:rPr lang="en-US" altLang="en-US" sz="2000" u="sng" dirty="0" err="1">
                <a:solidFill>
                  <a:schemeClr val="accent2"/>
                </a:solidFill>
              </a:rPr>
              <a:t>delocalizazione</a:t>
            </a:r>
            <a:r>
              <a:rPr lang="en-US" altLang="en-US" sz="2000" dirty="0">
                <a:solidFill>
                  <a:schemeClr val="accent2"/>
                </a:solidFill>
              </a:rPr>
              <a:t> </a:t>
            </a:r>
            <a:r>
              <a:rPr lang="en-US" altLang="en-US" sz="2000" dirty="0" err="1">
                <a:solidFill>
                  <a:schemeClr val="accent2"/>
                </a:solidFill>
              </a:rPr>
              <a:t>aumenta</a:t>
            </a:r>
            <a:r>
              <a:rPr lang="en-US" altLang="en-US" sz="2000" dirty="0">
                <a:solidFill>
                  <a:schemeClr val="accent2"/>
                </a:solidFill>
              </a:rPr>
              <a:t> la </a:t>
            </a:r>
            <a:r>
              <a:rPr lang="en-US" altLang="en-US" sz="2000" dirty="0" err="1">
                <a:solidFill>
                  <a:schemeClr val="accent2"/>
                </a:solidFill>
              </a:rPr>
              <a:t>stabilità</a:t>
            </a:r>
            <a:r>
              <a:rPr lang="en-US" altLang="en-US" sz="2000" dirty="0"/>
              <a:t>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Una </a:t>
            </a:r>
            <a:r>
              <a:rPr lang="en-US" altLang="en-US" sz="2000" dirty="0" err="1"/>
              <a:t>molecola</a:t>
            </a:r>
            <a:r>
              <a:rPr lang="en-US" altLang="en-US" sz="2000" dirty="0"/>
              <a:t> con due o </a:t>
            </a:r>
            <a:r>
              <a:rPr lang="en-US" altLang="en-US" sz="2000" dirty="0" err="1"/>
              <a:t>più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forme</a:t>
            </a:r>
            <a:r>
              <a:rPr lang="en-US" altLang="en-US" sz="2000" dirty="0"/>
              <a:t> di </a:t>
            </a:r>
            <a:r>
              <a:rPr lang="en-US" altLang="en-US" sz="2000" dirty="0" err="1"/>
              <a:t>risonanza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viene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detta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essere</a:t>
            </a:r>
            <a:r>
              <a:rPr lang="en-US" altLang="en-US" sz="2000" dirty="0"/>
              <a:t> </a:t>
            </a:r>
            <a:r>
              <a:rPr lang="en-US" altLang="en-US" sz="2000" dirty="0" err="1">
                <a:solidFill>
                  <a:schemeClr val="accent2"/>
                </a:solidFill>
              </a:rPr>
              <a:t>stabilizzata</a:t>
            </a:r>
            <a:r>
              <a:rPr lang="en-US" altLang="en-US" sz="2000" dirty="0">
                <a:solidFill>
                  <a:schemeClr val="accent2"/>
                </a:solidFill>
              </a:rPr>
              <a:t> per </a:t>
            </a:r>
            <a:r>
              <a:rPr lang="en-US" altLang="en-US" sz="2000" dirty="0" err="1">
                <a:solidFill>
                  <a:schemeClr val="accent2"/>
                </a:solidFill>
              </a:rPr>
              <a:t>risonanza</a:t>
            </a:r>
            <a:r>
              <a:rPr lang="en-US" altLang="en-US" sz="2000" dirty="0" smtClean="0"/>
              <a:t>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solidFill>
                  <a:schemeClr val="accent2"/>
                </a:solidFill>
              </a:rPr>
              <a:t>Le </a:t>
            </a:r>
            <a:r>
              <a:rPr lang="en-US" altLang="en-US" sz="2000" dirty="0" err="1">
                <a:solidFill>
                  <a:schemeClr val="accent2"/>
                </a:solidFill>
              </a:rPr>
              <a:t>strutture</a:t>
            </a:r>
            <a:r>
              <a:rPr lang="en-US" altLang="en-US" sz="2000" dirty="0">
                <a:solidFill>
                  <a:schemeClr val="accent2"/>
                </a:solidFill>
              </a:rPr>
              <a:t> di </a:t>
            </a:r>
            <a:r>
              <a:rPr lang="en-US" altLang="en-US" sz="2000" dirty="0" err="1">
                <a:solidFill>
                  <a:schemeClr val="accent2"/>
                </a:solidFill>
              </a:rPr>
              <a:t>risonanza</a:t>
            </a:r>
            <a:r>
              <a:rPr lang="en-US" altLang="en-US" sz="2000" dirty="0">
                <a:solidFill>
                  <a:schemeClr val="accent2"/>
                </a:solidFill>
              </a:rPr>
              <a:t> non </a:t>
            </a:r>
            <a:r>
              <a:rPr lang="en-US" altLang="en-US" sz="2000" dirty="0" err="1">
                <a:solidFill>
                  <a:schemeClr val="accent2"/>
                </a:solidFill>
              </a:rPr>
              <a:t>sono</a:t>
            </a:r>
            <a:r>
              <a:rPr lang="en-US" altLang="en-US" sz="2000" dirty="0">
                <a:solidFill>
                  <a:schemeClr val="accent2"/>
                </a:solidFill>
              </a:rPr>
              <a:t> </a:t>
            </a:r>
            <a:r>
              <a:rPr lang="en-US" altLang="en-US" sz="2000" dirty="0" err="1">
                <a:solidFill>
                  <a:schemeClr val="accent2"/>
                </a:solidFill>
              </a:rPr>
              <a:t>isomeri</a:t>
            </a:r>
            <a:r>
              <a:rPr lang="en-US" altLang="en-US" sz="2000" dirty="0"/>
              <a:t>. </a:t>
            </a:r>
            <a:r>
              <a:rPr lang="en-US" altLang="en-US" sz="2000" dirty="0" smtClean="0"/>
              <a:t>Le </a:t>
            </a:r>
            <a:r>
              <a:rPr lang="en-US" altLang="en-US" sz="2000" dirty="0" err="1"/>
              <a:t>strutture</a:t>
            </a:r>
            <a:r>
              <a:rPr lang="en-US" altLang="en-US" sz="2000" dirty="0"/>
              <a:t> di </a:t>
            </a:r>
            <a:r>
              <a:rPr lang="en-US" altLang="en-US" sz="2000" dirty="0" err="1"/>
              <a:t>risonanza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differiscono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solamente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nella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disposizione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degli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elettroni</a:t>
            </a:r>
            <a:r>
              <a:rPr lang="en-US" altLang="en-US" sz="2000" dirty="0"/>
              <a:t>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667000" y="15240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3735388" cy="128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5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04800" y="914400"/>
            <a:ext cx="40386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/>
              <a:t>Ibridi di risonanza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83820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chemeClr val="accent2"/>
                </a:solidFill>
              </a:rPr>
              <a:t>L’ ibrido di risonanza è la struttura composta di tutte le possibili strutture di risonanza</a:t>
            </a:r>
            <a:r>
              <a:rPr lang="en-US" altLang="en-US"/>
              <a:t>. Nell’ibrido di risonanza le coppie di elettroni, disegnate nelle differenti posizioni delle strutture di risonanza individuali, sono delocalizzate.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Quando due strutture di risonanza sono differenti, l’ibrido assomiglia di più alla struttura di risonanza “migliore”. La struttura di risonanza “migliore” è chiamata il </a:t>
            </a:r>
            <a:r>
              <a:rPr lang="en-US" altLang="en-US">
                <a:solidFill>
                  <a:schemeClr val="accent2"/>
                </a:solidFill>
              </a:rPr>
              <a:t>maggior contribuente</a:t>
            </a:r>
            <a:r>
              <a:rPr lang="en-US" altLang="en-US"/>
              <a:t> all’ibrido, e tutte le altre sono </a:t>
            </a:r>
            <a:r>
              <a:rPr lang="en-US" altLang="en-US">
                <a:solidFill>
                  <a:schemeClr val="accent2"/>
                </a:solidFill>
              </a:rPr>
              <a:t>contribuenti minori</a:t>
            </a:r>
            <a:r>
              <a:rPr lang="en-US" altLang="en-US"/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chemeClr val="accent2"/>
                </a:solidFill>
              </a:rPr>
              <a:t>L’ibrido è la media pesata delle strutture di risonanza contribuenti.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67000" y="15240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</p:spTree>
    <p:extLst>
      <p:ext uri="{BB962C8B-B14F-4D97-AF65-F5344CB8AC3E}">
        <p14:creationId xmlns:p14="http://schemas.microsoft.com/office/powerpoint/2010/main" val="171820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60198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dirty="0">
                <a:solidFill>
                  <a:srgbClr val="FF0000"/>
                </a:solidFill>
              </a:rPr>
              <a:t>La forma </a:t>
            </a:r>
            <a:r>
              <a:rPr lang="en-US" altLang="en-US" sz="2500" dirty="0" err="1">
                <a:solidFill>
                  <a:srgbClr val="FF0000"/>
                </a:solidFill>
              </a:rPr>
              <a:t>delle</a:t>
            </a:r>
            <a:r>
              <a:rPr lang="en-US" altLang="en-US" sz="2500" dirty="0">
                <a:solidFill>
                  <a:srgbClr val="FF0000"/>
                </a:solidFill>
              </a:rPr>
              <a:t> </a:t>
            </a:r>
            <a:r>
              <a:rPr lang="en-US" altLang="en-US" sz="2500" dirty="0" err="1">
                <a:solidFill>
                  <a:srgbClr val="FF0000"/>
                </a:solidFill>
              </a:rPr>
              <a:t>molecole</a:t>
            </a:r>
            <a:endParaRPr lang="en-US" altLang="en-US" sz="2500" dirty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/>
              <a:t>Due variabili definiscono la struttura di una molecola: lunghezza di legame e angolo di legame.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4800" y="21336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1638" indent="-341313" eaLnBrk="0" hangingPunct="0"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La </a:t>
            </a:r>
            <a:r>
              <a:rPr lang="en-US" altLang="en-US" dirty="0" err="1"/>
              <a:t>lunghezza</a:t>
            </a:r>
            <a:r>
              <a:rPr lang="en-US" altLang="en-US" dirty="0"/>
              <a:t> di </a:t>
            </a:r>
            <a:r>
              <a:rPr lang="en-US" altLang="en-US" dirty="0" err="1"/>
              <a:t>legame</a:t>
            </a:r>
            <a:r>
              <a:rPr lang="en-US" altLang="en-US" dirty="0"/>
              <a:t> </a:t>
            </a:r>
            <a:r>
              <a:rPr lang="en-US" altLang="en-US" dirty="0" err="1"/>
              <a:t>diminuisce</a:t>
            </a:r>
            <a:r>
              <a:rPr lang="en-US" altLang="en-US" dirty="0"/>
              <a:t> </a:t>
            </a:r>
            <a:r>
              <a:rPr lang="en-US" altLang="en-US" dirty="0" err="1"/>
              <a:t>lungo</a:t>
            </a:r>
            <a:r>
              <a:rPr lang="en-US" altLang="en-US" dirty="0"/>
              <a:t>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riga</a:t>
            </a:r>
            <a:r>
              <a:rPr lang="en-US" altLang="en-US" dirty="0"/>
              <a:t> </a:t>
            </a:r>
            <a:r>
              <a:rPr lang="en-US" altLang="en-US" dirty="0" err="1"/>
              <a:t>della</a:t>
            </a:r>
            <a:r>
              <a:rPr lang="en-US" altLang="en-US" dirty="0"/>
              <a:t> </a:t>
            </a:r>
            <a:r>
              <a:rPr lang="en-US" altLang="en-US" dirty="0" err="1"/>
              <a:t>tavola</a:t>
            </a:r>
            <a:r>
              <a:rPr lang="en-US" altLang="en-US" dirty="0"/>
              <a:t> </a:t>
            </a:r>
            <a:r>
              <a:rPr lang="en-US" altLang="en-US" dirty="0" err="1"/>
              <a:t>periodica</a:t>
            </a:r>
            <a:r>
              <a:rPr lang="en-US" altLang="en-US" dirty="0"/>
              <a:t> con la </a:t>
            </a:r>
            <a:r>
              <a:rPr lang="en-US" altLang="en-US" dirty="0" err="1"/>
              <a:t>diminuzione</a:t>
            </a:r>
            <a:r>
              <a:rPr lang="en-US" altLang="en-US" dirty="0"/>
              <a:t> </a:t>
            </a:r>
            <a:r>
              <a:rPr lang="en-US" altLang="en-US" dirty="0" err="1"/>
              <a:t>della</a:t>
            </a:r>
            <a:r>
              <a:rPr lang="en-US" altLang="en-US" dirty="0"/>
              <a:t> </a:t>
            </a:r>
            <a:r>
              <a:rPr lang="en-US" altLang="en-US" dirty="0" err="1"/>
              <a:t>dimensione</a:t>
            </a:r>
            <a:r>
              <a:rPr lang="en-US" altLang="en-US" dirty="0"/>
              <a:t> </a:t>
            </a:r>
            <a:r>
              <a:rPr lang="en-US" altLang="en-US" dirty="0" err="1"/>
              <a:t>dell’atomo</a:t>
            </a:r>
            <a:r>
              <a:rPr lang="en-US" altLang="en-US" dirty="0"/>
              <a:t>.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667000" y="15240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8600" y="42672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1638" indent="-341313" eaLnBrk="0" hangingPunct="0"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383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La </a:t>
            </a:r>
            <a:r>
              <a:rPr lang="en-US" altLang="en-US" dirty="0" err="1"/>
              <a:t>lunghezza</a:t>
            </a:r>
            <a:r>
              <a:rPr lang="en-US" altLang="en-US" dirty="0"/>
              <a:t> di </a:t>
            </a:r>
            <a:r>
              <a:rPr lang="en-US" altLang="en-US" dirty="0" err="1"/>
              <a:t>legame</a:t>
            </a:r>
            <a:r>
              <a:rPr lang="en-US" altLang="en-US" dirty="0"/>
              <a:t> </a:t>
            </a:r>
            <a:r>
              <a:rPr lang="en-US" altLang="en-US" dirty="0" err="1"/>
              <a:t>aumenta</a:t>
            </a:r>
            <a:r>
              <a:rPr lang="en-US" altLang="en-US" dirty="0"/>
              <a:t> </a:t>
            </a:r>
            <a:r>
              <a:rPr lang="en-US" altLang="en-US" dirty="0" err="1"/>
              <a:t>scendendo</a:t>
            </a:r>
            <a:r>
              <a:rPr lang="en-US" altLang="en-US" dirty="0"/>
              <a:t> </a:t>
            </a:r>
            <a:r>
              <a:rPr lang="en-US" altLang="en-US" dirty="0" err="1"/>
              <a:t>lungo</a:t>
            </a:r>
            <a:r>
              <a:rPr lang="en-US" altLang="en-US" dirty="0"/>
              <a:t>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colonna</a:t>
            </a:r>
            <a:r>
              <a:rPr lang="en-US" altLang="en-US" dirty="0"/>
              <a:t> </a:t>
            </a:r>
            <a:r>
              <a:rPr lang="en-US" altLang="en-US" dirty="0" err="1"/>
              <a:t>della</a:t>
            </a:r>
            <a:r>
              <a:rPr lang="en-US" altLang="en-US" dirty="0"/>
              <a:t> </a:t>
            </a:r>
            <a:r>
              <a:rPr lang="en-US" altLang="en-US" dirty="0" err="1"/>
              <a:t>tavola</a:t>
            </a:r>
            <a:r>
              <a:rPr lang="en-US" altLang="en-US" dirty="0"/>
              <a:t> </a:t>
            </a:r>
            <a:r>
              <a:rPr lang="en-US" altLang="en-US" dirty="0" err="1"/>
              <a:t>periodica</a:t>
            </a:r>
            <a:r>
              <a:rPr lang="en-US" altLang="en-US" dirty="0"/>
              <a:t> con </a:t>
            </a:r>
            <a:r>
              <a:rPr lang="en-US" altLang="en-US" dirty="0" err="1"/>
              <a:t>l’aumento</a:t>
            </a:r>
            <a:r>
              <a:rPr lang="en-US" altLang="en-US" dirty="0"/>
              <a:t> </a:t>
            </a:r>
            <a:r>
              <a:rPr lang="en-US" altLang="en-US" dirty="0" err="1"/>
              <a:t>della</a:t>
            </a:r>
            <a:r>
              <a:rPr lang="en-US" altLang="en-US" dirty="0"/>
              <a:t> </a:t>
            </a:r>
            <a:r>
              <a:rPr lang="en-US" altLang="en-US" dirty="0" err="1"/>
              <a:t>dimensione</a:t>
            </a:r>
            <a:r>
              <a:rPr lang="en-US" altLang="en-US" dirty="0"/>
              <a:t> </a:t>
            </a:r>
            <a:r>
              <a:rPr lang="en-US" altLang="en-US" dirty="0" err="1"/>
              <a:t>dell’atomo</a:t>
            </a:r>
            <a:r>
              <a:rPr lang="en-US" altLang="en-US" dirty="0"/>
              <a:t>.</a:t>
            </a: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3735388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486400"/>
            <a:ext cx="35909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" y="5461208"/>
            <a:ext cx="4579381" cy="12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64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1143000"/>
            <a:ext cx="853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/>
              <a:t>L’angolo di legame determina la forma intorno ad ogni atomo legato ad altri due atomi.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7239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dirty="0">
                <a:solidFill>
                  <a:srgbClr val="FF0000"/>
                </a:solidFill>
              </a:rPr>
              <a:t>La forma </a:t>
            </a:r>
            <a:r>
              <a:rPr lang="en-US" altLang="en-US" sz="2500" dirty="0" err="1">
                <a:solidFill>
                  <a:srgbClr val="FF0000"/>
                </a:solidFill>
              </a:rPr>
              <a:t>delle</a:t>
            </a:r>
            <a:r>
              <a:rPr lang="en-US" altLang="en-US" sz="2500" dirty="0">
                <a:solidFill>
                  <a:srgbClr val="FF0000"/>
                </a:solidFill>
              </a:rPr>
              <a:t> </a:t>
            </a:r>
            <a:r>
              <a:rPr lang="en-US" altLang="en-US" sz="2500" dirty="0" err="1">
                <a:solidFill>
                  <a:srgbClr val="FF0000"/>
                </a:solidFill>
              </a:rPr>
              <a:t>molecole-L’angolo</a:t>
            </a:r>
            <a:r>
              <a:rPr lang="en-US" altLang="en-US" sz="2500" dirty="0">
                <a:solidFill>
                  <a:srgbClr val="FF0000"/>
                </a:solidFill>
              </a:rPr>
              <a:t> di </a:t>
            </a:r>
            <a:r>
              <a:rPr lang="en-US" altLang="en-US" sz="2500" dirty="0" err="1">
                <a:solidFill>
                  <a:srgbClr val="FF0000"/>
                </a:solidFill>
              </a:rPr>
              <a:t>legame</a:t>
            </a:r>
            <a:endParaRPr lang="en-US" altLang="en-US" sz="2500" dirty="0">
              <a:solidFill>
                <a:srgbClr val="FF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1000" y="1905000"/>
            <a:ext cx="8458200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dirty="0"/>
              <a:t>Il </a:t>
            </a:r>
            <a:r>
              <a:rPr lang="en-US" altLang="en-US" dirty="0" err="1"/>
              <a:t>numero</a:t>
            </a:r>
            <a:r>
              <a:rPr lang="en-US" altLang="en-US" dirty="0"/>
              <a:t> di </a:t>
            </a:r>
            <a:r>
              <a:rPr lang="en-US" altLang="en-US" dirty="0" err="1"/>
              <a:t>gruppi</a:t>
            </a:r>
            <a:r>
              <a:rPr lang="en-US" altLang="en-US" dirty="0"/>
              <a:t> </a:t>
            </a:r>
            <a:r>
              <a:rPr lang="en-US" altLang="en-US" dirty="0" err="1"/>
              <a:t>che</a:t>
            </a:r>
            <a:r>
              <a:rPr lang="en-US" altLang="en-US" dirty="0"/>
              <a:t> </a:t>
            </a:r>
            <a:r>
              <a:rPr lang="en-US" altLang="en-US" dirty="0" err="1"/>
              <a:t>circonda</a:t>
            </a:r>
            <a:r>
              <a:rPr lang="en-US" altLang="en-US" dirty="0"/>
              <a:t> un  </a:t>
            </a:r>
            <a:r>
              <a:rPr lang="en-US" altLang="en-US" dirty="0" err="1"/>
              <a:t>particolare</a:t>
            </a:r>
            <a:r>
              <a:rPr lang="en-US" altLang="en-US" dirty="0"/>
              <a:t> </a:t>
            </a:r>
            <a:r>
              <a:rPr lang="en-US" altLang="en-US" dirty="0" err="1"/>
              <a:t>atomo</a:t>
            </a:r>
            <a:r>
              <a:rPr lang="en-US" altLang="en-US" dirty="0"/>
              <a:t> </a:t>
            </a:r>
            <a:r>
              <a:rPr lang="en-US" altLang="en-US" dirty="0" err="1"/>
              <a:t>determina</a:t>
            </a:r>
            <a:r>
              <a:rPr lang="en-US" altLang="en-US" dirty="0"/>
              <a:t> la </a:t>
            </a:r>
            <a:r>
              <a:rPr lang="en-US" altLang="en-US" dirty="0" err="1"/>
              <a:t>sua</a:t>
            </a:r>
            <a:r>
              <a:rPr lang="en-US" altLang="en-US" dirty="0"/>
              <a:t> </a:t>
            </a:r>
            <a:r>
              <a:rPr lang="en-US" altLang="en-US" dirty="0" err="1"/>
              <a:t>geometria</a:t>
            </a:r>
            <a:r>
              <a:rPr lang="en-US" altLang="en-US" dirty="0"/>
              <a:t>. Un </a:t>
            </a:r>
            <a:r>
              <a:rPr lang="en-US" altLang="en-US" dirty="0" err="1"/>
              <a:t>gruppo</a:t>
            </a:r>
            <a:r>
              <a:rPr lang="en-US" altLang="en-US" dirty="0"/>
              <a:t> è </a:t>
            </a:r>
            <a:r>
              <a:rPr lang="en-US" altLang="en-US" dirty="0" err="1"/>
              <a:t>sia</a:t>
            </a:r>
            <a:r>
              <a:rPr lang="en-US" altLang="en-US" dirty="0"/>
              <a:t> un </a:t>
            </a:r>
            <a:r>
              <a:rPr lang="en-US" altLang="en-US" dirty="0" err="1"/>
              <a:t>atomo</a:t>
            </a:r>
            <a:r>
              <a:rPr lang="en-US" altLang="en-US" dirty="0"/>
              <a:t> </a:t>
            </a:r>
            <a:r>
              <a:rPr lang="en-US" altLang="en-US" dirty="0" err="1"/>
              <a:t>sia</a:t>
            </a:r>
            <a:r>
              <a:rPr lang="en-US" altLang="en-US" dirty="0"/>
              <a:t>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coppia</a:t>
            </a:r>
            <a:r>
              <a:rPr lang="en-US" altLang="en-US" dirty="0"/>
              <a:t> </a:t>
            </a:r>
            <a:r>
              <a:rPr lang="en-US" altLang="en-US" dirty="0" err="1"/>
              <a:t>solitaria</a:t>
            </a:r>
            <a:r>
              <a:rPr lang="en-US" altLang="en-US" dirty="0"/>
              <a:t> di </a:t>
            </a:r>
            <a:r>
              <a:rPr lang="en-US" altLang="en-US" dirty="0" err="1"/>
              <a:t>elettroni</a:t>
            </a:r>
            <a:r>
              <a:rPr lang="en-US" altLang="en-US" dirty="0"/>
              <a:t>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dirty="0"/>
              <a:t>La </a:t>
            </a:r>
            <a:r>
              <a:rPr lang="en-US" altLang="en-US" dirty="0" err="1"/>
              <a:t>disposizione</a:t>
            </a:r>
            <a:r>
              <a:rPr lang="en-US" altLang="en-US" dirty="0"/>
              <a:t> </a:t>
            </a:r>
            <a:r>
              <a:rPr lang="en-US" altLang="en-US" dirty="0" err="1"/>
              <a:t>più</a:t>
            </a:r>
            <a:r>
              <a:rPr lang="en-US" altLang="en-US" dirty="0"/>
              <a:t> stabile </a:t>
            </a:r>
            <a:r>
              <a:rPr lang="en-US" altLang="en-US" dirty="0" err="1"/>
              <a:t>tiene</a:t>
            </a:r>
            <a:r>
              <a:rPr lang="en-US" altLang="en-US" dirty="0"/>
              <a:t> </a:t>
            </a:r>
            <a:r>
              <a:rPr lang="en-US" altLang="en-US" dirty="0" err="1"/>
              <a:t>questi</a:t>
            </a:r>
            <a:r>
              <a:rPr lang="en-US" altLang="en-US" dirty="0"/>
              <a:t> </a:t>
            </a:r>
            <a:r>
              <a:rPr lang="en-US" altLang="en-US" dirty="0" err="1"/>
              <a:t>gruppi</a:t>
            </a:r>
            <a:r>
              <a:rPr lang="en-US" altLang="en-US" dirty="0"/>
              <a:t> </a:t>
            </a:r>
            <a:r>
              <a:rPr lang="en-US" altLang="en-US" dirty="0" err="1"/>
              <a:t>il</a:t>
            </a:r>
            <a:r>
              <a:rPr lang="en-US" altLang="en-US" dirty="0"/>
              <a:t> </a:t>
            </a:r>
            <a:r>
              <a:rPr lang="en-US" altLang="en-US" dirty="0" err="1"/>
              <a:t>più</a:t>
            </a:r>
            <a:r>
              <a:rPr lang="en-US" altLang="en-US" dirty="0"/>
              <a:t> </a:t>
            </a:r>
            <a:r>
              <a:rPr lang="en-US" altLang="en-US" dirty="0" err="1"/>
              <a:t>possibile</a:t>
            </a:r>
            <a:r>
              <a:rPr lang="en-US" altLang="en-US" dirty="0"/>
              <a:t> </a:t>
            </a:r>
            <a:r>
              <a:rPr lang="en-US" altLang="en-US" dirty="0" err="1"/>
              <a:t>distanti</a:t>
            </a:r>
            <a:r>
              <a:rPr lang="en-US" altLang="en-US" dirty="0"/>
              <a:t> </a:t>
            </a:r>
            <a:r>
              <a:rPr lang="en-US" altLang="en-US" dirty="0" err="1"/>
              <a:t>uno</a:t>
            </a:r>
            <a:r>
              <a:rPr lang="en-US" altLang="en-US" dirty="0"/>
              <a:t> </a:t>
            </a:r>
            <a:r>
              <a:rPr lang="en-US" altLang="en-US" dirty="0" err="1"/>
              <a:t>dall’altro</a:t>
            </a:r>
            <a:r>
              <a:rPr lang="en-US" altLang="en-US" dirty="0"/>
              <a:t>.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667000" y="15240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7" y="4365104"/>
            <a:ext cx="7420605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1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mtClean="0"/>
              <a:t>Cos’è la chimica organica?</a:t>
            </a:r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en-US" smtClean="0"/>
              <a:t>E’ la chimica dei composti che contengono l’elemento CARBONIO, combinato quasi sempre con l’elemento H e spesso con altri elementi chiamati in generale ETEROATOMI, per lo più N,O,S, P alogeni.</a:t>
            </a:r>
          </a:p>
          <a:p>
            <a:r>
              <a:rPr lang="it-IT" altLang="en-US" smtClean="0"/>
              <a:t>E’ un ramo a sé stante della chimica</a:t>
            </a:r>
          </a:p>
          <a:p>
            <a:r>
              <a:rPr lang="it-IT" altLang="en-US" smtClean="0"/>
              <a:t>I composti della Chimica Organica sono milioni e riguardano ogni aspetto della nostra vita</a:t>
            </a:r>
          </a:p>
          <a:p>
            <a:endParaRPr lang="it-IT" altLang="en-US" smtClean="0"/>
          </a:p>
        </p:txBody>
      </p:sp>
    </p:spTree>
    <p:extLst>
      <p:ext uri="{BB962C8B-B14F-4D97-AF65-F5344CB8AC3E}">
        <p14:creationId xmlns:p14="http://schemas.microsoft.com/office/powerpoint/2010/main" val="2609679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04800" y="762000"/>
            <a:ext cx="76962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/>
              <a:t>Disegnare strutture tridimensionali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57200" y="1371600"/>
            <a:ext cx="8077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5000"/>
              </a:spcBef>
              <a:buFontTx/>
              <a:buChar char="•"/>
            </a:pPr>
            <a:r>
              <a:rPr lang="en-US" altLang="en-US">
                <a:solidFill>
                  <a:schemeClr val="accent2"/>
                </a:solidFill>
              </a:rPr>
              <a:t>Il legame nel piano è indicato con una linea piena.  </a:t>
            </a:r>
          </a:p>
          <a:p>
            <a:pPr algn="just" eaLnBrk="1" hangingPunct="1">
              <a:spcBef>
                <a:spcPct val="25000"/>
              </a:spcBef>
              <a:buFontTx/>
              <a:buChar char="•"/>
            </a:pPr>
            <a:r>
              <a:rPr lang="en-US" altLang="en-US">
                <a:solidFill>
                  <a:schemeClr val="accent2"/>
                </a:solidFill>
              </a:rPr>
              <a:t>Il legame davanti al piano è indicato con un cuneo.</a:t>
            </a:r>
          </a:p>
          <a:p>
            <a:pPr algn="just" eaLnBrk="1" hangingPunct="1">
              <a:spcBef>
                <a:spcPct val="25000"/>
              </a:spcBef>
              <a:buFontTx/>
              <a:buChar char="•"/>
            </a:pPr>
            <a:r>
              <a:rPr lang="en-US" altLang="en-US">
                <a:solidFill>
                  <a:schemeClr val="accent2"/>
                </a:solidFill>
              </a:rPr>
              <a:t>Il legame dietro al piano è indicato con una linea tratteggiata.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667000" y="152400"/>
            <a:ext cx="3810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7731125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8600" y="5397202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/>
              <a:t>Le molecole possono essere ruotate nei modi più diversi, generando molte rappresentazioni equivalenti. Tutte queste sono accettabili rapprestazioni del CH</a:t>
            </a:r>
            <a:r>
              <a:rPr lang="en-US" altLang="en-US" baseline="-25000"/>
              <a:t>4</a:t>
            </a:r>
            <a:r>
              <a:rPr lang="en-US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258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806450"/>
            <a:ext cx="8153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dirty="0"/>
              <a:t>Una </a:t>
            </a:r>
            <a:r>
              <a:rPr lang="en-US" altLang="en-US" sz="2500" dirty="0" err="1"/>
              <a:t>coppia</a:t>
            </a:r>
            <a:r>
              <a:rPr lang="en-US" altLang="en-US" sz="2500" dirty="0"/>
              <a:t> </a:t>
            </a:r>
            <a:r>
              <a:rPr lang="en-US" altLang="en-US" sz="2500" dirty="0" err="1"/>
              <a:t>elettronica</a:t>
            </a:r>
            <a:r>
              <a:rPr lang="en-US" altLang="en-US" sz="2500" dirty="0"/>
              <a:t> </a:t>
            </a:r>
            <a:r>
              <a:rPr lang="en-US" altLang="en-US" sz="2500" dirty="0" err="1"/>
              <a:t>solitaria</a:t>
            </a:r>
            <a:r>
              <a:rPr lang="en-US" altLang="en-US" sz="2500" dirty="0"/>
              <a:t> </a:t>
            </a:r>
            <a:r>
              <a:rPr lang="en-US" altLang="en-US" sz="2500" dirty="0" err="1"/>
              <a:t>viene</a:t>
            </a:r>
            <a:r>
              <a:rPr lang="en-US" altLang="en-US" sz="2500" dirty="0"/>
              <a:t> </a:t>
            </a:r>
            <a:r>
              <a:rPr lang="en-US" altLang="en-US" sz="2500" dirty="0" err="1"/>
              <a:t>considerata</a:t>
            </a:r>
            <a:r>
              <a:rPr lang="en-US" altLang="en-US" sz="2500" dirty="0"/>
              <a:t> un “</a:t>
            </a:r>
            <a:r>
              <a:rPr lang="en-US" altLang="en-US" sz="2500" u="sng" dirty="0" err="1">
                <a:solidFill>
                  <a:srgbClr val="FF0000"/>
                </a:solidFill>
              </a:rPr>
              <a:t>Gruppo</a:t>
            </a:r>
            <a:r>
              <a:rPr lang="en-US" altLang="en-US" sz="2500" dirty="0"/>
              <a:t>”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667000" y="15240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endParaRPr lang="en-US" altLang="en-US" sz="26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" y="1678731"/>
            <a:ext cx="8077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 err="1"/>
              <a:t>Nell’acqua</a:t>
            </a:r>
            <a:r>
              <a:rPr lang="en-US" altLang="en-US" dirty="0"/>
              <a:t> (H</a:t>
            </a:r>
            <a:r>
              <a:rPr lang="en-US" altLang="en-US" baseline="-25000" dirty="0"/>
              <a:t>2</a:t>
            </a:r>
            <a:r>
              <a:rPr lang="en-US" altLang="en-US" dirty="0"/>
              <a:t>O), due </a:t>
            </a:r>
            <a:r>
              <a:rPr lang="en-US" altLang="en-US" dirty="0" err="1"/>
              <a:t>dei</a:t>
            </a:r>
            <a:r>
              <a:rPr lang="en-US" altLang="en-US" dirty="0"/>
              <a:t> </a:t>
            </a:r>
            <a:r>
              <a:rPr lang="en-US" altLang="en-US" dirty="0" err="1"/>
              <a:t>quattro</a:t>
            </a:r>
            <a:r>
              <a:rPr lang="en-US" altLang="en-US" dirty="0"/>
              <a:t> </a:t>
            </a:r>
            <a:r>
              <a:rPr lang="en-US" altLang="en-US" dirty="0" err="1"/>
              <a:t>gruppi</a:t>
            </a:r>
            <a:r>
              <a:rPr lang="en-US" altLang="en-US" dirty="0"/>
              <a:t> </a:t>
            </a:r>
            <a:r>
              <a:rPr lang="en-US" altLang="en-US" dirty="0" err="1"/>
              <a:t>legati</a:t>
            </a:r>
            <a:r>
              <a:rPr lang="en-US" altLang="en-US" dirty="0"/>
              <a:t> all’ O </a:t>
            </a:r>
            <a:r>
              <a:rPr lang="en-US" altLang="en-US" dirty="0" err="1"/>
              <a:t>centrale</a:t>
            </a:r>
            <a:r>
              <a:rPr lang="en-US" altLang="en-US" dirty="0"/>
              <a:t>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coppie</a:t>
            </a:r>
            <a:r>
              <a:rPr lang="en-US" altLang="en-US" dirty="0"/>
              <a:t> </a:t>
            </a:r>
            <a:r>
              <a:rPr lang="en-US" altLang="en-US" dirty="0" err="1"/>
              <a:t>solitarie</a:t>
            </a:r>
            <a:r>
              <a:rPr lang="en-US" altLang="en-US" dirty="0"/>
              <a:t>. I due H e le due </a:t>
            </a:r>
            <a:r>
              <a:rPr lang="en-US" altLang="en-US" dirty="0" err="1"/>
              <a:t>oppie</a:t>
            </a:r>
            <a:r>
              <a:rPr lang="en-US" altLang="en-US" dirty="0"/>
              <a:t> </a:t>
            </a:r>
            <a:r>
              <a:rPr lang="en-US" altLang="en-US" dirty="0" err="1"/>
              <a:t>libere</a:t>
            </a:r>
            <a:r>
              <a:rPr lang="en-US" altLang="en-US" dirty="0"/>
              <a:t>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direzionati</a:t>
            </a:r>
            <a:r>
              <a:rPr lang="en-US" altLang="en-US" dirty="0"/>
              <a:t> secondo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vertici</a:t>
            </a:r>
            <a:r>
              <a:rPr lang="en-US" altLang="en-US" dirty="0"/>
              <a:t> di un </a:t>
            </a:r>
            <a:r>
              <a:rPr lang="en-US" altLang="en-US" dirty="0" err="1"/>
              <a:t>tetraedro</a:t>
            </a:r>
            <a:r>
              <a:rPr lang="en-US" altLang="en-US" dirty="0"/>
              <a:t>. </a:t>
            </a:r>
            <a:r>
              <a:rPr lang="en-US" altLang="en-US" dirty="0" err="1"/>
              <a:t>L’angolo</a:t>
            </a:r>
            <a:r>
              <a:rPr lang="en-US" altLang="en-US" dirty="0"/>
              <a:t> H-O-H di 105</a:t>
            </a:r>
            <a:r>
              <a:rPr lang="en-US" altLang="en-US" baseline="30000" dirty="0">
                <a:cs typeface="Arial" charset="0"/>
              </a:rPr>
              <a:t>°</a:t>
            </a:r>
            <a:r>
              <a:rPr lang="en-US" altLang="en-US" dirty="0"/>
              <a:t> è </a:t>
            </a:r>
            <a:r>
              <a:rPr lang="en-US" altLang="en-US" dirty="0" err="1"/>
              <a:t>prossimo</a:t>
            </a:r>
            <a:r>
              <a:rPr lang="en-US" altLang="en-US" dirty="0"/>
              <a:t> </a:t>
            </a:r>
            <a:r>
              <a:rPr lang="en-US" altLang="en-US" dirty="0" err="1"/>
              <a:t>all’angolo</a:t>
            </a:r>
            <a:r>
              <a:rPr lang="en-US" altLang="en-US" dirty="0"/>
              <a:t> di </a:t>
            </a:r>
            <a:r>
              <a:rPr lang="en-US" altLang="en-US" dirty="0" err="1"/>
              <a:t>legame</a:t>
            </a:r>
            <a:r>
              <a:rPr lang="en-US" altLang="en-US" dirty="0"/>
              <a:t> </a:t>
            </a:r>
            <a:r>
              <a:rPr lang="en-US" altLang="en-US" dirty="0" err="1"/>
              <a:t>teorico</a:t>
            </a:r>
            <a:r>
              <a:rPr lang="en-US" altLang="en-US" dirty="0"/>
              <a:t> </a:t>
            </a:r>
            <a:r>
              <a:rPr lang="en-US" altLang="en-US" dirty="0" err="1"/>
              <a:t>tetraedrico</a:t>
            </a:r>
            <a:r>
              <a:rPr lang="en-US" altLang="en-US" dirty="0"/>
              <a:t> di 109.5</a:t>
            </a:r>
            <a:r>
              <a:rPr lang="en-US" altLang="en-US" baseline="30000" dirty="0">
                <a:cs typeface="Arial" charset="0"/>
              </a:rPr>
              <a:t>°</a:t>
            </a:r>
            <a:r>
              <a:rPr lang="en-US" altLang="en-US" dirty="0"/>
              <a:t>. </a:t>
            </a:r>
            <a:r>
              <a:rPr lang="en-US" altLang="en-US" dirty="0" err="1"/>
              <a:t>L’acqua</a:t>
            </a:r>
            <a:r>
              <a:rPr lang="en-US" altLang="en-US" dirty="0"/>
              <a:t> ha </a:t>
            </a:r>
            <a:r>
              <a:rPr lang="en-US" altLang="en-US" dirty="0" err="1"/>
              <a:t>una</a:t>
            </a:r>
            <a:r>
              <a:rPr lang="en-US" altLang="en-US" dirty="0"/>
              <a:t> forma ad </a:t>
            </a:r>
            <a:r>
              <a:rPr lang="en-US" altLang="en-US" dirty="0" err="1"/>
              <a:t>angolo</a:t>
            </a:r>
            <a:r>
              <a:rPr lang="en-US" altLang="en-US" dirty="0"/>
              <a:t>, </a:t>
            </a:r>
            <a:r>
              <a:rPr lang="en-US" altLang="en-US" dirty="0" err="1"/>
              <a:t>perchè</a:t>
            </a:r>
            <a:r>
              <a:rPr lang="en-US" altLang="en-US" dirty="0"/>
              <a:t> due </a:t>
            </a:r>
            <a:r>
              <a:rPr lang="en-US" altLang="en-US" dirty="0" err="1"/>
              <a:t>dei</a:t>
            </a:r>
            <a:r>
              <a:rPr lang="en-US" altLang="en-US" dirty="0"/>
              <a:t> </a:t>
            </a:r>
            <a:r>
              <a:rPr lang="en-US" altLang="en-US" dirty="0" err="1"/>
              <a:t>gruppi</a:t>
            </a:r>
            <a:r>
              <a:rPr lang="en-US" altLang="en-US" dirty="0"/>
              <a:t> </a:t>
            </a:r>
            <a:r>
              <a:rPr lang="en-US" altLang="en-US" dirty="0" err="1"/>
              <a:t>che</a:t>
            </a:r>
            <a:r>
              <a:rPr lang="en-US" altLang="en-US" dirty="0"/>
              <a:t> </a:t>
            </a:r>
            <a:r>
              <a:rPr lang="en-US" altLang="en-US" dirty="0" err="1"/>
              <a:t>circondano</a:t>
            </a:r>
            <a:r>
              <a:rPr lang="en-US" altLang="en-US" dirty="0"/>
              <a:t> </a:t>
            </a:r>
            <a:r>
              <a:rPr lang="en-US" altLang="en-US" dirty="0" err="1"/>
              <a:t>l’ossigeno</a:t>
            </a:r>
            <a:r>
              <a:rPr lang="en-US" altLang="en-US" dirty="0"/>
              <a:t>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coppie</a:t>
            </a:r>
            <a:r>
              <a:rPr lang="en-US" altLang="en-US" dirty="0"/>
              <a:t> </a:t>
            </a:r>
            <a:r>
              <a:rPr lang="en-US" altLang="en-US" dirty="0" err="1"/>
              <a:t>solitarie</a:t>
            </a:r>
            <a:r>
              <a:rPr lang="en-US" altLang="en-US" dirty="0"/>
              <a:t> di </a:t>
            </a:r>
            <a:r>
              <a:rPr lang="en-US" altLang="en-US" dirty="0" err="1"/>
              <a:t>elettroni</a:t>
            </a:r>
            <a:endParaRPr lang="en-US" alt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35326"/>
            <a:ext cx="7118350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1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67000" y="50165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3" name="Picture 3" descr="54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8"/>
          <a:stretch>
            <a:fillRect/>
          </a:stretch>
        </p:blipFill>
        <p:spPr bwMode="auto">
          <a:xfrm>
            <a:off x="990600" y="4267200"/>
            <a:ext cx="9906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53 ammo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5"/>
          <a:stretch>
            <a:fillRect/>
          </a:stretch>
        </p:blipFill>
        <p:spPr bwMode="auto">
          <a:xfrm>
            <a:off x="914400" y="2514600"/>
            <a:ext cx="10668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50 drawing 3d structures on pap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4" t="25441" r="8603" b="19435"/>
          <a:stretch>
            <a:fillRect/>
          </a:stretch>
        </p:blipFill>
        <p:spPr bwMode="auto">
          <a:xfrm>
            <a:off x="838200" y="1219200"/>
            <a:ext cx="10556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133600" y="1752600"/>
            <a:ext cx="2111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Metano (CH</a:t>
            </a:r>
            <a:r>
              <a:rPr lang="en-US" altLang="en-US" baseline="-25000"/>
              <a:t>4</a:t>
            </a:r>
            <a:r>
              <a:rPr lang="en-US" altLang="en-US"/>
              <a:t>)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081213" y="3352800"/>
            <a:ext cx="2779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Ammoniaca (NH</a:t>
            </a:r>
            <a:r>
              <a:rPr lang="en-US" altLang="en-US" baseline="-25000"/>
              <a:t>3</a:t>
            </a:r>
            <a:r>
              <a:rPr lang="en-US" altLang="en-US"/>
              <a:t>)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149475" y="5181600"/>
            <a:ext cx="1990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Acqua (H</a:t>
            </a:r>
            <a:r>
              <a:rPr lang="en-US" altLang="en-US" baseline="-25000"/>
              <a:t>2</a:t>
            </a:r>
            <a:r>
              <a:rPr lang="en-US" altLang="en-US"/>
              <a:t>O)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876800" y="1295400"/>
            <a:ext cx="35814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In entrambe le molecole NH</a:t>
            </a:r>
            <a:r>
              <a:rPr lang="en-US" altLang="en-US" baseline="-25000"/>
              <a:t>3</a:t>
            </a:r>
            <a:r>
              <a:rPr lang="en-US" altLang="en-US"/>
              <a:t> e H</a:t>
            </a:r>
            <a:r>
              <a:rPr lang="en-US" altLang="en-US" baseline="-25000"/>
              <a:t>2</a:t>
            </a:r>
            <a:r>
              <a:rPr lang="en-US" altLang="en-US"/>
              <a:t>O, l’angolo di legame è di poco inferiore all’angolo teorico tetraedrico a causa della repulsione delle coppie solitarie di elettroni. Gli atomi legati sono quindi compressi in uno spazio minore con un angolo di legame più piccolo.</a:t>
            </a:r>
          </a:p>
        </p:txBody>
      </p:sp>
    </p:spTree>
    <p:extLst>
      <p:ext uri="{BB962C8B-B14F-4D97-AF65-F5344CB8AC3E}">
        <p14:creationId xmlns:p14="http://schemas.microsoft.com/office/powerpoint/2010/main" val="150899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667000" y="15240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endParaRPr lang="en-US" altLang="en-US" sz="26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56" y="757153"/>
            <a:ext cx="8534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dirty="0" smtClean="0">
                <a:solidFill>
                  <a:srgbClr val="FF0000"/>
                </a:solidFill>
              </a:rPr>
              <a:t>Rappresentazione molecole organiche: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en-US" dirty="0" smtClean="0"/>
              <a:t>Strutture condensate : CH</a:t>
            </a:r>
            <a:r>
              <a:rPr lang="it-IT" altLang="en-US" baseline="-25000" dirty="0" smtClean="0"/>
              <a:t>3</a:t>
            </a:r>
            <a:r>
              <a:rPr lang="it-IT" altLang="en-US" dirty="0" smtClean="0"/>
              <a:t>(CH</a:t>
            </a:r>
            <a:r>
              <a:rPr lang="it-IT" altLang="en-US" baseline="-25000" dirty="0" smtClean="0"/>
              <a:t>2</a:t>
            </a:r>
            <a:r>
              <a:rPr lang="it-IT" altLang="en-US" dirty="0" smtClean="0"/>
              <a:t>)</a:t>
            </a:r>
            <a:r>
              <a:rPr lang="it-IT" altLang="en-US" baseline="-25000" dirty="0" smtClean="0"/>
              <a:t>2</a:t>
            </a:r>
            <a:r>
              <a:rPr lang="it-IT" altLang="en-US" dirty="0" smtClean="0"/>
              <a:t>CH</a:t>
            </a:r>
            <a:r>
              <a:rPr lang="it-IT" altLang="en-US" baseline="-25000" dirty="0" smtClean="0"/>
              <a:t>3</a:t>
            </a:r>
            <a:r>
              <a:rPr lang="it-IT" altLang="en-US" dirty="0" smtClean="0"/>
              <a:t>; (CH</a:t>
            </a:r>
            <a:r>
              <a:rPr lang="it-IT" altLang="en-US" baseline="-25000" dirty="0" smtClean="0"/>
              <a:t>3</a:t>
            </a:r>
            <a:r>
              <a:rPr lang="it-IT" altLang="en-US" dirty="0" smtClean="0"/>
              <a:t>)</a:t>
            </a:r>
            <a:r>
              <a:rPr lang="it-IT" altLang="en-US" baseline="-25000" dirty="0" smtClean="0"/>
              <a:t>2</a:t>
            </a:r>
            <a:r>
              <a:rPr lang="it-IT" altLang="en-US" dirty="0" smtClean="0"/>
              <a:t>CH….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en-US" dirty="0" smtClean="0"/>
              <a:t>Strutture segmentate: </a:t>
            </a:r>
            <a:endParaRPr lang="it-IT" alt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7384"/>
            <a:ext cx="6831013" cy="271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5229200"/>
            <a:ext cx="868680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600"/>
              <a:t>Assumere che ci sia un atomo di carbonio in corrispondenza di ogni giunzione di due segmenti o all’estremità di ogni segmento.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600"/>
              <a:t>Assumere che intorno ad ogni atomo di carbonio ci siano abbastanza idrogeni per renderlo tetravalente.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600"/>
              <a:t>Inserire tutti gli </a:t>
            </a:r>
            <a:r>
              <a:rPr lang="en-US" altLang="en-US" sz="1600">
                <a:solidFill>
                  <a:schemeClr val="accent2"/>
                </a:solidFill>
              </a:rPr>
              <a:t>eteroatomi </a:t>
            </a:r>
            <a:r>
              <a:rPr lang="en-US" altLang="en-US" sz="1600"/>
              <a:t> e gli H ad essi direttamente legati.</a:t>
            </a:r>
          </a:p>
        </p:txBody>
      </p:sp>
    </p:spTree>
    <p:extLst>
      <p:ext uri="{BB962C8B-B14F-4D97-AF65-F5344CB8AC3E}">
        <p14:creationId xmlns:p14="http://schemas.microsoft.com/office/powerpoint/2010/main" val="10404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609600"/>
            <a:ext cx="65532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dirty="0" err="1">
                <a:solidFill>
                  <a:srgbClr val="FF0000"/>
                </a:solidFill>
              </a:rPr>
              <a:t>Orbitali</a:t>
            </a:r>
            <a:r>
              <a:rPr lang="en-US" altLang="en-US" sz="2500" dirty="0">
                <a:solidFill>
                  <a:srgbClr val="FF0000"/>
                </a:solidFill>
              </a:rPr>
              <a:t> e </a:t>
            </a:r>
            <a:r>
              <a:rPr lang="en-US" altLang="en-US" sz="2500" dirty="0" err="1">
                <a:solidFill>
                  <a:srgbClr val="FF0000"/>
                </a:solidFill>
              </a:rPr>
              <a:t>legame</a:t>
            </a:r>
            <a:r>
              <a:rPr lang="en-US" altLang="en-US" sz="2500" dirty="0"/>
              <a:t>: Il </a:t>
            </a:r>
            <a:r>
              <a:rPr lang="en-US" altLang="en-US" sz="2500" dirty="0" err="1"/>
              <a:t>metano</a:t>
            </a:r>
            <a:endParaRPr lang="en-US" altLang="en-US" sz="25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5344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200" dirty="0" smtClean="0"/>
              <a:t>Il </a:t>
            </a:r>
            <a:r>
              <a:rPr lang="en-US" altLang="en-US" sz="2200" dirty="0" err="1"/>
              <a:t>carbonio</a:t>
            </a:r>
            <a:r>
              <a:rPr lang="en-US" altLang="en-US" sz="2200" dirty="0"/>
              <a:t> ha due </a:t>
            </a:r>
            <a:r>
              <a:rPr lang="en-US" altLang="en-US" sz="2200" dirty="0" err="1"/>
              <a:t>elettroni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interni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più</a:t>
            </a:r>
            <a:r>
              <a:rPr lang="en-US" altLang="en-US" sz="2200" dirty="0"/>
              <a:t> </a:t>
            </a:r>
            <a:r>
              <a:rPr lang="en-US" altLang="en-US" sz="2200" dirty="0" err="1"/>
              <a:t>quattro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elettroni</a:t>
            </a:r>
            <a:r>
              <a:rPr lang="en-US" altLang="en-US" sz="2200" dirty="0"/>
              <a:t> di </a:t>
            </a:r>
            <a:r>
              <a:rPr lang="en-US" altLang="en-US" sz="2200" dirty="0" err="1"/>
              <a:t>valenza</a:t>
            </a:r>
            <a:r>
              <a:rPr lang="en-US" altLang="en-US" sz="2200" dirty="0"/>
              <a:t>. Per </a:t>
            </a:r>
            <a:r>
              <a:rPr lang="en-US" altLang="en-US" sz="2200" dirty="0" err="1"/>
              <a:t>riempire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gli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orbitali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atomici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nella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configurazione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più</a:t>
            </a:r>
            <a:r>
              <a:rPr lang="en-US" altLang="en-US" sz="2200" dirty="0"/>
              <a:t> stabile, </a:t>
            </a:r>
            <a:r>
              <a:rPr lang="en-US" altLang="en-US" sz="2200" dirty="0" err="1"/>
              <a:t>gli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elettroni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sono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disposti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negli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orbitali</a:t>
            </a:r>
            <a:r>
              <a:rPr lang="en-US" altLang="en-US" sz="2200" dirty="0"/>
              <a:t> a </a:t>
            </a:r>
            <a:r>
              <a:rPr lang="en-US" altLang="en-US" sz="2200" dirty="0" err="1"/>
              <a:t>più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bassa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energia</a:t>
            </a:r>
            <a:r>
              <a:rPr lang="en-US" altLang="en-US" sz="2200" dirty="0"/>
              <a:t>. Per </a:t>
            </a:r>
            <a:r>
              <a:rPr lang="en-US" altLang="en-US" sz="2200" dirty="0" err="1"/>
              <a:t>questo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nel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carbonio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abbiamo</a:t>
            </a:r>
            <a:r>
              <a:rPr lang="en-US" altLang="en-US" sz="2200" dirty="0"/>
              <a:t> due </a:t>
            </a:r>
            <a:r>
              <a:rPr lang="en-US" altLang="en-US" sz="2200" dirty="0" err="1"/>
              <a:t>elettroni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nell’orbitale</a:t>
            </a:r>
            <a:r>
              <a:rPr lang="en-US" altLang="en-US" sz="2200" dirty="0"/>
              <a:t> 2</a:t>
            </a:r>
            <a:r>
              <a:rPr lang="en-US" altLang="en-US" sz="2200" i="1" dirty="0"/>
              <a:t>s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ed</a:t>
            </a:r>
            <a:r>
              <a:rPr lang="en-US" altLang="en-US" sz="2200" dirty="0"/>
              <a:t> un </a:t>
            </a:r>
            <a:r>
              <a:rPr lang="en-US" altLang="en-US" sz="2200" dirty="0" err="1"/>
              <a:t>elettrone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ciascuno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nei</a:t>
            </a:r>
            <a:r>
              <a:rPr lang="en-US" altLang="en-US" sz="2200" dirty="0"/>
              <a:t> due </a:t>
            </a:r>
            <a:r>
              <a:rPr lang="en-US" altLang="en-US" sz="2200" dirty="0" err="1"/>
              <a:t>orbitali</a:t>
            </a:r>
            <a:r>
              <a:rPr lang="en-US" altLang="en-US" sz="2200" dirty="0"/>
              <a:t> 2</a:t>
            </a:r>
            <a:r>
              <a:rPr lang="en-US" altLang="en-US" sz="2200" i="1" dirty="0"/>
              <a:t>p</a:t>
            </a:r>
            <a:r>
              <a:rPr lang="en-US" altLang="en-US" sz="2200" dirty="0"/>
              <a:t>. 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4800" y="5373216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u="sng" dirty="0" smtClean="0">
                <a:solidFill>
                  <a:srgbClr val="FF0000"/>
                </a:solidFill>
              </a:rPr>
              <a:t>La </a:t>
            </a:r>
            <a:r>
              <a:rPr lang="en-US" altLang="en-US" sz="1800" u="sng" dirty="0" err="1">
                <a:solidFill>
                  <a:srgbClr val="FF0000"/>
                </a:solidFill>
              </a:rPr>
              <a:t>disposizione</a:t>
            </a:r>
            <a:r>
              <a:rPr lang="en-US" altLang="en-US" sz="1800" u="sng" dirty="0">
                <a:solidFill>
                  <a:srgbClr val="FF0000"/>
                </a:solidFill>
              </a:rPr>
              <a:t> a </a:t>
            </a:r>
            <a:r>
              <a:rPr lang="en-US" altLang="en-US" sz="1800" u="sng" dirty="0" err="1">
                <a:solidFill>
                  <a:srgbClr val="FF0000"/>
                </a:solidFill>
              </a:rPr>
              <a:t>più</a:t>
            </a:r>
            <a:r>
              <a:rPr lang="en-US" altLang="en-US" sz="1800" u="sng" dirty="0">
                <a:solidFill>
                  <a:srgbClr val="FF0000"/>
                </a:solidFill>
              </a:rPr>
              <a:t> </a:t>
            </a:r>
            <a:r>
              <a:rPr lang="en-US" altLang="en-US" sz="1800" u="sng" dirty="0" err="1">
                <a:solidFill>
                  <a:srgbClr val="FF0000"/>
                </a:solidFill>
              </a:rPr>
              <a:t>bassa</a:t>
            </a:r>
            <a:r>
              <a:rPr lang="en-US" altLang="en-US" sz="1800" u="sng" dirty="0">
                <a:solidFill>
                  <a:srgbClr val="FF0000"/>
                </a:solidFill>
              </a:rPr>
              <a:t> </a:t>
            </a:r>
            <a:r>
              <a:rPr lang="en-US" altLang="en-US" sz="1800" u="sng" dirty="0" err="1">
                <a:solidFill>
                  <a:srgbClr val="FF0000"/>
                </a:solidFill>
              </a:rPr>
              <a:t>energia</a:t>
            </a:r>
            <a:r>
              <a:rPr lang="en-US" altLang="en-US" sz="1800" u="sng" dirty="0">
                <a:solidFill>
                  <a:srgbClr val="FF0000"/>
                </a:solidFill>
              </a:rPr>
              <a:t> </a:t>
            </a:r>
            <a:r>
              <a:rPr lang="en-US" altLang="en-US" sz="1800" u="sng" dirty="0" err="1">
                <a:solidFill>
                  <a:srgbClr val="FF0000"/>
                </a:solidFill>
              </a:rPr>
              <a:t>degli</a:t>
            </a:r>
            <a:r>
              <a:rPr lang="en-US" altLang="en-US" sz="1800" u="sng" dirty="0">
                <a:solidFill>
                  <a:srgbClr val="FF0000"/>
                </a:solidFill>
              </a:rPr>
              <a:t> </a:t>
            </a:r>
            <a:r>
              <a:rPr lang="en-US" altLang="en-US" sz="1800" u="sng" dirty="0" err="1">
                <a:solidFill>
                  <a:srgbClr val="FF0000"/>
                </a:solidFill>
              </a:rPr>
              <a:t>elettroni</a:t>
            </a:r>
            <a:r>
              <a:rPr lang="en-US" altLang="en-US" sz="1800" u="sng" dirty="0">
                <a:solidFill>
                  <a:srgbClr val="FF0000"/>
                </a:solidFill>
              </a:rPr>
              <a:t> per un </a:t>
            </a:r>
            <a:r>
              <a:rPr lang="en-US" altLang="en-US" sz="1800" u="sng" dirty="0" err="1">
                <a:solidFill>
                  <a:srgbClr val="FF0000"/>
                </a:solidFill>
              </a:rPr>
              <a:t>atomo</a:t>
            </a:r>
            <a:r>
              <a:rPr lang="en-US" altLang="en-US" sz="1800" u="sng" dirty="0">
                <a:solidFill>
                  <a:srgbClr val="FF0000"/>
                </a:solidFill>
              </a:rPr>
              <a:t> </a:t>
            </a:r>
            <a:r>
              <a:rPr lang="en-US" altLang="en-US" sz="1800" u="sng" dirty="0" err="1">
                <a:solidFill>
                  <a:srgbClr val="FF0000"/>
                </a:solidFill>
              </a:rPr>
              <a:t>prende</a:t>
            </a:r>
            <a:r>
              <a:rPr lang="en-US" altLang="en-US" sz="1800" u="sng" dirty="0">
                <a:solidFill>
                  <a:srgbClr val="FF0000"/>
                </a:solidFill>
              </a:rPr>
              <a:t> </a:t>
            </a:r>
            <a:r>
              <a:rPr lang="en-US" altLang="en-US" sz="1800" u="sng" dirty="0" err="1">
                <a:solidFill>
                  <a:srgbClr val="FF0000"/>
                </a:solidFill>
              </a:rPr>
              <a:t>il</a:t>
            </a:r>
            <a:r>
              <a:rPr lang="en-US" altLang="en-US" sz="1800" u="sng" dirty="0">
                <a:solidFill>
                  <a:srgbClr val="FF0000"/>
                </a:solidFill>
              </a:rPr>
              <a:t> </a:t>
            </a:r>
            <a:r>
              <a:rPr lang="en-US" altLang="en-US" sz="1800" u="sng" dirty="0" err="1">
                <a:solidFill>
                  <a:srgbClr val="FF0000"/>
                </a:solidFill>
              </a:rPr>
              <a:t>nome</a:t>
            </a:r>
            <a:r>
              <a:rPr lang="en-US" altLang="en-US" sz="1800" u="sng" dirty="0">
                <a:solidFill>
                  <a:srgbClr val="FF0000"/>
                </a:solidFill>
              </a:rPr>
              <a:t> di </a:t>
            </a:r>
            <a:r>
              <a:rPr lang="en-US" altLang="en-US" sz="1800" u="sng" dirty="0" err="1">
                <a:solidFill>
                  <a:srgbClr val="FF0000"/>
                </a:solidFill>
              </a:rPr>
              <a:t>stato</a:t>
            </a:r>
            <a:r>
              <a:rPr lang="en-US" altLang="en-US" sz="1800" u="sng" dirty="0">
                <a:solidFill>
                  <a:srgbClr val="FF0000"/>
                </a:solidFill>
              </a:rPr>
              <a:t> </a:t>
            </a:r>
            <a:r>
              <a:rPr lang="en-US" altLang="en-US" sz="1800" u="sng" dirty="0" err="1">
                <a:solidFill>
                  <a:srgbClr val="FF0000"/>
                </a:solidFill>
              </a:rPr>
              <a:t>fondamentale</a:t>
            </a:r>
            <a:r>
              <a:rPr lang="en-US" altLang="en-US" sz="1800" u="sng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67000" y="15240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12976"/>
            <a:ext cx="4886325" cy="215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48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685800"/>
            <a:ext cx="65532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dirty="0" err="1">
                <a:solidFill>
                  <a:srgbClr val="FF0000"/>
                </a:solidFill>
              </a:rPr>
              <a:t>Orbitali</a:t>
            </a:r>
            <a:r>
              <a:rPr lang="en-US" altLang="en-US" sz="2500" dirty="0">
                <a:solidFill>
                  <a:srgbClr val="FF0000"/>
                </a:solidFill>
              </a:rPr>
              <a:t> e </a:t>
            </a:r>
            <a:r>
              <a:rPr lang="en-US" altLang="en-US" sz="2500" dirty="0" err="1">
                <a:solidFill>
                  <a:srgbClr val="FF0000"/>
                </a:solidFill>
              </a:rPr>
              <a:t>legame</a:t>
            </a:r>
            <a:r>
              <a:rPr lang="en-US" altLang="en-US" sz="2500" dirty="0"/>
              <a:t>: </a:t>
            </a:r>
            <a:r>
              <a:rPr lang="en-US" altLang="en-US" sz="2500" dirty="0" err="1"/>
              <a:t>il</a:t>
            </a:r>
            <a:r>
              <a:rPr lang="en-US" altLang="en-US" sz="2500" dirty="0"/>
              <a:t> </a:t>
            </a:r>
            <a:r>
              <a:rPr lang="en-US" altLang="en-US" sz="2500" dirty="0" err="1"/>
              <a:t>metano</a:t>
            </a:r>
            <a:endParaRPr lang="en-US" altLang="en-US" sz="25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8534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200" dirty="0" err="1" smtClean="0"/>
              <a:t>L’avanzamento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di un </a:t>
            </a:r>
            <a:r>
              <a:rPr lang="en-US" altLang="en-US" sz="2200" dirty="0" err="1"/>
              <a:t>elettrone</a:t>
            </a:r>
            <a:r>
              <a:rPr lang="en-US" altLang="en-US" sz="2200" dirty="0"/>
              <a:t> da un </a:t>
            </a:r>
            <a:r>
              <a:rPr lang="en-US" altLang="en-US" sz="2200" dirty="0" err="1"/>
              <a:t>orbitale</a:t>
            </a:r>
            <a:r>
              <a:rPr lang="en-US" altLang="en-US" sz="2200" dirty="0"/>
              <a:t> 2</a:t>
            </a:r>
            <a:r>
              <a:rPr lang="en-US" altLang="en-US" sz="2200" i="1" dirty="0"/>
              <a:t>s</a:t>
            </a:r>
            <a:r>
              <a:rPr lang="en-US" altLang="en-US" sz="2200" dirty="0"/>
              <a:t> a un </a:t>
            </a:r>
            <a:r>
              <a:rPr lang="en-US" altLang="en-US" sz="2200" dirty="0" err="1"/>
              <a:t>orbitale</a:t>
            </a:r>
            <a:r>
              <a:rPr lang="en-US" altLang="en-US" sz="2200" dirty="0"/>
              <a:t> 2</a:t>
            </a:r>
            <a:r>
              <a:rPr lang="en-US" altLang="en-US" sz="2200" i="1" dirty="0"/>
              <a:t>p</a:t>
            </a:r>
            <a:r>
              <a:rPr lang="en-US" altLang="en-US" sz="2200" dirty="0"/>
              <a:t> libero </a:t>
            </a:r>
            <a:r>
              <a:rPr lang="en-US" altLang="en-US" sz="2200" dirty="0" err="1"/>
              <a:t>darebbe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origine</a:t>
            </a:r>
            <a:r>
              <a:rPr lang="en-US" altLang="en-US" sz="2200" dirty="0"/>
              <a:t> a </a:t>
            </a:r>
            <a:r>
              <a:rPr lang="en-US" altLang="en-US" sz="2200" dirty="0" err="1"/>
              <a:t>quattro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elettroni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spaiati</a:t>
            </a:r>
            <a:r>
              <a:rPr lang="en-US" altLang="en-US" sz="2200" dirty="0"/>
              <a:t> per </a:t>
            </a:r>
            <a:r>
              <a:rPr lang="en-US" altLang="en-US" sz="2200" dirty="0" err="1"/>
              <a:t>formare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legami</a:t>
            </a:r>
            <a:r>
              <a:rPr lang="en-US" altLang="en-US" sz="2200" dirty="0"/>
              <a:t>. </a:t>
            </a:r>
            <a:r>
              <a:rPr lang="en-US" altLang="en-US" sz="2200" dirty="0" err="1"/>
              <a:t>Questo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processo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richiede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energia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perchè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sposta</a:t>
            </a:r>
            <a:r>
              <a:rPr lang="en-US" altLang="en-US" sz="2200" dirty="0"/>
              <a:t> un </a:t>
            </a:r>
            <a:r>
              <a:rPr lang="en-US" altLang="en-US" sz="2200" dirty="0" err="1"/>
              <a:t>elettrone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su</a:t>
            </a:r>
            <a:r>
              <a:rPr lang="en-US" altLang="en-US" sz="2200" dirty="0"/>
              <a:t> un </a:t>
            </a:r>
            <a:r>
              <a:rPr lang="en-US" altLang="en-US" sz="2200" dirty="0" err="1"/>
              <a:t>orbitale</a:t>
            </a:r>
            <a:r>
              <a:rPr lang="en-US" altLang="en-US" sz="2200" dirty="0"/>
              <a:t> ad </a:t>
            </a:r>
            <a:r>
              <a:rPr lang="en-US" altLang="en-US" sz="2200" dirty="0" err="1"/>
              <a:t>energia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più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elevata</a:t>
            </a:r>
            <a:r>
              <a:rPr lang="en-US" altLang="en-US" sz="2200" dirty="0"/>
              <a:t>. Questa </a:t>
            </a:r>
            <a:r>
              <a:rPr lang="en-US" altLang="en-US" sz="2200" dirty="0" err="1"/>
              <a:t>nuova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disposizione</a:t>
            </a:r>
            <a:r>
              <a:rPr lang="en-US" altLang="en-US" sz="2200" dirty="0"/>
              <a:t> di </a:t>
            </a:r>
            <a:r>
              <a:rPr lang="en-US" altLang="en-US" sz="2200" dirty="0" err="1"/>
              <a:t>elettroni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orbitali</a:t>
            </a:r>
            <a:r>
              <a:rPr lang="en-US" altLang="en-US" sz="2200" dirty="0"/>
              <a:t> a </a:t>
            </a:r>
            <a:r>
              <a:rPr lang="en-US" altLang="en-US" sz="2200" dirty="0" err="1"/>
              <a:t>più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alta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energia</a:t>
            </a:r>
            <a:r>
              <a:rPr lang="en-US" altLang="en-US" sz="2200" dirty="0"/>
              <a:t> è </a:t>
            </a:r>
            <a:r>
              <a:rPr lang="en-US" altLang="en-US" sz="2200" dirty="0" err="1"/>
              <a:t>chiamata</a:t>
            </a:r>
            <a:r>
              <a:rPr lang="en-US" altLang="en-US" sz="2200" dirty="0"/>
              <a:t> </a:t>
            </a:r>
            <a:r>
              <a:rPr lang="en-US" altLang="en-US" sz="2200" dirty="0">
                <a:solidFill>
                  <a:schemeClr val="accent2"/>
                </a:solidFill>
              </a:rPr>
              <a:t> </a:t>
            </a:r>
            <a:r>
              <a:rPr lang="en-US" altLang="en-US" sz="2200" dirty="0" err="1">
                <a:solidFill>
                  <a:schemeClr val="accent2"/>
                </a:solidFill>
              </a:rPr>
              <a:t>stato</a:t>
            </a:r>
            <a:r>
              <a:rPr lang="en-US" altLang="en-US" sz="2200" dirty="0">
                <a:solidFill>
                  <a:schemeClr val="accent2"/>
                </a:solidFill>
              </a:rPr>
              <a:t> </a:t>
            </a:r>
            <a:r>
              <a:rPr lang="en-US" altLang="en-US" sz="2200" dirty="0" err="1">
                <a:solidFill>
                  <a:schemeClr val="accent2"/>
                </a:solidFill>
              </a:rPr>
              <a:t>eccitato</a:t>
            </a:r>
            <a:r>
              <a:rPr lang="en-US" altLang="en-US" sz="2200" dirty="0"/>
              <a:t>.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81000" y="5197475"/>
            <a:ext cx="8458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200"/>
              <a:t>Questa descrizione però non è ancora adeguata. Il carbonio formerebbe due tipi di legame: tre con orbitali 2</a:t>
            </a:r>
            <a:r>
              <a:rPr lang="en-US" altLang="en-US" sz="2200" i="1"/>
              <a:t>p</a:t>
            </a:r>
            <a:r>
              <a:rPr lang="en-US" altLang="en-US" sz="2200"/>
              <a:t> e uno con l’orbitale 2</a:t>
            </a:r>
            <a:r>
              <a:rPr lang="en-US" altLang="en-US" sz="2200" i="1"/>
              <a:t>s</a:t>
            </a:r>
            <a:r>
              <a:rPr lang="en-US" altLang="en-US" sz="2200"/>
              <a:t>. Tuttavia prove sperimentali evidenziano che nel metano il carbonio forma quattro legami identici.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667000" y="27305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52800"/>
            <a:ext cx="751522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14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746125"/>
            <a:ext cx="6553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dirty="0" err="1">
                <a:solidFill>
                  <a:srgbClr val="FF0000"/>
                </a:solidFill>
              </a:rPr>
              <a:t>Orbitali</a:t>
            </a:r>
            <a:r>
              <a:rPr lang="en-US" altLang="en-US" sz="2500" dirty="0">
                <a:solidFill>
                  <a:srgbClr val="FF0000"/>
                </a:solidFill>
              </a:rPr>
              <a:t> e </a:t>
            </a:r>
            <a:r>
              <a:rPr lang="en-US" altLang="en-US" sz="2500" dirty="0" err="1">
                <a:solidFill>
                  <a:srgbClr val="FF0000"/>
                </a:solidFill>
              </a:rPr>
              <a:t>legame</a:t>
            </a:r>
            <a:r>
              <a:rPr lang="en-US" altLang="en-US" sz="2500" dirty="0"/>
              <a:t>: </a:t>
            </a:r>
            <a:r>
              <a:rPr lang="en-US" altLang="en-US" sz="2500" dirty="0" err="1"/>
              <a:t>il</a:t>
            </a:r>
            <a:r>
              <a:rPr lang="en-US" altLang="en-US" sz="2500" dirty="0"/>
              <a:t> </a:t>
            </a:r>
            <a:r>
              <a:rPr lang="en-US" altLang="en-US" sz="2500" dirty="0" err="1"/>
              <a:t>metano</a:t>
            </a:r>
            <a:endParaRPr lang="en-US" altLang="en-US" sz="25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04800" y="1204913"/>
            <a:ext cx="85344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200" dirty="0"/>
              <a:t>Per </a:t>
            </a:r>
            <a:r>
              <a:rPr lang="en-US" altLang="en-US" sz="2200" dirty="0" err="1"/>
              <a:t>risolvere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questa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incongruenza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chimici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hanno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postulato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che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atomi</a:t>
            </a:r>
            <a:r>
              <a:rPr lang="en-US" altLang="en-US" sz="2200" dirty="0"/>
              <a:t> come </a:t>
            </a:r>
            <a:r>
              <a:rPr lang="en-US" altLang="en-US" sz="2200" dirty="0" err="1"/>
              <a:t>il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carbonio</a:t>
            </a:r>
            <a:r>
              <a:rPr lang="en-US" altLang="en-US" sz="2200" dirty="0"/>
              <a:t> non </a:t>
            </a:r>
            <a:r>
              <a:rPr lang="en-US" altLang="en-US" sz="2200" dirty="0" err="1"/>
              <a:t>usino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orbitali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puri</a:t>
            </a:r>
            <a:r>
              <a:rPr lang="en-US" altLang="en-US" sz="2200" dirty="0"/>
              <a:t> </a:t>
            </a:r>
            <a:r>
              <a:rPr lang="en-US" altLang="en-US" sz="2200" i="1" dirty="0"/>
              <a:t>s</a:t>
            </a:r>
            <a:r>
              <a:rPr lang="en-US" altLang="en-US" sz="2200" dirty="0"/>
              <a:t> e </a:t>
            </a:r>
            <a:r>
              <a:rPr lang="en-US" altLang="en-US" sz="2200" i="1" dirty="0"/>
              <a:t>p</a:t>
            </a:r>
            <a:r>
              <a:rPr lang="en-US" altLang="en-US" sz="2200" dirty="0"/>
              <a:t> per </a:t>
            </a:r>
            <a:r>
              <a:rPr lang="en-US" altLang="en-US" sz="2200" dirty="0" err="1"/>
              <a:t>formare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legami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bensì</a:t>
            </a:r>
            <a:r>
              <a:rPr lang="en-US" altLang="en-US" sz="2200" dirty="0"/>
              <a:t> un </a:t>
            </a:r>
            <a:r>
              <a:rPr lang="en-US" altLang="en-US" sz="2200" dirty="0" err="1"/>
              <a:t>insieme</a:t>
            </a:r>
            <a:r>
              <a:rPr lang="en-US" altLang="en-US" sz="2200" dirty="0"/>
              <a:t> di </a:t>
            </a:r>
            <a:r>
              <a:rPr lang="en-US" altLang="en-US" sz="2200" dirty="0" err="1"/>
              <a:t>nuovi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orbitali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chiamati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orbitali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ibridi</a:t>
            </a:r>
            <a:r>
              <a:rPr lang="en-US" altLang="en-US" sz="2200" dirty="0"/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200" i="1" dirty="0"/>
              <a:t>L</a:t>
            </a:r>
            <a:r>
              <a:rPr lang="en-US" altLang="en-US" sz="2200" i="1" u="sng" dirty="0">
                <a:solidFill>
                  <a:srgbClr val="FF0000"/>
                </a:solidFill>
              </a:rPr>
              <a:t>’ </a:t>
            </a:r>
            <a:r>
              <a:rPr lang="en-US" altLang="en-US" sz="2200" i="1" u="sng" dirty="0" err="1">
                <a:solidFill>
                  <a:srgbClr val="FF0000"/>
                </a:solidFill>
              </a:rPr>
              <a:t>ibridazione</a:t>
            </a:r>
            <a:r>
              <a:rPr lang="en-US" altLang="en-US" sz="2200" u="sng" dirty="0">
                <a:solidFill>
                  <a:srgbClr val="FF0000"/>
                </a:solidFill>
              </a:rPr>
              <a:t> </a:t>
            </a:r>
            <a:r>
              <a:rPr lang="en-US" altLang="en-US" sz="2200" dirty="0"/>
              <a:t>è la </a:t>
            </a:r>
            <a:r>
              <a:rPr lang="en-US" altLang="en-US" sz="2200" dirty="0" err="1"/>
              <a:t>combinazione</a:t>
            </a:r>
            <a:r>
              <a:rPr lang="en-US" altLang="en-US" sz="2200" dirty="0"/>
              <a:t> di due o </a:t>
            </a:r>
            <a:r>
              <a:rPr lang="en-US" altLang="en-US" sz="2200" dirty="0" err="1"/>
              <a:t>più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orbitali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atomici</a:t>
            </a:r>
            <a:r>
              <a:rPr lang="en-US" altLang="en-US" sz="2200" dirty="0"/>
              <a:t> per </a:t>
            </a:r>
            <a:r>
              <a:rPr lang="en-US" altLang="en-US" sz="2200" dirty="0" err="1"/>
              <a:t>formare</a:t>
            </a:r>
            <a:r>
              <a:rPr lang="en-US" altLang="en-US" sz="2200" dirty="0"/>
              <a:t> lo </a:t>
            </a:r>
            <a:r>
              <a:rPr lang="en-US" altLang="en-US" sz="2200" dirty="0" err="1"/>
              <a:t>stesso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numero</a:t>
            </a:r>
            <a:r>
              <a:rPr lang="en-US" altLang="en-US" sz="2200" dirty="0"/>
              <a:t> di </a:t>
            </a:r>
            <a:r>
              <a:rPr lang="en-US" altLang="en-US" sz="2200" dirty="0" err="1"/>
              <a:t>orbitali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ibridi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ognuno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dei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quali</a:t>
            </a:r>
            <a:r>
              <a:rPr lang="en-US" altLang="en-US" sz="2200" dirty="0"/>
              <a:t> ha la </a:t>
            </a:r>
            <a:r>
              <a:rPr lang="en-US" altLang="en-US" sz="2200" dirty="0" err="1"/>
              <a:t>stessa</a:t>
            </a:r>
            <a:r>
              <a:rPr lang="en-US" altLang="en-US" sz="2200" dirty="0"/>
              <a:t> forma </a:t>
            </a:r>
            <a:r>
              <a:rPr lang="en-US" altLang="en-US" sz="2200" dirty="0" err="1"/>
              <a:t>ed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energia</a:t>
            </a:r>
            <a:r>
              <a:rPr lang="en-US" altLang="en-US" sz="2200" dirty="0"/>
              <a:t>.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667000" y="15240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80"/>
            <a:ext cx="7586663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92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974725"/>
            <a:ext cx="6858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/>
              <a:t>Il legame attaverso gli orbitali ibridi </a:t>
            </a:r>
            <a:r>
              <a:rPr lang="en-US" altLang="en-US" sz="2500" i="1"/>
              <a:t>sp</a:t>
            </a:r>
            <a:r>
              <a:rPr lang="en-US" altLang="en-US" sz="2500" baseline="30000"/>
              <a:t>3</a:t>
            </a:r>
            <a:r>
              <a:rPr lang="en-US" altLang="en-US" sz="2500"/>
              <a:t>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04800" y="1493838"/>
            <a:ext cx="8534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/>
              <a:t>Ogni legame nel CH</a:t>
            </a:r>
            <a:r>
              <a:rPr lang="en-US" altLang="en-US" baseline="-25000"/>
              <a:t>4</a:t>
            </a:r>
            <a:r>
              <a:rPr lang="en-US" altLang="en-US"/>
              <a:t> è formato dalla sovrapposizione di un orbitale ibrido </a:t>
            </a:r>
            <a:r>
              <a:rPr lang="en-US" altLang="en-US" i="1"/>
              <a:t>sp</a:t>
            </a:r>
            <a:r>
              <a:rPr lang="en-US" altLang="en-US" baseline="30000"/>
              <a:t>3</a:t>
            </a:r>
            <a:r>
              <a:rPr lang="en-US" altLang="en-US"/>
              <a:t> del carbonio con un orbitale 1</a:t>
            </a:r>
            <a:r>
              <a:rPr lang="en-US" altLang="en-US" i="1"/>
              <a:t>s</a:t>
            </a:r>
            <a:r>
              <a:rPr lang="en-US" altLang="en-US"/>
              <a:t> di un idrogeno. Questi quattro legami puntano verso i vertici di un tetraedro.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667000" y="34925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2400"/>
            <a:ext cx="7334250" cy="193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41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685800"/>
            <a:ext cx="48006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/>
              <a:t>Altri modelli di ibridazione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04800" y="1165225"/>
            <a:ext cx="853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5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/>
              <a:t>Un orbitale 2</a:t>
            </a:r>
            <a:r>
              <a:rPr lang="en-US" altLang="en-US" sz="1800" i="1"/>
              <a:t>s</a:t>
            </a:r>
            <a:r>
              <a:rPr lang="en-US" altLang="en-US" sz="1800"/>
              <a:t> e tre orbitali 2</a:t>
            </a:r>
            <a:r>
              <a:rPr lang="en-US" altLang="en-US" sz="1800" i="1"/>
              <a:t>p</a:t>
            </a:r>
            <a:r>
              <a:rPr lang="en-US" altLang="en-US" sz="1800"/>
              <a:t> formano quattro orbitali ibridi </a:t>
            </a:r>
            <a:r>
              <a:rPr lang="en-US" altLang="en-US" sz="1800" i="1"/>
              <a:t>sp</a:t>
            </a:r>
            <a:r>
              <a:rPr lang="en-US" altLang="en-US" sz="1800" baseline="30000"/>
              <a:t>3</a:t>
            </a:r>
            <a:r>
              <a:rPr lang="en-US" altLang="en-US" sz="1800"/>
              <a:t>.</a:t>
            </a:r>
          </a:p>
          <a:p>
            <a:pPr algn="just" eaLnBrk="1" hangingPunct="1">
              <a:lnSpc>
                <a:spcPct val="75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/>
              <a:t>Un orbitale 2</a:t>
            </a:r>
            <a:r>
              <a:rPr lang="en-US" altLang="en-US" sz="1800" i="1"/>
              <a:t>s</a:t>
            </a:r>
            <a:r>
              <a:rPr lang="en-US" altLang="en-US" sz="1800"/>
              <a:t> e due orbitali 2</a:t>
            </a:r>
            <a:r>
              <a:rPr lang="en-US" altLang="en-US" sz="1800" i="1"/>
              <a:t>p</a:t>
            </a:r>
            <a:r>
              <a:rPr lang="en-US" altLang="en-US" sz="1800"/>
              <a:t> formano tre orbitali ibridi </a:t>
            </a:r>
            <a:r>
              <a:rPr lang="en-US" altLang="en-US" sz="1800" i="1"/>
              <a:t>sp</a:t>
            </a:r>
            <a:r>
              <a:rPr lang="en-US" altLang="en-US" sz="1800" baseline="30000"/>
              <a:t>2</a:t>
            </a:r>
            <a:r>
              <a:rPr lang="en-US" altLang="en-US" sz="1800"/>
              <a:t>.</a:t>
            </a:r>
          </a:p>
          <a:p>
            <a:pPr algn="just" eaLnBrk="1" hangingPunct="1">
              <a:lnSpc>
                <a:spcPct val="75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1800"/>
              <a:t>Un orbitale 2</a:t>
            </a:r>
            <a:r>
              <a:rPr lang="en-US" altLang="en-US" sz="1800" i="1"/>
              <a:t>s</a:t>
            </a:r>
            <a:r>
              <a:rPr lang="en-US" altLang="en-US" sz="1800"/>
              <a:t> e un orbitale 2</a:t>
            </a:r>
            <a:r>
              <a:rPr lang="en-US" altLang="en-US" sz="1800" i="1"/>
              <a:t>p</a:t>
            </a:r>
            <a:r>
              <a:rPr lang="en-US" altLang="en-US" sz="1800"/>
              <a:t> formano due orbitali ibridi </a:t>
            </a:r>
            <a:r>
              <a:rPr lang="en-US" altLang="en-US" sz="1800" i="1"/>
              <a:t>sp</a:t>
            </a:r>
            <a:r>
              <a:rPr lang="en-US" altLang="en-US" sz="1800"/>
              <a:t>.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667000" y="15240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145338" cy="44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22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838200"/>
            <a:ext cx="5181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/>
              <a:t>Altri modelli di ibridazione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" y="1282700"/>
            <a:ext cx="8610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/>
              <a:t>Per determinare l’ibridazione di un atomo in una molecola contare i gruppi intorno all’atomo. Il numero dei gruppi (atomi e coppie elettroniche di non legame) corrisponde al numero degli orbitali atomici che devono essere ibridati per formare gli orbitali ibridi.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71183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67000" y="15240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</p:spTree>
    <p:extLst>
      <p:ext uri="{BB962C8B-B14F-4D97-AF65-F5344CB8AC3E}">
        <p14:creationId xmlns:p14="http://schemas.microsoft.com/office/powerpoint/2010/main" val="403401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093788" y="3717925"/>
            <a:ext cx="44688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en-US"/>
              <a:t>LA CHIMICA DEI COMPOSTI </a:t>
            </a:r>
          </a:p>
          <a:p>
            <a:r>
              <a:rPr lang="it-IT" altLang="en-US"/>
              <a:t>DEL CARBONIO</a:t>
            </a:r>
          </a:p>
        </p:txBody>
      </p:sp>
      <p:sp>
        <p:nvSpPr>
          <p:cNvPr id="3" name="Rectangle 28"/>
          <p:cNvSpPr>
            <a:spLocks noChangeArrowheads="1"/>
          </p:cNvSpPr>
          <p:nvPr/>
        </p:nvSpPr>
        <p:spPr bwMode="auto">
          <a:xfrm>
            <a:off x="1162050" y="566738"/>
            <a:ext cx="668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LA CHIMICA ORGANICA OGGI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736725" y="4876800"/>
            <a:ext cx="6651625" cy="1066800"/>
            <a:chOff x="1094" y="3072"/>
            <a:chExt cx="4190" cy="672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584" y="3456"/>
              <a:ext cx="28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>
                  <a:solidFill>
                    <a:srgbClr val="FF3300"/>
                  </a:solidFill>
                </a:rPr>
                <a:t>(H  B  N  O  Si  P  S  F  Cl  Br I )</a:t>
              </a:r>
            </a:p>
          </p:txBody>
        </p:sp>
        <p:sp>
          <p:nvSpPr>
            <p:cNvPr id="6" name="Rectangle 29"/>
            <p:cNvSpPr>
              <a:spLocks noChangeArrowheads="1"/>
            </p:cNvSpPr>
            <p:nvPr/>
          </p:nvSpPr>
          <p:spPr bwMode="auto">
            <a:xfrm>
              <a:off x="1094" y="3072"/>
              <a:ext cx="41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/>
                <a:t>COMBINATO CON POCHI ALTRI  ELEMENTI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3563938" y="1752600"/>
            <a:ext cx="4333875" cy="2363788"/>
            <a:chOff x="2245" y="1104"/>
            <a:chExt cx="2730" cy="1489"/>
          </a:xfrm>
        </p:grpSpPr>
        <p:sp>
          <p:nvSpPr>
            <p:cNvPr id="8" name="Line 2"/>
            <p:cNvSpPr>
              <a:spLocks noChangeShapeType="1"/>
            </p:cNvSpPr>
            <p:nvPr/>
          </p:nvSpPr>
          <p:spPr bwMode="auto">
            <a:xfrm>
              <a:off x="2747" y="1200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2851" y="1289"/>
              <a:ext cx="280" cy="280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2245" y="1156"/>
              <a:ext cx="472" cy="424"/>
            </a:xfrm>
            <a:prstGeom prst="rect">
              <a:avLst/>
            </a:prstGeom>
            <a:solidFill>
              <a:srgbClr val="DDDDDD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907" y="1300"/>
              <a:ext cx="280" cy="280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4276" y="1300"/>
              <a:ext cx="280" cy="28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4656" y="1300"/>
              <a:ext cx="280" cy="2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276" y="1636"/>
              <a:ext cx="280" cy="28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4664" y="1636"/>
              <a:ext cx="280" cy="2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4660" y="1972"/>
              <a:ext cx="280" cy="2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4660" y="2308"/>
              <a:ext cx="280" cy="2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3268" y="1156"/>
              <a:ext cx="472" cy="424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2268" y="1104"/>
              <a:ext cx="415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 sz="4800"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3313" y="1104"/>
              <a:ext cx="393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 sz="480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3926" y="128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4299" y="1286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4679" y="1286"/>
              <a:ext cx="2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3903" y="1640"/>
              <a:ext cx="280" cy="280"/>
            </a:xfrm>
            <a:prstGeom prst="rect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3926" y="1633"/>
              <a:ext cx="2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4306" y="163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4650" y="1633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>
                  <a:latin typeface="Times New Roman" pitchFamily="18" charset="0"/>
                </a:rPr>
                <a:t>Cl</a:t>
              </a: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4646" y="1980"/>
              <a:ext cx="3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>
                  <a:latin typeface="Times New Roman" pitchFamily="18" charset="0"/>
                </a:rPr>
                <a:t>Br</a:t>
              </a: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4712" y="2305"/>
              <a:ext cx="1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3368" y="1640"/>
              <a:ext cx="280" cy="280"/>
            </a:xfrm>
            <a:prstGeom prst="rect">
              <a:avLst/>
            </a:prstGeom>
            <a:solidFill>
              <a:srgbClr val="FF6633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3372" y="1633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>
                  <a:latin typeface="Times New Roman" pitchFamily="18" charset="0"/>
                </a:rPr>
                <a:t>Si</a:t>
              </a: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870" y="1286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>
                  <a:latin typeface="Times New Roman" pitchFamily="18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06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28600" y="1524000"/>
            <a:ext cx="1828800" cy="17526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en-US"/>
          </a:p>
        </p:txBody>
      </p:sp>
      <p:pic>
        <p:nvPicPr>
          <p:cNvPr id="3" name="Picture 4" descr="75 simple organic molec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53"/>
          <a:stretch>
            <a:fillRect/>
          </a:stretch>
        </p:blipFill>
        <p:spPr bwMode="auto">
          <a:xfrm>
            <a:off x="457200" y="1711325"/>
            <a:ext cx="1350963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4800" y="898525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Ibridazione e legame nelle molecole organiche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362200" y="1647825"/>
            <a:ext cx="6324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/>
              <a:t>La realizzazione di un modello dell’etano illustra un’ulteriore caratteristica circa la sua struttura. Attorno al legame </a:t>
            </a:r>
            <a:r>
              <a:rPr lang="en-US" altLang="en-US">
                <a:sym typeface="Symbol" pitchFamily="18" charset="2"/>
              </a:rPr>
              <a:t></a:t>
            </a:r>
            <a:r>
              <a:rPr lang="en-US" altLang="en-US"/>
              <a:t> C—C esiste libera rotazione</a:t>
            </a:r>
            <a:r>
              <a:rPr lang="en-US" altLang="en-US">
                <a:sym typeface="Symbol" pitchFamily="18" charset="2"/>
              </a:rPr>
              <a:t>.</a:t>
            </a:r>
            <a:endParaRPr lang="en-US" altLang="en-US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05200"/>
            <a:ext cx="6002338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667000" y="15240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</p:spTree>
    <p:extLst>
      <p:ext uri="{BB962C8B-B14F-4D97-AF65-F5344CB8AC3E}">
        <p14:creationId xmlns:p14="http://schemas.microsoft.com/office/powerpoint/2010/main" val="342510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6858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Ibridazione e legame nelle molecole organiche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419600" y="1401763"/>
            <a:ext cx="44958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/>
              <a:t>Ogni carbonio è trigonale e planare.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200"/>
              <a:t>Ogni carbonio è ibridato </a:t>
            </a:r>
            <a:r>
              <a:rPr lang="en-US" altLang="en-US" sz="2200" i="1"/>
              <a:t>sp</a:t>
            </a:r>
            <a:r>
              <a:rPr lang="en-US" altLang="en-US" sz="2200" baseline="30000"/>
              <a:t>2</a:t>
            </a:r>
            <a:r>
              <a:rPr lang="en-US" altLang="en-US" sz="2200"/>
              <a:t> 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667000" y="15240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endParaRPr lang="en-US" altLang="en-US" sz="2600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3195638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28600" y="2774875"/>
            <a:ext cx="8610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200" dirty="0" err="1"/>
              <a:t>Diversamente</a:t>
            </a:r>
            <a:r>
              <a:rPr lang="en-US" altLang="en-US" sz="2200" dirty="0"/>
              <a:t> dal </a:t>
            </a:r>
            <a:r>
              <a:rPr lang="en-US" altLang="en-US" sz="2200" dirty="0" err="1"/>
              <a:t>legame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singolo</a:t>
            </a:r>
            <a:r>
              <a:rPr lang="en-US" altLang="en-US" sz="2200" dirty="0"/>
              <a:t> C—C </a:t>
            </a:r>
            <a:r>
              <a:rPr lang="en-US" altLang="en-US" sz="2200" dirty="0" err="1"/>
              <a:t>nell</a:t>
            </a:r>
            <a:r>
              <a:rPr lang="en-US" altLang="en-US" sz="2200" dirty="0"/>
              <a:t>’ </a:t>
            </a:r>
            <a:r>
              <a:rPr lang="en-US" altLang="en-US" sz="2200" dirty="0" err="1"/>
              <a:t>etano</a:t>
            </a:r>
            <a:r>
              <a:rPr lang="en-US" altLang="en-US" sz="2200" dirty="0"/>
              <a:t>, la </a:t>
            </a:r>
            <a:r>
              <a:rPr lang="en-US" altLang="en-US" sz="2200" dirty="0" err="1"/>
              <a:t>rotazione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attorno</a:t>
            </a:r>
            <a:r>
              <a:rPr lang="en-US" altLang="en-US" sz="2200" dirty="0"/>
              <a:t> al </a:t>
            </a:r>
            <a:r>
              <a:rPr lang="en-US" altLang="en-US" sz="2200" dirty="0" err="1"/>
              <a:t>doppio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legame</a:t>
            </a:r>
            <a:r>
              <a:rPr lang="en-US" altLang="en-US" sz="2200" dirty="0"/>
              <a:t> C—C </a:t>
            </a:r>
            <a:r>
              <a:rPr lang="en-US" altLang="en-US" sz="2200" dirty="0" err="1"/>
              <a:t>nell’etilene</a:t>
            </a:r>
            <a:r>
              <a:rPr lang="en-US" altLang="en-US" sz="2200" dirty="0"/>
              <a:t> è </a:t>
            </a:r>
            <a:r>
              <a:rPr lang="en-US" altLang="en-US" sz="2200" dirty="0" err="1"/>
              <a:t>limitata</a:t>
            </a:r>
            <a:r>
              <a:rPr lang="en-US" altLang="en-US" sz="2200" dirty="0"/>
              <a:t>. </a:t>
            </a:r>
            <a:r>
              <a:rPr lang="en-US" altLang="en-US" sz="2200" dirty="0" err="1"/>
              <a:t>Può</a:t>
            </a:r>
            <a:r>
              <a:rPr lang="en-US" altLang="en-US" sz="2200" dirty="0"/>
              <a:t> </a:t>
            </a:r>
            <a:r>
              <a:rPr lang="en-US" altLang="en-US" sz="2200" dirty="0" err="1"/>
              <a:t>verificarsi</a:t>
            </a:r>
            <a:r>
              <a:rPr lang="en-US" altLang="en-US" sz="2200" dirty="0"/>
              <a:t> solo se </a:t>
            </a:r>
            <a:r>
              <a:rPr lang="en-US" altLang="en-US" sz="2200" dirty="0" err="1"/>
              <a:t>il</a:t>
            </a:r>
            <a:r>
              <a:rPr lang="en-US" altLang="en-US" sz="2200" dirty="0"/>
              <a:t> </a:t>
            </a:r>
            <a:r>
              <a:rPr lang="en-US" altLang="en-US" sz="2200" dirty="0" err="1"/>
              <a:t>legame</a:t>
            </a:r>
            <a:r>
              <a:rPr lang="en-US" altLang="en-US" sz="2200" dirty="0"/>
              <a:t> </a:t>
            </a:r>
            <a:r>
              <a:rPr lang="en-US" altLang="en-US" sz="2200" dirty="0">
                <a:sym typeface="Symbol" pitchFamily="18" charset="2"/>
              </a:rPr>
              <a:t> prima </a:t>
            </a:r>
            <a:r>
              <a:rPr lang="en-US" altLang="en-US" sz="2200" dirty="0" err="1">
                <a:sym typeface="Symbol" pitchFamily="18" charset="2"/>
              </a:rPr>
              <a:t>si</a:t>
            </a:r>
            <a:r>
              <a:rPr lang="en-US" altLang="en-US" sz="2200" dirty="0">
                <a:sym typeface="Symbol" pitchFamily="18" charset="2"/>
              </a:rPr>
              <a:t> </a:t>
            </a:r>
            <a:r>
              <a:rPr lang="en-US" altLang="en-US" sz="2200" dirty="0" err="1">
                <a:sym typeface="Symbol" pitchFamily="18" charset="2"/>
              </a:rPr>
              <a:t>rompe</a:t>
            </a:r>
            <a:r>
              <a:rPr lang="en-US" altLang="en-US" sz="2200" dirty="0">
                <a:sym typeface="Symbol" pitchFamily="18" charset="2"/>
              </a:rPr>
              <a:t> e poi </a:t>
            </a:r>
            <a:r>
              <a:rPr lang="en-US" altLang="en-US" sz="2200" dirty="0" err="1">
                <a:sym typeface="Symbol" pitchFamily="18" charset="2"/>
              </a:rPr>
              <a:t>si</a:t>
            </a:r>
            <a:r>
              <a:rPr lang="en-US" altLang="en-US" sz="2200" dirty="0">
                <a:sym typeface="Symbol" pitchFamily="18" charset="2"/>
              </a:rPr>
              <a:t> </a:t>
            </a:r>
            <a:r>
              <a:rPr lang="en-US" altLang="en-US" sz="2200" dirty="0" err="1">
                <a:sym typeface="Symbol" pitchFamily="18" charset="2"/>
              </a:rPr>
              <a:t>riforma</a:t>
            </a:r>
            <a:r>
              <a:rPr lang="en-US" altLang="en-US" sz="2200" dirty="0">
                <a:sym typeface="Symbol" pitchFamily="18" charset="2"/>
              </a:rPr>
              <a:t>, un </a:t>
            </a:r>
            <a:r>
              <a:rPr lang="en-US" altLang="en-US" sz="2200" dirty="0" err="1">
                <a:sym typeface="Symbol" pitchFamily="18" charset="2"/>
              </a:rPr>
              <a:t>processo</a:t>
            </a:r>
            <a:r>
              <a:rPr lang="en-US" altLang="en-US" sz="2200" dirty="0">
                <a:sym typeface="Symbol" pitchFamily="18" charset="2"/>
              </a:rPr>
              <a:t> </a:t>
            </a:r>
            <a:r>
              <a:rPr lang="en-US" altLang="en-US" sz="2200" dirty="0" err="1">
                <a:sym typeface="Symbol" pitchFamily="18" charset="2"/>
              </a:rPr>
              <a:t>che</a:t>
            </a:r>
            <a:r>
              <a:rPr lang="en-US" altLang="en-US" sz="2200" dirty="0">
                <a:sym typeface="Symbol" pitchFamily="18" charset="2"/>
              </a:rPr>
              <a:t> </a:t>
            </a:r>
            <a:r>
              <a:rPr lang="en-US" altLang="en-US" sz="2200" dirty="0" err="1">
                <a:sym typeface="Symbol" pitchFamily="18" charset="2"/>
              </a:rPr>
              <a:t>richiede</a:t>
            </a:r>
            <a:r>
              <a:rPr lang="en-US" altLang="en-US" sz="2200" dirty="0">
                <a:sym typeface="Symbol" pitchFamily="18" charset="2"/>
              </a:rPr>
              <a:t> un </a:t>
            </a:r>
            <a:r>
              <a:rPr lang="en-US" altLang="en-US" sz="2200" dirty="0" err="1">
                <a:sym typeface="Symbol" pitchFamily="18" charset="2"/>
              </a:rPr>
              <a:t>apporto</a:t>
            </a:r>
            <a:r>
              <a:rPr lang="en-US" altLang="en-US" sz="2200" dirty="0">
                <a:sym typeface="Symbol" pitchFamily="18" charset="2"/>
              </a:rPr>
              <a:t> </a:t>
            </a:r>
            <a:r>
              <a:rPr lang="en-US" altLang="en-US" sz="2200" dirty="0" err="1">
                <a:sym typeface="Symbol" pitchFamily="18" charset="2"/>
              </a:rPr>
              <a:t>considerevole</a:t>
            </a:r>
            <a:r>
              <a:rPr lang="en-US" altLang="en-US" sz="2200" dirty="0">
                <a:sym typeface="Symbol" pitchFamily="18" charset="2"/>
              </a:rPr>
              <a:t> di </a:t>
            </a:r>
            <a:r>
              <a:rPr lang="en-US" altLang="en-US" sz="2200" dirty="0" err="1">
                <a:sym typeface="Symbol" pitchFamily="18" charset="2"/>
              </a:rPr>
              <a:t>energia</a:t>
            </a:r>
            <a:r>
              <a:rPr lang="en-US" altLang="en-US" sz="2200" dirty="0">
                <a:sym typeface="Symbol" pitchFamily="18" charset="2"/>
              </a:rPr>
              <a:t>.</a:t>
            </a: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09777"/>
            <a:ext cx="4778375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44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2400" y="6096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Ibridazione e legame nelle molecole organiche</a:t>
            </a: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152400" y="2971800"/>
            <a:ext cx="876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667000" y="7620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4000"/>
            <a:ext cx="29797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758666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50" y="1124744"/>
            <a:ext cx="3409950" cy="167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09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400" y="441325"/>
            <a:ext cx="822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Sommario dei legami covalenti osservati nei composti del carbonio            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667000" y="76200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Struttura e Legame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34363" cy="513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82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04800" y="862930"/>
            <a:ext cx="63246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dirty="0" err="1"/>
              <a:t>Lunghezza</a:t>
            </a:r>
            <a:r>
              <a:rPr lang="en-US" altLang="en-US" sz="2500" dirty="0"/>
              <a:t> di </a:t>
            </a:r>
            <a:r>
              <a:rPr lang="en-US" altLang="en-US" sz="2500" dirty="0" err="1"/>
              <a:t>legame</a:t>
            </a:r>
            <a:r>
              <a:rPr lang="en-US" altLang="en-US" sz="2500" dirty="0"/>
              <a:t> e </a:t>
            </a:r>
            <a:r>
              <a:rPr lang="en-US" altLang="en-US" sz="2500" dirty="0" err="1"/>
              <a:t>forza</a:t>
            </a:r>
            <a:r>
              <a:rPr lang="en-US" altLang="en-US" sz="2500" dirty="0"/>
              <a:t> di </a:t>
            </a:r>
            <a:r>
              <a:rPr lang="en-US" altLang="en-US" sz="2500" dirty="0" err="1"/>
              <a:t>legame</a:t>
            </a:r>
            <a:endParaRPr lang="en-US" altLang="en-US" sz="25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7504" y="1425699"/>
            <a:ext cx="8458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 err="1"/>
              <a:t>All’aumentare</a:t>
            </a:r>
            <a:r>
              <a:rPr lang="en-US" altLang="en-US" dirty="0"/>
              <a:t> del </a:t>
            </a:r>
            <a:r>
              <a:rPr lang="en-US" altLang="en-US" dirty="0" err="1"/>
              <a:t>numero</a:t>
            </a:r>
            <a:r>
              <a:rPr lang="en-US" altLang="en-US" dirty="0"/>
              <a:t> di </a:t>
            </a:r>
            <a:r>
              <a:rPr lang="en-US" altLang="en-US" dirty="0" err="1"/>
              <a:t>elettroni</a:t>
            </a:r>
            <a:r>
              <a:rPr lang="en-US" altLang="en-US" dirty="0"/>
              <a:t> </a:t>
            </a:r>
            <a:r>
              <a:rPr lang="en-US" altLang="en-US" dirty="0" err="1"/>
              <a:t>tra</a:t>
            </a:r>
            <a:r>
              <a:rPr lang="en-US" altLang="en-US" dirty="0"/>
              <a:t> due nuclei,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legami</a:t>
            </a:r>
            <a:r>
              <a:rPr lang="en-US" altLang="en-US" dirty="0"/>
              <a:t> </a:t>
            </a:r>
            <a:r>
              <a:rPr lang="en-US" altLang="en-US" dirty="0" err="1"/>
              <a:t>diventano</a:t>
            </a:r>
            <a:r>
              <a:rPr lang="en-US" altLang="en-US" dirty="0"/>
              <a:t> </a:t>
            </a:r>
            <a:r>
              <a:rPr lang="en-US" altLang="en-US" dirty="0" err="1"/>
              <a:t>più</a:t>
            </a:r>
            <a:r>
              <a:rPr lang="en-US" altLang="en-US" dirty="0"/>
              <a:t> </a:t>
            </a:r>
            <a:r>
              <a:rPr lang="en-US" altLang="en-US" dirty="0" err="1"/>
              <a:t>corti</a:t>
            </a:r>
            <a:r>
              <a:rPr lang="en-US" altLang="en-US" dirty="0"/>
              <a:t> e </a:t>
            </a:r>
            <a:r>
              <a:rPr lang="en-US" altLang="en-US" dirty="0" err="1"/>
              <a:t>più</a:t>
            </a:r>
            <a:r>
              <a:rPr lang="en-US" altLang="en-US" dirty="0"/>
              <a:t> </a:t>
            </a:r>
            <a:r>
              <a:rPr lang="en-US" altLang="en-US" dirty="0" err="1"/>
              <a:t>forti</a:t>
            </a:r>
            <a:r>
              <a:rPr lang="en-US" altLang="en-US" dirty="0"/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 err="1">
                <a:solidFill>
                  <a:schemeClr val="accent2"/>
                </a:solidFill>
              </a:rPr>
              <a:t>Quindi</a:t>
            </a:r>
            <a:r>
              <a:rPr lang="en-US" altLang="en-US" dirty="0">
                <a:solidFill>
                  <a:schemeClr val="accent2"/>
                </a:solidFill>
              </a:rPr>
              <a:t>, </a:t>
            </a:r>
            <a:r>
              <a:rPr lang="en-US" altLang="en-US" dirty="0" err="1">
                <a:solidFill>
                  <a:schemeClr val="accent2"/>
                </a:solidFill>
              </a:rPr>
              <a:t>i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legami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tripli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sono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più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corti</a:t>
            </a:r>
            <a:r>
              <a:rPr lang="en-US" altLang="en-US" dirty="0">
                <a:solidFill>
                  <a:schemeClr val="accent2"/>
                </a:solidFill>
              </a:rPr>
              <a:t> e </a:t>
            </a:r>
            <a:r>
              <a:rPr lang="en-US" altLang="en-US" dirty="0" err="1">
                <a:solidFill>
                  <a:schemeClr val="accent2"/>
                </a:solidFill>
              </a:rPr>
              <a:t>più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forti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dei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legami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doppi</a:t>
            </a:r>
            <a:r>
              <a:rPr lang="en-US" altLang="en-US" dirty="0">
                <a:solidFill>
                  <a:schemeClr val="accent2"/>
                </a:solidFill>
              </a:rPr>
              <a:t>, </a:t>
            </a:r>
            <a:r>
              <a:rPr lang="en-US" altLang="en-US" dirty="0" err="1">
                <a:solidFill>
                  <a:schemeClr val="accent2"/>
                </a:solidFill>
              </a:rPr>
              <a:t>che</a:t>
            </a:r>
            <a:r>
              <a:rPr lang="en-US" altLang="en-US" dirty="0">
                <a:solidFill>
                  <a:schemeClr val="accent2"/>
                </a:solidFill>
              </a:rPr>
              <a:t> a </a:t>
            </a:r>
            <a:r>
              <a:rPr lang="en-US" altLang="en-US" dirty="0" err="1">
                <a:solidFill>
                  <a:schemeClr val="accent2"/>
                </a:solidFill>
              </a:rPr>
              <a:t>loro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volta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sono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più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corti</a:t>
            </a:r>
            <a:r>
              <a:rPr lang="en-US" altLang="en-US" dirty="0">
                <a:solidFill>
                  <a:schemeClr val="accent2"/>
                </a:solidFill>
              </a:rPr>
              <a:t> e </a:t>
            </a:r>
            <a:r>
              <a:rPr lang="en-US" altLang="en-US" dirty="0" err="1">
                <a:solidFill>
                  <a:schemeClr val="accent2"/>
                </a:solidFill>
              </a:rPr>
              <a:t>più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forti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dei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legami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</a:rPr>
              <a:t>singoli</a:t>
            </a:r>
            <a:r>
              <a:rPr lang="en-US" altLang="en-US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667000" y="27305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192608"/>
            <a:ext cx="4494341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606" y="5192608"/>
            <a:ext cx="4112882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27"/>
          <p:cNvSpPr txBox="1">
            <a:spLocks noChangeArrowheads="1"/>
          </p:cNvSpPr>
          <p:nvPr/>
        </p:nvSpPr>
        <p:spPr bwMode="auto">
          <a:xfrm>
            <a:off x="88454" y="3741018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La lunghezza e la forza dei legami C</a:t>
            </a:r>
            <a:r>
              <a:rPr lang="en-US" altLang="en-US" sz="2200"/>
              <a:t>—</a:t>
            </a:r>
            <a:r>
              <a:rPr lang="en-US" altLang="en-US"/>
              <a:t>H varia dipendentemente dall’ibridazione dell’atomo di carbonio.</a:t>
            </a:r>
          </a:p>
        </p:txBody>
      </p:sp>
    </p:spTree>
    <p:extLst>
      <p:ext uri="{BB962C8B-B14F-4D97-AF65-F5344CB8AC3E}">
        <p14:creationId xmlns:p14="http://schemas.microsoft.com/office/powerpoint/2010/main" val="420423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667000" y="15240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723900"/>
            <a:ext cx="7947025" cy="540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2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762000" y="2590800"/>
            <a:ext cx="7391400" cy="3733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52400" y="746125"/>
            <a:ext cx="63246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/>
              <a:t>Elettronegatività e polarità di legame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66700" y="121920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200"/>
              <a:t>L’ elettronegatività è una misura dell’attrazione di un atomo per gli elettroni in un legame.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85800" y="2117725"/>
            <a:ext cx="670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Valori di elettronegatività per alcuni elementi comuni: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667000" y="12065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2703513"/>
            <a:ext cx="5138737" cy="308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02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228600"/>
            <a:ext cx="601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/>
              <a:t>Elettronegatività</a:t>
            </a:r>
            <a:r>
              <a:rPr lang="en-US" altLang="en-US" dirty="0"/>
              <a:t> e </a:t>
            </a:r>
            <a:r>
              <a:rPr lang="en-US" altLang="en-US" dirty="0" err="1"/>
              <a:t>polarità</a:t>
            </a:r>
            <a:r>
              <a:rPr lang="en-US" altLang="en-US" dirty="0"/>
              <a:t> di </a:t>
            </a:r>
            <a:r>
              <a:rPr lang="en-US" altLang="en-US" dirty="0" err="1"/>
              <a:t>legame</a:t>
            </a:r>
            <a:endParaRPr lang="en-US" altLang="en-US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28600" y="685800"/>
            <a:ext cx="8686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/>
              <a:t>I valori di elettronegatività sono usati come riferimento per indicare se gli elettroni sono ugualmente condivisi o non ugualmente condivisi tra due atomi. Quando gli elettroni sono ugualmente condivisi il legame è detto non polare. Quando le differenze di elettronegatività producono una diseguale condivisione degli elettroni, il legame è polare, e si dice che ha una “</a:t>
            </a:r>
            <a:r>
              <a:rPr lang="en-US" altLang="en-US" sz="2000">
                <a:solidFill>
                  <a:schemeClr val="accent2"/>
                </a:solidFill>
              </a:rPr>
              <a:t>separazione di carica</a:t>
            </a:r>
            <a:r>
              <a:rPr lang="en-US" altLang="en-US" sz="2000"/>
              <a:t>” o un “</a:t>
            </a:r>
            <a:r>
              <a:rPr lang="en-US" altLang="en-US" sz="2000">
                <a:solidFill>
                  <a:schemeClr val="accent2"/>
                </a:solidFill>
              </a:rPr>
              <a:t>dipolo</a:t>
            </a:r>
            <a:r>
              <a:rPr lang="en-US" altLang="en-US" sz="2000"/>
              <a:t>”.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28600" y="4953000"/>
            <a:ext cx="86868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80988" algn="l"/>
                <a:tab pos="403225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80988" algn="l"/>
                <a:tab pos="403225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80988" algn="l"/>
                <a:tab pos="403225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80988" algn="l"/>
                <a:tab pos="403225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80988" algn="l"/>
                <a:tab pos="403225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  <a:tab pos="403225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  <a:tab pos="403225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  <a:tab pos="403225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0988" algn="l"/>
                <a:tab pos="403225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/>
              <a:t>  	</a:t>
            </a:r>
            <a:r>
              <a:rPr lang="en-US" altLang="en-US" sz="1800">
                <a:solidFill>
                  <a:schemeClr val="accent2"/>
                </a:solidFill>
              </a:rPr>
              <a:t>Un legame carbonio—carbonio è nonpolare</a:t>
            </a:r>
            <a:r>
              <a:rPr lang="en-US" altLang="en-US" sz="1800"/>
              <a:t>. Lo stesso è vero ogniqualvolta sono legati insieme due atomi diversi che hanno elettronegatività simile.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800">
                <a:solidFill>
                  <a:schemeClr val="accent2"/>
                </a:solidFill>
              </a:rPr>
              <a:t>I legami C—H sono considerati non polari</a:t>
            </a:r>
            <a:r>
              <a:rPr lang="en-US" altLang="en-US" sz="1800"/>
              <a:t> perchè la differenza di elettronegatività tra C e H è piccola.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2654300"/>
            <a:ext cx="5643563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00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28800" y="90488"/>
            <a:ext cx="579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Elettronegatività e polarità di legame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048000" y="2819400"/>
            <a:ext cx="5715000" cy="1981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" y="685800"/>
            <a:ext cx="86868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/>
              <a:t>Il legame tra atomi di differente elettronegatività produce una diversa diseguale condivisione degli elettroni.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Esempio:</a:t>
            </a:r>
            <a:r>
              <a:rPr lang="en-US" altLang="en-US" sz="2000"/>
              <a:t> nel legame C—O, gli elettroni sono spinti lontano dal C (2.5) verso l’ O (3.4), l’elemento a maggior elettronegatività. Il legame è </a:t>
            </a:r>
            <a:r>
              <a:rPr lang="en-US" altLang="en-US" sz="2000">
                <a:solidFill>
                  <a:schemeClr val="accent2"/>
                </a:solidFill>
              </a:rPr>
              <a:t>polare</a:t>
            </a:r>
            <a:r>
              <a:rPr lang="en-US" altLang="en-US" sz="2000"/>
              <a:t>, o </a:t>
            </a:r>
            <a:r>
              <a:rPr lang="en-US" altLang="en-US" sz="2000" i="1">
                <a:solidFill>
                  <a:schemeClr val="accent2"/>
                </a:solidFill>
              </a:rPr>
              <a:t>covalente polare</a:t>
            </a:r>
            <a:r>
              <a:rPr lang="en-US" altLang="en-US" sz="2000"/>
              <a:t>. Si dice che il legame presenta un </a:t>
            </a:r>
            <a:r>
              <a:rPr lang="en-US" altLang="en-US" sz="2000">
                <a:solidFill>
                  <a:schemeClr val="accent2"/>
                </a:solidFill>
              </a:rPr>
              <a:t>dipolo</a:t>
            </a:r>
            <a:r>
              <a:rPr lang="en-US" altLang="en-US" sz="2000"/>
              <a:t>; cioè una </a:t>
            </a:r>
            <a:r>
              <a:rPr lang="en-US" altLang="en-US" sz="2000">
                <a:solidFill>
                  <a:schemeClr val="accent2"/>
                </a:solidFill>
              </a:rPr>
              <a:t>separazione di carica</a:t>
            </a:r>
            <a:r>
              <a:rPr lang="en-US" altLang="en-US" sz="2000"/>
              <a:t>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2400" y="4953000"/>
            <a:ext cx="8686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/>
              <a:t>La direzione della polarità in un legame è indicata da una freccia con la punta della freccia rivolta verso l’elemento più elettronegativo. La coda della freccia, che ha una linea tracciata perpendicolarmente, è rivolta verso l’elemento meno elettronegativo.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2803525"/>
            <a:ext cx="25908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accent1"/>
                </a:solidFill>
                <a:latin typeface="Symbol" pitchFamily="18" charset="2"/>
              </a:rPr>
              <a:t>d</a:t>
            </a:r>
            <a:r>
              <a:rPr lang="en-US" altLang="en-US" baseline="30000">
                <a:solidFill>
                  <a:schemeClr val="accent1"/>
                </a:solidFill>
              </a:rPr>
              <a:t>+</a:t>
            </a:r>
            <a:r>
              <a:rPr lang="en-US" altLang="en-US" sz="2000">
                <a:solidFill>
                  <a:schemeClr val="accent1"/>
                </a:solidFill>
              </a:rPr>
              <a:t> significa che l’atomo indicato è elettron deficiente.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accent1"/>
                </a:solidFill>
                <a:latin typeface="Symbol" pitchFamily="18" charset="2"/>
              </a:rPr>
              <a:t>d</a:t>
            </a:r>
            <a:r>
              <a:rPr lang="en-US" altLang="en-US" sz="2800" baseline="30000">
                <a:solidFill>
                  <a:schemeClr val="accent1"/>
                </a:solidFill>
              </a:rPr>
              <a:t>-</a:t>
            </a:r>
            <a:r>
              <a:rPr lang="en-US" altLang="en-US" sz="2000">
                <a:solidFill>
                  <a:schemeClr val="accent1"/>
                </a:solidFill>
              </a:rPr>
              <a:t> significa che l’atomo indicato è elettron ricco.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24200"/>
            <a:ext cx="499427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5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609600" y="3886200"/>
            <a:ext cx="8001000" cy="2819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52400" y="593725"/>
            <a:ext cx="44958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/>
              <a:t>Polarità delle molecole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1082675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/>
              <a:t>Usare la seguente procedura a due fasi per determinare se una molecola ha un dipolo netto: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4800" y="1893888"/>
            <a:ext cx="85344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2300"/>
              <a:t>Usare le differenze di elettronegatività per identificare tutti i legami polari </a:t>
            </a:r>
            <a:r>
              <a:rPr lang="it-IT" altLang="en-US" sz="2300"/>
              <a:t>e le direzioni dei dipoli di legame.</a:t>
            </a:r>
            <a:endParaRPr lang="en-US" altLang="en-US" sz="2300"/>
          </a:p>
          <a:p>
            <a:pPr algn="just"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2300"/>
              <a:t>Determinare la geometria intorno ai singoli atomi contando i gruppi, e stabilire se i dipoli individuali si elidono o si rafforzano a vicenda nello spazio.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667000" y="7620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3400" y="3886200"/>
            <a:ext cx="5478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/>
              <a:t>Mappa del potenziale elettrostatico di CH</a:t>
            </a:r>
            <a:r>
              <a:rPr lang="en-US" altLang="en-US" sz="2000" baseline="-25000"/>
              <a:t>3</a:t>
            </a:r>
            <a:r>
              <a:rPr lang="en-US" altLang="en-US" sz="2000"/>
              <a:t>Cl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95800"/>
            <a:ext cx="7586663" cy="215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24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733550" y="150813"/>
            <a:ext cx="4673523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UNICITÀ DEL CARBONIO</a:t>
            </a: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355439" y="2469331"/>
            <a:ext cx="8451850" cy="1204466"/>
            <a:chOff x="216" y="1492"/>
            <a:chExt cx="5324" cy="100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220" y="1492"/>
              <a:ext cx="5320" cy="1000"/>
            </a:xfrm>
            <a:prstGeom prst="rect">
              <a:avLst/>
            </a:prstGeom>
            <a:solidFill>
              <a:srgbClr val="FFFFCC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216" y="1536"/>
              <a:ext cx="5192" cy="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 sz="2800" dirty="0"/>
                <a:t>Il </a:t>
              </a:r>
              <a:r>
                <a:rPr lang="it-IT" altLang="en-US" sz="2800" dirty="0">
                  <a:solidFill>
                    <a:srgbClr val="FF0000"/>
                  </a:solidFill>
                </a:rPr>
                <a:t>carbonio </a:t>
              </a:r>
              <a:r>
                <a:rPr lang="it-IT" altLang="en-US" sz="2800" dirty="0"/>
                <a:t>è uno dei pochi elementi che possono formare catene                                                                        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333214" y="4015878"/>
            <a:ext cx="8451850" cy="1250950"/>
            <a:chOff x="216" y="2644"/>
            <a:chExt cx="5324" cy="1576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220" y="2644"/>
              <a:ext cx="5320" cy="1576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16" y="2678"/>
              <a:ext cx="4530" cy="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 sz="2800" dirty="0"/>
                <a:t>Il </a:t>
              </a:r>
              <a:r>
                <a:rPr lang="it-IT" altLang="en-US" sz="2800" dirty="0">
                  <a:solidFill>
                    <a:srgbClr val="FF0000"/>
                  </a:solidFill>
                </a:rPr>
                <a:t>carbonio</a:t>
              </a:r>
              <a:r>
                <a:rPr lang="it-IT" altLang="en-US" sz="2800" dirty="0"/>
                <a:t> può anche formare catene ramificate</a:t>
              </a:r>
            </a:p>
            <a:p>
              <a:r>
                <a:rPr lang="it-IT" altLang="en-US" sz="2800" dirty="0"/>
                <a:t>ed anelli</a:t>
              </a:r>
              <a:r>
                <a:rPr lang="it-IT" altLang="en-US" sz="2000" dirty="0"/>
                <a:t> </a:t>
              </a:r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355439" y="768350"/>
            <a:ext cx="8451850" cy="1358900"/>
            <a:chOff x="216" y="484"/>
            <a:chExt cx="5324" cy="856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220" y="484"/>
              <a:ext cx="5320" cy="856"/>
            </a:xfrm>
            <a:prstGeom prst="rect">
              <a:avLst/>
            </a:prstGeom>
            <a:solidFill>
              <a:srgbClr val="DDDDDD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216" y="720"/>
              <a:ext cx="269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 sz="2800" dirty="0"/>
                <a:t>Il </a:t>
              </a:r>
              <a:r>
                <a:rPr lang="it-IT" altLang="en-US" sz="2800" dirty="0">
                  <a:solidFill>
                    <a:srgbClr val="FF0000"/>
                  </a:solidFill>
                </a:rPr>
                <a:t>carbonio</a:t>
              </a:r>
              <a:r>
                <a:rPr lang="it-IT" altLang="en-US" sz="2800" dirty="0"/>
                <a:t> è TETRAVALENTE</a:t>
              </a:r>
            </a:p>
          </p:txBody>
        </p: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4093" y="609"/>
              <a:ext cx="731" cy="602"/>
              <a:chOff x="3301" y="609"/>
              <a:chExt cx="731" cy="602"/>
            </a:xfrm>
          </p:grpSpPr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3494" y="719"/>
                <a:ext cx="273" cy="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it-IT" altLang="en-US" sz="3600"/>
                  <a:t>C</a:t>
                </a:r>
              </a:p>
            </p:txBody>
          </p:sp>
          <p:sp>
            <p:nvSpPr>
              <p:cNvPr id="14" name="Line 12"/>
              <p:cNvSpPr>
                <a:spLocks noChangeShapeType="1"/>
              </p:cNvSpPr>
              <p:nvPr/>
            </p:nvSpPr>
            <p:spPr bwMode="auto">
              <a:xfrm>
                <a:off x="3792" y="912"/>
                <a:ext cx="24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 flipH="1">
                <a:off x="3301" y="912"/>
                <a:ext cx="192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>
                <a:off x="3659" y="1067"/>
                <a:ext cx="0" cy="144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 flipV="1">
                <a:off x="3648" y="609"/>
                <a:ext cx="0" cy="144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" name="Group 33"/>
          <p:cNvGrpSpPr>
            <a:grpSpLocks/>
          </p:cNvGrpSpPr>
          <p:nvPr/>
        </p:nvGrpSpPr>
        <p:grpSpPr bwMode="auto">
          <a:xfrm>
            <a:off x="355439" y="5608910"/>
            <a:ext cx="8451850" cy="1204466"/>
            <a:chOff x="216" y="1492"/>
            <a:chExt cx="5324" cy="1000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20" y="1492"/>
              <a:ext cx="5320" cy="1000"/>
            </a:xfrm>
            <a:prstGeom prst="rect">
              <a:avLst/>
            </a:prstGeom>
            <a:solidFill>
              <a:srgbClr val="FFFFCC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216" y="1536"/>
              <a:ext cx="5192" cy="7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it-IT" altLang="en-US" sz="2800" dirty="0" smtClean="0"/>
                <a:t>Aminoacidi, DNA, Enzimi, Grassi, Proteine, Vitamine, Zuccheri…tutte molecole costituite da </a:t>
              </a:r>
              <a:r>
                <a:rPr lang="it-IT" altLang="en-US" sz="2800" dirty="0" smtClean="0">
                  <a:solidFill>
                    <a:srgbClr val="FF0000"/>
                  </a:solidFill>
                </a:rPr>
                <a:t>carbonio</a:t>
              </a:r>
              <a:r>
                <a:rPr lang="it-IT" altLang="en-US" sz="2800" dirty="0" smtClean="0"/>
                <a:t>.</a:t>
              </a:r>
              <a:endParaRPr lang="it-IT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4839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400" y="669925"/>
            <a:ext cx="38481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/>
              <a:t>Polarità delle molecole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1066800"/>
            <a:ext cx="8534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200"/>
              <a:t>Una molecola polare ha o un legame polare o due o più dipoli di legame che si sommano vettorialmente. Un esempio è l’acqua: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28600" y="4419600"/>
            <a:ext cx="8534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200"/>
              <a:t>Una molecola non polare o non ha legami polari, o ha due o più dipoli di legame che si elidono. Un esempio è il biossido di carbonio: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67000" y="15240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2204864"/>
            <a:ext cx="7011987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5257800"/>
            <a:ext cx="7478712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20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04800" y="53340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Elementi della stessa riga hanno dimensioni simili.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Elementi della stessa colonna hanno proprietà elettroniche e chimiche simili.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81000" y="7620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La Tavola Periodica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667000" y="152400"/>
            <a:ext cx="3810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1839913"/>
            <a:ext cx="6110287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88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400" y="1295400"/>
            <a:ext cx="8763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Un orbitale </a:t>
            </a:r>
            <a:r>
              <a:rPr lang="en-US" altLang="en-US" i="1"/>
              <a:t>s </a:t>
            </a:r>
            <a:r>
              <a:rPr lang="en-US" altLang="en-US"/>
              <a:t>presenta una densità elettonica sferica e una energia più bassa di altri orbitali nello stesso livello.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Un orbitale </a:t>
            </a:r>
            <a:r>
              <a:rPr lang="en-US" altLang="en-US" i="1"/>
              <a:t>p</a:t>
            </a:r>
            <a:r>
              <a:rPr lang="en-US" altLang="en-US"/>
              <a:t> presenta una forma a due lobi e contiene un nodo di densità elettronica presso il nucleo. Presenta una energia più alta di un orbitale </a:t>
            </a:r>
            <a:r>
              <a:rPr lang="en-US" altLang="en-US" i="1"/>
              <a:t>s</a:t>
            </a:r>
            <a:r>
              <a:rPr lang="en-US" altLang="en-US"/>
              <a:t>.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2400" y="7620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La Tavola Periodica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667000" y="152400"/>
            <a:ext cx="3810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6110288" cy="236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10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28600" y="762000"/>
            <a:ext cx="861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/>
              <a:t>Dal momento che è presente un solo orbitale nel primo livello, ed ogni </a:t>
            </a:r>
            <a:r>
              <a:rPr lang="en-US" altLang="en-US" sz="2000">
                <a:solidFill>
                  <a:srgbClr val="FF0000"/>
                </a:solidFill>
              </a:rPr>
              <a:t>orbitale</a:t>
            </a:r>
            <a:r>
              <a:rPr lang="en-US" altLang="en-US" sz="2000"/>
              <a:t> può contenere al massimo due elettroni, ci sono due elementi nella prima riga, H ed He.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28600" y="2962275"/>
            <a:ext cx="8610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/>
              <a:t>Ogni elemento della seconda riga della tavola periodica presenta quattro orbitali disponibili ad accettare ulteriori elettroni: </a:t>
            </a:r>
            <a:r>
              <a:rPr lang="en-US" altLang="en-US" sz="2000" i="1"/>
              <a:t>un orbitale 2s</a:t>
            </a:r>
            <a:r>
              <a:rPr lang="en-US" altLang="en-US" sz="2000"/>
              <a:t>, e </a:t>
            </a:r>
            <a:r>
              <a:rPr lang="en-US" altLang="en-US" sz="2000" i="1"/>
              <a:t>tre orbitali 2p</a:t>
            </a:r>
            <a:r>
              <a:rPr lang="en-US" altLang="en-US" sz="2000"/>
              <a:t>.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667000" y="15240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36270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3876675"/>
            <a:ext cx="7983537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22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8600" y="822325"/>
            <a:ext cx="46482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/>
              <a:t>Elementi della Seconda Riga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" y="1295400"/>
            <a:ext cx="8458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Dal momento che ognuno dei quattro orbitali disponibili nel secondo livello può ospitare due elettroni, gli elementi della seconda riga presentano una capacità massima di otto elettroni.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La seconda riga della tavola perodica consiste di otto elementi, ottenuti per aggiunta di elettroni agli orbitali  2</a:t>
            </a:r>
            <a:r>
              <a:rPr lang="en-US" altLang="en-US" i="1"/>
              <a:t>s</a:t>
            </a:r>
            <a:r>
              <a:rPr lang="en-US" altLang="en-US"/>
              <a:t> e 2</a:t>
            </a:r>
            <a:r>
              <a:rPr lang="en-US" altLang="en-US" i="1"/>
              <a:t>p</a:t>
            </a:r>
            <a:r>
              <a:rPr lang="en-US" altLang="en-US"/>
              <a:t>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667000" y="19685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/>
              <a:t>Struttura e Legame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43400"/>
            <a:ext cx="6831013" cy="15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01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91430" y="1196752"/>
            <a:ext cx="8382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Il legame è l’unione di due atomi in un arrangiamento stabile.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Attraverso il legame, gli atomi completano il livello esterno di elettroni di valenza.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Attraverso il legame, gli atomi raggiungono la configurazione stabile dei gas nobili.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I legami ionici si originano dal trasferimento di elettroni da un elemento ad un altro.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I legami covalenti si originano dalla compartecipazione di elettroni tra due nuclei.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667000" y="152400"/>
            <a:ext cx="3810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/>
              <a:t>Struttura</a:t>
            </a:r>
            <a:r>
              <a:rPr lang="en-US" altLang="en-US" sz="2600" dirty="0"/>
              <a:t> e </a:t>
            </a:r>
            <a:r>
              <a:rPr lang="en-US" altLang="en-US" sz="2600" dirty="0" err="1"/>
              <a:t>Legame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63948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2378</Words>
  <Application>Microsoft Office PowerPoint</Application>
  <PresentationFormat>On-screen Show (4:3)</PresentationFormat>
  <Paragraphs>192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Laurini Erik</dc:creator>
  <cp:lastModifiedBy>Laurini Erik</cp:lastModifiedBy>
  <cp:revision>63</cp:revision>
  <dcterms:created xsi:type="dcterms:W3CDTF">2016-10-29T10:32:52Z</dcterms:created>
  <dcterms:modified xsi:type="dcterms:W3CDTF">2017-01-25T10:39:21Z</dcterms:modified>
</cp:coreProperties>
</file>