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3" r:id="rId6"/>
    <p:sldId id="264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25/01/2017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94602" y="697597"/>
            <a:ext cx="815479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dirty="0" err="1" smtClean="0"/>
              <a:t>Chimica</a:t>
            </a:r>
            <a:r>
              <a:rPr lang="en-US" altLang="en-US" sz="4400" dirty="0" smtClean="0"/>
              <a:t> </a:t>
            </a:r>
            <a:r>
              <a:rPr lang="en-US" altLang="en-US" sz="4400" dirty="0" err="1"/>
              <a:t>O</a:t>
            </a:r>
            <a:r>
              <a:rPr lang="en-US" altLang="en-US" sz="4400" dirty="0" err="1" smtClean="0"/>
              <a:t>rganica</a:t>
            </a:r>
            <a:r>
              <a:rPr lang="en-US" altLang="en-US" sz="4400" dirty="0" smtClean="0"/>
              <a:t> e </a:t>
            </a:r>
            <a:r>
              <a:rPr lang="en-US" altLang="en-US" sz="4400" dirty="0" err="1" smtClean="0"/>
              <a:t>Biologica</a:t>
            </a:r>
            <a:endParaRPr lang="en-US" altLang="en-US" sz="4400" i="1" dirty="0">
              <a:latin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40131" y="2348880"/>
            <a:ext cx="266374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dirty="0" smtClean="0">
                <a:latin typeface="Times New Roman" pitchFamily="18" charset="0"/>
              </a:rPr>
              <a:t>Prof. Sabrina Pricl</a:t>
            </a: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latin typeface="Times New Roman" pitchFamily="18" charset="0"/>
              </a:rPr>
              <a:t>Prof. Erik Laurini</a:t>
            </a:r>
          </a:p>
          <a:p>
            <a:pPr algn="ctr" eaLnBrk="1" hangingPunct="1">
              <a:lnSpc>
                <a:spcPct val="150000"/>
              </a:lnSpc>
            </a:pPr>
            <a:endParaRPr lang="it-IT" altLang="en-US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it-IT" altLang="en-US" dirty="0" smtClean="0">
                <a:solidFill>
                  <a:srgbClr val="FF0000"/>
                </a:solidFill>
                <a:latin typeface="Times New Roman" pitchFamily="18" charset="0"/>
              </a:rPr>
              <a:t>ALCANI</a:t>
            </a: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it-IT" alt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Ossidazione di Alcani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686800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L’ossidazione ha come risultato un aumento del numero dei legami C—Z;   </a:t>
            </a:r>
            <a:r>
              <a:rPr lang="en-US" altLang="en-US" sz="2100" i="1"/>
              <a:t>oppure 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L’ossidazione ha come risultato una diminuzione del numero dei legami C—H.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La riduzione ha come risultato una diminuzione del numero dei legami C—Z;   </a:t>
            </a:r>
            <a:r>
              <a:rPr lang="en-US" altLang="en-US" sz="2100" i="1"/>
              <a:t>oppure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La riduzione ha come risultato un aumento del numero dei legami C—H.</a:t>
            </a:r>
            <a:r>
              <a:rPr lang="en-US" altLang="en-US"/>
              <a:t> 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86200" y="1206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17975"/>
            <a:ext cx="7162800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71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28600" y="1257300"/>
            <a:ext cx="86868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alcani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idrocarburi</a:t>
            </a:r>
            <a:r>
              <a:rPr lang="en-US" altLang="en-US" dirty="0"/>
              <a:t> </a:t>
            </a:r>
            <a:r>
              <a:rPr lang="en-US" altLang="en-US" dirty="0" err="1"/>
              <a:t>alifatici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</a:t>
            </a:r>
            <a:r>
              <a:rPr lang="en-US" altLang="en-US" dirty="0" err="1"/>
              <a:t>presentano</a:t>
            </a:r>
            <a:r>
              <a:rPr lang="en-US" altLang="en-US" dirty="0"/>
              <a:t> solo </a:t>
            </a:r>
            <a:r>
              <a:rPr lang="en-US" altLang="en-US" dirty="0" err="1"/>
              <a:t>legami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18" charset="2"/>
              </a:rPr>
              <a:t></a:t>
            </a:r>
            <a:r>
              <a:rPr lang="en-US" altLang="en-US" dirty="0"/>
              <a:t> C—C e C—H</a:t>
            </a:r>
            <a:r>
              <a:rPr lang="en-US" altLang="en-US" dirty="0">
                <a:sym typeface="Symbol" pitchFamily="18" charset="2"/>
              </a:rPr>
              <a:t>. </a:t>
            </a:r>
            <a:r>
              <a:rPr lang="en-US" altLang="en-US" dirty="0" err="1">
                <a:sym typeface="Symbol" pitchFamily="18" charset="2"/>
              </a:rPr>
              <a:t>Possono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essere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classificati</a:t>
            </a:r>
            <a:r>
              <a:rPr lang="en-US" altLang="en-US" dirty="0">
                <a:sym typeface="Symbol" pitchFamily="18" charset="2"/>
              </a:rPr>
              <a:t> come </a:t>
            </a:r>
            <a:r>
              <a:rPr lang="en-US" altLang="en-US" dirty="0" err="1">
                <a:sym typeface="Symbol" pitchFamily="18" charset="2"/>
              </a:rPr>
              <a:t>aciclici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ciclici</a:t>
            </a:r>
            <a:r>
              <a:rPr lang="en-US" altLang="en-US" dirty="0">
                <a:sym typeface="Symbol" pitchFamily="18" charset="2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Gli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alcani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aciclici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formula </a:t>
            </a:r>
            <a:r>
              <a:rPr lang="en-US" altLang="en-US" dirty="0" err="1">
                <a:sym typeface="Symbol" pitchFamily="18" charset="2"/>
              </a:rPr>
              <a:t>molecolare</a:t>
            </a:r>
            <a:r>
              <a:rPr lang="en-US" altLang="en-US" dirty="0">
                <a:sym typeface="Symbol" pitchFamily="18" charset="2"/>
              </a:rPr>
              <a:t> C</a:t>
            </a:r>
            <a:r>
              <a:rPr lang="en-US" altLang="en-US" baseline="-25000" dirty="0">
                <a:sym typeface="Symbol" pitchFamily="18" charset="2"/>
              </a:rPr>
              <a:t>n</a:t>
            </a:r>
            <a:r>
              <a:rPr lang="en-US" altLang="en-US" dirty="0">
                <a:sym typeface="Symbol" pitchFamily="18" charset="2"/>
              </a:rPr>
              <a:t>H</a:t>
            </a:r>
            <a:r>
              <a:rPr lang="en-US" altLang="en-US" baseline="-25000" dirty="0">
                <a:sym typeface="Symbol" pitchFamily="18" charset="2"/>
              </a:rPr>
              <a:t>2n+2</a:t>
            </a:r>
            <a:r>
              <a:rPr lang="en-US" altLang="en-US" dirty="0">
                <a:sym typeface="Symbol" pitchFamily="18" charset="2"/>
              </a:rPr>
              <a:t> (dove n = </a:t>
            </a:r>
            <a:r>
              <a:rPr lang="en-US" altLang="en-US" dirty="0" err="1">
                <a:sym typeface="Symbol" pitchFamily="18" charset="2"/>
              </a:rPr>
              <a:t>numero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intero</a:t>
            </a:r>
            <a:r>
              <a:rPr lang="en-US" altLang="en-US" dirty="0">
                <a:sym typeface="Symbol" pitchFamily="18" charset="2"/>
              </a:rPr>
              <a:t>) e </a:t>
            </a:r>
            <a:r>
              <a:rPr lang="en-US" altLang="en-US" dirty="0" err="1">
                <a:sym typeface="Symbol" pitchFamily="18" charset="2"/>
              </a:rPr>
              <a:t>contengono</a:t>
            </a:r>
            <a:r>
              <a:rPr lang="en-US" altLang="en-US" dirty="0">
                <a:sym typeface="Symbol" pitchFamily="18" charset="2"/>
              </a:rPr>
              <a:t> solo </a:t>
            </a:r>
            <a:r>
              <a:rPr lang="en-US" altLang="en-US" dirty="0" err="1">
                <a:sym typeface="Symbol" pitchFamily="18" charset="2"/>
              </a:rPr>
              <a:t>catene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lineari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ramificate</a:t>
            </a:r>
            <a:r>
              <a:rPr lang="en-US" altLang="en-US" dirty="0">
                <a:sym typeface="Symbol" pitchFamily="18" charset="2"/>
              </a:rPr>
              <a:t>. </a:t>
            </a:r>
            <a:r>
              <a:rPr lang="en-US" altLang="en-US" dirty="0" err="1">
                <a:sym typeface="Symbol" pitchFamily="18" charset="2"/>
              </a:rPr>
              <a:t>Sono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chiamati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anche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idrocarburi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saturi</a:t>
            </a: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perchè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il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massimo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numero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idrogeno</a:t>
            </a:r>
            <a:r>
              <a:rPr lang="en-US" altLang="en-US" dirty="0">
                <a:sym typeface="Symbol" pitchFamily="18" charset="2"/>
              </a:rPr>
              <a:t> per </a:t>
            </a:r>
            <a:r>
              <a:rPr lang="en-US" altLang="en-US" dirty="0" err="1">
                <a:sym typeface="Symbol" pitchFamily="18" charset="2"/>
              </a:rPr>
              <a:t>atomo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>
                <a:solidFill>
                  <a:schemeClr val="accent2"/>
                </a:solidFill>
                <a:sym typeface="Symbol" pitchFamily="18" charset="2"/>
              </a:rPr>
              <a:t>I </a:t>
            </a:r>
            <a:r>
              <a:rPr lang="en-US" altLang="en-US" dirty="0" err="1">
                <a:solidFill>
                  <a:schemeClr val="accent2"/>
                </a:solidFill>
                <a:sym typeface="Symbol" pitchFamily="18" charset="2"/>
              </a:rPr>
              <a:t>cicloalcani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contengono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uniti</a:t>
            </a:r>
            <a:r>
              <a:rPr lang="en-US" altLang="en-US" dirty="0">
                <a:sym typeface="Symbol" pitchFamily="18" charset="2"/>
              </a:rPr>
              <a:t> in </a:t>
            </a:r>
            <a:r>
              <a:rPr lang="en-US" altLang="en-US" dirty="0" err="1">
                <a:sym typeface="Symbol" pitchFamily="18" charset="2"/>
              </a:rPr>
              <a:t>uno</a:t>
            </a:r>
            <a:r>
              <a:rPr lang="en-US" altLang="en-US" dirty="0">
                <a:sym typeface="Symbol" pitchFamily="18" charset="2"/>
              </a:rPr>
              <a:t> o </a:t>
            </a:r>
            <a:r>
              <a:rPr lang="en-US" altLang="en-US" dirty="0" err="1">
                <a:sym typeface="Symbol" pitchFamily="18" charset="2"/>
              </a:rPr>
              <a:t>più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anelli</a:t>
            </a:r>
            <a:r>
              <a:rPr lang="en-US" altLang="en-US" dirty="0">
                <a:sym typeface="Symbol" pitchFamily="18" charset="2"/>
              </a:rPr>
              <a:t>. </a:t>
            </a:r>
            <a:r>
              <a:rPr lang="en-US" altLang="en-US" dirty="0" err="1">
                <a:sym typeface="Symbol" pitchFamily="18" charset="2"/>
              </a:rPr>
              <a:t>Poichè</a:t>
            </a:r>
            <a:r>
              <a:rPr lang="en-US" altLang="en-US" dirty="0">
                <a:sym typeface="Symbol" pitchFamily="18" charset="2"/>
              </a:rPr>
              <a:t> la </a:t>
            </a:r>
            <a:r>
              <a:rPr lang="en-US" altLang="en-US" dirty="0" err="1">
                <a:sym typeface="Symbol" pitchFamily="18" charset="2"/>
              </a:rPr>
              <a:t>loro</a:t>
            </a:r>
            <a:r>
              <a:rPr lang="en-US" altLang="en-US" dirty="0">
                <a:sym typeface="Symbol" pitchFamily="18" charset="2"/>
              </a:rPr>
              <a:t> formula </a:t>
            </a:r>
            <a:r>
              <a:rPr lang="en-US" altLang="en-US" dirty="0" err="1">
                <a:sym typeface="Symbol" pitchFamily="18" charset="2"/>
              </a:rPr>
              <a:t>generale</a:t>
            </a:r>
            <a:r>
              <a:rPr lang="en-US" altLang="en-US" dirty="0">
                <a:sym typeface="Symbol" pitchFamily="18" charset="2"/>
              </a:rPr>
              <a:t> è C</a:t>
            </a:r>
            <a:r>
              <a:rPr lang="en-US" altLang="en-US" baseline="-25000" dirty="0">
                <a:sym typeface="Symbol" pitchFamily="18" charset="2"/>
              </a:rPr>
              <a:t>n</a:t>
            </a:r>
            <a:r>
              <a:rPr lang="en-US" altLang="en-US" dirty="0">
                <a:sym typeface="Symbol" pitchFamily="18" charset="2"/>
              </a:rPr>
              <a:t>H</a:t>
            </a:r>
            <a:r>
              <a:rPr lang="en-US" altLang="en-US" baseline="-25000" dirty="0">
                <a:sym typeface="Symbol" pitchFamily="18" charset="2"/>
              </a:rPr>
              <a:t>2n</a:t>
            </a:r>
            <a:r>
              <a:rPr lang="en-US" altLang="en-US" dirty="0">
                <a:sym typeface="Symbol" pitchFamily="18" charset="2"/>
              </a:rPr>
              <a:t>, </a:t>
            </a:r>
            <a:r>
              <a:rPr lang="en-US" altLang="en-US" dirty="0" err="1">
                <a:sym typeface="Symbol" pitchFamily="18" charset="2"/>
              </a:rPr>
              <a:t>essi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hanno</a:t>
            </a:r>
            <a:r>
              <a:rPr lang="en-US" altLang="en-US" dirty="0">
                <a:sym typeface="Symbol" pitchFamily="18" charset="2"/>
              </a:rPr>
              <a:t> due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idrogeno</a:t>
            </a:r>
            <a:r>
              <a:rPr lang="en-US" altLang="en-US" dirty="0">
                <a:sym typeface="Symbol" pitchFamily="18" charset="2"/>
              </a:rPr>
              <a:t> in </a:t>
            </a:r>
            <a:r>
              <a:rPr lang="en-US" altLang="en-US" dirty="0" err="1">
                <a:sym typeface="Symbol" pitchFamily="18" charset="2"/>
              </a:rPr>
              <a:t>meno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rispetto</a:t>
            </a:r>
            <a:r>
              <a:rPr lang="en-US" altLang="en-US" dirty="0">
                <a:sym typeface="Symbol" pitchFamily="18" charset="2"/>
              </a:rPr>
              <a:t> ad un </a:t>
            </a:r>
            <a:r>
              <a:rPr lang="en-US" altLang="en-US" dirty="0" err="1">
                <a:sym typeface="Symbol" pitchFamily="18" charset="2"/>
              </a:rPr>
              <a:t>alcano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aciclico</a:t>
            </a:r>
            <a:r>
              <a:rPr lang="en-US" altLang="en-US" dirty="0">
                <a:sym typeface="Symbol" pitchFamily="18" charset="2"/>
              </a:rPr>
              <a:t> con lo </a:t>
            </a:r>
            <a:r>
              <a:rPr lang="en-US" altLang="en-US" dirty="0" err="1">
                <a:sym typeface="Symbol" pitchFamily="18" charset="2"/>
              </a:rPr>
              <a:t>stesso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err="1">
                <a:sym typeface="Symbol" pitchFamily="18" charset="2"/>
              </a:rPr>
              <a:t>numero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atomi</a:t>
            </a:r>
            <a:r>
              <a:rPr lang="en-US" altLang="en-US" dirty="0">
                <a:sym typeface="Symbol" pitchFamily="18" charset="2"/>
              </a:rPr>
              <a:t> di </a:t>
            </a:r>
            <a:r>
              <a:rPr lang="en-US" altLang="en-US" dirty="0" err="1">
                <a:sym typeface="Symbol" pitchFamily="18" charset="2"/>
              </a:rPr>
              <a:t>carbonio</a:t>
            </a:r>
            <a:r>
              <a:rPr lang="en-US" altLang="en-US" dirty="0">
                <a:sym typeface="Symbol" pitchFamily="18" charset="2"/>
              </a:rPr>
              <a:t>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28600" y="746125"/>
            <a:ext cx="4800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Introduzione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10000" y="15240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</p:spTree>
    <p:extLst>
      <p:ext uri="{BB962C8B-B14F-4D97-AF65-F5344CB8AC3E}">
        <p14:creationId xmlns:p14="http://schemas.microsoft.com/office/powerpoint/2010/main" val="212307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Introduzione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2400" y="993775"/>
            <a:ext cx="86868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/>
              <a:t>Tutti gli atomi di carbonio in un alcano sono circondati da quattro gruppi, sono pertanto ibridati </a:t>
            </a:r>
            <a:r>
              <a:rPr lang="en-US" altLang="en-US" sz="2100" i="1"/>
              <a:t>sp</a:t>
            </a:r>
            <a:r>
              <a:rPr lang="en-US" altLang="en-US" sz="2100" baseline="30000"/>
              <a:t>3</a:t>
            </a:r>
            <a:r>
              <a:rPr lang="en-US" altLang="en-US" sz="2100"/>
              <a:t>, tetraedrici e tutti gli </a:t>
            </a:r>
            <a:r>
              <a:rPr lang="it-IT" altLang="en-US" sz="2100"/>
              <a:t>angoli</a:t>
            </a:r>
            <a:r>
              <a:rPr lang="en-US" altLang="en-US" sz="2100"/>
              <a:t> di </a:t>
            </a:r>
            <a:r>
              <a:rPr lang="it-IT" altLang="en-US" sz="2100"/>
              <a:t>legame</a:t>
            </a:r>
            <a:r>
              <a:rPr lang="en-US" altLang="en-US" sz="2100"/>
              <a:t> sono di 109.5</a:t>
            </a:r>
            <a:r>
              <a:rPr lang="en-US" altLang="en-US" sz="2100">
                <a:cs typeface="Arial" charset="0"/>
              </a:rPr>
              <a:t>°</a:t>
            </a:r>
            <a:r>
              <a:rPr lang="en-US" altLang="en-US" sz="2100"/>
              <a:t>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810000" y="1524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Alcani</a:t>
            </a:r>
            <a:endParaRPr lang="en-US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8600" y="2655714"/>
            <a:ext cx="8610600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 dirty="0"/>
              <a:t>Ci due </a:t>
            </a:r>
            <a:r>
              <a:rPr lang="en-US" altLang="en-US" sz="2100" dirty="0" err="1"/>
              <a:t>composti</a:t>
            </a:r>
            <a:r>
              <a:rPr lang="en-US" altLang="en-US" sz="2100" dirty="0"/>
              <a:t> con formula </a:t>
            </a:r>
            <a:r>
              <a:rPr lang="en-US" altLang="en-US" sz="2100" dirty="0" err="1"/>
              <a:t>molecolare</a:t>
            </a:r>
            <a:r>
              <a:rPr lang="en-US" altLang="en-US" sz="2100" dirty="0"/>
              <a:t> C</a:t>
            </a:r>
            <a:r>
              <a:rPr lang="en-US" altLang="en-US" sz="2100" baseline="-25000" dirty="0"/>
              <a:t>4</a:t>
            </a:r>
            <a:r>
              <a:rPr lang="en-US" altLang="en-US" sz="2100" dirty="0"/>
              <a:t>H</a:t>
            </a:r>
            <a:r>
              <a:rPr lang="en-US" altLang="en-US" sz="2100" baseline="-25000" dirty="0"/>
              <a:t>10</a:t>
            </a:r>
            <a:r>
              <a:rPr lang="en-US" altLang="en-US" sz="2100" dirty="0"/>
              <a:t>, </a:t>
            </a:r>
            <a:r>
              <a:rPr lang="en-US" altLang="en-US" sz="2100" dirty="0" err="1"/>
              <a:t>che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il</a:t>
            </a:r>
            <a:r>
              <a:rPr lang="en-US" altLang="en-US" sz="2100" dirty="0"/>
              <a:t> </a:t>
            </a:r>
            <a:r>
              <a:rPr lang="en-US" altLang="en-US" sz="2100" dirty="0" err="1"/>
              <a:t>butano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l’isobutano</a:t>
            </a:r>
            <a:r>
              <a:rPr lang="en-US" altLang="en-US" sz="2100" dirty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detti</a:t>
            </a:r>
            <a:r>
              <a:rPr lang="en-US" altLang="en-US" sz="2100" dirty="0"/>
              <a:t> </a:t>
            </a:r>
            <a:r>
              <a:rPr lang="en-US" altLang="en-US" sz="2100" dirty="0" err="1">
                <a:solidFill>
                  <a:schemeClr val="accent2"/>
                </a:solidFill>
              </a:rPr>
              <a:t>isomeri</a:t>
            </a:r>
            <a:r>
              <a:rPr lang="en-US" altLang="en-US" sz="2100" dirty="0">
                <a:solidFill>
                  <a:schemeClr val="accent2"/>
                </a:solidFill>
              </a:rPr>
              <a:t> </a:t>
            </a:r>
            <a:r>
              <a:rPr lang="en-US" altLang="en-US" sz="2100" dirty="0" err="1"/>
              <a:t>costituzionali</a:t>
            </a:r>
            <a:r>
              <a:rPr lang="en-US" altLang="en-US" sz="2100" dirty="0"/>
              <a:t> o </a:t>
            </a:r>
            <a:r>
              <a:rPr lang="en-US" altLang="en-US" sz="2100" dirty="0" err="1"/>
              <a:t>isomeri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strutturali</a:t>
            </a:r>
            <a:r>
              <a:rPr lang="en-US" altLang="en-US" sz="2100" dirty="0"/>
              <a:t> </a:t>
            </a:r>
            <a:r>
              <a:rPr lang="en-US" altLang="en-US" sz="2100" dirty="0">
                <a:cs typeface="Arial" charset="0"/>
              </a:rPr>
              <a:t>due </a:t>
            </a:r>
            <a:r>
              <a:rPr lang="en-US" altLang="en-US" sz="2100" dirty="0" err="1">
                <a:cs typeface="Arial" charset="0"/>
              </a:rPr>
              <a:t>composti</a:t>
            </a:r>
            <a:r>
              <a:rPr lang="en-US" altLang="en-US" sz="2100" dirty="0">
                <a:cs typeface="Arial" charset="0"/>
              </a:rPr>
              <a:t> </a:t>
            </a:r>
            <a:r>
              <a:rPr lang="en-US" altLang="en-US" sz="2100" dirty="0" err="1">
                <a:cs typeface="Arial" charset="0"/>
              </a:rPr>
              <a:t>diversi</a:t>
            </a:r>
            <a:r>
              <a:rPr lang="en-US" altLang="en-US" sz="2100" dirty="0">
                <a:cs typeface="Arial" charset="0"/>
              </a:rPr>
              <a:t> con la </a:t>
            </a:r>
            <a:r>
              <a:rPr lang="en-US" altLang="en-US" sz="2100" dirty="0" err="1">
                <a:cs typeface="Arial" charset="0"/>
              </a:rPr>
              <a:t>stessa</a:t>
            </a:r>
            <a:r>
              <a:rPr lang="en-US" altLang="en-US" sz="2100" dirty="0">
                <a:cs typeface="Arial" charset="0"/>
              </a:rPr>
              <a:t> formula </a:t>
            </a:r>
            <a:r>
              <a:rPr lang="en-US" altLang="en-US" sz="2100" dirty="0" err="1">
                <a:cs typeface="Arial" charset="0"/>
              </a:rPr>
              <a:t>molecolare</a:t>
            </a:r>
            <a:endParaRPr lang="en-US" altLang="en-US" sz="21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52400" y="2204864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ISOMERI COSTITUZIONALI</a:t>
            </a:r>
          </a:p>
        </p:txBody>
      </p:sp>
      <p:pic>
        <p:nvPicPr>
          <p:cNvPr id="9" name="Picture 6" descr="0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8" y="4637484"/>
            <a:ext cx="5669280" cy="16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065440" y="4509120"/>
            <a:ext cx="282704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US" altLang="en-US" sz="1800" dirty="0"/>
              <a:t>Il </a:t>
            </a:r>
            <a:r>
              <a:rPr lang="en-US" altLang="en-US" sz="1800" dirty="0" err="1"/>
              <a:t>massimo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numero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isomeri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costituzionali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possibili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aumenta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incredibilmente</a:t>
            </a:r>
            <a:r>
              <a:rPr lang="en-US" altLang="en-US" sz="1800" dirty="0"/>
              <a:t> con </a:t>
            </a:r>
            <a:r>
              <a:rPr lang="en-US" altLang="en-US" sz="1800" dirty="0" err="1"/>
              <a:t>l’aumento</a:t>
            </a:r>
            <a:r>
              <a:rPr lang="en-US" altLang="en-US" sz="1800" dirty="0"/>
              <a:t> del </a:t>
            </a:r>
            <a:r>
              <a:rPr lang="en-US" altLang="en-US" sz="1800" dirty="0" err="1"/>
              <a:t>numero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atomi</a:t>
            </a:r>
            <a:r>
              <a:rPr lang="en-US" altLang="en-US" sz="1800" dirty="0"/>
              <a:t> di </a:t>
            </a:r>
            <a:r>
              <a:rPr lang="en-US" altLang="en-US" sz="1800" dirty="0" err="1"/>
              <a:t>carbonio</a:t>
            </a:r>
            <a:r>
              <a:rPr lang="en-US" altLang="en-US" sz="1800" dirty="0"/>
              <a:t> in un </a:t>
            </a:r>
            <a:r>
              <a:rPr lang="en-US" altLang="en-US" sz="1800" dirty="0" err="1"/>
              <a:t>alcano</a:t>
            </a:r>
            <a:r>
              <a:rPr lang="en-US" altLang="en-US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426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19236" y="1222772"/>
            <a:ext cx="8610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altLang="en-US" sz="2100" dirty="0" err="1"/>
              <a:t>Negli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alcani</a:t>
            </a:r>
            <a:r>
              <a:rPr lang="en-US" altLang="en-US" sz="2100" dirty="0"/>
              <a:t> e </a:t>
            </a:r>
            <a:r>
              <a:rPr lang="en-US" altLang="en-US" sz="2100" dirty="0" err="1"/>
              <a:t>negli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altri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composti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organici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classificati</a:t>
            </a:r>
            <a:r>
              <a:rPr lang="en-US" altLang="en-US" sz="2100" dirty="0"/>
              <a:t> in base al </a:t>
            </a:r>
            <a:r>
              <a:rPr lang="en-US" altLang="en-US" sz="2100" dirty="0" err="1"/>
              <a:t>numero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altri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a </a:t>
            </a:r>
            <a:r>
              <a:rPr lang="en-US" altLang="en-US" sz="2100" dirty="0" err="1"/>
              <a:t>essi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direttamente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. 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685800"/>
            <a:ext cx="480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/>
              <a:t>Introduzione</a:t>
            </a:r>
            <a:endParaRPr lang="en-US" alt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810000" y="15240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7" t="5108" r="20652" b="63969"/>
          <a:stretch/>
        </p:blipFill>
        <p:spPr bwMode="auto">
          <a:xfrm>
            <a:off x="1323975" y="3331133"/>
            <a:ext cx="64960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9236" y="5471244"/>
            <a:ext cx="8610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2575" indent="-282575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1" hangingPunct="1">
              <a:spcBef>
                <a:spcPct val="50000"/>
              </a:spcBef>
            </a:pPr>
            <a:r>
              <a:rPr lang="en-US" altLang="en-US" sz="2100" dirty="0" err="1"/>
              <a:t>Gli</a:t>
            </a:r>
            <a:r>
              <a:rPr lang="en-US" altLang="en-US" sz="2100" dirty="0"/>
              <a:t> </a:t>
            </a:r>
            <a:r>
              <a:rPr lang="en-US" altLang="en-US" sz="2100" dirty="0" err="1"/>
              <a:t>atomi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idrogeno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classificati</a:t>
            </a:r>
            <a:r>
              <a:rPr lang="en-US" altLang="en-US" sz="2100" dirty="0"/>
              <a:t> come </a:t>
            </a:r>
            <a:r>
              <a:rPr lang="en-US" altLang="en-US" sz="2100" dirty="0" err="1"/>
              <a:t>primari</a:t>
            </a:r>
            <a:r>
              <a:rPr lang="en-US" altLang="en-US" sz="2100" dirty="0"/>
              <a:t> (1</a:t>
            </a:r>
            <a:r>
              <a:rPr lang="en-US" altLang="en-US" sz="2100" dirty="0">
                <a:cs typeface="Arial" charset="0"/>
              </a:rPr>
              <a:t>°</a:t>
            </a:r>
            <a:r>
              <a:rPr lang="en-US" altLang="en-US" sz="2100" dirty="0"/>
              <a:t>), </a:t>
            </a:r>
            <a:r>
              <a:rPr lang="en-US" altLang="en-US" sz="2100" dirty="0" err="1"/>
              <a:t>secondari</a:t>
            </a:r>
            <a:r>
              <a:rPr lang="en-US" altLang="en-US" sz="2100" dirty="0"/>
              <a:t> (2°), o </a:t>
            </a:r>
            <a:r>
              <a:rPr lang="en-US" altLang="en-US" sz="2100" dirty="0" err="1"/>
              <a:t>terziari</a:t>
            </a:r>
            <a:r>
              <a:rPr lang="en-US" altLang="en-US" sz="2100" dirty="0"/>
              <a:t> (3</a:t>
            </a:r>
            <a:r>
              <a:rPr lang="en-US" altLang="en-US" sz="2100" dirty="0">
                <a:cs typeface="Arial" charset="0"/>
              </a:rPr>
              <a:t>°</a:t>
            </a:r>
            <a:r>
              <a:rPr lang="en-US" altLang="en-US" sz="2100" dirty="0"/>
              <a:t>) a </a:t>
            </a:r>
            <a:r>
              <a:rPr lang="en-US" altLang="en-US" sz="2100" dirty="0" err="1"/>
              <a:t>seconda</a:t>
            </a:r>
            <a:r>
              <a:rPr lang="en-US" altLang="en-US" sz="2100" dirty="0"/>
              <a:t> del </a:t>
            </a:r>
            <a:r>
              <a:rPr lang="en-US" altLang="en-US" sz="2100" dirty="0" err="1"/>
              <a:t>tipo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atomo</a:t>
            </a:r>
            <a:r>
              <a:rPr lang="en-US" altLang="en-US" sz="2100" dirty="0"/>
              <a:t> di </a:t>
            </a:r>
            <a:r>
              <a:rPr lang="en-US" altLang="en-US" sz="2100" dirty="0" err="1"/>
              <a:t>carbonio</a:t>
            </a:r>
            <a:r>
              <a:rPr lang="en-US" altLang="en-US" sz="2100" dirty="0"/>
              <a:t> al quale </a:t>
            </a:r>
            <a:r>
              <a:rPr lang="en-US" altLang="en-US" sz="2100" dirty="0" err="1"/>
              <a:t>sono</a:t>
            </a:r>
            <a:r>
              <a:rPr lang="en-US" altLang="en-US" sz="2100" dirty="0"/>
              <a:t> </a:t>
            </a:r>
            <a:r>
              <a:rPr lang="en-US" altLang="en-US" sz="2100" dirty="0" err="1"/>
              <a:t>legati</a:t>
            </a:r>
            <a:r>
              <a:rPr lang="en-US" altLang="en-US" sz="21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049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8458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Nomenclatura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534400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/>
              <a:t>Il nome di ogni molecola organica ha 3 parti: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La radice indica il numero di atomi di carbonio presenti nella catena carboniosa continua più lunga nella molecola.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Il suffisso indica quale gruppo funzionale è presente.</a:t>
            </a:r>
          </a:p>
          <a:p>
            <a:pPr algn="just"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Il prefisso ci dice l’identità, la posizione e il numero di sostituenti attaccati alla catena carboniosa.</a:t>
            </a:r>
          </a:p>
        </p:txBody>
      </p:sp>
      <p:pic>
        <p:nvPicPr>
          <p:cNvPr id="4" name="Picture 6" descr="0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58" t="41379" r="14583"/>
          <a:stretch>
            <a:fillRect/>
          </a:stretch>
        </p:blipFill>
        <p:spPr bwMode="auto">
          <a:xfrm>
            <a:off x="1066800" y="4419600"/>
            <a:ext cx="6934200" cy="189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886200" y="15240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</p:spTree>
    <p:extLst>
      <p:ext uri="{BB962C8B-B14F-4D97-AF65-F5344CB8AC3E}">
        <p14:creationId xmlns:p14="http://schemas.microsoft.com/office/powerpoint/2010/main" val="3520571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6700" y="136525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it-IT" altLang="en-US" sz="2000" dirty="0" smtClean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Prefissi usati nel sistema IUPAC per indicare la presenza di un numero di atomi di carbonio da 1 a 20 nella catena non ramificata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04800" y="1058863"/>
            <a:ext cx="86868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Prefisso</a:t>
            </a: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Numero di atomi                   </a:t>
            </a:r>
            <a:r>
              <a:rPr lang="it-IT" altLang="en-US" sz="1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Prefisso</a:t>
            </a: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Numero di atomi 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di carbonio                                                    di carbonio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4800" y="2063750"/>
            <a:ext cx="7986252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Et- 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Tetradec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Es- 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Eptadec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Ottadec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 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Nonadec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  <a:p>
            <a:pPr eaLnBrk="1" hangingPunct="1">
              <a:spcBef>
                <a:spcPct val="50000"/>
              </a:spcBef>
            </a:pP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it-IT" alt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Eicos</a:t>
            </a:r>
            <a:r>
              <a:rPr lang="it-IT" alt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                  </a:t>
            </a:r>
            <a:r>
              <a:rPr lang="it-IT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12622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1981200"/>
            <a:ext cx="8534400" cy="319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3838" indent="-22383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5000"/>
              </a:spcBef>
              <a:buFontTx/>
              <a:buChar char="•"/>
            </a:pPr>
            <a:r>
              <a:rPr lang="en-US" altLang="en-US" dirty="0"/>
              <a:t>I </a:t>
            </a:r>
            <a:r>
              <a:rPr lang="en-US" altLang="en-US" dirty="0" err="1"/>
              <a:t>sostituenti</a:t>
            </a:r>
            <a:r>
              <a:rPr lang="en-US" altLang="en-US" dirty="0"/>
              <a:t> </a:t>
            </a:r>
            <a:r>
              <a:rPr lang="en-US" altLang="en-US" dirty="0" err="1"/>
              <a:t>carboniosi</a:t>
            </a:r>
            <a:r>
              <a:rPr lang="en-US" altLang="en-US" dirty="0"/>
              <a:t> </a:t>
            </a:r>
            <a:r>
              <a:rPr lang="en-US" altLang="en-US" dirty="0" err="1"/>
              <a:t>legati</a:t>
            </a:r>
            <a:r>
              <a:rPr lang="en-US" altLang="en-US" dirty="0"/>
              <a:t> a </a:t>
            </a:r>
            <a:r>
              <a:rPr lang="en-US" altLang="en-US" dirty="0" err="1"/>
              <a:t>una</a:t>
            </a:r>
            <a:r>
              <a:rPr lang="en-US" altLang="en-US" dirty="0"/>
              <a:t> </a:t>
            </a:r>
            <a:r>
              <a:rPr lang="en-US" altLang="en-US" dirty="0" err="1"/>
              <a:t>lunga</a:t>
            </a:r>
            <a:r>
              <a:rPr lang="en-US" altLang="en-US" dirty="0"/>
              <a:t> catena di </a:t>
            </a:r>
            <a:r>
              <a:rPr lang="en-US" altLang="en-US" dirty="0" err="1"/>
              <a:t>atomi</a:t>
            </a:r>
            <a:r>
              <a:rPr lang="en-US" altLang="en-US" dirty="0"/>
              <a:t> di </a:t>
            </a:r>
            <a:r>
              <a:rPr lang="en-US" altLang="en-US" dirty="0" err="1"/>
              <a:t>carbonio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chiamati</a:t>
            </a:r>
            <a:r>
              <a:rPr lang="en-US" altLang="en-US" dirty="0"/>
              <a:t>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alchilici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5000"/>
              </a:spcBef>
              <a:buFontTx/>
              <a:buChar char="•"/>
            </a:pPr>
            <a:r>
              <a:rPr lang="en-US" altLang="en-US" dirty="0"/>
              <a:t>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alchilico</a:t>
            </a:r>
            <a:r>
              <a:rPr lang="en-US" altLang="en-US" dirty="0"/>
              <a:t> è </a:t>
            </a:r>
            <a:r>
              <a:rPr lang="en-US" altLang="en-US" dirty="0" err="1"/>
              <a:t>formato</a:t>
            </a:r>
            <a:r>
              <a:rPr lang="en-US" altLang="en-US" dirty="0"/>
              <a:t> </a:t>
            </a:r>
            <a:r>
              <a:rPr lang="en-US" altLang="en-US" dirty="0" err="1"/>
              <a:t>rimuovendo</a:t>
            </a:r>
            <a:r>
              <a:rPr lang="en-US" altLang="en-US" dirty="0"/>
              <a:t> un </a:t>
            </a:r>
            <a:r>
              <a:rPr lang="en-US" altLang="en-US" dirty="0" err="1"/>
              <a:t>atomo</a:t>
            </a:r>
            <a:r>
              <a:rPr lang="en-US" altLang="en-US" dirty="0"/>
              <a:t> di H da un </a:t>
            </a:r>
            <a:r>
              <a:rPr lang="en-US" altLang="en-US" dirty="0" err="1"/>
              <a:t>alcano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25000"/>
              </a:spcBef>
              <a:buFontTx/>
              <a:buChar char="•"/>
            </a:pPr>
            <a:r>
              <a:rPr lang="en-US" altLang="en-US" dirty="0"/>
              <a:t>Per  </a:t>
            </a:r>
            <a:r>
              <a:rPr lang="en-US" altLang="en-US" dirty="0" err="1"/>
              <a:t>nominare</a:t>
            </a:r>
            <a:r>
              <a:rPr lang="en-US" altLang="en-US" dirty="0"/>
              <a:t>  un </a:t>
            </a:r>
            <a:r>
              <a:rPr lang="en-US" altLang="en-US" dirty="0" err="1"/>
              <a:t>gruppo</a:t>
            </a:r>
            <a:r>
              <a:rPr lang="en-US" altLang="en-US" dirty="0"/>
              <a:t> </a:t>
            </a:r>
            <a:r>
              <a:rPr lang="en-US" altLang="en-US" dirty="0" err="1"/>
              <a:t>alchilco</a:t>
            </a:r>
            <a:r>
              <a:rPr lang="en-US" altLang="en-US" dirty="0"/>
              <a:t>, </a:t>
            </a:r>
            <a:r>
              <a:rPr lang="en-US" altLang="en-US" dirty="0" err="1"/>
              <a:t>cambiare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suffisso</a:t>
            </a:r>
            <a:r>
              <a:rPr lang="en-US" altLang="en-US" dirty="0"/>
              <a:t> </a:t>
            </a:r>
            <a:r>
              <a:rPr lang="en-US" altLang="en-US" i="1" dirty="0"/>
              <a:t>–</a:t>
            </a:r>
            <a:r>
              <a:rPr lang="en-US" altLang="en-US" i="1" dirty="0" err="1"/>
              <a:t>ano</a:t>
            </a:r>
            <a:r>
              <a:rPr lang="en-US" altLang="en-US" dirty="0"/>
              <a:t> </a:t>
            </a:r>
            <a:r>
              <a:rPr lang="en-US" altLang="en-US" dirty="0" err="1"/>
              <a:t>della</a:t>
            </a:r>
            <a:r>
              <a:rPr lang="en-US" altLang="en-US" dirty="0"/>
              <a:t> </a:t>
            </a:r>
            <a:r>
              <a:rPr lang="en-US" altLang="en-US" dirty="0" err="1"/>
              <a:t>radice</a:t>
            </a:r>
            <a:r>
              <a:rPr lang="en-US" altLang="en-US" dirty="0"/>
              <a:t> </a:t>
            </a:r>
            <a:r>
              <a:rPr lang="en-US" altLang="en-US" dirty="0" err="1"/>
              <a:t>dell’alcano</a:t>
            </a:r>
            <a:r>
              <a:rPr lang="en-US" altLang="en-US" dirty="0"/>
              <a:t> </a:t>
            </a:r>
            <a:r>
              <a:rPr lang="en-US" altLang="en-US" dirty="0" err="1"/>
              <a:t>corrispondente</a:t>
            </a:r>
            <a:r>
              <a:rPr lang="en-US" altLang="en-US" dirty="0"/>
              <a:t> in </a:t>
            </a:r>
            <a:r>
              <a:rPr lang="en-US" altLang="en-US" i="1" dirty="0"/>
              <a:t>–</a:t>
            </a:r>
            <a:r>
              <a:rPr lang="en-US" altLang="en-US" i="1" dirty="0" err="1"/>
              <a:t>ile</a:t>
            </a:r>
            <a:r>
              <a:rPr lang="en-US" altLang="en-US" i="1" dirty="0"/>
              <a:t>.</a:t>
            </a:r>
            <a:r>
              <a:rPr lang="en-US" altLang="en-US" dirty="0"/>
              <a:t> </a:t>
            </a:r>
            <a:r>
              <a:rPr lang="en-US" altLang="en-US" dirty="0" err="1"/>
              <a:t>Quindi</a:t>
            </a:r>
            <a:r>
              <a:rPr lang="en-US" altLang="en-US" dirty="0"/>
              <a:t> </a:t>
            </a:r>
            <a:r>
              <a:rPr lang="en-US" altLang="en-US" dirty="0" err="1"/>
              <a:t>metano</a:t>
            </a:r>
            <a:r>
              <a:rPr lang="en-US" altLang="en-US" dirty="0"/>
              <a:t> (CH</a:t>
            </a:r>
            <a:r>
              <a:rPr lang="en-US" altLang="en-US" baseline="-25000" dirty="0"/>
              <a:t>4</a:t>
            </a:r>
            <a:r>
              <a:rPr lang="en-US" altLang="en-US" dirty="0"/>
              <a:t>) </a:t>
            </a:r>
            <a:r>
              <a:rPr lang="en-US" altLang="en-US" dirty="0" err="1"/>
              <a:t>diventa</a:t>
            </a:r>
            <a:r>
              <a:rPr lang="en-US" altLang="en-US" dirty="0"/>
              <a:t> </a:t>
            </a:r>
            <a:r>
              <a:rPr lang="en-US" altLang="en-US" dirty="0" err="1"/>
              <a:t>metile</a:t>
            </a:r>
            <a:r>
              <a:rPr lang="en-US" altLang="en-US" dirty="0"/>
              <a:t> (CH</a:t>
            </a:r>
            <a:r>
              <a:rPr lang="en-US" altLang="en-US" baseline="-25000" dirty="0"/>
              <a:t>3</a:t>
            </a:r>
            <a:r>
              <a:rPr lang="en-US" altLang="en-US" dirty="0"/>
              <a:t>-) e </a:t>
            </a:r>
            <a:r>
              <a:rPr lang="en-US" altLang="en-US" dirty="0" err="1"/>
              <a:t>etano</a:t>
            </a:r>
            <a:r>
              <a:rPr lang="en-US" altLang="en-US" dirty="0"/>
              <a:t> (CH</a:t>
            </a:r>
            <a:r>
              <a:rPr lang="en-US" altLang="en-US" baseline="-25000" dirty="0"/>
              <a:t>3</a:t>
            </a:r>
            <a:r>
              <a:rPr lang="en-US" altLang="en-US" dirty="0"/>
              <a:t>CH</a:t>
            </a:r>
            <a:r>
              <a:rPr lang="en-US" altLang="en-US" baseline="-25000" dirty="0"/>
              <a:t>3</a:t>
            </a:r>
            <a:r>
              <a:rPr lang="en-US" altLang="en-US" dirty="0"/>
              <a:t>) </a:t>
            </a:r>
            <a:r>
              <a:rPr lang="en-US" altLang="en-US" dirty="0" err="1"/>
              <a:t>diventa</a:t>
            </a:r>
            <a:r>
              <a:rPr lang="en-US" altLang="en-US" dirty="0"/>
              <a:t> </a:t>
            </a:r>
            <a:r>
              <a:rPr lang="en-US" altLang="en-US" dirty="0" err="1"/>
              <a:t>etile</a:t>
            </a:r>
            <a:r>
              <a:rPr lang="en-US" altLang="en-US" dirty="0"/>
              <a:t> (CH</a:t>
            </a:r>
            <a:r>
              <a:rPr lang="en-US" altLang="en-US" baseline="-25000" dirty="0"/>
              <a:t>3</a:t>
            </a:r>
            <a:r>
              <a:rPr lang="en-US" altLang="en-US" dirty="0"/>
              <a:t>CH</a:t>
            </a:r>
            <a:r>
              <a:rPr lang="en-US" altLang="en-US" baseline="-25000" dirty="0"/>
              <a:t>2</a:t>
            </a:r>
            <a:r>
              <a:rPr lang="en-US" altLang="en-US" dirty="0"/>
              <a:t>-).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86200" y="1968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Alcani</a:t>
            </a:r>
            <a:endParaRPr lang="en-US" altLang="en-US" sz="2600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52400" y="1143000"/>
            <a:ext cx="8458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 dirty="0" err="1"/>
              <a:t>Nomenclatura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28115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Introduzione ai Cicloalcani—Cicloalcani disostituiti 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52400" y="1219200"/>
            <a:ext cx="883920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Gli stereoisomeri sono isomeri che differiscono solo nel modo in cui gli atomi sono orientati nello spazio.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I prefissi </a:t>
            </a:r>
            <a:r>
              <a:rPr lang="en-US" altLang="en-US">
                <a:solidFill>
                  <a:schemeClr val="accent2"/>
                </a:solidFill>
              </a:rPr>
              <a:t>cis</a:t>
            </a:r>
            <a:r>
              <a:rPr lang="en-US" altLang="en-US"/>
              <a:t> e </a:t>
            </a:r>
            <a:r>
              <a:rPr lang="en-US" altLang="en-US">
                <a:solidFill>
                  <a:schemeClr val="accent2"/>
                </a:solidFill>
              </a:rPr>
              <a:t>trans</a:t>
            </a:r>
            <a:r>
              <a:rPr lang="en-US" altLang="en-US"/>
              <a:t> sono usati per distinguere questi  stereoisomeri.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L’isomero cis ha due gruppi dalla stessa parte dell’anello.</a:t>
            </a:r>
          </a:p>
          <a:p>
            <a:pPr algn="just" eaLnBrk="1" hangingPunct="1">
              <a:spcBef>
                <a:spcPct val="20000"/>
              </a:spcBef>
              <a:buFontTx/>
              <a:buChar char="•"/>
            </a:pPr>
            <a:r>
              <a:rPr lang="en-US" altLang="en-US"/>
              <a:t>L’isomero trans ha due gruppi su parti opposte  dell’anello.</a:t>
            </a: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886200" y="1206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9" descr="0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00563"/>
            <a:ext cx="71628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96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52400" y="685800"/>
            <a:ext cx="8763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Ossidazione di Alcani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143000"/>
            <a:ext cx="8686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alcani</a:t>
            </a:r>
            <a:r>
              <a:rPr lang="en-US" altLang="en-US" dirty="0"/>
              <a:t> </a:t>
            </a:r>
            <a:r>
              <a:rPr lang="en-US" altLang="en-US" dirty="0" err="1"/>
              <a:t>sono</a:t>
            </a:r>
            <a:r>
              <a:rPr lang="en-US" altLang="en-US" dirty="0"/>
              <a:t> </a:t>
            </a:r>
            <a:r>
              <a:rPr lang="en-US" altLang="en-US" dirty="0" err="1"/>
              <a:t>l’unica</a:t>
            </a:r>
            <a:r>
              <a:rPr lang="en-US" altLang="en-US" dirty="0"/>
              <a:t> </a:t>
            </a:r>
            <a:r>
              <a:rPr lang="en-US" altLang="en-US" dirty="0" err="1"/>
              <a:t>famiglia</a:t>
            </a:r>
            <a:r>
              <a:rPr lang="en-US" altLang="en-US" dirty="0"/>
              <a:t> di </a:t>
            </a:r>
            <a:r>
              <a:rPr lang="en-US" altLang="en-US" dirty="0" err="1"/>
              <a:t>molecole</a:t>
            </a:r>
            <a:r>
              <a:rPr lang="en-US" altLang="en-US" dirty="0"/>
              <a:t> </a:t>
            </a:r>
            <a:r>
              <a:rPr lang="en-US" altLang="en-US" dirty="0" err="1"/>
              <a:t>organiche</a:t>
            </a:r>
            <a:r>
              <a:rPr lang="en-US" altLang="en-US" dirty="0"/>
              <a:t> </a:t>
            </a:r>
            <a:r>
              <a:rPr lang="en-US" altLang="en-US" dirty="0" err="1"/>
              <a:t>che</a:t>
            </a:r>
            <a:r>
              <a:rPr lang="en-US" altLang="en-US" dirty="0"/>
              <a:t> non </a:t>
            </a:r>
            <a:r>
              <a:rPr lang="en-US" altLang="en-US" dirty="0" err="1"/>
              <a:t>hanno</a:t>
            </a:r>
            <a:r>
              <a:rPr lang="en-US" altLang="en-US" dirty="0"/>
              <a:t> </a:t>
            </a:r>
            <a:r>
              <a:rPr lang="en-US" altLang="en-US" dirty="0" err="1"/>
              <a:t>gruppi</a:t>
            </a:r>
            <a:r>
              <a:rPr lang="en-US" altLang="en-US" dirty="0"/>
              <a:t> </a:t>
            </a:r>
            <a:r>
              <a:rPr lang="en-US" altLang="en-US" dirty="0" err="1"/>
              <a:t>funzionali</a:t>
            </a:r>
            <a:r>
              <a:rPr lang="en-US" altLang="en-US" dirty="0"/>
              <a:t>. </a:t>
            </a:r>
            <a:r>
              <a:rPr lang="en-US" altLang="en-US" dirty="0" err="1"/>
              <a:t>Pertanto</a:t>
            </a:r>
            <a:r>
              <a:rPr lang="en-US" altLang="en-US" dirty="0"/>
              <a:t> </a:t>
            </a:r>
            <a:r>
              <a:rPr lang="en-US" altLang="en-US" dirty="0" err="1"/>
              <a:t>danno</a:t>
            </a:r>
            <a:r>
              <a:rPr lang="en-US" altLang="en-US" dirty="0"/>
              <a:t> </a:t>
            </a:r>
            <a:r>
              <a:rPr lang="en-US" altLang="en-US" dirty="0" err="1"/>
              <a:t>luogo</a:t>
            </a:r>
            <a:r>
              <a:rPr lang="en-US" altLang="en-US" dirty="0"/>
              <a:t> a </a:t>
            </a:r>
            <a:r>
              <a:rPr lang="en-US" altLang="en-US" dirty="0" err="1"/>
              <a:t>poche</a:t>
            </a:r>
            <a:r>
              <a:rPr lang="en-US" altLang="en-US" dirty="0"/>
              <a:t> </a:t>
            </a:r>
            <a:r>
              <a:rPr lang="en-US" altLang="en-US" dirty="0" err="1"/>
              <a:t>reazioni</a:t>
            </a:r>
            <a:r>
              <a:rPr lang="en-US" altLang="en-US" dirty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/>
              <a:t>Una di </a:t>
            </a:r>
            <a:r>
              <a:rPr lang="en-US" altLang="en-US" dirty="0" err="1"/>
              <a:t>queste</a:t>
            </a:r>
            <a:r>
              <a:rPr lang="en-US" altLang="en-US" dirty="0"/>
              <a:t> </a:t>
            </a:r>
            <a:r>
              <a:rPr lang="en-US" altLang="en-US" dirty="0" err="1"/>
              <a:t>reazioni</a:t>
            </a:r>
            <a:r>
              <a:rPr lang="en-US" altLang="en-US" dirty="0"/>
              <a:t> è la </a:t>
            </a:r>
            <a:r>
              <a:rPr lang="en-US" altLang="en-US" dirty="0" err="1" smtClean="0"/>
              <a:t>combustione</a:t>
            </a:r>
            <a:r>
              <a:rPr lang="en-US" altLang="en-US" dirty="0" smtClean="0"/>
              <a:t>. La </a:t>
            </a:r>
            <a:r>
              <a:rPr lang="en-US" altLang="en-US" dirty="0" err="1"/>
              <a:t>combustione</a:t>
            </a:r>
            <a:r>
              <a:rPr lang="en-US" altLang="en-US" dirty="0"/>
              <a:t> è </a:t>
            </a:r>
            <a:r>
              <a:rPr lang="en-US" altLang="en-US" dirty="0" err="1"/>
              <a:t>una</a:t>
            </a:r>
            <a:r>
              <a:rPr lang="en-US" altLang="en-US" dirty="0"/>
              <a:t> </a:t>
            </a:r>
            <a:r>
              <a:rPr lang="en-US" altLang="en-US" dirty="0" err="1"/>
              <a:t>reazione</a:t>
            </a:r>
            <a:r>
              <a:rPr lang="en-US" altLang="en-US" dirty="0"/>
              <a:t> di </a:t>
            </a:r>
            <a:r>
              <a:rPr lang="en-US" altLang="en-US" dirty="0" err="1"/>
              <a:t>ossido-riduzione</a:t>
            </a:r>
            <a:r>
              <a:rPr lang="en-US" altLang="en-US" dirty="0" smtClean="0"/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n-US" altLang="en-US" dirty="0" err="1"/>
              <a:t>Gli</a:t>
            </a:r>
            <a:r>
              <a:rPr lang="en-US" altLang="en-US" dirty="0"/>
              <a:t> </a:t>
            </a:r>
            <a:r>
              <a:rPr lang="en-US" altLang="en-US" dirty="0" err="1"/>
              <a:t>alcani</a:t>
            </a:r>
            <a:r>
              <a:rPr lang="en-US" altLang="en-US" dirty="0"/>
              <a:t> </a:t>
            </a:r>
            <a:r>
              <a:rPr lang="en-US" altLang="en-US" dirty="0" err="1"/>
              <a:t>danno</a:t>
            </a:r>
            <a:r>
              <a:rPr lang="en-US" altLang="en-US" dirty="0"/>
              <a:t> </a:t>
            </a:r>
            <a:r>
              <a:rPr lang="en-US" altLang="en-US" dirty="0" err="1"/>
              <a:t>luogo</a:t>
            </a:r>
            <a:r>
              <a:rPr lang="en-US" altLang="en-US" dirty="0"/>
              <a:t> </a:t>
            </a:r>
            <a:r>
              <a:rPr lang="en-US" altLang="en-US" dirty="0" err="1"/>
              <a:t>alla</a:t>
            </a:r>
            <a:r>
              <a:rPr lang="en-US" altLang="en-US" dirty="0"/>
              <a:t> </a:t>
            </a:r>
            <a:r>
              <a:rPr lang="en-US" altLang="en-US" dirty="0" err="1"/>
              <a:t>combustione</a:t>
            </a:r>
            <a:r>
              <a:rPr lang="en-US" altLang="en-US" dirty="0"/>
              <a:t>—</a:t>
            </a:r>
            <a:r>
              <a:rPr lang="en-US" altLang="en-US" dirty="0" err="1"/>
              <a:t>cioè</a:t>
            </a:r>
            <a:r>
              <a:rPr lang="en-US" altLang="en-US" dirty="0"/>
              <a:t> </a:t>
            </a:r>
            <a:r>
              <a:rPr lang="en-US" altLang="en-US" dirty="0" err="1"/>
              <a:t>bruciano</a:t>
            </a:r>
            <a:r>
              <a:rPr lang="en-US" altLang="en-US" dirty="0"/>
              <a:t> in </a:t>
            </a:r>
            <a:r>
              <a:rPr lang="en-US" altLang="en-US" dirty="0" err="1"/>
              <a:t>presenza</a:t>
            </a:r>
            <a:r>
              <a:rPr lang="en-US" altLang="en-US" dirty="0"/>
              <a:t> di </a:t>
            </a:r>
            <a:r>
              <a:rPr lang="en-US" altLang="en-US" dirty="0" err="1"/>
              <a:t>ossigeno</a:t>
            </a:r>
            <a:r>
              <a:rPr lang="en-US" altLang="en-US" dirty="0"/>
              <a:t>, per </a:t>
            </a:r>
            <a:r>
              <a:rPr lang="en-US" altLang="en-US" dirty="0" err="1"/>
              <a:t>formare</a:t>
            </a:r>
            <a:r>
              <a:rPr lang="en-US" altLang="en-US" dirty="0"/>
              <a:t> </a:t>
            </a:r>
            <a:r>
              <a:rPr lang="en-US" altLang="en-US" dirty="0" err="1"/>
              <a:t>anidride</a:t>
            </a:r>
            <a:r>
              <a:rPr lang="en-US" altLang="en-US" dirty="0"/>
              <a:t> </a:t>
            </a:r>
            <a:r>
              <a:rPr lang="en-US" altLang="en-US" dirty="0" err="1"/>
              <a:t>carbonica</a:t>
            </a:r>
            <a:r>
              <a:rPr lang="en-US" altLang="en-US" dirty="0"/>
              <a:t> e </a:t>
            </a:r>
            <a:r>
              <a:rPr lang="en-US" altLang="en-US" dirty="0" err="1"/>
              <a:t>acqua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3886200" y="120650"/>
            <a:ext cx="1600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600"/>
              <a:t>Alcani</a:t>
            </a:r>
          </a:p>
        </p:txBody>
      </p:sp>
      <p:pic>
        <p:nvPicPr>
          <p:cNvPr id="5" name="Picture 6" descr="00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20" y="4407892"/>
            <a:ext cx="6309360" cy="2323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442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651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Laurini Erik</dc:creator>
  <cp:lastModifiedBy>Laurini Erik</cp:lastModifiedBy>
  <cp:revision>15</cp:revision>
  <dcterms:created xsi:type="dcterms:W3CDTF">2016-10-29T10:32:52Z</dcterms:created>
  <dcterms:modified xsi:type="dcterms:W3CDTF">2017-01-25T10:39:36Z</dcterms:modified>
</cp:coreProperties>
</file>