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94602" y="697597"/>
            <a:ext cx="815479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4400" dirty="0" err="1" smtClean="0"/>
              <a:t>Chimica</a:t>
            </a:r>
            <a:r>
              <a:rPr lang="en-US" altLang="en-US" sz="4400" dirty="0" smtClean="0"/>
              <a:t> </a:t>
            </a:r>
            <a:r>
              <a:rPr lang="en-US" altLang="en-US" sz="4400" dirty="0" err="1"/>
              <a:t>O</a:t>
            </a:r>
            <a:r>
              <a:rPr lang="en-US" altLang="en-US" sz="4400" dirty="0" err="1" smtClean="0"/>
              <a:t>rganica</a:t>
            </a:r>
            <a:r>
              <a:rPr lang="en-US" altLang="en-US" sz="4400" dirty="0" smtClean="0"/>
              <a:t> e </a:t>
            </a:r>
            <a:r>
              <a:rPr lang="en-US" altLang="en-US" sz="4400" dirty="0" err="1" smtClean="0"/>
              <a:t>Biologica</a:t>
            </a:r>
            <a:endParaRPr lang="en-US" altLang="en-US" sz="4400" i="1" dirty="0">
              <a:latin typeface="Times New Roman" pitchFamily="18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956015" y="2348880"/>
            <a:ext cx="3231974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en-US" dirty="0" smtClean="0">
                <a:latin typeface="Times New Roman" pitchFamily="18" charset="0"/>
              </a:rPr>
              <a:t>Prof. Sabrina Pricl</a:t>
            </a:r>
          </a:p>
          <a:p>
            <a:pPr algn="ctr" eaLnBrk="1" hangingPunct="1">
              <a:lnSpc>
                <a:spcPct val="150000"/>
              </a:lnSpc>
            </a:pPr>
            <a:r>
              <a:rPr lang="it-IT" altLang="en-US" dirty="0" smtClean="0">
                <a:latin typeface="Times New Roman" pitchFamily="18" charset="0"/>
              </a:rPr>
              <a:t>Prof. Erik Laurini</a:t>
            </a:r>
          </a:p>
          <a:p>
            <a:pPr algn="ctr" eaLnBrk="1" hangingPunct="1">
              <a:lnSpc>
                <a:spcPct val="150000"/>
              </a:lnSpc>
            </a:pPr>
            <a:endParaRPr lang="it-IT" altLang="en-US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 algn="ctr" eaLnBrk="1" hangingPunct="1">
              <a:lnSpc>
                <a:spcPct val="150000"/>
              </a:lnSpc>
            </a:pPr>
            <a:r>
              <a:rPr lang="it-IT" altLang="en-US" dirty="0" smtClean="0">
                <a:solidFill>
                  <a:srgbClr val="FF0000"/>
                </a:solidFill>
                <a:latin typeface="Times New Roman" pitchFamily="18" charset="0"/>
              </a:rPr>
              <a:t>ALCHENI&amp;ALCHINI</a:t>
            </a:r>
            <a:endParaRPr lang="it-IT" altLang="en-US" dirty="0">
              <a:solidFill>
                <a:srgbClr val="FF0000"/>
              </a:solidFill>
              <a:latin typeface="Times New Roman" pitchFamily="18" charset="0"/>
            </a:endParaRPr>
          </a:p>
          <a:p>
            <a:pPr algn="ctr" eaLnBrk="1" hangingPunct="1">
              <a:lnSpc>
                <a:spcPct val="150000"/>
              </a:lnSpc>
            </a:pPr>
            <a:endParaRPr lang="it-IT" altLang="en-US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69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581400" y="166688"/>
            <a:ext cx="1676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800"/>
              <a:t>Alcheni</a:t>
            </a: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52400" y="882650"/>
            <a:ext cx="8763000" cy="369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algn="just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sz="2600" dirty="0" err="1" smtClean="0"/>
              <a:t>Alogenazione</a:t>
            </a:r>
            <a:r>
              <a:rPr lang="en-US" altLang="en-US" sz="2600" dirty="0" smtClean="0"/>
              <a:t>: R-CH=CH-R </a:t>
            </a:r>
            <a:r>
              <a:rPr lang="en-US" altLang="en-US" sz="2600" dirty="0" smtClean="0">
                <a:sym typeface="Wingdings" panose="05000000000000000000" pitchFamily="2" charset="2"/>
              </a:rPr>
              <a:t> R-CH</a:t>
            </a:r>
            <a:r>
              <a:rPr lang="en-US" altLang="en-US" sz="2600" baseline="-25000" dirty="0" smtClean="0">
                <a:sym typeface="Wingdings" panose="05000000000000000000" pitchFamily="2" charset="2"/>
              </a:rPr>
              <a:t>2</a:t>
            </a:r>
            <a:r>
              <a:rPr lang="en-US" altLang="en-US" sz="2600" dirty="0" smtClean="0">
                <a:sym typeface="Wingdings" panose="05000000000000000000" pitchFamily="2" charset="2"/>
              </a:rPr>
              <a:t>-C</a:t>
            </a:r>
            <a:r>
              <a:rPr lang="en-US" altLang="en-US" sz="2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X</a:t>
            </a:r>
            <a:r>
              <a:rPr lang="en-US" altLang="en-US" sz="2600" dirty="0" smtClean="0">
                <a:sym typeface="Wingdings" panose="05000000000000000000" pitchFamily="2" charset="2"/>
              </a:rPr>
              <a:t>-R o R-C</a:t>
            </a:r>
            <a:r>
              <a:rPr lang="en-US" altLang="en-US" sz="2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X</a:t>
            </a:r>
            <a:r>
              <a:rPr lang="en-US" altLang="en-US" sz="2600" dirty="0" smtClean="0">
                <a:sym typeface="Wingdings" panose="05000000000000000000" pitchFamily="2" charset="2"/>
              </a:rPr>
              <a:t>-C</a:t>
            </a:r>
            <a:r>
              <a:rPr lang="en-US" altLang="en-US" sz="2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X</a:t>
            </a:r>
            <a:r>
              <a:rPr lang="en-US" altLang="en-US" sz="2600" dirty="0" smtClean="0">
                <a:sym typeface="Wingdings" panose="05000000000000000000" pitchFamily="2" charset="2"/>
              </a:rPr>
              <a:t>-R (X=F, Cl, Br, I)</a:t>
            </a:r>
          </a:p>
          <a:p>
            <a:pPr marL="457200" indent="-457200" algn="just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it-IT" altLang="en-US" sz="2600" dirty="0" smtClean="0">
                <a:sym typeface="Wingdings" panose="05000000000000000000" pitchFamily="2" charset="2"/>
              </a:rPr>
              <a:t>Idratazione: R-CH=CH-R  R-CH</a:t>
            </a:r>
            <a:r>
              <a:rPr lang="it-IT" altLang="en-US" sz="2600" baseline="-25000" dirty="0" smtClean="0">
                <a:sym typeface="Wingdings" panose="05000000000000000000" pitchFamily="2" charset="2"/>
              </a:rPr>
              <a:t>2</a:t>
            </a:r>
            <a:r>
              <a:rPr lang="it-IT" altLang="en-US" sz="2600" dirty="0" smtClean="0">
                <a:sym typeface="Wingdings" panose="05000000000000000000" pitchFamily="2" charset="2"/>
              </a:rPr>
              <a:t>-C</a:t>
            </a:r>
            <a:r>
              <a:rPr lang="it-IT" altLang="en-US" sz="2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OH</a:t>
            </a:r>
            <a:r>
              <a:rPr lang="it-IT" altLang="en-US" sz="2600" dirty="0" smtClean="0">
                <a:sym typeface="Wingdings" panose="05000000000000000000" pitchFamily="2" charset="2"/>
              </a:rPr>
              <a:t>-R</a:t>
            </a:r>
          </a:p>
          <a:p>
            <a:pPr marL="457200" indent="-457200" algn="just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it-IT" altLang="en-US" sz="2600" dirty="0" smtClean="0">
                <a:sym typeface="Wingdings" panose="05000000000000000000" pitchFamily="2" charset="2"/>
              </a:rPr>
              <a:t>Riduzione: R-CH=CH-R  R-C</a:t>
            </a:r>
            <a:r>
              <a:rPr lang="it-IT" altLang="en-US" sz="2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H</a:t>
            </a:r>
            <a:r>
              <a:rPr lang="it-IT" altLang="en-US" sz="2600" baseline="-25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2</a:t>
            </a:r>
            <a:r>
              <a:rPr lang="it-IT" altLang="en-US" sz="2600" dirty="0" smtClean="0">
                <a:sym typeface="Wingdings" panose="05000000000000000000" pitchFamily="2" charset="2"/>
              </a:rPr>
              <a:t>-C</a:t>
            </a:r>
            <a:r>
              <a:rPr lang="it-IT" altLang="en-US" sz="2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H</a:t>
            </a:r>
            <a:r>
              <a:rPr lang="it-IT" altLang="en-US" sz="2600" baseline="-25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2</a:t>
            </a:r>
            <a:r>
              <a:rPr lang="it-IT" altLang="en-US" sz="2600" dirty="0" smtClean="0">
                <a:sym typeface="Wingdings" panose="05000000000000000000" pitchFamily="2" charset="2"/>
              </a:rPr>
              <a:t>-R</a:t>
            </a:r>
          </a:p>
          <a:p>
            <a:pPr marL="457200" indent="-457200" algn="just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it-IT" altLang="en-US" sz="2600" dirty="0" smtClean="0">
                <a:sym typeface="Wingdings" panose="05000000000000000000" pitchFamily="2" charset="2"/>
              </a:rPr>
              <a:t>Ossidazione: R-CH=CH-R  composto ciclico</a:t>
            </a:r>
          </a:p>
          <a:p>
            <a:pPr marL="457200" indent="-457200" algn="just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it-IT" altLang="en-US" sz="2600" dirty="0" smtClean="0">
                <a:sym typeface="Wingdings" panose="05000000000000000000" pitchFamily="2" charset="2"/>
              </a:rPr>
              <a:t>Scissione ossidativa: R-CH=CH-R  chetone (R-</a:t>
            </a:r>
            <a:r>
              <a:rPr lang="it-IT" altLang="en-US" sz="2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C=O</a:t>
            </a:r>
            <a:r>
              <a:rPr lang="it-IT" altLang="en-US" sz="2600" dirty="0" smtClean="0">
                <a:sym typeface="Wingdings" panose="05000000000000000000" pitchFamily="2" charset="2"/>
              </a:rPr>
              <a:t>) + aldeide (R-</a:t>
            </a:r>
            <a:r>
              <a:rPr lang="it-IT" altLang="en-US" sz="2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CHO</a:t>
            </a:r>
            <a:r>
              <a:rPr lang="it-IT" altLang="en-US" sz="2600" dirty="0" smtClean="0">
                <a:sym typeface="Wingdings" panose="05000000000000000000" pitchFamily="2" charset="2"/>
              </a:rPr>
              <a:t>) </a:t>
            </a:r>
            <a:endParaRPr lang="en-US" altLang="en-US" sz="2600" dirty="0"/>
          </a:p>
        </p:txBody>
      </p:sp>
    </p:spTree>
    <p:extLst>
      <p:ext uri="{BB962C8B-B14F-4D97-AF65-F5344CB8AC3E}">
        <p14:creationId xmlns:p14="http://schemas.microsoft.com/office/powerpoint/2010/main" val="41936412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733800" y="-76200"/>
            <a:ext cx="1676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800"/>
              <a:t>Alchini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28600" y="685800"/>
            <a:ext cx="8686800" cy="430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US" sz="2300" dirty="0" err="1" smtClean="0"/>
              <a:t>Gli</a:t>
            </a:r>
            <a:r>
              <a:rPr lang="en-US" sz="2300" dirty="0" smtClean="0"/>
              <a:t> </a:t>
            </a:r>
            <a:r>
              <a:rPr lang="en-US" sz="2300" dirty="0" err="1" smtClean="0"/>
              <a:t>alchini</a:t>
            </a:r>
            <a:r>
              <a:rPr lang="en-US" sz="2300" dirty="0" smtClean="0"/>
              <a:t> </a:t>
            </a:r>
            <a:r>
              <a:rPr lang="en-US" sz="2300" dirty="0" err="1" smtClean="0"/>
              <a:t>contengono</a:t>
            </a:r>
            <a:r>
              <a:rPr lang="en-US" sz="2300" dirty="0" smtClean="0"/>
              <a:t> un </a:t>
            </a:r>
            <a:r>
              <a:rPr lang="en-US" sz="2300" dirty="0" err="1" smtClean="0"/>
              <a:t>triplo</a:t>
            </a:r>
            <a:r>
              <a:rPr lang="en-US" sz="2300" dirty="0" smtClean="0"/>
              <a:t> </a:t>
            </a:r>
            <a:r>
              <a:rPr lang="en-US" sz="2300" dirty="0" err="1" smtClean="0"/>
              <a:t>legame</a:t>
            </a:r>
            <a:r>
              <a:rPr lang="en-US" sz="2300" dirty="0" smtClean="0"/>
              <a:t> </a:t>
            </a:r>
            <a:r>
              <a:rPr lang="en-US" sz="2300" dirty="0" err="1" smtClean="0"/>
              <a:t>carbonio</a:t>
            </a:r>
            <a:r>
              <a:rPr lang="en-US" sz="2300" dirty="0" smtClean="0"/>
              <a:t>—</a:t>
            </a:r>
            <a:r>
              <a:rPr lang="en-US" sz="2300" dirty="0" err="1" smtClean="0"/>
              <a:t>carbonio</a:t>
            </a:r>
            <a:r>
              <a:rPr lang="en-US" sz="2300" dirty="0" smtClean="0"/>
              <a:t>.</a:t>
            </a:r>
          </a:p>
          <a:p>
            <a:pPr algn="just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US" sz="2300" dirty="0" err="1" smtClean="0">
                <a:solidFill>
                  <a:schemeClr val="accent2"/>
                </a:solidFill>
              </a:rPr>
              <a:t>Gli</a:t>
            </a:r>
            <a:r>
              <a:rPr lang="en-US" sz="2300" dirty="0" smtClean="0">
                <a:solidFill>
                  <a:schemeClr val="accent2"/>
                </a:solidFill>
              </a:rPr>
              <a:t> </a:t>
            </a:r>
            <a:r>
              <a:rPr lang="en-US" sz="2300" dirty="0" err="1" smtClean="0">
                <a:solidFill>
                  <a:schemeClr val="accent2"/>
                </a:solidFill>
              </a:rPr>
              <a:t>alchini</a:t>
            </a:r>
            <a:r>
              <a:rPr lang="en-US" sz="2300" dirty="0" smtClean="0">
                <a:solidFill>
                  <a:schemeClr val="accent2"/>
                </a:solidFill>
              </a:rPr>
              <a:t> </a:t>
            </a:r>
            <a:r>
              <a:rPr lang="en-US" sz="2300" dirty="0" err="1" smtClean="0">
                <a:solidFill>
                  <a:schemeClr val="accent2"/>
                </a:solidFill>
              </a:rPr>
              <a:t>terminali</a:t>
            </a:r>
            <a:r>
              <a:rPr lang="en-US" sz="2300" dirty="0" smtClean="0"/>
              <a:t> </a:t>
            </a:r>
            <a:r>
              <a:rPr lang="en-US" sz="2300" dirty="0" err="1" smtClean="0"/>
              <a:t>hanno</a:t>
            </a:r>
            <a:r>
              <a:rPr lang="en-US" sz="2300" dirty="0" smtClean="0"/>
              <a:t> </a:t>
            </a:r>
            <a:r>
              <a:rPr lang="en-US" sz="2300" dirty="0" err="1" smtClean="0"/>
              <a:t>il</a:t>
            </a:r>
            <a:r>
              <a:rPr lang="en-US" sz="2300" dirty="0" smtClean="0"/>
              <a:t> </a:t>
            </a:r>
            <a:r>
              <a:rPr lang="en-US" sz="2300" dirty="0" err="1" smtClean="0"/>
              <a:t>triplo</a:t>
            </a:r>
            <a:r>
              <a:rPr lang="en-US" sz="2300" dirty="0" smtClean="0"/>
              <a:t> </a:t>
            </a:r>
            <a:r>
              <a:rPr lang="en-US" sz="2300" dirty="0" err="1" smtClean="0"/>
              <a:t>legame</a:t>
            </a:r>
            <a:r>
              <a:rPr lang="en-US" sz="2300" dirty="0" smtClean="0"/>
              <a:t> </a:t>
            </a:r>
            <a:r>
              <a:rPr lang="en-US" sz="2300" dirty="0" err="1" smtClean="0"/>
              <a:t>all’estremità</a:t>
            </a:r>
            <a:r>
              <a:rPr lang="en-US" sz="2300" dirty="0" smtClean="0"/>
              <a:t> </a:t>
            </a:r>
            <a:r>
              <a:rPr lang="en-US" sz="2300" dirty="0" err="1" smtClean="0"/>
              <a:t>della</a:t>
            </a:r>
            <a:r>
              <a:rPr lang="en-US" sz="2300" dirty="0" smtClean="0"/>
              <a:t> catena </a:t>
            </a:r>
            <a:r>
              <a:rPr lang="en-US" sz="2300" dirty="0" err="1" smtClean="0"/>
              <a:t>carboniosa</a:t>
            </a:r>
            <a:endParaRPr lang="en-US" sz="2300" dirty="0" smtClean="0"/>
          </a:p>
          <a:p>
            <a:pPr algn="just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US" sz="2300" dirty="0" err="1" smtClean="0">
                <a:solidFill>
                  <a:schemeClr val="accent2"/>
                </a:solidFill>
              </a:rPr>
              <a:t>Gli</a:t>
            </a:r>
            <a:r>
              <a:rPr lang="en-US" sz="2300" dirty="0" smtClean="0">
                <a:solidFill>
                  <a:schemeClr val="accent2"/>
                </a:solidFill>
              </a:rPr>
              <a:t> </a:t>
            </a:r>
            <a:r>
              <a:rPr lang="en-US" sz="2300" dirty="0" err="1" smtClean="0">
                <a:solidFill>
                  <a:schemeClr val="accent2"/>
                </a:solidFill>
              </a:rPr>
              <a:t>alchini</a:t>
            </a:r>
            <a:r>
              <a:rPr lang="en-US" sz="2300" dirty="0" smtClean="0">
                <a:solidFill>
                  <a:schemeClr val="accent2"/>
                </a:solidFill>
              </a:rPr>
              <a:t> </a:t>
            </a:r>
            <a:r>
              <a:rPr lang="en-US" sz="2300" dirty="0" err="1" smtClean="0">
                <a:solidFill>
                  <a:schemeClr val="accent2"/>
                </a:solidFill>
              </a:rPr>
              <a:t>interni</a:t>
            </a:r>
            <a:r>
              <a:rPr lang="en-US" sz="2300" dirty="0" smtClean="0"/>
              <a:t> </a:t>
            </a:r>
            <a:r>
              <a:rPr lang="en-US" sz="2300" dirty="0" err="1" smtClean="0"/>
              <a:t>hanno</a:t>
            </a:r>
            <a:r>
              <a:rPr lang="en-US" sz="2300" dirty="0" smtClean="0"/>
              <a:t> </a:t>
            </a:r>
            <a:r>
              <a:rPr lang="en-US" dirty="0" smtClean="0"/>
              <a:t>un </a:t>
            </a:r>
            <a:r>
              <a:rPr lang="en-US" dirty="0" err="1" smtClean="0"/>
              <a:t>atomo</a:t>
            </a:r>
            <a:r>
              <a:rPr lang="en-US" dirty="0" smtClean="0"/>
              <a:t> di </a:t>
            </a:r>
            <a:r>
              <a:rPr lang="en-US" dirty="0" err="1" smtClean="0"/>
              <a:t>carbonio</a:t>
            </a:r>
            <a:r>
              <a:rPr lang="en-US" dirty="0" smtClean="0"/>
              <a:t> legato a </a:t>
            </a:r>
            <a:r>
              <a:rPr lang="en-US" dirty="0" err="1" smtClean="0"/>
              <a:t>ciascun</a:t>
            </a:r>
            <a:r>
              <a:rPr lang="en-US" dirty="0" smtClean="0"/>
              <a:t> </a:t>
            </a:r>
            <a:r>
              <a:rPr lang="en-US" dirty="0" err="1" smtClean="0"/>
              <a:t>atomo</a:t>
            </a:r>
            <a:r>
              <a:rPr lang="en-US" dirty="0" smtClean="0"/>
              <a:t> di </a:t>
            </a:r>
            <a:r>
              <a:rPr lang="en-US" sz="2300" dirty="0" err="1" smtClean="0"/>
              <a:t>carbonio</a:t>
            </a:r>
            <a:r>
              <a:rPr lang="en-US" sz="2300" dirty="0" smtClean="0"/>
              <a:t> del </a:t>
            </a:r>
            <a:r>
              <a:rPr lang="en-US" sz="2300" dirty="0" err="1" smtClean="0"/>
              <a:t>triplo</a:t>
            </a:r>
            <a:r>
              <a:rPr lang="en-US" sz="2300" dirty="0" smtClean="0"/>
              <a:t> </a:t>
            </a:r>
            <a:r>
              <a:rPr lang="en-US" sz="2300" dirty="0" err="1" smtClean="0"/>
              <a:t>legame</a:t>
            </a:r>
            <a:r>
              <a:rPr lang="en-US" sz="2300" dirty="0" smtClean="0"/>
              <a:t>.</a:t>
            </a:r>
          </a:p>
          <a:p>
            <a:pPr marL="0" indent="0" algn="just" eaLnBrk="1" hangingPunct="1">
              <a:spcBef>
                <a:spcPct val="20000"/>
              </a:spcBef>
              <a:defRPr/>
            </a:pPr>
            <a:endParaRPr lang="en-US" sz="2300" dirty="0" smtClean="0"/>
          </a:p>
          <a:p>
            <a:pPr algn="just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US" sz="2300" dirty="0" smtClean="0"/>
              <a:t>Un </a:t>
            </a:r>
            <a:r>
              <a:rPr lang="en-US" sz="2300" dirty="0" err="1" smtClean="0"/>
              <a:t>alchino</a:t>
            </a:r>
            <a:r>
              <a:rPr lang="en-US" sz="2300" dirty="0" smtClean="0"/>
              <a:t> ha </a:t>
            </a:r>
            <a:r>
              <a:rPr lang="en-US" sz="2300" dirty="0" smtClean="0">
                <a:solidFill>
                  <a:schemeClr val="accent2"/>
                </a:solidFill>
              </a:rPr>
              <a:t>formula</a:t>
            </a:r>
            <a:r>
              <a:rPr lang="en-US" sz="2300" dirty="0" smtClean="0"/>
              <a:t> </a:t>
            </a:r>
            <a:r>
              <a:rPr lang="en-US" sz="2300" dirty="0" err="1" smtClean="0">
                <a:solidFill>
                  <a:schemeClr val="accent2"/>
                </a:solidFill>
              </a:rPr>
              <a:t>molecolare</a:t>
            </a:r>
            <a:r>
              <a:rPr lang="en-US" sz="2300" dirty="0" smtClean="0">
                <a:solidFill>
                  <a:schemeClr val="accent2"/>
                </a:solidFill>
              </a:rPr>
              <a:t> </a:t>
            </a:r>
            <a:r>
              <a:rPr lang="en-US" sz="2300" dirty="0" err="1" smtClean="0">
                <a:solidFill>
                  <a:schemeClr val="accent2"/>
                </a:solidFill>
              </a:rPr>
              <a:t>generale</a:t>
            </a:r>
            <a:r>
              <a:rPr lang="en-US" sz="2300" dirty="0" smtClean="0">
                <a:solidFill>
                  <a:schemeClr val="accent2"/>
                </a:solidFill>
              </a:rPr>
              <a:t> C</a:t>
            </a:r>
            <a:r>
              <a:rPr lang="en-US" sz="2300" baseline="-25000" dirty="0" smtClean="0">
                <a:solidFill>
                  <a:schemeClr val="accent2"/>
                </a:solidFill>
              </a:rPr>
              <a:t>n</a:t>
            </a:r>
            <a:r>
              <a:rPr lang="en-US" sz="2300" dirty="0" smtClean="0">
                <a:solidFill>
                  <a:schemeClr val="accent2"/>
                </a:solidFill>
              </a:rPr>
              <a:t>H</a:t>
            </a:r>
            <a:r>
              <a:rPr lang="en-US" sz="2300" baseline="-25000" dirty="0" smtClean="0">
                <a:solidFill>
                  <a:schemeClr val="accent2"/>
                </a:solidFill>
              </a:rPr>
              <a:t>2n-2</a:t>
            </a:r>
            <a:r>
              <a:rPr lang="en-US" sz="2300" dirty="0" smtClean="0"/>
              <a:t>, </a:t>
            </a:r>
            <a:r>
              <a:rPr lang="en-US" sz="2300" dirty="0" err="1" smtClean="0"/>
              <a:t>quindi</a:t>
            </a:r>
            <a:r>
              <a:rPr lang="en-US" sz="2300" dirty="0" smtClean="0"/>
              <a:t> ha </a:t>
            </a:r>
            <a:r>
              <a:rPr lang="en-US" sz="2300" dirty="0" err="1" smtClean="0"/>
              <a:t>quattro</a:t>
            </a:r>
            <a:r>
              <a:rPr lang="en-US" sz="2300" dirty="0" smtClean="0"/>
              <a:t> </a:t>
            </a:r>
            <a:r>
              <a:rPr lang="en-US" sz="2300" dirty="0" err="1" smtClean="0"/>
              <a:t>idrogeni</a:t>
            </a:r>
            <a:r>
              <a:rPr lang="en-US" sz="2300" dirty="0" smtClean="0"/>
              <a:t> in </a:t>
            </a:r>
            <a:r>
              <a:rPr lang="en-US" sz="2300" dirty="0" err="1" smtClean="0"/>
              <a:t>meno</a:t>
            </a:r>
            <a:r>
              <a:rPr lang="en-US" sz="2300" dirty="0" smtClean="0"/>
              <a:t> del </a:t>
            </a:r>
            <a:r>
              <a:rPr lang="en-US" sz="2300" dirty="0" err="1" smtClean="0"/>
              <a:t>numero</a:t>
            </a:r>
            <a:r>
              <a:rPr lang="en-US" sz="2300" dirty="0" smtClean="0"/>
              <a:t> </a:t>
            </a:r>
            <a:r>
              <a:rPr lang="en-US" sz="2300" dirty="0" err="1" smtClean="0"/>
              <a:t>massimo</a:t>
            </a:r>
            <a:r>
              <a:rPr lang="en-US" sz="2300" dirty="0" smtClean="0"/>
              <a:t> </a:t>
            </a:r>
            <a:r>
              <a:rPr lang="en-US" sz="2300" dirty="0" err="1" smtClean="0"/>
              <a:t>possibile</a:t>
            </a:r>
            <a:r>
              <a:rPr lang="en-US" sz="2300" dirty="0" smtClean="0"/>
              <a:t> in base al </a:t>
            </a:r>
            <a:r>
              <a:rPr lang="en-US" sz="2300" dirty="0" err="1" smtClean="0"/>
              <a:t>numero</a:t>
            </a:r>
            <a:r>
              <a:rPr lang="en-US" sz="2300" dirty="0" smtClean="0"/>
              <a:t> di </a:t>
            </a:r>
            <a:r>
              <a:rPr lang="en-US" sz="2300" dirty="0" err="1" smtClean="0"/>
              <a:t>atomi</a:t>
            </a:r>
            <a:r>
              <a:rPr lang="en-US" sz="2300" dirty="0" smtClean="0"/>
              <a:t> di </a:t>
            </a:r>
            <a:r>
              <a:rPr lang="en-US" sz="2300" dirty="0" err="1" smtClean="0"/>
              <a:t>carbonio</a:t>
            </a:r>
            <a:r>
              <a:rPr lang="en-US" sz="2300" dirty="0" smtClean="0"/>
              <a:t> </a:t>
            </a:r>
            <a:r>
              <a:rPr lang="en-US" sz="2300" dirty="0" err="1" smtClean="0"/>
              <a:t>presenti</a:t>
            </a:r>
            <a:r>
              <a:rPr lang="en-US" sz="2300" dirty="0" smtClean="0"/>
              <a:t>. </a:t>
            </a:r>
            <a:r>
              <a:rPr lang="en-US" sz="2300" dirty="0" smtClean="0">
                <a:solidFill>
                  <a:schemeClr val="accent2"/>
                </a:solidFill>
              </a:rPr>
              <a:t>Un </a:t>
            </a:r>
            <a:r>
              <a:rPr lang="en-US" sz="2300" dirty="0" err="1" smtClean="0">
                <a:solidFill>
                  <a:schemeClr val="accent2"/>
                </a:solidFill>
              </a:rPr>
              <a:t>triplo</a:t>
            </a:r>
            <a:r>
              <a:rPr lang="en-US" sz="2300" dirty="0" smtClean="0">
                <a:solidFill>
                  <a:schemeClr val="accent2"/>
                </a:solidFill>
              </a:rPr>
              <a:t> </a:t>
            </a:r>
            <a:r>
              <a:rPr lang="en-US" sz="2300" dirty="0" err="1" smtClean="0">
                <a:solidFill>
                  <a:schemeClr val="accent2"/>
                </a:solidFill>
              </a:rPr>
              <a:t>legame</a:t>
            </a:r>
            <a:r>
              <a:rPr lang="en-US" sz="2300" dirty="0" smtClean="0">
                <a:solidFill>
                  <a:schemeClr val="accent2"/>
                </a:solidFill>
              </a:rPr>
              <a:t> introduce </a:t>
            </a:r>
            <a:r>
              <a:rPr lang="en-US" sz="2300" dirty="0" err="1" smtClean="0">
                <a:solidFill>
                  <a:schemeClr val="accent2"/>
                </a:solidFill>
              </a:rPr>
              <a:t>perciò</a:t>
            </a:r>
            <a:r>
              <a:rPr lang="en-US" sz="2300" dirty="0" smtClean="0">
                <a:solidFill>
                  <a:schemeClr val="accent2"/>
                </a:solidFill>
              </a:rPr>
              <a:t> due </a:t>
            </a:r>
            <a:r>
              <a:rPr lang="en-US" sz="2300" dirty="0" err="1" smtClean="0">
                <a:solidFill>
                  <a:schemeClr val="accent2"/>
                </a:solidFill>
              </a:rPr>
              <a:t>gradi</a:t>
            </a:r>
            <a:r>
              <a:rPr lang="en-US" sz="2300" dirty="0" smtClean="0">
                <a:solidFill>
                  <a:schemeClr val="accent2"/>
                </a:solidFill>
              </a:rPr>
              <a:t> di </a:t>
            </a:r>
            <a:r>
              <a:rPr lang="en-US" sz="2300" dirty="0" err="1" smtClean="0">
                <a:solidFill>
                  <a:schemeClr val="accent2"/>
                </a:solidFill>
              </a:rPr>
              <a:t>insaturazione</a:t>
            </a:r>
            <a:r>
              <a:rPr lang="en-US" sz="2300" dirty="0" smtClean="0"/>
              <a:t>.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52400" y="304800"/>
            <a:ext cx="87630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600"/>
              <a:t>Introduzione—Struttura e Legami</a:t>
            </a:r>
          </a:p>
        </p:txBody>
      </p:sp>
      <p:pic>
        <p:nvPicPr>
          <p:cNvPr id="5" name="Picture 12" descr="0001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5318125"/>
            <a:ext cx="7162800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21529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228600" y="990600"/>
            <a:ext cx="8686800" cy="110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15000"/>
              </a:spcBef>
              <a:buFontTx/>
              <a:buChar char="•"/>
            </a:pPr>
            <a:r>
              <a:rPr lang="en-US" altLang="en-US" sz="2100"/>
              <a:t>Il triplo legame consiste di 2 legami </a:t>
            </a:r>
            <a:r>
              <a:rPr lang="en-US" altLang="en-US" sz="2100">
                <a:sym typeface="Symbol" pitchFamily="18" charset="2"/>
              </a:rPr>
              <a:t> e un legame . </a:t>
            </a:r>
          </a:p>
          <a:p>
            <a:pPr algn="just" eaLnBrk="1" hangingPunct="1">
              <a:spcBef>
                <a:spcPct val="15000"/>
              </a:spcBef>
              <a:buFontTx/>
              <a:buChar char="•"/>
            </a:pPr>
            <a:r>
              <a:rPr lang="en-US" altLang="en-US" sz="2100">
                <a:sym typeface="Symbol" pitchFamily="18" charset="2"/>
              </a:rPr>
              <a:t>Ogni carbonio è ibridato </a:t>
            </a:r>
            <a:r>
              <a:rPr lang="en-US" altLang="en-US" sz="2100" i="1">
                <a:sym typeface="Symbol" pitchFamily="18" charset="2"/>
              </a:rPr>
              <a:t>sp</a:t>
            </a:r>
            <a:r>
              <a:rPr lang="en-US" altLang="en-US" sz="2100">
                <a:sym typeface="Symbol" pitchFamily="18" charset="2"/>
              </a:rPr>
              <a:t>, con geometria lineare e angoli di legame di 180</a:t>
            </a:r>
            <a:r>
              <a:rPr lang="en-US" altLang="en-US" sz="2100" baseline="30000">
                <a:sym typeface="Symbol" pitchFamily="18" charset="2"/>
              </a:rPr>
              <a:t>0</a:t>
            </a:r>
            <a:r>
              <a:rPr lang="en-US" altLang="en-US" sz="2100">
                <a:sym typeface="Symbol" pitchFamily="18" charset="2"/>
              </a:rPr>
              <a:t>.</a:t>
            </a:r>
            <a:endParaRPr lang="en-US" altLang="en-US" sz="2100"/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52400" y="533400"/>
            <a:ext cx="87630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600"/>
              <a:t>Introduzione—Struttura e Legami</a:t>
            </a:r>
          </a:p>
        </p:txBody>
      </p:sp>
      <p:pic>
        <p:nvPicPr>
          <p:cNvPr id="4" name="Picture 9" descr="0001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828800"/>
            <a:ext cx="3429000" cy="113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304800" y="3124200"/>
            <a:ext cx="853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900" y="3200400"/>
            <a:ext cx="6489700" cy="3608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581400" y="76200"/>
            <a:ext cx="1676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800" dirty="0" err="1"/>
              <a:t>Alchini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2521094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581400" y="76200"/>
            <a:ext cx="1676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800"/>
              <a:t>Alchini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52400" y="831850"/>
            <a:ext cx="8686800" cy="2827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15000"/>
              </a:spcBef>
              <a:buFontTx/>
              <a:buChar char="•"/>
            </a:pPr>
            <a:r>
              <a:rPr lang="en-US" altLang="en-US" sz="2100" dirty="0" err="1"/>
              <a:t>Nel</a:t>
            </a:r>
            <a:r>
              <a:rPr lang="en-US" altLang="en-US" sz="2100" dirty="0"/>
              <a:t> </a:t>
            </a:r>
            <a:r>
              <a:rPr lang="en-US" altLang="en-US" sz="2100" dirty="0" err="1"/>
              <a:t>sistema</a:t>
            </a:r>
            <a:r>
              <a:rPr lang="en-US" altLang="en-US" sz="2100" dirty="0"/>
              <a:t> IUPAC, </a:t>
            </a:r>
            <a:r>
              <a:rPr lang="en-US" altLang="en-US" sz="2100" dirty="0" err="1"/>
              <a:t>si</a:t>
            </a:r>
            <a:r>
              <a:rPr lang="en-US" altLang="en-US" sz="2100" dirty="0"/>
              <a:t> cambia </a:t>
            </a:r>
            <a:r>
              <a:rPr lang="en-US" altLang="en-US" sz="2100" dirty="0" err="1"/>
              <a:t>il</a:t>
            </a:r>
            <a:r>
              <a:rPr lang="en-US" altLang="en-US" sz="2100" dirty="0"/>
              <a:t> </a:t>
            </a:r>
            <a:r>
              <a:rPr lang="en-US" altLang="en-US" sz="2100" dirty="0" err="1"/>
              <a:t>suffisso</a:t>
            </a:r>
            <a:r>
              <a:rPr lang="en-US" altLang="en-US" sz="2100" dirty="0"/>
              <a:t> –</a:t>
            </a:r>
            <a:r>
              <a:rPr lang="en-US" altLang="en-US" sz="2100" dirty="0" err="1"/>
              <a:t>ano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dell’alcano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corrispondente</a:t>
            </a:r>
            <a:r>
              <a:rPr lang="en-US" altLang="en-US" sz="2100" dirty="0"/>
              <a:t> con </a:t>
            </a:r>
            <a:r>
              <a:rPr lang="en-US" altLang="en-US" sz="2100" dirty="0" err="1"/>
              <a:t>il</a:t>
            </a:r>
            <a:r>
              <a:rPr lang="en-US" altLang="en-US" sz="2100" dirty="0"/>
              <a:t> </a:t>
            </a:r>
            <a:r>
              <a:rPr lang="en-US" altLang="en-US" sz="2100" dirty="0" err="1"/>
              <a:t>suffisso</a:t>
            </a:r>
            <a:r>
              <a:rPr lang="en-US" altLang="en-US" sz="2100" dirty="0"/>
              <a:t> –</a:t>
            </a:r>
            <a:r>
              <a:rPr lang="en-US" altLang="en-US" sz="2100" dirty="0" err="1"/>
              <a:t>ino</a:t>
            </a:r>
            <a:r>
              <a:rPr lang="en-US" altLang="en-US" sz="2100" dirty="0"/>
              <a:t>.</a:t>
            </a:r>
          </a:p>
          <a:p>
            <a:pPr algn="just" eaLnBrk="1" hangingPunct="1">
              <a:spcBef>
                <a:spcPct val="15000"/>
              </a:spcBef>
              <a:buFontTx/>
              <a:buChar char="•"/>
            </a:pPr>
            <a:r>
              <a:rPr lang="en-US" altLang="en-US" sz="2100" dirty="0"/>
              <a:t>Si </a:t>
            </a:r>
            <a:r>
              <a:rPr lang="en-US" altLang="en-US" sz="2100" dirty="0" err="1"/>
              <a:t>sceglie</a:t>
            </a:r>
            <a:r>
              <a:rPr lang="en-US" altLang="en-US" sz="2100" dirty="0"/>
              <a:t> la catena </a:t>
            </a:r>
            <a:r>
              <a:rPr lang="en-US" altLang="en-US" sz="2100" dirty="0" err="1"/>
              <a:t>carboniosa</a:t>
            </a:r>
            <a:r>
              <a:rPr lang="en-US" altLang="en-US" sz="2100" dirty="0"/>
              <a:t> </a:t>
            </a:r>
            <a:r>
              <a:rPr lang="en-US" altLang="en-US" sz="2100" dirty="0" err="1"/>
              <a:t>più</a:t>
            </a:r>
            <a:r>
              <a:rPr lang="en-US" altLang="en-US" sz="2100" dirty="0"/>
              <a:t> </a:t>
            </a:r>
            <a:r>
              <a:rPr lang="en-US" altLang="en-US" sz="2100" dirty="0" err="1"/>
              <a:t>lunga</a:t>
            </a:r>
            <a:r>
              <a:rPr lang="en-US" altLang="en-US" sz="2100" dirty="0"/>
              <a:t> </a:t>
            </a:r>
            <a:r>
              <a:rPr lang="en-US" altLang="en-US" sz="2100" dirty="0" err="1"/>
              <a:t>che</a:t>
            </a:r>
            <a:r>
              <a:rPr lang="en-US" altLang="en-US" sz="2100" dirty="0"/>
              <a:t> </a:t>
            </a:r>
            <a:r>
              <a:rPr lang="en-US" altLang="en-US" sz="2100" dirty="0" err="1"/>
              <a:t>contiene</a:t>
            </a:r>
            <a:r>
              <a:rPr lang="en-US" altLang="en-US" sz="2100" dirty="0"/>
              <a:t> </a:t>
            </a:r>
            <a:r>
              <a:rPr lang="en-US" altLang="en-US" sz="2100" dirty="0" err="1"/>
              <a:t>entrambi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gli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atomi</a:t>
            </a:r>
            <a:r>
              <a:rPr lang="en-US" altLang="en-US" sz="2100" dirty="0"/>
              <a:t> del </a:t>
            </a:r>
            <a:r>
              <a:rPr lang="en-US" altLang="en-US" sz="2100" dirty="0" err="1"/>
              <a:t>triplo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legame</a:t>
            </a:r>
            <a:r>
              <a:rPr lang="en-US" altLang="en-US" sz="2100" dirty="0"/>
              <a:t> e </a:t>
            </a:r>
            <a:r>
              <a:rPr lang="en-US" altLang="en-US" sz="2100" dirty="0" err="1"/>
              <a:t>si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numera</a:t>
            </a:r>
            <a:r>
              <a:rPr lang="en-US" altLang="en-US" sz="2100" dirty="0"/>
              <a:t> la catena in </a:t>
            </a:r>
            <a:r>
              <a:rPr lang="en-US" altLang="en-US" sz="2100" dirty="0" err="1"/>
              <a:t>modo</a:t>
            </a:r>
            <a:r>
              <a:rPr lang="en-US" altLang="en-US" sz="2100" dirty="0"/>
              <a:t> da </a:t>
            </a:r>
            <a:r>
              <a:rPr lang="en-US" altLang="en-US" sz="2100" dirty="0" err="1"/>
              <a:t>assegnare</a:t>
            </a:r>
            <a:r>
              <a:rPr lang="en-US" altLang="en-US" sz="2100" dirty="0"/>
              <a:t> al </a:t>
            </a:r>
            <a:r>
              <a:rPr lang="en-US" altLang="en-US" sz="2100" dirty="0" err="1"/>
              <a:t>triplo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legame</a:t>
            </a:r>
            <a:r>
              <a:rPr lang="en-US" altLang="en-US" sz="2100" dirty="0"/>
              <a:t> </a:t>
            </a:r>
            <a:r>
              <a:rPr lang="en-US" altLang="en-US" sz="2100" dirty="0" err="1"/>
              <a:t>il</a:t>
            </a:r>
            <a:r>
              <a:rPr lang="en-US" altLang="en-US" sz="2100" dirty="0"/>
              <a:t> </a:t>
            </a:r>
            <a:r>
              <a:rPr lang="en-US" altLang="en-US" sz="2100" dirty="0" err="1"/>
              <a:t>numero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più</a:t>
            </a:r>
            <a:r>
              <a:rPr lang="en-US" altLang="en-US" sz="2100" dirty="0"/>
              <a:t> basso.</a:t>
            </a:r>
          </a:p>
          <a:p>
            <a:pPr algn="just" eaLnBrk="1" hangingPunct="1">
              <a:spcBef>
                <a:spcPct val="15000"/>
              </a:spcBef>
              <a:buFontTx/>
              <a:buChar char="•"/>
            </a:pPr>
            <a:r>
              <a:rPr lang="en-US" altLang="en-US" sz="2100" dirty="0" err="1"/>
              <a:t>L’alchino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più</a:t>
            </a:r>
            <a:r>
              <a:rPr lang="en-US" altLang="en-US" sz="2100" dirty="0"/>
              <a:t> </a:t>
            </a:r>
            <a:r>
              <a:rPr lang="en-US" altLang="en-US" sz="2100" dirty="0" err="1"/>
              <a:t>semplice</a:t>
            </a:r>
            <a:r>
              <a:rPr lang="en-US" altLang="en-US" sz="2100" dirty="0"/>
              <a:t>, H-C</a:t>
            </a:r>
            <a:r>
              <a:rPr lang="en-US" altLang="en-US" dirty="0">
                <a:sym typeface="Symbol" pitchFamily="18" charset="2"/>
              </a:rPr>
              <a:t></a:t>
            </a:r>
            <a:r>
              <a:rPr lang="en-US" altLang="en-US" sz="2100" dirty="0">
                <a:sym typeface="Symbol" pitchFamily="18" charset="2"/>
              </a:rPr>
              <a:t>C-H, </a:t>
            </a:r>
            <a:r>
              <a:rPr lang="en-US" altLang="en-US" sz="2100" dirty="0" err="1">
                <a:sym typeface="Symbol" pitchFamily="18" charset="2"/>
              </a:rPr>
              <a:t>che</a:t>
            </a:r>
            <a:r>
              <a:rPr lang="en-US" altLang="en-US" sz="2100" dirty="0">
                <a:sym typeface="Symbol" pitchFamily="18" charset="2"/>
              </a:rPr>
              <a:t> </a:t>
            </a:r>
            <a:r>
              <a:rPr lang="en-US" altLang="en-US" sz="2100" dirty="0" err="1">
                <a:sym typeface="Symbol" pitchFamily="18" charset="2"/>
              </a:rPr>
              <a:t>nel</a:t>
            </a:r>
            <a:r>
              <a:rPr lang="en-US" altLang="en-US" sz="2100" dirty="0">
                <a:sym typeface="Symbol" pitchFamily="18" charset="2"/>
              </a:rPr>
              <a:t> </a:t>
            </a:r>
            <a:r>
              <a:rPr lang="en-US" altLang="en-US" sz="2100" dirty="0" err="1">
                <a:sym typeface="Symbol" pitchFamily="18" charset="2"/>
              </a:rPr>
              <a:t>sistema</a:t>
            </a:r>
            <a:r>
              <a:rPr lang="en-US" altLang="en-US" sz="2100" dirty="0">
                <a:sym typeface="Symbol" pitchFamily="18" charset="2"/>
              </a:rPr>
              <a:t> IUPAC </a:t>
            </a:r>
            <a:r>
              <a:rPr lang="en-US" altLang="en-US" sz="2100" dirty="0" err="1">
                <a:sym typeface="Symbol" pitchFamily="18" charset="2"/>
              </a:rPr>
              <a:t>prende</a:t>
            </a:r>
            <a:r>
              <a:rPr lang="en-US" altLang="en-US" sz="2100" dirty="0">
                <a:sym typeface="Symbol" pitchFamily="18" charset="2"/>
              </a:rPr>
              <a:t> </a:t>
            </a:r>
            <a:r>
              <a:rPr lang="en-US" altLang="en-US" sz="2100" dirty="0" err="1">
                <a:sym typeface="Symbol" pitchFamily="18" charset="2"/>
              </a:rPr>
              <a:t>il</a:t>
            </a:r>
            <a:r>
              <a:rPr lang="en-US" altLang="en-US" sz="2100" dirty="0">
                <a:sym typeface="Symbol" pitchFamily="18" charset="2"/>
              </a:rPr>
              <a:t> </a:t>
            </a:r>
            <a:r>
              <a:rPr lang="en-US" altLang="en-US" sz="2100" dirty="0" err="1">
                <a:sym typeface="Symbol" pitchFamily="18" charset="2"/>
              </a:rPr>
              <a:t>nome</a:t>
            </a:r>
            <a:r>
              <a:rPr lang="en-US" altLang="en-US" sz="2100" dirty="0">
                <a:sym typeface="Symbol" pitchFamily="18" charset="2"/>
              </a:rPr>
              <a:t> di </a:t>
            </a:r>
            <a:r>
              <a:rPr lang="en-US" altLang="en-US" sz="2100" dirty="0" err="1">
                <a:solidFill>
                  <a:schemeClr val="accent2"/>
                </a:solidFill>
                <a:sym typeface="Symbol" pitchFamily="18" charset="2"/>
              </a:rPr>
              <a:t>etino</a:t>
            </a:r>
            <a:r>
              <a:rPr lang="en-US" altLang="en-US" sz="2100" dirty="0">
                <a:sym typeface="Symbol" pitchFamily="18" charset="2"/>
              </a:rPr>
              <a:t>, è </a:t>
            </a:r>
            <a:r>
              <a:rPr lang="en-US" altLang="en-US" sz="2100" dirty="0" err="1">
                <a:sym typeface="Symbol" pitchFamily="18" charset="2"/>
              </a:rPr>
              <a:t>spesso</a:t>
            </a:r>
            <a:r>
              <a:rPr lang="en-US" altLang="en-US" sz="2100" dirty="0">
                <a:sym typeface="Symbol" pitchFamily="18" charset="2"/>
              </a:rPr>
              <a:t> </a:t>
            </a:r>
            <a:r>
              <a:rPr lang="en-US" altLang="en-US" sz="2100" dirty="0" err="1">
                <a:sym typeface="Symbol" pitchFamily="18" charset="2"/>
              </a:rPr>
              <a:t>chiamato</a:t>
            </a:r>
            <a:r>
              <a:rPr lang="en-US" altLang="en-US" sz="2100" dirty="0">
                <a:sym typeface="Symbol" pitchFamily="18" charset="2"/>
              </a:rPr>
              <a:t> con </a:t>
            </a:r>
            <a:r>
              <a:rPr lang="en-US" altLang="en-US" sz="2100" dirty="0" err="1">
                <a:sym typeface="Symbol" pitchFamily="18" charset="2"/>
              </a:rPr>
              <a:t>il</a:t>
            </a:r>
            <a:r>
              <a:rPr lang="en-US" altLang="en-US" sz="2100" dirty="0">
                <a:sym typeface="Symbol" pitchFamily="18" charset="2"/>
              </a:rPr>
              <a:t> </a:t>
            </a:r>
            <a:r>
              <a:rPr lang="en-US" altLang="en-US" sz="2100" dirty="0" err="1">
                <a:sym typeface="Symbol" pitchFamily="18" charset="2"/>
              </a:rPr>
              <a:t>suo</a:t>
            </a:r>
            <a:r>
              <a:rPr lang="en-US" altLang="en-US" sz="2100" dirty="0">
                <a:sym typeface="Symbol" pitchFamily="18" charset="2"/>
              </a:rPr>
              <a:t> </a:t>
            </a:r>
            <a:r>
              <a:rPr lang="en-US" altLang="en-US" sz="2100" dirty="0" err="1">
                <a:sym typeface="Symbol" pitchFamily="18" charset="2"/>
              </a:rPr>
              <a:t>nome</a:t>
            </a:r>
            <a:r>
              <a:rPr lang="en-US" altLang="en-US" sz="2100" dirty="0">
                <a:sym typeface="Symbol" pitchFamily="18" charset="2"/>
              </a:rPr>
              <a:t> </a:t>
            </a:r>
            <a:r>
              <a:rPr lang="en-US" altLang="en-US" sz="2100" dirty="0" err="1">
                <a:sym typeface="Symbol" pitchFamily="18" charset="2"/>
              </a:rPr>
              <a:t>comune</a:t>
            </a:r>
            <a:r>
              <a:rPr lang="en-US" altLang="en-US" sz="2100" dirty="0">
                <a:sym typeface="Symbol" pitchFamily="18" charset="2"/>
              </a:rPr>
              <a:t> </a:t>
            </a:r>
            <a:r>
              <a:rPr lang="en-US" altLang="en-US" sz="2100" dirty="0" err="1">
                <a:solidFill>
                  <a:schemeClr val="accent2"/>
                </a:solidFill>
                <a:sym typeface="Symbol" pitchFamily="18" charset="2"/>
              </a:rPr>
              <a:t>acetilene</a:t>
            </a:r>
            <a:r>
              <a:rPr lang="en-US" altLang="en-US" sz="2100" dirty="0">
                <a:sym typeface="Symbol" pitchFamily="18" charset="2"/>
              </a:rPr>
              <a:t>.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52400" y="381000"/>
            <a:ext cx="87630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600" u="sng" dirty="0" err="1"/>
              <a:t>Nomenclatura</a:t>
            </a:r>
            <a:endParaRPr lang="en-US" altLang="en-US" sz="2600" u="sng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52400" y="3659547"/>
            <a:ext cx="87630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600" u="sng" dirty="0" err="1"/>
              <a:t>Proprietà</a:t>
            </a:r>
            <a:r>
              <a:rPr lang="en-US" altLang="en-US" sz="2600" u="sng" dirty="0"/>
              <a:t> </a:t>
            </a:r>
            <a:r>
              <a:rPr lang="en-US" altLang="en-US" sz="2600" u="sng" dirty="0" err="1"/>
              <a:t>Fisiche</a:t>
            </a:r>
            <a:endParaRPr lang="en-US" altLang="en-US" sz="2600" u="sng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45604" y="4437112"/>
            <a:ext cx="8686800" cy="2419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15000"/>
              </a:spcBef>
              <a:buFontTx/>
              <a:buChar char="•"/>
            </a:pPr>
            <a:r>
              <a:rPr lang="en-US" altLang="en-US" dirty="0" err="1" smtClean="0"/>
              <a:t>Assomigliano</a:t>
            </a:r>
            <a:r>
              <a:rPr lang="en-US" altLang="en-US" dirty="0" smtClean="0"/>
              <a:t> </a:t>
            </a:r>
            <a:r>
              <a:rPr lang="en-US" altLang="en-US" dirty="0"/>
              <a:t>a </a:t>
            </a:r>
            <a:r>
              <a:rPr lang="en-US" altLang="en-US" dirty="0" err="1"/>
              <a:t>quelle</a:t>
            </a:r>
            <a:r>
              <a:rPr lang="en-US" altLang="en-US" dirty="0"/>
              <a:t> </a:t>
            </a:r>
            <a:r>
              <a:rPr lang="en-US" altLang="en-US" dirty="0" err="1"/>
              <a:t>degli</a:t>
            </a:r>
            <a:r>
              <a:rPr lang="en-US" altLang="en-US" dirty="0"/>
              <a:t> </a:t>
            </a:r>
            <a:r>
              <a:rPr lang="en-US" altLang="en-US" dirty="0" err="1"/>
              <a:t>idrocarburi</a:t>
            </a:r>
            <a:r>
              <a:rPr lang="en-US" altLang="en-US" dirty="0"/>
              <a:t> con </a:t>
            </a:r>
            <a:r>
              <a:rPr lang="en-US" altLang="en-US" dirty="0" err="1"/>
              <a:t>struttura</a:t>
            </a:r>
            <a:r>
              <a:rPr lang="en-US" altLang="en-US" dirty="0"/>
              <a:t> e peso </a:t>
            </a:r>
            <a:r>
              <a:rPr lang="en-US" altLang="en-US" dirty="0" err="1"/>
              <a:t>meolecolare</a:t>
            </a:r>
            <a:r>
              <a:rPr lang="en-US" altLang="en-US" dirty="0"/>
              <a:t> </a:t>
            </a:r>
            <a:r>
              <a:rPr lang="en-US" altLang="en-US" dirty="0" err="1"/>
              <a:t>simili</a:t>
            </a:r>
            <a:r>
              <a:rPr lang="en-US" altLang="en-US" dirty="0"/>
              <a:t>.</a:t>
            </a:r>
          </a:p>
          <a:p>
            <a:pPr algn="just" eaLnBrk="1" hangingPunct="1">
              <a:spcBef>
                <a:spcPct val="15000"/>
              </a:spcBef>
              <a:buFontTx/>
              <a:buChar char="•"/>
            </a:pPr>
            <a:r>
              <a:rPr lang="en-US" altLang="en-US" dirty="0" err="1" smtClean="0"/>
              <a:t>Punti</a:t>
            </a:r>
            <a:r>
              <a:rPr lang="en-US" altLang="en-US" dirty="0" smtClean="0"/>
              <a:t> </a:t>
            </a:r>
            <a:r>
              <a:rPr lang="en-US" altLang="en-US" dirty="0"/>
              <a:t>di </a:t>
            </a:r>
            <a:r>
              <a:rPr lang="en-US" altLang="en-US" dirty="0" err="1"/>
              <a:t>fusione</a:t>
            </a:r>
            <a:r>
              <a:rPr lang="en-US" altLang="en-US" dirty="0"/>
              <a:t> e di </a:t>
            </a:r>
            <a:r>
              <a:rPr lang="en-US" altLang="en-US" dirty="0" err="1"/>
              <a:t>ebollizione</a:t>
            </a:r>
            <a:r>
              <a:rPr lang="en-US" altLang="en-US" dirty="0"/>
              <a:t> </a:t>
            </a:r>
            <a:r>
              <a:rPr lang="en-US" altLang="en-US" dirty="0" err="1" smtClean="0"/>
              <a:t>bassi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ed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aumentano</a:t>
            </a:r>
            <a:r>
              <a:rPr lang="en-US" altLang="en-US" dirty="0" smtClean="0"/>
              <a:t> </a:t>
            </a:r>
            <a:r>
              <a:rPr lang="en-US" altLang="en-US" dirty="0" err="1"/>
              <a:t>all’aumentare</a:t>
            </a:r>
            <a:r>
              <a:rPr lang="en-US" altLang="en-US" dirty="0"/>
              <a:t> del </a:t>
            </a:r>
            <a:r>
              <a:rPr lang="en-US" altLang="en-US" dirty="0" err="1"/>
              <a:t>numero</a:t>
            </a:r>
            <a:r>
              <a:rPr lang="en-US" altLang="en-US" dirty="0"/>
              <a:t> di </a:t>
            </a:r>
            <a:r>
              <a:rPr lang="en-US" altLang="en-US" dirty="0" err="1"/>
              <a:t>atomi</a:t>
            </a:r>
            <a:r>
              <a:rPr lang="en-US" altLang="en-US" dirty="0"/>
              <a:t> di  </a:t>
            </a:r>
            <a:r>
              <a:rPr lang="en-US" altLang="en-US" dirty="0" err="1"/>
              <a:t>carbonio</a:t>
            </a:r>
            <a:r>
              <a:rPr lang="en-US" altLang="en-US" dirty="0"/>
              <a:t>.</a:t>
            </a:r>
          </a:p>
          <a:p>
            <a:pPr algn="just" eaLnBrk="1" hangingPunct="1">
              <a:spcBef>
                <a:spcPct val="15000"/>
              </a:spcBef>
              <a:buFontTx/>
              <a:buChar char="•"/>
            </a:pPr>
            <a:r>
              <a:rPr lang="en-US" altLang="en-US" dirty="0" err="1"/>
              <a:t>Gli</a:t>
            </a:r>
            <a:r>
              <a:rPr lang="en-US" altLang="en-US" dirty="0"/>
              <a:t> </a:t>
            </a:r>
            <a:r>
              <a:rPr lang="en-US" altLang="en-US" dirty="0" err="1"/>
              <a:t>alchini</a:t>
            </a:r>
            <a:r>
              <a:rPr lang="en-US" altLang="en-US" dirty="0"/>
              <a:t> </a:t>
            </a:r>
            <a:r>
              <a:rPr lang="en-US" altLang="en-US" dirty="0" err="1"/>
              <a:t>sono</a:t>
            </a:r>
            <a:r>
              <a:rPr lang="en-US" altLang="en-US" dirty="0"/>
              <a:t> </a:t>
            </a:r>
            <a:r>
              <a:rPr lang="en-US" altLang="en-US" dirty="0" err="1"/>
              <a:t>solubili</a:t>
            </a:r>
            <a:r>
              <a:rPr lang="en-US" altLang="en-US" dirty="0"/>
              <a:t> </a:t>
            </a:r>
            <a:r>
              <a:rPr lang="en-US" altLang="en-US" dirty="0" err="1"/>
              <a:t>nei</a:t>
            </a:r>
            <a:r>
              <a:rPr lang="en-US" altLang="en-US" dirty="0"/>
              <a:t> </a:t>
            </a:r>
            <a:r>
              <a:rPr lang="en-US" altLang="en-US" dirty="0" err="1"/>
              <a:t>solventi</a:t>
            </a:r>
            <a:r>
              <a:rPr lang="en-US" altLang="en-US" dirty="0"/>
              <a:t> </a:t>
            </a:r>
            <a:r>
              <a:rPr lang="en-US" altLang="en-US" dirty="0" err="1"/>
              <a:t>organici</a:t>
            </a:r>
            <a:r>
              <a:rPr lang="en-US" altLang="en-US" dirty="0"/>
              <a:t> e </a:t>
            </a:r>
            <a:r>
              <a:rPr lang="en-US" altLang="en-US" dirty="0" err="1"/>
              <a:t>insolubili</a:t>
            </a:r>
            <a:r>
              <a:rPr lang="en-US" altLang="en-US" dirty="0"/>
              <a:t> in </a:t>
            </a:r>
            <a:r>
              <a:rPr lang="en-US" altLang="en-US" dirty="0" err="1"/>
              <a:t>acqua</a:t>
            </a:r>
            <a:r>
              <a:rPr lang="en-US" alt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761005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581400" y="166688"/>
            <a:ext cx="1676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800"/>
              <a:t>Alcheni</a:t>
            </a: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52400" y="882650"/>
            <a:ext cx="8763000" cy="409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algn="just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sz="2600" dirty="0" err="1" smtClean="0"/>
              <a:t>Addizione</a:t>
            </a:r>
            <a:r>
              <a:rPr lang="en-US" altLang="en-US" sz="2600" dirty="0" smtClean="0"/>
              <a:t>: R-C</a:t>
            </a:r>
            <a:r>
              <a:rPr lang="el-GR" altLang="en-US" sz="2600" dirty="0" smtClean="0"/>
              <a:t>Ξ</a:t>
            </a:r>
            <a:r>
              <a:rPr lang="en-US" altLang="en-US" sz="2600" dirty="0" smtClean="0"/>
              <a:t>C-R </a:t>
            </a:r>
            <a:r>
              <a:rPr lang="en-US" altLang="en-US" sz="2600" dirty="0" smtClean="0">
                <a:sym typeface="Wingdings" panose="05000000000000000000" pitchFamily="2" charset="2"/>
              </a:rPr>
              <a:t> R-C</a:t>
            </a:r>
            <a:r>
              <a:rPr lang="en-US" altLang="en-US" sz="2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X</a:t>
            </a:r>
            <a:r>
              <a:rPr lang="en-US" altLang="en-US" sz="2600" dirty="0" smtClean="0">
                <a:sym typeface="Wingdings" panose="05000000000000000000" pitchFamily="2" charset="2"/>
              </a:rPr>
              <a:t>=C</a:t>
            </a:r>
            <a:r>
              <a:rPr lang="en-US" altLang="en-US" sz="2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Y</a:t>
            </a:r>
            <a:r>
              <a:rPr lang="en-US" altLang="en-US" sz="2600" dirty="0" smtClean="0">
                <a:sym typeface="Wingdings" panose="05000000000000000000" pitchFamily="2" charset="2"/>
              </a:rPr>
              <a:t>-R</a:t>
            </a:r>
          </a:p>
          <a:p>
            <a:pPr marL="457200" indent="-457200" algn="just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it-IT" altLang="en-US" sz="2600" dirty="0" err="1" smtClean="0">
                <a:sym typeface="Wingdings" panose="05000000000000000000" pitchFamily="2" charset="2"/>
              </a:rPr>
              <a:t>Idroalogenazione</a:t>
            </a:r>
            <a:r>
              <a:rPr lang="it-IT" altLang="en-US" sz="2600" dirty="0" smtClean="0">
                <a:sym typeface="Wingdings" panose="05000000000000000000" pitchFamily="2" charset="2"/>
              </a:rPr>
              <a:t>: </a:t>
            </a:r>
            <a:r>
              <a:rPr lang="en-US" altLang="en-US" sz="2600" dirty="0"/>
              <a:t>R-C</a:t>
            </a:r>
            <a:r>
              <a:rPr lang="el-GR" altLang="en-US" sz="2600" dirty="0"/>
              <a:t>Ξ</a:t>
            </a:r>
            <a:r>
              <a:rPr lang="en-US" altLang="en-US" sz="2600" dirty="0"/>
              <a:t>C-R</a:t>
            </a:r>
            <a:r>
              <a:rPr lang="it-IT" altLang="en-US" sz="2600" dirty="0" smtClean="0">
                <a:sym typeface="Wingdings" panose="05000000000000000000" pitchFamily="2" charset="2"/>
              </a:rPr>
              <a:t>  R-C</a:t>
            </a:r>
            <a:r>
              <a:rPr lang="it-IT" altLang="en-US" sz="2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H</a:t>
            </a:r>
            <a:r>
              <a:rPr lang="it-IT" altLang="en-US" sz="2600" baseline="-25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2</a:t>
            </a:r>
            <a:r>
              <a:rPr lang="it-IT" altLang="en-US" sz="2600" dirty="0" smtClean="0">
                <a:sym typeface="Wingdings" panose="05000000000000000000" pitchFamily="2" charset="2"/>
              </a:rPr>
              <a:t>-C</a:t>
            </a:r>
            <a:r>
              <a:rPr lang="it-IT" altLang="en-US" sz="2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X</a:t>
            </a:r>
            <a:r>
              <a:rPr lang="it-IT" altLang="en-US" sz="2600" baseline="-25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2</a:t>
            </a:r>
            <a:r>
              <a:rPr lang="it-IT" altLang="en-US" sz="2600" dirty="0" smtClean="0">
                <a:sym typeface="Wingdings" panose="05000000000000000000" pitchFamily="2" charset="2"/>
              </a:rPr>
              <a:t>-R</a:t>
            </a:r>
          </a:p>
          <a:p>
            <a:pPr marL="457200" indent="-457200" algn="just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it-IT" altLang="en-US" sz="2600" dirty="0" smtClean="0">
                <a:sym typeface="Wingdings" panose="05000000000000000000" pitchFamily="2" charset="2"/>
              </a:rPr>
              <a:t>Idratazione: </a:t>
            </a:r>
            <a:r>
              <a:rPr lang="en-US" altLang="en-US" sz="2600" dirty="0"/>
              <a:t>R-C</a:t>
            </a:r>
            <a:r>
              <a:rPr lang="el-GR" altLang="en-US" sz="2600" dirty="0"/>
              <a:t>Ξ</a:t>
            </a:r>
            <a:r>
              <a:rPr lang="en-US" altLang="en-US" sz="2600" dirty="0"/>
              <a:t>C-R </a:t>
            </a:r>
            <a:r>
              <a:rPr lang="en-US" altLang="en-US" sz="2600" dirty="0" smtClean="0">
                <a:sym typeface="Wingdings" panose="05000000000000000000" pitchFamily="2" charset="2"/>
              </a:rPr>
              <a:t> R-C</a:t>
            </a:r>
            <a:r>
              <a:rPr lang="en-US" altLang="en-US" sz="2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H</a:t>
            </a:r>
            <a:r>
              <a:rPr lang="en-US" altLang="en-US" sz="2600" dirty="0" smtClean="0">
                <a:sym typeface="Wingdings" panose="05000000000000000000" pitchFamily="2" charset="2"/>
              </a:rPr>
              <a:t>=C</a:t>
            </a:r>
            <a:r>
              <a:rPr lang="en-US" altLang="en-US" sz="2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OH</a:t>
            </a:r>
            <a:r>
              <a:rPr lang="en-US" altLang="en-US" sz="2600" dirty="0" smtClean="0">
                <a:sym typeface="Wingdings" panose="05000000000000000000" pitchFamily="2" charset="2"/>
              </a:rPr>
              <a:t>-R (</a:t>
            </a:r>
            <a:r>
              <a:rPr lang="en-US" altLang="en-US" sz="2600" dirty="0" err="1" smtClean="0">
                <a:sym typeface="Wingdings" panose="05000000000000000000" pitchFamily="2" charset="2"/>
              </a:rPr>
              <a:t>idroalchene</a:t>
            </a:r>
            <a:r>
              <a:rPr lang="en-US" altLang="en-US" sz="2600" dirty="0" smtClean="0">
                <a:sym typeface="Wingdings" panose="05000000000000000000" pitchFamily="2" charset="2"/>
              </a:rPr>
              <a:t>) + R-C</a:t>
            </a:r>
            <a:r>
              <a:rPr lang="en-US" altLang="en-US" sz="2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H</a:t>
            </a:r>
            <a:r>
              <a:rPr lang="en-US" altLang="en-US" sz="2600" baseline="-25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2</a:t>
            </a:r>
            <a:r>
              <a:rPr lang="en-US" altLang="en-US" sz="2600" dirty="0" smtClean="0">
                <a:sym typeface="Wingdings" panose="05000000000000000000" pitchFamily="2" charset="2"/>
              </a:rPr>
              <a:t>-C</a:t>
            </a:r>
            <a:r>
              <a:rPr lang="en-US" altLang="en-US" sz="2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O</a:t>
            </a:r>
            <a:r>
              <a:rPr lang="en-US" altLang="en-US" sz="2600" dirty="0" smtClean="0">
                <a:sym typeface="Wingdings" panose="05000000000000000000" pitchFamily="2" charset="2"/>
              </a:rPr>
              <a:t>-R (</a:t>
            </a:r>
            <a:r>
              <a:rPr lang="en-US" altLang="en-US" sz="2600" dirty="0" err="1" smtClean="0">
                <a:sym typeface="Wingdings" panose="05000000000000000000" pitchFamily="2" charset="2"/>
              </a:rPr>
              <a:t>chetone</a:t>
            </a:r>
            <a:r>
              <a:rPr lang="en-US" altLang="en-US" sz="2600" dirty="0" smtClean="0">
                <a:sym typeface="Wingdings" panose="05000000000000000000" pitchFamily="2" charset="2"/>
              </a:rPr>
              <a:t>)</a:t>
            </a:r>
            <a:endParaRPr lang="it-IT" altLang="en-US" sz="2600" dirty="0" smtClean="0">
              <a:sym typeface="Wingdings" panose="05000000000000000000" pitchFamily="2" charset="2"/>
            </a:endParaRPr>
          </a:p>
          <a:p>
            <a:pPr marL="457200" indent="-457200" algn="just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it-IT" altLang="en-US" sz="2600" dirty="0" smtClean="0">
                <a:sym typeface="Wingdings" panose="05000000000000000000" pitchFamily="2" charset="2"/>
              </a:rPr>
              <a:t>Riduzione: R-C</a:t>
            </a:r>
            <a:r>
              <a:rPr lang="el-GR" altLang="en-US" sz="2600" dirty="0" smtClean="0"/>
              <a:t>Ξ</a:t>
            </a:r>
            <a:r>
              <a:rPr lang="it-IT" altLang="en-US" sz="2600" dirty="0" smtClean="0">
                <a:sym typeface="Wingdings" panose="05000000000000000000" pitchFamily="2" charset="2"/>
              </a:rPr>
              <a:t>C-R  R-CH</a:t>
            </a:r>
            <a:r>
              <a:rPr lang="it-IT" altLang="en-US" sz="2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=</a:t>
            </a:r>
            <a:r>
              <a:rPr lang="it-IT" altLang="en-US" sz="2600" dirty="0" smtClean="0">
                <a:sym typeface="Wingdings" panose="05000000000000000000" pitchFamily="2" charset="2"/>
              </a:rPr>
              <a:t>CH-R (alchene) + R-C</a:t>
            </a:r>
            <a:r>
              <a:rPr lang="it-IT" altLang="en-US" sz="2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H</a:t>
            </a:r>
            <a:r>
              <a:rPr lang="it-IT" altLang="en-US" sz="2600" baseline="-25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2</a:t>
            </a:r>
            <a:r>
              <a:rPr lang="it-IT" altLang="en-US" sz="2600" dirty="0" smtClean="0">
                <a:sym typeface="Wingdings" panose="05000000000000000000" pitchFamily="2" charset="2"/>
              </a:rPr>
              <a:t>-C</a:t>
            </a:r>
            <a:r>
              <a:rPr lang="it-IT" altLang="en-US" sz="2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H</a:t>
            </a:r>
            <a:r>
              <a:rPr lang="it-IT" altLang="en-US" sz="2600" baseline="-25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2</a:t>
            </a:r>
            <a:r>
              <a:rPr lang="it-IT" altLang="en-US" sz="2600" dirty="0" smtClean="0">
                <a:sym typeface="Wingdings" panose="05000000000000000000" pitchFamily="2" charset="2"/>
              </a:rPr>
              <a:t>-R (alcano) </a:t>
            </a:r>
          </a:p>
          <a:p>
            <a:pPr marL="457200" indent="-457200" algn="just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it-IT" altLang="en-US" sz="2600" dirty="0" smtClean="0">
                <a:sym typeface="Wingdings" panose="05000000000000000000" pitchFamily="2" charset="2"/>
              </a:rPr>
              <a:t>Scissione ossidativa: R</a:t>
            </a:r>
            <a:r>
              <a:rPr lang="it-IT" altLang="en-US" sz="2600" baseline="-25000" dirty="0" smtClean="0">
                <a:sym typeface="Wingdings" panose="05000000000000000000" pitchFamily="2" charset="2"/>
              </a:rPr>
              <a:t>1</a:t>
            </a:r>
            <a:r>
              <a:rPr lang="it-IT" altLang="en-US" sz="2600" dirty="0" smtClean="0">
                <a:sym typeface="Wingdings" panose="05000000000000000000" pitchFamily="2" charset="2"/>
              </a:rPr>
              <a:t>-C</a:t>
            </a:r>
            <a:r>
              <a:rPr lang="el-GR" altLang="en-US" sz="2600" dirty="0"/>
              <a:t>Ξ</a:t>
            </a:r>
            <a:r>
              <a:rPr lang="it-IT" altLang="en-US" sz="2600" dirty="0" smtClean="0">
                <a:sym typeface="Wingdings" panose="05000000000000000000" pitchFamily="2" charset="2"/>
              </a:rPr>
              <a:t>C-R</a:t>
            </a:r>
            <a:r>
              <a:rPr lang="it-IT" altLang="en-US" sz="2600" baseline="-25000" dirty="0" smtClean="0">
                <a:sym typeface="Wingdings" panose="05000000000000000000" pitchFamily="2" charset="2"/>
              </a:rPr>
              <a:t>2</a:t>
            </a:r>
            <a:r>
              <a:rPr lang="it-IT" altLang="en-US" sz="2600" dirty="0" smtClean="0">
                <a:sym typeface="Wingdings" panose="05000000000000000000" pitchFamily="2" charset="2"/>
              </a:rPr>
              <a:t>  acidi carbossilici (R</a:t>
            </a:r>
            <a:r>
              <a:rPr lang="it-IT" altLang="en-US" sz="2600" baseline="-25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1/2</a:t>
            </a:r>
            <a:r>
              <a:rPr lang="it-IT" altLang="en-US" sz="2600" dirty="0" smtClean="0">
                <a:sym typeface="Wingdings" panose="05000000000000000000" pitchFamily="2" charset="2"/>
              </a:rPr>
              <a:t>-</a:t>
            </a:r>
            <a:r>
              <a:rPr lang="it-IT" altLang="en-US" sz="2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COOH</a:t>
            </a:r>
            <a:r>
              <a:rPr lang="it-IT" altLang="en-US" sz="2600" dirty="0" smtClean="0">
                <a:sym typeface="Wingdings" panose="05000000000000000000" pitchFamily="2" charset="2"/>
              </a:rPr>
              <a:t>) + anidride carbonica (</a:t>
            </a:r>
            <a:r>
              <a:rPr lang="it-IT" altLang="en-US" sz="2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CO</a:t>
            </a:r>
            <a:r>
              <a:rPr lang="it-IT" altLang="en-US" sz="2600" baseline="-25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2</a:t>
            </a:r>
            <a:r>
              <a:rPr lang="it-IT" altLang="en-US" sz="2600" dirty="0" smtClean="0">
                <a:sym typeface="Wingdings" panose="05000000000000000000" pitchFamily="2" charset="2"/>
              </a:rPr>
              <a:t>) </a:t>
            </a:r>
            <a:endParaRPr lang="en-US" altLang="en-US" sz="2600" dirty="0"/>
          </a:p>
        </p:txBody>
      </p:sp>
    </p:spTree>
    <p:extLst>
      <p:ext uri="{BB962C8B-B14F-4D97-AF65-F5344CB8AC3E}">
        <p14:creationId xmlns:p14="http://schemas.microsoft.com/office/powerpoint/2010/main" val="35221144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8048" b="18048"/>
          <a:stretch>
            <a:fillRect/>
          </a:stretch>
        </p:blipFill>
        <p:spPr bwMode="auto">
          <a:xfrm>
            <a:off x="669925" y="431800"/>
            <a:ext cx="7804150" cy="492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3657600" y="166688"/>
            <a:ext cx="1676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Alchini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52400" y="806450"/>
            <a:ext cx="87630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algn="just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sz="2600" dirty="0" err="1" smtClean="0"/>
              <a:t>Reazioni</a:t>
            </a:r>
            <a:endParaRPr lang="en-US" altLang="en-US" sz="2600" dirty="0"/>
          </a:p>
        </p:txBody>
      </p:sp>
    </p:spTree>
    <p:extLst>
      <p:ext uri="{BB962C8B-B14F-4D97-AF65-F5344CB8AC3E}">
        <p14:creationId xmlns:p14="http://schemas.microsoft.com/office/powerpoint/2010/main" val="3066043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581400" y="0"/>
            <a:ext cx="1676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800"/>
              <a:t>Alcheni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28600" y="990600"/>
            <a:ext cx="8686800" cy="374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en-US" altLang="en-US"/>
              <a:t>Gli alcheni sono anche chiamati </a:t>
            </a:r>
            <a:r>
              <a:rPr lang="en-US" altLang="en-US">
                <a:solidFill>
                  <a:schemeClr val="accent2"/>
                </a:solidFill>
              </a:rPr>
              <a:t>olefine</a:t>
            </a:r>
            <a:r>
              <a:rPr lang="en-US" altLang="en-US"/>
              <a:t>.</a:t>
            </a:r>
          </a:p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en-US" altLang="en-US"/>
              <a:t>Gli alcheni contengono un doppio legame carbonio—carbonio.</a:t>
            </a:r>
          </a:p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en-US" altLang="en-US">
                <a:solidFill>
                  <a:schemeClr val="accent2"/>
                </a:solidFill>
              </a:rPr>
              <a:t>Gli alcheni terminali</a:t>
            </a:r>
            <a:r>
              <a:rPr lang="en-US" altLang="en-US"/>
              <a:t> hanno il doppio legame all’estremità della catena di atomi di carbonio.</a:t>
            </a:r>
          </a:p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en-US" altLang="en-US">
                <a:solidFill>
                  <a:schemeClr val="accent2"/>
                </a:solidFill>
              </a:rPr>
              <a:t>Gli alcheni interni </a:t>
            </a:r>
            <a:r>
              <a:rPr lang="en-US" altLang="en-US"/>
              <a:t>hanno almeno un atomo di carbonio legato ad ognuna delle estremità del doppio legame.</a:t>
            </a:r>
          </a:p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en-US" altLang="en-US">
                <a:solidFill>
                  <a:schemeClr val="accent2"/>
                </a:solidFill>
              </a:rPr>
              <a:t>I cicloalcheni </a:t>
            </a:r>
            <a:r>
              <a:rPr lang="en-US" altLang="en-US"/>
              <a:t>hanno il doppio legame in un ciclo.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52400" y="533400"/>
            <a:ext cx="87630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600"/>
              <a:t>Introduzione—Struttura e Legami</a:t>
            </a:r>
          </a:p>
        </p:txBody>
      </p:sp>
      <p:pic>
        <p:nvPicPr>
          <p:cNvPr id="5" name="Picture 11" descr="0001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808538"/>
            <a:ext cx="6858000" cy="159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9833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581400" y="381000"/>
            <a:ext cx="1676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800"/>
              <a:t>Alcheni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28600" y="1973263"/>
            <a:ext cx="8686800" cy="160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15000"/>
              </a:spcBef>
              <a:buFontTx/>
              <a:buChar char="•"/>
            </a:pPr>
            <a:r>
              <a:rPr lang="en-US" altLang="en-US"/>
              <a:t>Il doppio legame di un alchene è costituito da un legame </a:t>
            </a:r>
            <a:r>
              <a:rPr lang="en-US" altLang="en-US">
                <a:sym typeface="Symbol" pitchFamily="18" charset="2"/>
              </a:rPr>
              <a:t> e da un legame . </a:t>
            </a:r>
          </a:p>
          <a:p>
            <a:pPr algn="just" eaLnBrk="1" hangingPunct="1">
              <a:spcBef>
                <a:spcPct val="15000"/>
              </a:spcBef>
              <a:buFontTx/>
              <a:buChar char="•"/>
            </a:pPr>
            <a:r>
              <a:rPr lang="en-US" altLang="en-US">
                <a:sym typeface="Symbol" pitchFamily="18" charset="2"/>
              </a:rPr>
              <a:t>Ogni atomo di carbonio ha un’ibridazione trigonale planare </a:t>
            </a:r>
            <a:r>
              <a:rPr lang="en-US" altLang="en-US" i="1">
                <a:sym typeface="Symbol" pitchFamily="18" charset="2"/>
              </a:rPr>
              <a:t>sp</a:t>
            </a:r>
            <a:r>
              <a:rPr lang="en-US" altLang="en-US" baseline="30000">
                <a:sym typeface="Symbol" pitchFamily="18" charset="2"/>
              </a:rPr>
              <a:t>2</a:t>
            </a:r>
            <a:r>
              <a:rPr lang="en-US" altLang="en-US">
                <a:sym typeface="Symbol" pitchFamily="18" charset="2"/>
              </a:rPr>
              <a:t>, e tutti gli angoli di legame misurano 120</a:t>
            </a:r>
            <a:r>
              <a:rPr lang="en-US" altLang="en-US"/>
              <a:t>°</a:t>
            </a:r>
            <a:r>
              <a:rPr lang="en-US" altLang="en-US">
                <a:sym typeface="Symbol" pitchFamily="18" charset="2"/>
              </a:rPr>
              <a:t>.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52400" y="1035050"/>
            <a:ext cx="87630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600"/>
              <a:t>Introduzione—Struttura e Legami</a:t>
            </a:r>
          </a:p>
        </p:txBody>
      </p:sp>
      <p:pic>
        <p:nvPicPr>
          <p:cNvPr id="5" name="Picture 6" descr="0001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765550"/>
            <a:ext cx="5638800" cy="202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5285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581400" y="76200"/>
            <a:ext cx="1676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Alcheni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52400" y="609600"/>
            <a:ext cx="87630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/>
              <a:t>Nomenclatura degli Alcheni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228600" y="990600"/>
            <a:ext cx="8686800" cy="1985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15000"/>
              </a:spcBef>
              <a:buFontTx/>
              <a:buChar char="•"/>
            </a:pPr>
            <a:r>
              <a:rPr lang="en-US" altLang="en-US" sz="2000" dirty="0"/>
              <a:t>Si </a:t>
            </a:r>
            <a:r>
              <a:rPr lang="en-US" altLang="en-US" sz="2000" dirty="0" err="1"/>
              <a:t>deve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sempre</a:t>
            </a:r>
            <a:r>
              <a:rPr lang="en-US" altLang="en-US" sz="2000" dirty="0"/>
              <a:t> </a:t>
            </a:r>
            <a:r>
              <a:rPr lang="en-US" altLang="en-US" sz="2000" dirty="0" err="1"/>
              <a:t>individuare</a:t>
            </a:r>
            <a:r>
              <a:rPr lang="en-US" altLang="en-US" sz="2000" dirty="0"/>
              <a:t> la catena </a:t>
            </a:r>
            <a:r>
              <a:rPr lang="en-US" altLang="en-US" sz="2000" dirty="0" err="1"/>
              <a:t>più</a:t>
            </a:r>
            <a:r>
              <a:rPr lang="en-US" altLang="en-US" sz="2000" dirty="0"/>
              <a:t> </a:t>
            </a:r>
            <a:r>
              <a:rPr lang="en-US" altLang="en-US" sz="2000" dirty="0" err="1"/>
              <a:t>lunga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che</a:t>
            </a:r>
            <a:r>
              <a:rPr lang="en-US" altLang="en-US" sz="2000" dirty="0"/>
              <a:t> </a:t>
            </a:r>
            <a:r>
              <a:rPr lang="en-US" altLang="en-US" sz="2000" dirty="0" err="1"/>
              <a:t>contiene</a:t>
            </a:r>
            <a:r>
              <a:rPr lang="en-US" altLang="en-US" sz="2000" dirty="0"/>
              <a:t> </a:t>
            </a:r>
            <a:r>
              <a:rPr lang="en-US" altLang="en-US" sz="2000" dirty="0" err="1"/>
              <a:t>entrambi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gli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atomi</a:t>
            </a:r>
            <a:r>
              <a:rPr lang="en-US" altLang="en-US" sz="2000" dirty="0"/>
              <a:t> del </a:t>
            </a:r>
            <a:r>
              <a:rPr lang="en-US" altLang="en-US" sz="2000" dirty="0" err="1"/>
              <a:t>doppio</a:t>
            </a:r>
            <a:r>
              <a:rPr lang="en-US" altLang="en-US" sz="2000" dirty="0"/>
              <a:t> </a:t>
            </a:r>
            <a:r>
              <a:rPr lang="en-US" altLang="en-US" sz="2000" dirty="0" err="1"/>
              <a:t>legame</a:t>
            </a:r>
            <a:r>
              <a:rPr lang="en-US" altLang="en-US" sz="2000" dirty="0"/>
              <a:t>.</a:t>
            </a:r>
          </a:p>
          <a:p>
            <a:pPr algn="just" eaLnBrk="1" hangingPunct="1">
              <a:spcBef>
                <a:spcPct val="15000"/>
              </a:spcBef>
              <a:buFontTx/>
              <a:buChar char="•"/>
            </a:pPr>
            <a:r>
              <a:rPr lang="en-US" altLang="en-US" sz="2000" dirty="0"/>
              <a:t>Nella </a:t>
            </a:r>
            <a:r>
              <a:rPr lang="en-US" altLang="en-US" sz="2000" dirty="0" err="1"/>
              <a:t>nomenclatura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dei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cicloalcheni</a:t>
            </a:r>
            <a:r>
              <a:rPr lang="en-US" altLang="en-US" sz="2000" dirty="0"/>
              <a:t>, </a:t>
            </a:r>
            <a:r>
              <a:rPr lang="en-US" altLang="en-US" sz="2000" dirty="0" err="1"/>
              <a:t>il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doppio</a:t>
            </a:r>
            <a:r>
              <a:rPr lang="en-US" altLang="en-US" sz="2000" dirty="0"/>
              <a:t> </a:t>
            </a:r>
            <a:r>
              <a:rPr lang="en-US" altLang="en-US" sz="2000" dirty="0" err="1"/>
              <a:t>legame</a:t>
            </a:r>
            <a:r>
              <a:rPr lang="en-US" altLang="en-US" sz="2000" dirty="0"/>
              <a:t> è </a:t>
            </a:r>
            <a:r>
              <a:rPr lang="en-US" altLang="en-US" sz="2000" dirty="0" err="1"/>
              <a:t>posizionato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sempre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tra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il</a:t>
            </a:r>
            <a:r>
              <a:rPr lang="en-US" altLang="en-US" sz="2000" dirty="0"/>
              <a:t> C1 e </a:t>
            </a:r>
            <a:r>
              <a:rPr lang="en-US" altLang="en-US" sz="2000" dirty="0" err="1"/>
              <a:t>il</a:t>
            </a:r>
            <a:r>
              <a:rPr lang="en-US" altLang="en-US" sz="2000" dirty="0"/>
              <a:t> C2 </a:t>
            </a:r>
            <a:r>
              <a:rPr lang="en-US" altLang="en-US" sz="2000" dirty="0" err="1"/>
              <a:t>dell’anello</a:t>
            </a:r>
            <a:r>
              <a:rPr lang="en-US" altLang="en-US" sz="2000" dirty="0"/>
              <a:t>, e “1” è di </a:t>
            </a:r>
            <a:r>
              <a:rPr lang="en-US" altLang="en-US" sz="2000" dirty="0" err="1"/>
              <a:t>solito</a:t>
            </a:r>
            <a:r>
              <a:rPr lang="en-US" altLang="en-US" sz="2000" dirty="0"/>
              <a:t> </a:t>
            </a:r>
            <a:r>
              <a:rPr lang="en-US" altLang="en-US" sz="2000" dirty="0" err="1"/>
              <a:t>omesso</a:t>
            </a:r>
            <a:r>
              <a:rPr lang="en-US" altLang="en-US" sz="2000" dirty="0"/>
              <a:t> dal </a:t>
            </a:r>
            <a:r>
              <a:rPr lang="en-US" altLang="en-US" sz="2000" dirty="0" err="1"/>
              <a:t>nome</a:t>
            </a:r>
            <a:r>
              <a:rPr lang="en-US" altLang="en-US" sz="2000" dirty="0"/>
              <a:t>. </a:t>
            </a:r>
            <a:r>
              <a:rPr lang="en-US" altLang="en-US" sz="2000" dirty="0" err="1"/>
              <a:t>L’anello</a:t>
            </a:r>
            <a:r>
              <a:rPr lang="en-US" altLang="en-US" sz="2000" dirty="0"/>
              <a:t> è </a:t>
            </a:r>
            <a:r>
              <a:rPr lang="en-US" altLang="en-US" sz="2000" dirty="0" err="1"/>
              <a:t>numerato</a:t>
            </a:r>
            <a:r>
              <a:rPr lang="en-US" altLang="en-US" sz="2000" dirty="0"/>
              <a:t> in </a:t>
            </a:r>
            <a:r>
              <a:rPr lang="en-US" altLang="en-US" sz="2000" dirty="0" err="1"/>
              <a:t>senso</a:t>
            </a:r>
            <a:r>
              <a:rPr lang="en-US" altLang="en-US" sz="2000" dirty="0"/>
              <a:t> </a:t>
            </a:r>
            <a:r>
              <a:rPr lang="en-US" altLang="en-US" sz="2000" dirty="0" err="1"/>
              <a:t>orario</a:t>
            </a:r>
            <a:r>
              <a:rPr lang="en-US" altLang="en-US" sz="2000" dirty="0"/>
              <a:t> o </a:t>
            </a:r>
            <a:r>
              <a:rPr lang="en-US" altLang="en-US" sz="2000" dirty="0" err="1"/>
              <a:t>antiorario</a:t>
            </a:r>
            <a:r>
              <a:rPr lang="en-US" altLang="en-US" sz="2000" dirty="0"/>
              <a:t>, in </a:t>
            </a:r>
            <a:r>
              <a:rPr lang="en-US" altLang="en-US" sz="2000" dirty="0" err="1"/>
              <a:t>modo</a:t>
            </a:r>
            <a:r>
              <a:rPr lang="en-US" altLang="en-US" sz="2000" dirty="0"/>
              <a:t> da dare al primo </a:t>
            </a:r>
            <a:r>
              <a:rPr lang="en-US" altLang="en-US" sz="2000" dirty="0" err="1"/>
              <a:t>sostituente</a:t>
            </a:r>
            <a:r>
              <a:rPr lang="en-US" altLang="en-US" sz="2000" dirty="0"/>
              <a:t> </a:t>
            </a:r>
            <a:r>
              <a:rPr lang="en-US" altLang="en-US" sz="2000" dirty="0" err="1"/>
              <a:t>il</a:t>
            </a:r>
            <a:r>
              <a:rPr lang="en-US" altLang="en-US" sz="2000" dirty="0"/>
              <a:t> </a:t>
            </a:r>
            <a:r>
              <a:rPr lang="en-US" altLang="en-US" sz="2000" dirty="0" err="1"/>
              <a:t>numero</a:t>
            </a:r>
            <a:r>
              <a:rPr lang="en-US" altLang="en-US" sz="2000" dirty="0"/>
              <a:t> </a:t>
            </a:r>
            <a:r>
              <a:rPr lang="en-US" altLang="en-US" sz="2000" dirty="0" err="1"/>
              <a:t>più</a:t>
            </a:r>
            <a:r>
              <a:rPr lang="en-US" altLang="en-US" sz="2000" dirty="0"/>
              <a:t> basso </a:t>
            </a:r>
            <a:r>
              <a:rPr lang="en-US" altLang="en-US" sz="2000" dirty="0" err="1"/>
              <a:t>possibile</a:t>
            </a:r>
            <a:r>
              <a:rPr lang="en-US" altLang="en-US" sz="2000" dirty="0" smtClean="0"/>
              <a:t>.</a:t>
            </a:r>
            <a:endParaRPr lang="en-US" altLang="en-US" sz="2000" dirty="0"/>
          </a:p>
        </p:txBody>
      </p:sp>
      <p:pic>
        <p:nvPicPr>
          <p:cNvPr id="6" name="Picture 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284984"/>
            <a:ext cx="393293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4725144"/>
            <a:ext cx="6553200" cy="204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0323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581400" y="-76200"/>
            <a:ext cx="1676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800"/>
              <a:t>Alcheni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-36512" y="777850"/>
            <a:ext cx="8686800" cy="445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15000"/>
              </a:spcBef>
              <a:buFontTx/>
              <a:buChar char="•"/>
            </a:pPr>
            <a:r>
              <a:rPr lang="en-US" altLang="en-US" sz="2100" dirty="0"/>
              <a:t>Le </a:t>
            </a:r>
            <a:r>
              <a:rPr lang="en-US" altLang="en-US" sz="2100" dirty="0" err="1"/>
              <a:t>molecole</a:t>
            </a:r>
            <a:r>
              <a:rPr lang="en-US" altLang="en-US" sz="2100" dirty="0"/>
              <a:t> </a:t>
            </a:r>
            <a:r>
              <a:rPr lang="en-US" altLang="en-US" sz="2100" dirty="0" err="1"/>
              <a:t>degli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alcheni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esibiscono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nella</a:t>
            </a:r>
            <a:r>
              <a:rPr lang="en-US" altLang="en-US" sz="2100" dirty="0"/>
              <a:t> </a:t>
            </a:r>
            <a:r>
              <a:rPr lang="en-US" altLang="en-US" sz="2100" dirty="0" err="1"/>
              <a:t>maggior</a:t>
            </a:r>
            <a:r>
              <a:rPr lang="en-US" altLang="en-US" sz="2100" dirty="0"/>
              <a:t> parte </a:t>
            </a:r>
            <a:r>
              <a:rPr lang="en-US" altLang="en-US" sz="2100" dirty="0" err="1"/>
              <a:t>dei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casi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interazioni</a:t>
            </a:r>
            <a:r>
              <a:rPr lang="en-US" altLang="en-US" sz="2100" dirty="0"/>
              <a:t> di van der Waals, </a:t>
            </a:r>
            <a:r>
              <a:rPr lang="en-US" altLang="en-US" sz="2100" dirty="0" err="1"/>
              <a:t>perciò</a:t>
            </a:r>
            <a:r>
              <a:rPr lang="en-US" altLang="en-US" sz="2100" dirty="0"/>
              <a:t> le </a:t>
            </a:r>
            <a:r>
              <a:rPr lang="en-US" altLang="en-US" sz="2100" dirty="0" err="1"/>
              <a:t>loro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proprietà</a:t>
            </a:r>
            <a:r>
              <a:rPr lang="en-US" altLang="en-US" sz="2100" dirty="0"/>
              <a:t> </a:t>
            </a:r>
            <a:r>
              <a:rPr lang="en-US" altLang="en-US" sz="2100" dirty="0" err="1"/>
              <a:t>fisiche</a:t>
            </a:r>
            <a:r>
              <a:rPr lang="en-US" altLang="en-US" sz="2100" dirty="0"/>
              <a:t> </a:t>
            </a:r>
            <a:r>
              <a:rPr lang="en-US" altLang="en-US" sz="2100" dirty="0" err="1"/>
              <a:t>sono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simili</a:t>
            </a:r>
            <a:r>
              <a:rPr lang="en-US" altLang="en-US" sz="2100" dirty="0"/>
              <a:t> a </a:t>
            </a:r>
            <a:r>
              <a:rPr lang="en-US" altLang="en-US" sz="2100" dirty="0" err="1"/>
              <a:t>quelle</a:t>
            </a:r>
            <a:r>
              <a:rPr lang="en-US" altLang="en-US" sz="2100" dirty="0"/>
              <a:t> </a:t>
            </a:r>
            <a:r>
              <a:rPr lang="en-US" altLang="en-US" sz="2100" dirty="0" err="1"/>
              <a:t>degli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alcani</a:t>
            </a:r>
            <a:r>
              <a:rPr lang="en-US" altLang="en-US" sz="2100" dirty="0"/>
              <a:t> di peso </a:t>
            </a:r>
            <a:r>
              <a:rPr lang="en-US" altLang="en-US" sz="2100" dirty="0" err="1"/>
              <a:t>molecolare</a:t>
            </a:r>
            <a:r>
              <a:rPr lang="en-US" altLang="en-US" sz="2100" dirty="0"/>
              <a:t> </a:t>
            </a:r>
            <a:r>
              <a:rPr lang="en-US" altLang="en-US" sz="2100" dirty="0" err="1"/>
              <a:t>comparabile</a:t>
            </a:r>
            <a:r>
              <a:rPr lang="en-US" altLang="en-US" sz="2100" dirty="0"/>
              <a:t>.</a:t>
            </a:r>
          </a:p>
          <a:p>
            <a:pPr algn="just" eaLnBrk="1" hangingPunct="1">
              <a:spcBef>
                <a:spcPct val="15000"/>
              </a:spcBef>
              <a:buFontTx/>
              <a:buChar char="•"/>
            </a:pPr>
            <a:r>
              <a:rPr lang="en-US" altLang="en-US" sz="2100" dirty="0" err="1"/>
              <a:t>Gli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alcheni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hanno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bassi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punti</a:t>
            </a:r>
            <a:r>
              <a:rPr lang="en-US" altLang="en-US" sz="2100" dirty="0"/>
              <a:t> di </a:t>
            </a:r>
            <a:r>
              <a:rPr lang="en-US" altLang="en-US" sz="2100" dirty="0" err="1"/>
              <a:t>fusione</a:t>
            </a:r>
            <a:r>
              <a:rPr lang="en-US" altLang="en-US" sz="2100" dirty="0"/>
              <a:t> e di </a:t>
            </a:r>
            <a:r>
              <a:rPr lang="en-US" altLang="en-US" sz="2100" dirty="0" err="1"/>
              <a:t>ebollizione</a:t>
            </a:r>
            <a:r>
              <a:rPr lang="en-US" altLang="en-US" sz="2100" dirty="0"/>
              <a:t>.</a:t>
            </a:r>
          </a:p>
          <a:p>
            <a:pPr algn="just" eaLnBrk="1" hangingPunct="1">
              <a:spcBef>
                <a:spcPct val="15000"/>
              </a:spcBef>
              <a:buFontTx/>
              <a:buChar char="•"/>
            </a:pPr>
            <a:r>
              <a:rPr lang="en-US" altLang="en-US" sz="2100" dirty="0"/>
              <a:t>I </a:t>
            </a:r>
            <a:r>
              <a:rPr lang="en-US" altLang="en-US" sz="2100" dirty="0" err="1"/>
              <a:t>punti</a:t>
            </a:r>
            <a:r>
              <a:rPr lang="en-US" altLang="en-US" sz="2100" dirty="0"/>
              <a:t> di </a:t>
            </a:r>
            <a:r>
              <a:rPr lang="en-US" altLang="en-US" sz="2100" dirty="0" err="1"/>
              <a:t>fusione</a:t>
            </a:r>
            <a:r>
              <a:rPr lang="en-US" altLang="en-US" sz="2100" dirty="0"/>
              <a:t> e di </a:t>
            </a:r>
            <a:r>
              <a:rPr lang="en-US" altLang="en-US" sz="2100" dirty="0" err="1"/>
              <a:t>ebollizione</a:t>
            </a:r>
            <a:r>
              <a:rPr lang="en-US" altLang="en-US" sz="2100" dirty="0"/>
              <a:t> </a:t>
            </a:r>
            <a:r>
              <a:rPr lang="en-US" altLang="en-US" sz="2100" dirty="0" err="1"/>
              <a:t>aumentano</a:t>
            </a:r>
            <a:r>
              <a:rPr lang="en-US" altLang="en-US" sz="2100" dirty="0"/>
              <a:t> con </a:t>
            </a:r>
            <a:r>
              <a:rPr lang="en-US" altLang="en-US" sz="2100" dirty="0" err="1"/>
              <a:t>l’aumentare</a:t>
            </a:r>
            <a:r>
              <a:rPr lang="en-US" altLang="en-US" sz="2100" dirty="0"/>
              <a:t> del </a:t>
            </a:r>
            <a:r>
              <a:rPr lang="en-US" altLang="en-US" sz="2100" dirty="0" err="1"/>
              <a:t>numero</a:t>
            </a:r>
            <a:r>
              <a:rPr lang="en-US" altLang="en-US" sz="2100" dirty="0"/>
              <a:t> di </a:t>
            </a:r>
            <a:r>
              <a:rPr lang="en-US" altLang="en-US" sz="2100" dirty="0" err="1"/>
              <a:t>atomi</a:t>
            </a:r>
            <a:r>
              <a:rPr lang="en-US" altLang="en-US" sz="2100" dirty="0"/>
              <a:t> di </a:t>
            </a:r>
            <a:r>
              <a:rPr lang="en-US" altLang="en-US" sz="2100" dirty="0" err="1"/>
              <a:t>carbonio</a:t>
            </a:r>
            <a:r>
              <a:rPr lang="en-US" altLang="en-US" sz="2100" dirty="0"/>
              <a:t>, a causa </a:t>
            </a:r>
            <a:r>
              <a:rPr lang="en-US" altLang="en-US" sz="2100" dirty="0" err="1"/>
              <a:t>dell’incremento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della</a:t>
            </a:r>
            <a:r>
              <a:rPr lang="en-US" altLang="en-US" sz="2100" dirty="0"/>
              <a:t> </a:t>
            </a:r>
            <a:r>
              <a:rPr lang="en-US" altLang="en-US" sz="2100" dirty="0" err="1"/>
              <a:t>superficie</a:t>
            </a:r>
            <a:r>
              <a:rPr lang="en-US" altLang="en-US" sz="2100" dirty="0"/>
              <a:t> </a:t>
            </a:r>
            <a:r>
              <a:rPr lang="en-US" altLang="en-US" sz="2100" dirty="0" err="1"/>
              <a:t>molecolare</a:t>
            </a:r>
            <a:r>
              <a:rPr lang="en-US" altLang="en-US" sz="2100" dirty="0"/>
              <a:t>.</a:t>
            </a:r>
          </a:p>
          <a:p>
            <a:pPr algn="just" eaLnBrk="1" hangingPunct="1">
              <a:spcBef>
                <a:spcPct val="15000"/>
              </a:spcBef>
              <a:buFontTx/>
              <a:buChar char="•"/>
            </a:pPr>
            <a:r>
              <a:rPr lang="en-US" altLang="en-US" sz="2100" dirty="0" err="1"/>
              <a:t>Gli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alcheni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sono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solubili</a:t>
            </a:r>
            <a:r>
              <a:rPr lang="en-US" altLang="en-US" sz="2100" dirty="0"/>
              <a:t> in </a:t>
            </a:r>
            <a:r>
              <a:rPr lang="en-US" altLang="en-US" sz="2100" dirty="0" err="1"/>
              <a:t>solventi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organici</a:t>
            </a:r>
            <a:r>
              <a:rPr lang="en-US" altLang="en-US" sz="2100" dirty="0"/>
              <a:t> e </a:t>
            </a:r>
            <a:r>
              <a:rPr lang="en-US" altLang="en-US" sz="2100" dirty="0" err="1"/>
              <a:t>insolubili</a:t>
            </a:r>
            <a:r>
              <a:rPr lang="en-US" altLang="en-US" sz="2100" dirty="0"/>
              <a:t> in </a:t>
            </a:r>
            <a:r>
              <a:rPr lang="en-US" altLang="en-US" sz="2100" dirty="0" err="1"/>
              <a:t>acqua</a:t>
            </a:r>
            <a:r>
              <a:rPr lang="en-US" altLang="en-US" sz="2100" dirty="0"/>
              <a:t>.</a:t>
            </a:r>
          </a:p>
          <a:p>
            <a:pPr algn="just" eaLnBrk="1" hangingPunct="1">
              <a:spcBef>
                <a:spcPct val="15000"/>
              </a:spcBef>
              <a:buFontTx/>
              <a:buChar char="•"/>
            </a:pPr>
            <a:r>
              <a:rPr lang="en-US" altLang="en-US" sz="2100" dirty="0"/>
              <a:t>Il </a:t>
            </a:r>
            <a:r>
              <a:rPr lang="en-US" altLang="en-US" sz="2100" dirty="0" err="1"/>
              <a:t>legame</a:t>
            </a:r>
            <a:r>
              <a:rPr lang="en-US" altLang="en-US" sz="2100" dirty="0"/>
              <a:t> </a:t>
            </a:r>
            <a:r>
              <a:rPr lang="en-US" altLang="en-US" sz="2100" dirty="0" err="1"/>
              <a:t>singolo</a:t>
            </a:r>
            <a:r>
              <a:rPr lang="en-US" altLang="en-US" sz="2100" dirty="0"/>
              <a:t> C—C </a:t>
            </a:r>
            <a:r>
              <a:rPr lang="en-US" altLang="en-US" sz="2100" dirty="0" err="1"/>
              <a:t>tra</a:t>
            </a:r>
            <a:r>
              <a:rPr lang="en-US" altLang="en-US" sz="2100" dirty="0"/>
              <a:t> un </a:t>
            </a:r>
            <a:r>
              <a:rPr lang="en-US" altLang="en-US" sz="2100" dirty="0" err="1"/>
              <a:t>gruppo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alchilico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ed</a:t>
            </a:r>
            <a:r>
              <a:rPr lang="en-US" altLang="en-US" sz="2100" dirty="0"/>
              <a:t> un </a:t>
            </a:r>
            <a:r>
              <a:rPr lang="en-US" altLang="en-US" sz="2100" dirty="0" err="1"/>
              <a:t>carbonio</a:t>
            </a:r>
            <a:r>
              <a:rPr lang="en-US" altLang="en-US" sz="2100" dirty="0"/>
              <a:t> del </a:t>
            </a:r>
            <a:r>
              <a:rPr lang="en-US" altLang="en-US" sz="2100" dirty="0" err="1"/>
              <a:t>doppio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legame</a:t>
            </a:r>
            <a:r>
              <a:rPr lang="en-US" altLang="en-US" sz="2100" dirty="0"/>
              <a:t> di un </a:t>
            </a:r>
            <a:r>
              <a:rPr lang="en-US" altLang="en-US" sz="2100" dirty="0" err="1"/>
              <a:t>alchene</a:t>
            </a:r>
            <a:r>
              <a:rPr lang="en-US" altLang="en-US" sz="2100" dirty="0"/>
              <a:t> è </a:t>
            </a:r>
            <a:r>
              <a:rPr lang="en-US" altLang="en-US" sz="2100" dirty="0" err="1"/>
              <a:t>leggermente</a:t>
            </a:r>
            <a:r>
              <a:rPr lang="en-US" altLang="en-US" sz="2100" dirty="0"/>
              <a:t> </a:t>
            </a:r>
            <a:r>
              <a:rPr lang="en-US" altLang="en-US" sz="2100" dirty="0" err="1"/>
              <a:t>polare</a:t>
            </a:r>
            <a:r>
              <a:rPr lang="en-US" altLang="en-US" sz="2100" dirty="0"/>
              <a:t>, </a:t>
            </a:r>
            <a:r>
              <a:rPr lang="en-US" altLang="en-US" sz="2100" dirty="0" err="1"/>
              <a:t>perchè</a:t>
            </a:r>
            <a:r>
              <a:rPr lang="en-US" altLang="en-US" sz="2100" dirty="0"/>
              <a:t> </a:t>
            </a:r>
            <a:r>
              <a:rPr lang="en-US" altLang="en-US" sz="2100" dirty="0" err="1"/>
              <a:t>il</a:t>
            </a:r>
            <a:r>
              <a:rPr lang="en-US" altLang="en-US" sz="2100" dirty="0"/>
              <a:t> </a:t>
            </a:r>
            <a:r>
              <a:rPr lang="en-US" altLang="en-US" sz="2100" dirty="0" err="1"/>
              <a:t>carbonio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dell’alchile</a:t>
            </a:r>
            <a:r>
              <a:rPr lang="en-US" altLang="en-US" sz="2100" dirty="0"/>
              <a:t>, </a:t>
            </a:r>
            <a:r>
              <a:rPr lang="en-US" altLang="en-US" sz="2100" dirty="0" err="1"/>
              <a:t>ibridato</a:t>
            </a:r>
            <a:r>
              <a:rPr lang="en-US" altLang="en-US" sz="2100" dirty="0"/>
              <a:t> </a:t>
            </a:r>
            <a:r>
              <a:rPr lang="en-US" altLang="en-US" sz="2100" i="1" dirty="0"/>
              <a:t>sp</a:t>
            </a:r>
            <a:r>
              <a:rPr lang="en-US" altLang="en-US" sz="2100" baseline="30000" dirty="0"/>
              <a:t>3</a:t>
            </a:r>
            <a:r>
              <a:rPr lang="en-US" altLang="en-US" sz="2100" dirty="0"/>
              <a:t>, </a:t>
            </a:r>
            <a:r>
              <a:rPr lang="en-US" altLang="en-US" sz="2100" dirty="0" err="1"/>
              <a:t>dona</a:t>
            </a:r>
            <a:r>
              <a:rPr lang="en-US" altLang="en-US" sz="2100" dirty="0"/>
              <a:t> </a:t>
            </a:r>
            <a:r>
              <a:rPr lang="en-US" altLang="en-US" sz="2100" dirty="0" err="1"/>
              <a:t>densità</a:t>
            </a:r>
            <a:r>
              <a:rPr lang="en-US" altLang="en-US" sz="2100" dirty="0"/>
              <a:t> </a:t>
            </a:r>
            <a:r>
              <a:rPr lang="en-US" altLang="en-US" sz="2100" dirty="0" err="1"/>
              <a:t>elettronica</a:t>
            </a:r>
            <a:r>
              <a:rPr lang="en-US" altLang="en-US" sz="2100" dirty="0"/>
              <a:t> al </a:t>
            </a:r>
            <a:r>
              <a:rPr lang="en-US" altLang="en-US" sz="2100" dirty="0" err="1"/>
              <a:t>carbonio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alchenilico</a:t>
            </a:r>
            <a:r>
              <a:rPr lang="en-US" altLang="en-US" sz="2100" dirty="0"/>
              <a:t>, </a:t>
            </a:r>
            <a:r>
              <a:rPr lang="en-US" altLang="en-US" sz="2100" dirty="0" err="1"/>
              <a:t>ibridato</a:t>
            </a:r>
            <a:r>
              <a:rPr lang="en-US" altLang="en-US" sz="2100" dirty="0"/>
              <a:t> </a:t>
            </a:r>
            <a:r>
              <a:rPr lang="en-US" altLang="en-US" sz="2100" i="1" dirty="0"/>
              <a:t>sp</a:t>
            </a:r>
            <a:r>
              <a:rPr lang="en-US" altLang="en-US" sz="2100" baseline="30000" dirty="0"/>
              <a:t>2</a:t>
            </a:r>
            <a:r>
              <a:rPr lang="en-US" altLang="en-US" sz="2100" dirty="0"/>
              <a:t>.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52400" y="196850"/>
            <a:ext cx="87630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600"/>
              <a:t>Proprietà Fisiche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3563" y="5229200"/>
            <a:ext cx="4548199" cy="1554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552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3581400" y="76200"/>
            <a:ext cx="1676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800"/>
              <a:t>Alcheni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28600" y="1073150"/>
            <a:ext cx="8686800" cy="252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15000"/>
              </a:spcBef>
              <a:buFontTx/>
              <a:buChar char="•"/>
            </a:pPr>
            <a:r>
              <a:rPr lang="en-US" altLang="en-US" sz="2100" dirty="0"/>
              <a:t>Una </a:t>
            </a:r>
            <a:r>
              <a:rPr lang="en-US" altLang="en-US" sz="2100" dirty="0" err="1"/>
              <a:t>conseguenza</a:t>
            </a:r>
            <a:r>
              <a:rPr lang="en-US" altLang="en-US" sz="2100" dirty="0"/>
              <a:t> </a:t>
            </a:r>
            <a:r>
              <a:rPr lang="en-US" altLang="en-US" sz="2100" dirty="0" err="1"/>
              <a:t>della</a:t>
            </a:r>
            <a:r>
              <a:rPr lang="en-US" altLang="en-US" sz="2100" dirty="0"/>
              <a:t> </a:t>
            </a:r>
            <a:r>
              <a:rPr lang="en-US" altLang="en-US" sz="2100" dirty="0" err="1"/>
              <a:t>presenza</a:t>
            </a:r>
            <a:r>
              <a:rPr lang="en-US" altLang="en-US" sz="2100" dirty="0"/>
              <a:t> del </a:t>
            </a:r>
            <a:r>
              <a:rPr lang="en-US" altLang="en-US" sz="2100" dirty="0" err="1"/>
              <a:t>dipolo</a:t>
            </a:r>
            <a:r>
              <a:rPr lang="en-US" altLang="en-US" sz="2100" dirty="0"/>
              <a:t> è </a:t>
            </a:r>
            <a:r>
              <a:rPr lang="en-US" altLang="en-US" sz="2100" dirty="0" err="1"/>
              <a:t>che</a:t>
            </a:r>
            <a:r>
              <a:rPr lang="en-US" altLang="en-US" sz="2100" dirty="0"/>
              <a:t> </a:t>
            </a:r>
            <a:r>
              <a:rPr lang="en-US" altLang="en-US" sz="2100" dirty="0" err="1"/>
              <a:t>gli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isomeri</a:t>
            </a:r>
            <a:r>
              <a:rPr lang="en-US" altLang="en-US" sz="2100" dirty="0"/>
              <a:t> cis e trans di un </a:t>
            </a:r>
            <a:r>
              <a:rPr lang="en-US" altLang="en-US" sz="2100" dirty="0" err="1"/>
              <a:t>alchene</a:t>
            </a:r>
            <a:r>
              <a:rPr lang="en-US" altLang="en-US" sz="2100" dirty="0"/>
              <a:t> </a:t>
            </a:r>
            <a:r>
              <a:rPr lang="en-US" altLang="en-US" sz="2100" dirty="0" err="1"/>
              <a:t>hanno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spesso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proprietà</a:t>
            </a:r>
            <a:r>
              <a:rPr lang="en-US" altLang="en-US" sz="2100" dirty="0"/>
              <a:t> </a:t>
            </a:r>
            <a:r>
              <a:rPr lang="en-US" altLang="en-US" sz="2100" dirty="0" err="1"/>
              <a:t>fisiche</a:t>
            </a:r>
            <a:r>
              <a:rPr lang="en-US" altLang="en-US" sz="2100" dirty="0"/>
              <a:t> </a:t>
            </a:r>
            <a:r>
              <a:rPr lang="en-US" altLang="en-US" sz="2100" dirty="0" err="1"/>
              <a:t>differenti</a:t>
            </a:r>
            <a:r>
              <a:rPr lang="en-US" altLang="en-US" sz="2100" dirty="0"/>
              <a:t>.</a:t>
            </a:r>
          </a:p>
          <a:p>
            <a:pPr algn="just" eaLnBrk="1" hangingPunct="1">
              <a:spcBef>
                <a:spcPct val="15000"/>
              </a:spcBef>
              <a:buFontTx/>
              <a:buChar char="•"/>
            </a:pPr>
            <a:r>
              <a:rPr lang="en-US" altLang="en-US" sz="2100" dirty="0"/>
              <a:t>Il</a:t>
            </a:r>
            <a:r>
              <a:rPr lang="en-US" altLang="en-US" sz="2100" i="1" dirty="0"/>
              <a:t> cis</a:t>
            </a:r>
            <a:r>
              <a:rPr lang="en-US" altLang="en-US" sz="2100" dirty="0"/>
              <a:t>-2-Butene ha un </a:t>
            </a:r>
            <a:r>
              <a:rPr lang="en-US" altLang="en-US" sz="2100" dirty="0" err="1"/>
              <a:t>punto</a:t>
            </a:r>
            <a:r>
              <a:rPr lang="en-US" altLang="en-US" sz="2100" dirty="0"/>
              <a:t> di </a:t>
            </a:r>
            <a:r>
              <a:rPr lang="en-US" altLang="en-US" sz="2100" dirty="0" err="1"/>
              <a:t>ebollizione</a:t>
            </a:r>
            <a:r>
              <a:rPr lang="en-US" altLang="en-US" sz="2100" dirty="0"/>
              <a:t> </a:t>
            </a:r>
            <a:r>
              <a:rPr lang="en-US" altLang="en-US" sz="2100" dirty="0" err="1"/>
              <a:t>più</a:t>
            </a:r>
            <a:r>
              <a:rPr lang="en-US" altLang="en-US" sz="2100" dirty="0"/>
              <a:t> alto (4</a:t>
            </a:r>
            <a:r>
              <a:rPr lang="en-US" altLang="en-US" dirty="0"/>
              <a:t>°</a:t>
            </a:r>
            <a:r>
              <a:rPr lang="en-US" altLang="en-US" sz="2100" dirty="0"/>
              <a:t>C) del </a:t>
            </a:r>
            <a:r>
              <a:rPr lang="en-US" altLang="en-US" sz="2100" i="1" dirty="0"/>
              <a:t>trans</a:t>
            </a:r>
            <a:r>
              <a:rPr lang="en-US" altLang="en-US" sz="2100" dirty="0"/>
              <a:t>-2-butene (1</a:t>
            </a:r>
            <a:r>
              <a:rPr lang="en-US" altLang="en-US" dirty="0"/>
              <a:t>°</a:t>
            </a:r>
            <a:r>
              <a:rPr lang="en-US" altLang="en-US" sz="2100" dirty="0"/>
              <a:t>C).</a:t>
            </a:r>
          </a:p>
          <a:p>
            <a:pPr algn="just" eaLnBrk="1" hangingPunct="1">
              <a:spcBef>
                <a:spcPct val="15000"/>
              </a:spcBef>
              <a:buFontTx/>
              <a:buChar char="•"/>
            </a:pPr>
            <a:r>
              <a:rPr lang="en-US" altLang="en-US" sz="2100" dirty="0" err="1"/>
              <a:t>Nell’isomero</a:t>
            </a:r>
            <a:r>
              <a:rPr lang="en-US" altLang="en-US" sz="2100" dirty="0"/>
              <a:t> cis, </a:t>
            </a:r>
            <a:r>
              <a:rPr lang="en-US" altLang="en-US" sz="2100" dirty="0" err="1"/>
              <a:t>i</a:t>
            </a:r>
            <a:r>
              <a:rPr lang="en-US" altLang="en-US" sz="2100" dirty="0"/>
              <a:t> due </a:t>
            </a:r>
            <a:r>
              <a:rPr lang="en-US" altLang="en-US" sz="2100" dirty="0" err="1"/>
              <a:t>dipoli</a:t>
            </a:r>
            <a:r>
              <a:rPr lang="en-US" altLang="en-US" sz="2100" dirty="0"/>
              <a:t> di </a:t>
            </a:r>
            <a:r>
              <a:rPr lang="en-US" altLang="en-US" sz="2100" dirty="0" err="1"/>
              <a:t>legame</a:t>
            </a:r>
            <a:r>
              <a:rPr lang="en-US" altLang="en-US" sz="2100" dirty="0"/>
              <a:t> C</a:t>
            </a:r>
            <a:r>
              <a:rPr lang="en-US" altLang="en-US" sz="2100" i="1" baseline="-25000" dirty="0"/>
              <a:t>sp</a:t>
            </a:r>
            <a:r>
              <a:rPr lang="en-US" altLang="en-US" sz="2100" baseline="30000" dirty="0"/>
              <a:t>3</a:t>
            </a:r>
            <a:r>
              <a:rPr lang="en-US" altLang="en-US" sz="2100" dirty="0"/>
              <a:t>—C</a:t>
            </a:r>
            <a:r>
              <a:rPr lang="en-US" altLang="en-US" sz="2100" i="1" baseline="-25000" dirty="0"/>
              <a:t>sp</a:t>
            </a:r>
            <a:r>
              <a:rPr lang="en-US" altLang="en-US" sz="2100" baseline="30000" dirty="0"/>
              <a:t>2</a:t>
            </a:r>
            <a:r>
              <a:rPr lang="en-US" altLang="en-US" sz="2100" dirty="0"/>
              <a:t> </a:t>
            </a:r>
            <a:r>
              <a:rPr lang="en-US" altLang="en-US" sz="2100" dirty="0" err="1"/>
              <a:t>si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rinforzano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vicendevolmente</a:t>
            </a:r>
            <a:r>
              <a:rPr lang="en-US" altLang="en-US" sz="2100" dirty="0"/>
              <a:t>, e </a:t>
            </a:r>
            <a:r>
              <a:rPr lang="en-US" altLang="en-US" sz="2100" dirty="0" err="1"/>
              <a:t>generano</a:t>
            </a:r>
            <a:r>
              <a:rPr lang="en-US" altLang="en-US" sz="2100" dirty="0"/>
              <a:t> un </a:t>
            </a:r>
            <a:r>
              <a:rPr lang="en-US" altLang="en-US" sz="2100" dirty="0" err="1"/>
              <a:t>dipolo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molecolare</a:t>
            </a:r>
            <a:r>
              <a:rPr lang="en-US" altLang="en-US" sz="2100" dirty="0"/>
              <a:t> </a:t>
            </a:r>
            <a:r>
              <a:rPr lang="en-US" altLang="en-US" sz="2100" dirty="0" err="1"/>
              <a:t>netto</a:t>
            </a:r>
            <a:r>
              <a:rPr lang="en-US" altLang="en-US" sz="2100" dirty="0"/>
              <a:t>. </a:t>
            </a:r>
            <a:r>
              <a:rPr lang="en-US" altLang="en-US" sz="2100" dirty="0" err="1"/>
              <a:t>Nell’isomero</a:t>
            </a:r>
            <a:r>
              <a:rPr lang="en-US" altLang="en-US" sz="2100" dirty="0"/>
              <a:t> trans, </a:t>
            </a:r>
            <a:r>
              <a:rPr lang="en-US" altLang="en-US" sz="2100" dirty="0" err="1"/>
              <a:t>i</a:t>
            </a:r>
            <a:r>
              <a:rPr lang="en-US" altLang="en-US" sz="2100" dirty="0"/>
              <a:t> due </a:t>
            </a:r>
            <a:r>
              <a:rPr lang="en-US" altLang="en-US" sz="2100" dirty="0" err="1"/>
              <a:t>dipoli</a:t>
            </a:r>
            <a:r>
              <a:rPr lang="en-US" altLang="en-US" sz="2100" dirty="0"/>
              <a:t> di </a:t>
            </a:r>
            <a:r>
              <a:rPr lang="en-US" altLang="en-US" sz="2100" dirty="0" err="1"/>
              <a:t>legame</a:t>
            </a:r>
            <a:r>
              <a:rPr lang="en-US" altLang="en-US" sz="2100" dirty="0"/>
              <a:t> </a:t>
            </a:r>
            <a:r>
              <a:rPr lang="en-US" altLang="en-US" sz="2100" dirty="0" err="1"/>
              <a:t>si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cancellano</a:t>
            </a:r>
            <a:r>
              <a:rPr lang="en-US" altLang="en-US" sz="2100" dirty="0"/>
              <a:t>.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52400" y="577850"/>
            <a:ext cx="87630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600" dirty="0" err="1"/>
              <a:t>Proprietà</a:t>
            </a:r>
            <a:r>
              <a:rPr lang="en-US" altLang="en-US" sz="2600" dirty="0"/>
              <a:t> </a:t>
            </a:r>
            <a:r>
              <a:rPr lang="en-US" altLang="en-US" sz="2600" dirty="0" err="1"/>
              <a:t>Fisiche</a:t>
            </a:r>
            <a:endParaRPr lang="en-US" altLang="en-US" sz="2600" dirty="0"/>
          </a:p>
        </p:txBody>
      </p:sp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736975"/>
            <a:ext cx="8432800" cy="304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2555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581400" y="166688"/>
            <a:ext cx="1676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800"/>
              <a:t>Alcheni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28600" y="1323975"/>
            <a:ext cx="8686800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15000"/>
              </a:spcBef>
              <a:buFontTx/>
              <a:buChar char="•"/>
            </a:pPr>
            <a:r>
              <a:rPr lang="en-US" altLang="en-US" sz="2100"/>
              <a:t>Le reazioni caratteristiche degli alcheni sono le reazioni di addizione, in cui il legame </a:t>
            </a:r>
            <a:r>
              <a:rPr lang="en-US" altLang="en-US" sz="2100">
                <a:sym typeface="Symbol" pitchFamily="18" charset="2"/>
              </a:rPr>
              <a:t> si rompe, e si formano due nuovi legami .</a:t>
            </a:r>
            <a:endParaRPr lang="en-US" altLang="en-US" sz="210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52400" y="806450"/>
            <a:ext cx="87630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600"/>
              <a:t>Introduzione alle Reazioni di Addizione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228600" y="4572000"/>
            <a:ext cx="8686800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15000"/>
              </a:spcBef>
              <a:buFontTx/>
              <a:buChar char="•"/>
            </a:pPr>
            <a:r>
              <a:rPr lang="en-US" altLang="en-US" sz="2100"/>
              <a:t>Gli alcheni sono elettron ricchi, con la densità elettronica del legame </a:t>
            </a:r>
            <a:r>
              <a:rPr lang="en-US" altLang="en-US" sz="2100">
                <a:sym typeface="Symbol" pitchFamily="18" charset="2"/>
              </a:rPr>
              <a:t> concentrata sopra e sotto il piano della molecola. </a:t>
            </a:r>
          </a:p>
          <a:p>
            <a:pPr algn="just" eaLnBrk="1" hangingPunct="1">
              <a:spcBef>
                <a:spcPct val="15000"/>
              </a:spcBef>
              <a:buFontTx/>
              <a:buChar char="•"/>
            </a:pPr>
            <a:r>
              <a:rPr lang="en-US" altLang="en-US" sz="2100">
                <a:sym typeface="Symbol" pitchFamily="18" charset="2"/>
              </a:rPr>
              <a:t>Poichè gli alcheni sono elettron ricchi, gli alcheni semplici non reagiscono con le basi o con i nucleofili, reagenti che sono essi stessi ricchi di elettroni. Gli alcheni reagiscono con gli elettrofili.</a:t>
            </a:r>
            <a:endParaRPr lang="en-US" altLang="en-US" sz="2100"/>
          </a:p>
        </p:txBody>
      </p:sp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438400"/>
            <a:ext cx="8686800" cy="161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7015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581400" y="166688"/>
            <a:ext cx="1676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800"/>
              <a:t>Alcheni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28600" y="1323975"/>
            <a:ext cx="8686800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15000"/>
              </a:spcBef>
              <a:buFontTx/>
              <a:buChar char="•"/>
            </a:pPr>
            <a:r>
              <a:rPr lang="en-US" altLang="en-US" sz="2100"/>
              <a:t>Poichè gli atomi di carbonio di un doppio legame sono entrambi trigonali piani, gli elementi X e Y si possono addizionare al doppio legame dallo stesso lato o da lati opposti.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52400" y="806450"/>
            <a:ext cx="87630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600"/>
              <a:t>Introduzione alle Reazioni di Addizione</a:t>
            </a: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625725"/>
            <a:ext cx="7961313" cy="400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6218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581400" y="76200"/>
            <a:ext cx="1676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800" dirty="0" err="1"/>
              <a:t>Alcheni</a:t>
            </a:r>
            <a:endParaRPr lang="en-US" altLang="en-US" sz="2800" dirty="0"/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228600" y="764704"/>
            <a:ext cx="86868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15000"/>
              </a:spcBef>
              <a:buFontTx/>
              <a:buChar char="•"/>
            </a:pPr>
            <a:r>
              <a:rPr lang="en-US" altLang="en-US" dirty="0">
                <a:solidFill>
                  <a:schemeClr val="accent2"/>
                </a:solidFill>
              </a:rPr>
              <a:t>La </a:t>
            </a:r>
            <a:r>
              <a:rPr lang="en-US" altLang="en-US" dirty="0" err="1">
                <a:solidFill>
                  <a:schemeClr val="accent2"/>
                </a:solidFill>
              </a:rPr>
              <a:t>regola</a:t>
            </a:r>
            <a:r>
              <a:rPr lang="en-US" altLang="en-US" dirty="0">
                <a:solidFill>
                  <a:schemeClr val="accent2"/>
                </a:solidFill>
              </a:rPr>
              <a:t> di Markovnikov </a:t>
            </a:r>
            <a:r>
              <a:rPr lang="en-US" altLang="en-US" dirty="0" err="1"/>
              <a:t>stabilisce</a:t>
            </a:r>
            <a:r>
              <a:rPr lang="en-US" altLang="en-US" dirty="0"/>
              <a:t> </a:t>
            </a:r>
            <a:r>
              <a:rPr lang="en-US" altLang="en-US" dirty="0" err="1"/>
              <a:t>che</a:t>
            </a:r>
            <a:r>
              <a:rPr lang="en-US" altLang="en-US" dirty="0"/>
              <a:t> </a:t>
            </a:r>
            <a:r>
              <a:rPr lang="en-US" altLang="en-US" dirty="0" err="1"/>
              <a:t>nell’addizione</a:t>
            </a:r>
            <a:r>
              <a:rPr lang="en-US" altLang="en-US" dirty="0"/>
              <a:t> di  HX a un </a:t>
            </a:r>
            <a:r>
              <a:rPr lang="en-US" altLang="en-US" dirty="0" err="1"/>
              <a:t>alchene</a:t>
            </a:r>
            <a:r>
              <a:rPr lang="en-US" altLang="en-US" dirty="0"/>
              <a:t> </a:t>
            </a:r>
            <a:r>
              <a:rPr lang="en-US" altLang="en-US" dirty="0" err="1"/>
              <a:t>asimmetrico</a:t>
            </a:r>
            <a:r>
              <a:rPr lang="en-US" altLang="en-US" dirty="0"/>
              <a:t>, </a:t>
            </a:r>
            <a:r>
              <a:rPr lang="en-US" altLang="en-US" dirty="0" err="1"/>
              <a:t>l’atomo</a:t>
            </a:r>
            <a:r>
              <a:rPr lang="en-US" altLang="en-US" dirty="0"/>
              <a:t> H </a:t>
            </a:r>
            <a:r>
              <a:rPr lang="en-US" altLang="en-US" dirty="0" err="1"/>
              <a:t>si</a:t>
            </a:r>
            <a:r>
              <a:rPr lang="en-US" altLang="en-US" dirty="0"/>
              <a:t> </a:t>
            </a:r>
            <a:r>
              <a:rPr lang="en-US" altLang="en-US" dirty="0" err="1"/>
              <a:t>lega</a:t>
            </a:r>
            <a:r>
              <a:rPr lang="en-US" altLang="en-US" dirty="0"/>
              <a:t> </a:t>
            </a:r>
            <a:r>
              <a:rPr lang="en-US" altLang="en-US" dirty="0" err="1"/>
              <a:t>all’atomo</a:t>
            </a:r>
            <a:r>
              <a:rPr lang="en-US" altLang="en-US" dirty="0"/>
              <a:t> di </a:t>
            </a:r>
            <a:r>
              <a:rPr lang="en-US" altLang="en-US" dirty="0" err="1"/>
              <a:t>carbonio</a:t>
            </a:r>
            <a:r>
              <a:rPr lang="en-US" altLang="en-US" dirty="0"/>
              <a:t> </a:t>
            </a:r>
            <a:r>
              <a:rPr lang="en-US" altLang="en-US" dirty="0" err="1"/>
              <a:t>meno</a:t>
            </a:r>
            <a:r>
              <a:rPr lang="en-US" altLang="en-US" dirty="0"/>
              <a:t> </a:t>
            </a:r>
            <a:r>
              <a:rPr lang="en-US" altLang="en-US" dirty="0" err="1"/>
              <a:t>sostituito</a:t>
            </a:r>
            <a:r>
              <a:rPr lang="en-US" altLang="en-US" dirty="0"/>
              <a:t>, </a:t>
            </a:r>
            <a:r>
              <a:rPr lang="en-US" altLang="en-US" dirty="0" err="1"/>
              <a:t>cioè</a:t>
            </a:r>
            <a:r>
              <a:rPr lang="en-US" altLang="en-US" dirty="0"/>
              <a:t> </a:t>
            </a:r>
            <a:r>
              <a:rPr lang="en-US" altLang="en-US" dirty="0" err="1"/>
              <a:t>l’atomo</a:t>
            </a:r>
            <a:r>
              <a:rPr lang="en-US" altLang="en-US" dirty="0"/>
              <a:t> di </a:t>
            </a:r>
            <a:r>
              <a:rPr lang="en-US" altLang="en-US" dirty="0" err="1"/>
              <a:t>carbonio</a:t>
            </a:r>
            <a:r>
              <a:rPr lang="en-US" altLang="en-US" dirty="0"/>
              <a:t> </a:t>
            </a:r>
            <a:r>
              <a:rPr lang="en-US" altLang="en-US" dirty="0" err="1"/>
              <a:t>che</a:t>
            </a:r>
            <a:r>
              <a:rPr lang="en-US" altLang="en-US" dirty="0"/>
              <a:t> </a:t>
            </a:r>
            <a:r>
              <a:rPr lang="en-US" altLang="en-US" dirty="0" err="1"/>
              <a:t>lega</a:t>
            </a:r>
            <a:r>
              <a:rPr lang="en-US" altLang="en-US" dirty="0"/>
              <a:t> </a:t>
            </a:r>
            <a:r>
              <a:rPr lang="en-US" altLang="en-US" dirty="0" err="1"/>
              <a:t>il</a:t>
            </a:r>
            <a:r>
              <a:rPr lang="en-US" altLang="en-US" dirty="0"/>
              <a:t> </a:t>
            </a:r>
            <a:r>
              <a:rPr lang="en-US" altLang="en-US" dirty="0" err="1"/>
              <a:t>maggior</a:t>
            </a:r>
            <a:r>
              <a:rPr lang="en-US" altLang="en-US" dirty="0"/>
              <a:t> </a:t>
            </a:r>
            <a:r>
              <a:rPr lang="en-US" altLang="en-US" dirty="0" err="1"/>
              <a:t>numero</a:t>
            </a:r>
            <a:r>
              <a:rPr lang="en-US" altLang="en-US" dirty="0"/>
              <a:t> di </a:t>
            </a:r>
            <a:r>
              <a:rPr lang="en-US" altLang="en-US" dirty="0" err="1"/>
              <a:t>atomi</a:t>
            </a:r>
            <a:r>
              <a:rPr lang="en-US" altLang="en-US" dirty="0"/>
              <a:t> di H.</a:t>
            </a:r>
          </a:p>
        </p:txBody>
      </p:sp>
      <p:pic>
        <p:nvPicPr>
          <p:cNvPr id="4" name="Picture 6" descr="0011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564904"/>
            <a:ext cx="5048250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28600" y="4377644"/>
            <a:ext cx="8686800" cy="2363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15000"/>
              </a:spcBef>
              <a:buFontTx/>
              <a:buChar char="•"/>
            </a:pPr>
            <a:r>
              <a:rPr lang="en-US" altLang="en-US" dirty="0" err="1"/>
              <a:t>Nel</a:t>
            </a:r>
            <a:r>
              <a:rPr lang="en-US" altLang="en-US" dirty="0"/>
              <a:t> </a:t>
            </a:r>
            <a:r>
              <a:rPr lang="en-US" altLang="en-US" dirty="0" err="1"/>
              <a:t>caso</a:t>
            </a:r>
            <a:r>
              <a:rPr lang="en-US" altLang="en-US" dirty="0"/>
              <a:t> di un </a:t>
            </a:r>
            <a:r>
              <a:rPr lang="en-US" altLang="en-US" dirty="0" err="1"/>
              <a:t>alchene</a:t>
            </a:r>
            <a:r>
              <a:rPr lang="en-US" altLang="en-US" dirty="0"/>
              <a:t> </a:t>
            </a:r>
            <a:r>
              <a:rPr lang="en-US" altLang="en-US" dirty="0" err="1"/>
              <a:t>asimmetrico</a:t>
            </a:r>
            <a:r>
              <a:rPr lang="en-US" altLang="en-US" dirty="0"/>
              <a:t>, </a:t>
            </a:r>
            <a:r>
              <a:rPr lang="en-US" altLang="en-US" dirty="0" err="1"/>
              <a:t>l’addizione</a:t>
            </a:r>
            <a:r>
              <a:rPr lang="en-US" altLang="en-US" dirty="0"/>
              <a:t> di HX al </a:t>
            </a:r>
            <a:r>
              <a:rPr lang="en-US" altLang="en-US" dirty="0" err="1"/>
              <a:t>doppio</a:t>
            </a:r>
            <a:r>
              <a:rPr lang="en-US" altLang="en-US" dirty="0"/>
              <a:t> </a:t>
            </a:r>
            <a:r>
              <a:rPr lang="en-US" altLang="en-US" dirty="0" err="1"/>
              <a:t>legame</a:t>
            </a:r>
            <a:r>
              <a:rPr lang="en-US" altLang="en-US" dirty="0"/>
              <a:t> </a:t>
            </a:r>
            <a:r>
              <a:rPr lang="en-US" altLang="en-US" dirty="0" err="1"/>
              <a:t>può</a:t>
            </a:r>
            <a:r>
              <a:rPr lang="en-US" altLang="en-US" dirty="0"/>
              <a:t> </a:t>
            </a:r>
            <a:r>
              <a:rPr lang="en-US" altLang="en-US" dirty="0" err="1"/>
              <a:t>fornire</a:t>
            </a:r>
            <a:r>
              <a:rPr lang="en-US" altLang="en-US" dirty="0"/>
              <a:t> due </a:t>
            </a:r>
            <a:r>
              <a:rPr lang="en-US" altLang="en-US" dirty="0" err="1"/>
              <a:t>isomeri</a:t>
            </a:r>
            <a:r>
              <a:rPr lang="en-US" altLang="en-US" dirty="0"/>
              <a:t> </a:t>
            </a:r>
            <a:r>
              <a:rPr lang="en-US" altLang="en-US" dirty="0" err="1"/>
              <a:t>costituzionali</a:t>
            </a:r>
            <a:r>
              <a:rPr lang="en-US" altLang="en-US" dirty="0"/>
              <a:t>, ma in </a:t>
            </a:r>
            <a:r>
              <a:rPr lang="en-US" altLang="en-US" dirty="0" err="1"/>
              <a:t>realtà</a:t>
            </a:r>
            <a:r>
              <a:rPr lang="en-US" altLang="en-US" dirty="0"/>
              <a:t> </a:t>
            </a:r>
            <a:r>
              <a:rPr lang="en-US" altLang="en-US" dirty="0" err="1"/>
              <a:t>si</a:t>
            </a:r>
            <a:r>
              <a:rPr lang="en-US" altLang="en-US" dirty="0"/>
              <a:t> forma un </a:t>
            </a:r>
            <a:r>
              <a:rPr lang="en-US" altLang="en-US" dirty="0" err="1"/>
              <a:t>unico</a:t>
            </a:r>
            <a:r>
              <a:rPr lang="en-US" altLang="en-US" dirty="0"/>
              <a:t> </a:t>
            </a:r>
            <a:r>
              <a:rPr lang="en-US" altLang="en-US" dirty="0" err="1" smtClean="0"/>
              <a:t>prodotto</a:t>
            </a:r>
            <a:r>
              <a:rPr lang="en-US" altLang="en-US" dirty="0" smtClean="0"/>
              <a:t>.</a:t>
            </a:r>
          </a:p>
          <a:p>
            <a:pPr algn="just" eaLnBrk="1" hangingPunct="1">
              <a:spcBef>
                <a:spcPct val="15000"/>
              </a:spcBef>
              <a:buFontTx/>
              <a:buChar char="•"/>
            </a:pPr>
            <a:r>
              <a:rPr lang="en-US" altLang="en-US" dirty="0" err="1"/>
              <a:t>Alla</a:t>
            </a:r>
            <a:r>
              <a:rPr lang="en-US" altLang="en-US" dirty="0"/>
              <a:t> base </a:t>
            </a:r>
            <a:r>
              <a:rPr lang="en-US" altLang="en-US" dirty="0" err="1"/>
              <a:t>della</a:t>
            </a:r>
            <a:r>
              <a:rPr lang="en-US" altLang="en-US" dirty="0"/>
              <a:t> </a:t>
            </a:r>
            <a:r>
              <a:rPr lang="en-US" altLang="en-US" dirty="0" err="1"/>
              <a:t>regola</a:t>
            </a:r>
            <a:r>
              <a:rPr lang="en-US" altLang="en-US" dirty="0"/>
              <a:t> di Markovnikov </a:t>
            </a:r>
            <a:r>
              <a:rPr lang="en-US" altLang="en-US" dirty="0" err="1"/>
              <a:t>c’è</a:t>
            </a:r>
            <a:r>
              <a:rPr lang="en-US" altLang="en-US" dirty="0"/>
              <a:t> la </a:t>
            </a:r>
            <a:r>
              <a:rPr lang="en-US" altLang="en-US" dirty="0" err="1"/>
              <a:t>formazione</a:t>
            </a:r>
            <a:r>
              <a:rPr lang="en-US" altLang="en-US" dirty="0"/>
              <a:t> di un </a:t>
            </a:r>
            <a:r>
              <a:rPr lang="en-US" altLang="en-US" dirty="0" err="1"/>
              <a:t>carbocatione</a:t>
            </a:r>
            <a:r>
              <a:rPr lang="en-US" altLang="en-US" dirty="0"/>
              <a:t> </a:t>
            </a:r>
            <a:r>
              <a:rPr lang="en-US" altLang="en-US" dirty="0" err="1"/>
              <a:t>nello</a:t>
            </a:r>
            <a:r>
              <a:rPr lang="en-US" altLang="en-US" dirty="0"/>
              <a:t> </a:t>
            </a:r>
            <a:r>
              <a:rPr lang="en-US" altLang="en-US" dirty="0" err="1"/>
              <a:t>stadio</a:t>
            </a:r>
            <a:r>
              <a:rPr lang="en-US" altLang="en-US" dirty="0"/>
              <a:t> </a:t>
            </a:r>
            <a:r>
              <a:rPr lang="en-US" altLang="en-US" dirty="0" err="1"/>
              <a:t>che</a:t>
            </a:r>
            <a:r>
              <a:rPr lang="en-US" altLang="en-US" dirty="0"/>
              <a:t> </a:t>
            </a:r>
            <a:r>
              <a:rPr lang="en-US" altLang="en-US" dirty="0" err="1"/>
              <a:t>determina</a:t>
            </a:r>
            <a:r>
              <a:rPr lang="en-US" altLang="en-US" dirty="0"/>
              <a:t> la </a:t>
            </a:r>
            <a:r>
              <a:rPr lang="en-US" altLang="en-US" dirty="0" err="1"/>
              <a:t>velocità</a:t>
            </a:r>
            <a:r>
              <a:rPr lang="en-US" altLang="en-US" dirty="0"/>
              <a:t> </a:t>
            </a:r>
            <a:r>
              <a:rPr lang="en-US" altLang="en-US" dirty="0" err="1"/>
              <a:t>della</a:t>
            </a:r>
            <a:r>
              <a:rPr lang="en-US" altLang="en-US" dirty="0"/>
              <a:t> </a:t>
            </a:r>
            <a:r>
              <a:rPr lang="en-US" altLang="en-US" dirty="0" err="1"/>
              <a:t>reazione</a:t>
            </a:r>
            <a:r>
              <a:rPr lang="en-US" altLang="en-US" dirty="0" smtClean="0"/>
              <a:t>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372812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948</Words>
  <Application>Microsoft Office PowerPoint</Application>
  <PresentationFormat>On-screen Show (4:3)</PresentationFormat>
  <Paragraphs>78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Tema di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Laurini Erik</dc:creator>
  <cp:lastModifiedBy>Laurini Erik</cp:lastModifiedBy>
  <cp:revision>26</cp:revision>
  <dcterms:created xsi:type="dcterms:W3CDTF">2016-10-29T10:32:52Z</dcterms:created>
  <dcterms:modified xsi:type="dcterms:W3CDTF">2017-01-25T10:40:13Z</dcterms:modified>
</cp:coreProperties>
</file>