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 smtClean="0"/>
              <a:t>Chimica</a:t>
            </a:r>
            <a:r>
              <a:rPr lang="en-US" altLang="en-US" sz="4400" dirty="0" smtClean="0"/>
              <a:t> </a:t>
            </a:r>
            <a:r>
              <a:rPr lang="en-US" altLang="en-US" sz="4400" dirty="0" err="1"/>
              <a:t>O</a:t>
            </a:r>
            <a:r>
              <a:rPr lang="en-US" altLang="en-US" sz="4400" dirty="0" err="1" smtClean="0"/>
              <a:t>rganica</a:t>
            </a:r>
            <a:r>
              <a:rPr lang="en-US" altLang="en-US" sz="4400" dirty="0" smtClean="0"/>
              <a:t> e </a:t>
            </a:r>
            <a:r>
              <a:rPr lang="en-US" altLang="en-US" sz="4400" dirty="0" err="1" smtClean="0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6015" y="2348880"/>
            <a:ext cx="323197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dirty="0" smtClean="0">
                <a:latin typeface="Times New Roman" pitchFamily="18" charset="0"/>
              </a:rPr>
              <a:t>Prof. Sabrina Pricl</a:t>
            </a: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solidFill>
                  <a:srgbClr val="FF0000"/>
                </a:solidFill>
                <a:latin typeface="Times New Roman" pitchFamily="18" charset="0"/>
              </a:rPr>
              <a:t>ALCHENI&amp;ALCHINI</a:t>
            </a: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166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882650"/>
            <a:ext cx="8763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err="1" smtClean="0"/>
              <a:t>Alogenazione</a:t>
            </a:r>
            <a:r>
              <a:rPr lang="en-US" altLang="en-US" sz="2600" dirty="0" smtClean="0"/>
              <a:t>: R-CH=CH-R </a:t>
            </a:r>
            <a:r>
              <a:rPr lang="en-US" altLang="en-US" sz="2600" dirty="0" smtClean="0">
                <a:sym typeface="Wingdings" panose="05000000000000000000" pitchFamily="2" charset="2"/>
              </a:rPr>
              <a:t> R-CH</a:t>
            </a:r>
            <a:r>
              <a:rPr lang="en-US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en-US" altLang="en-US" sz="2600" dirty="0" smtClean="0">
                <a:sym typeface="Wingdings" panose="05000000000000000000" pitchFamily="2" charset="2"/>
              </a:rPr>
              <a:t>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2600" dirty="0" smtClean="0">
                <a:sym typeface="Wingdings" panose="05000000000000000000" pitchFamily="2" charset="2"/>
              </a:rPr>
              <a:t>-R o 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2600" dirty="0" smtClean="0">
                <a:sym typeface="Wingdings" panose="05000000000000000000" pitchFamily="2" charset="2"/>
              </a:rPr>
              <a:t>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2600" dirty="0" smtClean="0">
                <a:sym typeface="Wingdings" panose="05000000000000000000" pitchFamily="2" charset="2"/>
              </a:rPr>
              <a:t>-R (X=F, Cl, Br, I)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Idratazione: R-CH=CH-R  R-CH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it-IT" altLang="en-US" sz="2600" dirty="0" smtClean="0">
                <a:sym typeface="Wingdings" panose="05000000000000000000" pitchFamily="2" charset="2"/>
              </a:rPr>
              <a:t>-R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Riduzione: R-CH=CH-R  R-C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-R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Ossidazione: R-CH=CH-R  composto ciclico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Scissione ossidativa: R-CH=CH-R  chetone (R-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C=O</a:t>
            </a:r>
            <a:r>
              <a:rPr lang="it-IT" altLang="en-US" sz="2600" dirty="0" smtClean="0">
                <a:sym typeface="Wingdings" panose="05000000000000000000" pitchFamily="2" charset="2"/>
              </a:rPr>
              <a:t>) + aldeide (R-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CHO</a:t>
            </a:r>
            <a:r>
              <a:rPr lang="it-IT" altLang="en-US" sz="2600" dirty="0" smtClean="0">
                <a:sym typeface="Wingdings" panose="05000000000000000000" pitchFamily="2" charset="2"/>
              </a:rPr>
              <a:t>)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9364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733800" y="-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Alchini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300" dirty="0" err="1" smtClean="0"/>
              <a:t>Gli</a:t>
            </a:r>
            <a:r>
              <a:rPr lang="en-US" sz="2300" dirty="0" smtClean="0"/>
              <a:t> </a:t>
            </a:r>
            <a:r>
              <a:rPr lang="en-US" sz="2300" dirty="0" err="1" smtClean="0"/>
              <a:t>alchini</a:t>
            </a:r>
            <a:r>
              <a:rPr lang="en-US" sz="2300" dirty="0" smtClean="0"/>
              <a:t> </a:t>
            </a:r>
            <a:r>
              <a:rPr lang="en-US" sz="2300" dirty="0" err="1" smtClean="0"/>
              <a:t>contengono</a:t>
            </a:r>
            <a:r>
              <a:rPr lang="en-US" sz="2300" dirty="0" smtClean="0"/>
              <a:t> un </a:t>
            </a:r>
            <a:r>
              <a:rPr lang="en-US" sz="2300" dirty="0" err="1" smtClean="0"/>
              <a:t>triplo</a:t>
            </a:r>
            <a:r>
              <a:rPr lang="en-US" sz="2300" dirty="0" smtClean="0"/>
              <a:t> </a:t>
            </a:r>
            <a:r>
              <a:rPr lang="en-US" sz="2300" dirty="0" err="1" smtClean="0"/>
              <a:t>legame</a:t>
            </a:r>
            <a:r>
              <a:rPr lang="en-US" sz="2300" dirty="0" smtClean="0"/>
              <a:t> </a:t>
            </a:r>
            <a:r>
              <a:rPr lang="en-US" sz="2300" dirty="0" err="1" smtClean="0"/>
              <a:t>carbonio</a:t>
            </a:r>
            <a:r>
              <a:rPr lang="en-US" sz="2300" dirty="0" smtClean="0"/>
              <a:t>—</a:t>
            </a:r>
            <a:r>
              <a:rPr lang="en-US" sz="2300" dirty="0" err="1" smtClean="0"/>
              <a:t>carbonio</a:t>
            </a:r>
            <a:r>
              <a:rPr lang="en-US" sz="2300" dirty="0" smtClean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300" dirty="0" err="1" smtClean="0">
                <a:solidFill>
                  <a:schemeClr val="accent2"/>
                </a:solidFill>
              </a:rPr>
              <a:t>Gli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alchini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terminali</a:t>
            </a:r>
            <a:r>
              <a:rPr lang="en-US" sz="2300" dirty="0" smtClean="0"/>
              <a:t> </a:t>
            </a:r>
            <a:r>
              <a:rPr lang="en-US" sz="2300" dirty="0" err="1" smtClean="0"/>
              <a:t>hanno</a:t>
            </a:r>
            <a:r>
              <a:rPr lang="en-US" sz="2300" dirty="0" smtClean="0"/>
              <a:t> </a:t>
            </a:r>
            <a:r>
              <a:rPr lang="en-US" sz="2300" dirty="0" err="1" smtClean="0"/>
              <a:t>il</a:t>
            </a:r>
            <a:r>
              <a:rPr lang="en-US" sz="2300" dirty="0" smtClean="0"/>
              <a:t> </a:t>
            </a:r>
            <a:r>
              <a:rPr lang="en-US" sz="2300" dirty="0" err="1" smtClean="0"/>
              <a:t>triplo</a:t>
            </a:r>
            <a:r>
              <a:rPr lang="en-US" sz="2300" dirty="0" smtClean="0"/>
              <a:t> </a:t>
            </a:r>
            <a:r>
              <a:rPr lang="en-US" sz="2300" dirty="0" err="1" smtClean="0"/>
              <a:t>legame</a:t>
            </a:r>
            <a:r>
              <a:rPr lang="en-US" sz="2300" dirty="0" smtClean="0"/>
              <a:t> </a:t>
            </a:r>
            <a:r>
              <a:rPr lang="en-US" sz="2300" dirty="0" err="1" smtClean="0"/>
              <a:t>all’estremità</a:t>
            </a:r>
            <a:r>
              <a:rPr lang="en-US" sz="2300" dirty="0" smtClean="0"/>
              <a:t> </a:t>
            </a:r>
            <a:r>
              <a:rPr lang="en-US" sz="2300" dirty="0" err="1" smtClean="0"/>
              <a:t>della</a:t>
            </a:r>
            <a:r>
              <a:rPr lang="en-US" sz="2300" dirty="0" smtClean="0"/>
              <a:t> catena </a:t>
            </a:r>
            <a:r>
              <a:rPr lang="en-US" sz="2300" dirty="0" err="1" smtClean="0"/>
              <a:t>carboniosa</a:t>
            </a:r>
            <a:endParaRPr lang="en-US" sz="2300" dirty="0" smtClean="0"/>
          </a:p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300" dirty="0" err="1" smtClean="0">
                <a:solidFill>
                  <a:schemeClr val="accent2"/>
                </a:solidFill>
              </a:rPr>
              <a:t>Gli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alchini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interni</a:t>
            </a:r>
            <a:r>
              <a:rPr lang="en-US" sz="2300" dirty="0" smtClean="0"/>
              <a:t> </a:t>
            </a:r>
            <a:r>
              <a:rPr lang="en-US" sz="2300" dirty="0" err="1" smtClean="0"/>
              <a:t>hanno</a:t>
            </a:r>
            <a:r>
              <a:rPr lang="en-US" sz="2300" dirty="0" smtClean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atomo</a:t>
            </a:r>
            <a:r>
              <a:rPr lang="en-US" dirty="0" smtClean="0"/>
              <a:t> di </a:t>
            </a:r>
            <a:r>
              <a:rPr lang="en-US" dirty="0" err="1" smtClean="0"/>
              <a:t>carbonio</a:t>
            </a:r>
            <a:r>
              <a:rPr lang="en-US" dirty="0" smtClean="0"/>
              <a:t> legato a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atomo</a:t>
            </a:r>
            <a:r>
              <a:rPr lang="en-US" dirty="0" smtClean="0"/>
              <a:t> di </a:t>
            </a:r>
            <a:r>
              <a:rPr lang="en-US" sz="2300" dirty="0" err="1" smtClean="0"/>
              <a:t>carbonio</a:t>
            </a:r>
            <a:r>
              <a:rPr lang="en-US" sz="2300" dirty="0" smtClean="0"/>
              <a:t> del </a:t>
            </a:r>
            <a:r>
              <a:rPr lang="en-US" sz="2300" dirty="0" err="1" smtClean="0"/>
              <a:t>triplo</a:t>
            </a:r>
            <a:r>
              <a:rPr lang="en-US" sz="2300" dirty="0" smtClean="0"/>
              <a:t> </a:t>
            </a:r>
            <a:r>
              <a:rPr lang="en-US" sz="2300" dirty="0" err="1" smtClean="0"/>
              <a:t>legame</a:t>
            </a:r>
            <a:r>
              <a:rPr lang="en-US" sz="2300" dirty="0" smtClean="0"/>
              <a:t>.</a:t>
            </a:r>
          </a:p>
          <a:p>
            <a:pPr marL="0" indent="0" algn="just" eaLnBrk="1" hangingPunct="1">
              <a:spcBef>
                <a:spcPct val="20000"/>
              </a:spcBef>
              <a:defRPr/>
            </a:pPr>
            <a:endParaRPr lang="en-US" sz="2300" dirty="0" smtClean="0"/>
          </a:p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300" dirty="0" smtClean="0"/>
              <a:t>Un </a:t>
            </a:r>
            <a:r>
              <a:rPr lang="en-US" sz="2300" dirty="0" err="1" smtClean="0"/>
              <a:t>alchino</a:t>
            </a:r>
            <a:r>
              <a:rPr lang="en-US" sz="2300" dirty="0" smtClean="0"/>
              <a:t> ha </a:t>
            </a:r>
            <a:r>
              <a:rPr lang="en-US" sz="2300" dirty="0" smtClean="0">
                <a:solidFill>
                  <a:schemeClr val="accent2"/>
                </a:solidFill>
              </a:rPr>
              <a:t>formula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molecolare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generale</a:t>
            </a:r>
            <a:r>
              <a:rPr lang="en-US" sz="2300" dirty="0" smtClean="0">
                <a:solidFill>
                  <a:schemeClr val="accent2"/>
                </a:solidFill>
              </a:rPr>
              <a:t> C</a:t>
            </a:r>
            <a:r>
              <a:rPr lang="en-US" sz="2300" baseline="-25000" dirty="0" smtClean="0">
                <a:solidFill>
                  <a:schemeClr val="accent2"/>
                </a:solidFill>
              </a:rPr>
              <a:t>n</a:t>
            </a:r>
            <a:r>
              <a:rPr lang="en-US" sz="2300" dirty="0" smtClean="0">
                <a:solidFill>
                  <a:schemeClr val="accent2"/>
                </a:solidFill>
              </a:rPr>
              <a:t>H</a:t>
            </a:r>
            <a:r>
              <a:rPr lang="en-US" sz="2300" baseline="-25000" dirty="0" smtClean="0">
                <a:solidFill>
                  <a:schemeClr val="accent2"/>
                </a:solidFill>
              </a:rPr>
              <a:t>2n-2</a:t>
            </a:r>
            <a:r>
              <a:rPr lang="en-US" sz="2300" dirty="0" smtClean="0"/>
              <a:t>, </a:t>
            </a:r>
            <a:r>
              <a:rPr lang="en-US" sz="2300" dirty="0" err="1" smtClean="0"/>
              <a:t>quindi</a:t>
            </a:r>
            <a:r>
              <a:rPr lang="en-US" sz="2300" dirty="0" smtClean="0"/>
              <a:t> ha </a:t>
            </a:r>
            <a:r>
              <a:rPr lang="en-US" sz="2300" dirty="0" err="1" smtClean="0"/>
              <a:t>quattro</a:t>
            </a:r>
            <a:r>
              <a:rPr lang="en-US" sz="2300" dirty="0" smtClean="0"/>
              <a:t> </a:t>
            </a:r>
            <a:r>
              <a:rPr lang="en-US" sz="2300" dirty="0" err="1" smtClean="0"/>
              <a:t>idrogeni</a:t>
            </a:r>
            <a:r>
              <a:rPr lang="en-US" sz="2300" dirty="0" smtClean="0"/>
              <a:t> in </a:t>
            </a:r>
            <a:r>
              <a:rPr lang="en-US" sz="2300" dirty="0" err="1" smtClean="0"/>
              <a:t>meno</a:t>
            </a:r>
            <a:r>
              <a:rPr lang="en-US" sz="2300" dirty="0" smtClean="0"/>
              <a:t> del </a:t>
            </a:r>
            <a:r>
              <a:rPr lang="en-US" sz="2300" dirty="0" err="1" smtClean="0"/>
              <a:t>numero</a:t>
            </a:r>
            <a:r>
              <a:rPr lang="en-US" sz="2300" dirty="0" smtClean="0"/>
              <a:t> </a:t>
            </a:r>
            <a:r>
              <a:rPr lang="en-US" sz="2300" dirty="0" err="1" smtClean="0"/>
              <a:t>massimo</a:t>
            </a:r>
            <a:r>
              <a:rPr lang="en-US" sz="2300" dirty="0" smtClean="0"/>
              <a:t> </a:t>
            </a:r>
            <a:r>
              <a:rPr lang="en-US" sz="2300" dirty="0" err="1" smtClean="0"/>
              <a:t>possibile</a:t>
            </a:r>
            <a:r>
              <a:rPr lang="en-US" sz="2300" dirty="0" smtClean="0"/>
              <a:t> in base al </a:t>
            </a:r>
            <a:r>
              <a:rPr lang="en-US" sz="2300" dirty="0" err="1" smtClean="0"/>
              <a:t>numero</a:t>
            </a:r>
            <a:r>
              <a:rPr lang="en-US" sz="2300" dirty="0" smtClean="0"/>
              <a:t> di </a:t>
            </a:r>
            <a:r>
              <a:rPr lang="en-US" sz="2300" dirty="0" err="1" smtClean="0"/>
              <a:t>atomi</a:t>
            </a:r>
            <a:r>
              <a:rPr lang="en-US" sz="2300" dirty="0" smtClean="0"/>
              <a:t> di </a:t>
            </a:r>
            <a:r>
              <a:rPr lang="en-US" sz="2300" dirty="0" err="1" smtClean="0"/>
              <a:t>carbonio</a:t>
            </a:r>
            <a:r>
              <a:rPr lang="en-US" sz="2300" dirty="0" smtClean="0"/>
              <a:t> </a:t>
            </a:r>
            <a:r>
              <a:rPr lang="en-US" sz="2300" dirty="0" err="1" smtClean="0"/>
              <a:t>presenti</a:t>
            </a:r>
            <a:r>
              <a:rPr lang="en-US" sz="2300" dirty="0" smtClean="0"/>
              <a:t>. </a:t>
            </a:r>
            <a:r>
              <a:rPr lang="en-US" sz="2300" dirty="0" smtClean="0">
                <a:solidFill>
                  <a:schemeClr val="accent2"/>
                </a:solidFill>
              </a:rPr>
              <a:t>Un </a:t>
            </a:r>
            <a:r>
              <a:rPr lang="en-US" sz="2300" dirty="0" err="1" smtClean="0">
                <a:solidFill>
                  <a:schemeClr val="accent2"/>
                </a:solidFill>
              </a:rPr>
              <a:t>triplo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err="1" smtClean="0">
                <a:solidFill>
                  <a:schemeClr val="accent2"/>
                </a:solidFill>
              </a:rPr>
              <a:t>legame</a:t>
            </a:r>
            <a:r>
              <a:rPr lang="en-US" sz="2300" dirty="0" smtClean="0">
                <a:solidFill>
                  <a:schemeClr val="accent2"/>
                </a:solidFill>
              </a:rPr>
              <a:t> introduce </a:t>
            </a:r>
            <a:r>
              <a:rPr lang="en-US" sz="2300" dirty="0" err="1" smtClean="0">
                <a:solidFill>
                  <a:schemeClr val="accent2"/>
                </a:solidFill>
              </a:rPr>
              <a:t>perciò</a:t>
            </a:r>
            <a:r>
              <a:rPr lang="en-US" sz="2300" dirty="0" smtClean="0">
                <a:solidFill>
                  <a:schemeClr val="accent2"/>
                </a:solidFill>
              </a:rPr>
              <a:t> due </a:t>
            </a:r>
            <a:r>
              <a:rPr lang="en-US" sz="2300" dirty="0" err="1" smtClean="0">
                <a:solidFill>
                  <a:schemeClr val="accent2"/>
                </a:solidFill>
              </a:rPr>
              <a:t>gradi</a:t>
            </a:r>
            <a:r>
              <a:rPr lang="en-US" sz="2300" dirty="0" smtClean="0">
                <a:solidFill>
                  <a:schemeClr val="accent2"/>
                </a:solidFill>
              </a:rPr>
              <a:t> di </a:t>
            </a:r>
            <a:r>
              <a:rPr lang="en-US" sz="2300" dirty="0" err="1" smtClean="0">
                <a:solidFill>
                  <a:schemeClr val="accent2"/>
                </a:solidFill>
              </a:rPr>
              <a:t>insaturazione</a:t>
            </a:r>
            <a:r>
              <a:rPr lang="en-US" sz="2300" dirty="0" smtClean="0"/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12" descr="0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18125"/>
            <a:ext cx="7162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15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/>
              <a:t>Il triplo legame consiste di 2 legami </a:t>
            </a:r>
            <a:r>
              <a:rPr lang="en-US" altLang="en-US" sz="2100">
                <a:sym typeface="Symbol" pitchFamily="18" charset="2"/>
              </a:rPr>
              <a:t> e un legame . 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>
                <a:sym typeface="Symbol" pitchFamily="18" charset="2"/>
              </a:rPr>
              <a:t>Ogni carbonio è ibridato </a:t>
            </a:r>
            <a:r>
              <a:rPr lang="en-US" altLang="en-US" sz="2100" i="1">
                <a:sym typeface="Symbol" pitchFamily="18" charset="2"/>
              </a:rPr>
              <a:t>sp</a:t>
            </a:r>
            <a:r>
              <a:rPr lang="en-US" altLang="en-US" sz="2100">
                <a:sym typeface="Symbol" pitchFamily="18" charset="2"/>
              </a:rPr>
              <a:t>, con geometria lineare e angoli di legame di 180</a:t>
            </a:r>
            <a:r>
              <a:rPr lang="en-US" altLang="en-US" sz="2100" baseline="30000">
                <a:sym typeface="Symbol" pitchFamily="18" charset="2"/>
              </a:rPr>
              <a:t>0</a:t>
            </a:r>
            <a:r>
              <a:rPr lang="en-US" altLang="en-US" sz="2100">
                <a:sym typeface="Symbol" pitchFamily="18" charset="2"/>
              </a:rPr>
              <a:t>.</a:t>
            </a:r>
            <a:endParaRPr lang="en-US" altLang="en-US" sz="210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5334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4" name="Picture 9" descr="00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429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304800" y="3124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3200400"/>
            <a:ext cx="64897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/>
              <a:t>Alchini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210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Alchini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831850"/>
            <a:ext cx="8686800" cy="28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 err="1"/>
              <a:t>Nel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sistema</a:t>
            </a:r>
            <a:r>
              <a:rPr lang="en-US" altLang="en-US" sz="2100" dirty="0"/>
              <a:t> IUPAC, </a:t>
            </a:r>
            <a:r>
              <a:rPr lang="en-US" altLang="en-US" sz="2100" dirty="0" err="1"/>
              <a:t>si</a:t>
            </a:r>
            <a:r>
              <a:rPr lang="en-US" altLang="en-US" sz="2100" dirty="0"/>
              <a:t> cambia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suffisso</a:t>
            </a:r>
            <a:r>
              <a:rPr lang="en-US" altLang="en-US" sz="2100" dirty="0"/>
              <a:t> –</a:t>
            </a:r>
            <a:r>
              <a:rPr lang="en-US" altLang="en-US" sz="2100" dirty="0" err="1"/>
              <a:t>ano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dell’alcano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corrispondente</a:t>
            </a:r>
            <a:r>
              <a:rPr lang="en-US" altLang="en-US" sz="2100" dirty="0"/>
              <a:t> con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suffisso</a:t>
            </a:r>
            <a:r>
              <a:rPr lang="en-US" altLang="en-US" sz="2100" dirty="0"/>
              <a:t> –</a:t>
            </a:r>
            <a:r>
              <a:rPr lang="en-US" altLang="en-US" sz="2100" dirty="0" err="1"/>
              <a:t>ino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Si </a:t>
            </a:r>
            <a:r>
              <a:rPr lang="en-US" altLang="en-US" sz="2100" dirty="0" err="1"/>
              <a:t>sceglie</a:t>
            </a:r>
            <a:r>
              <a:rPr lang="en-US" altLang="en-US" sz="2100" dirty="0"/>
              <a:t> la catena </a:t>
            </a:r>
            <a:r>
              <a:rPr lang="en-US" altLang="en-US" sz="2100" dirty="0" err="1"/>
              <a:t>carboniosa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lunga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contiene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entrambi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triplo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numera</a:t>
            </a:r>
            <a:r>
              <a:rPr lang="en-US" altLang="en-US" sz="2100" dirty="0"/>
              <a:t> la catena in </a:t>
            </a:r>
            <a:r>
              <a:rPr lang="en-US" altLang="en-US" sz="2100" dirty="0" err="1"/>
              <a:t>modo</a:t>
            </a:r>
            <a:r>
              <a:rPr lang="en-US" altLang="en-US" sz="2100" dirty="0"/>
              <a:t> da </a:t>
            </a:r>
            <a:r>
              <a:rPr lang="en-US" altLang="en-US" sz="2100" dirty="0" err="1"/>
              <a:t>assegnare</a:t>
            </a:r>
            <a:r>
              <a:rPr lang="en-US" altLang="en-US" sz="2100" dirty="0"/>
              <a:t> al </a:t>
            </a:r>
            <a:r>
              <a:rPr lang="en-US" altLang="en-US" sz="2100" dirty="0" err="1"/>
              <a:t>triplo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basso.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 err="1"/>
              <a:t>L’alchino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semplice</a:t>
            </a:r>
            <a:r>
              <a:rPr lang="en-US" altLang="en-US" sz="2100" dirty="0"/>
              <a:t>, H-C</a:t>
            </a:r>
            <a:r>
              <a:rPr lang="en-US" altLang="en-US" dirty="0">
                <a:sym typeface="Symbol" pitchFamily="18" charset="2"/>
              </a:rPr>
              <a:t></a:t>
            </a:r>
            <a:r>
              <a:rPr lang="en-US" altLang="en-US" sz="2100" dirty="0">
                <a:sym typeface="Symbol" pitchFamily="18" charset="2"/>
              </a:rPr>
              <a:t>C-H, </a:t>
            </a:r>
            <a:r>
              <a:rPr lang="en-US" altLang="en-US" sz="2100" dirty="0" err="1">
                <a:sym typeface="Symbol" pitchFamily="18" charset="2"/>
              </a:rPr>
              <a:t>che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nel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sistema</a:t>
            </a:r>
            <a:r>
              <a:rPr lang="en-US" altLang="en-US" sz="2100" dirty="0">
                <a:sym typeface="Symbol" pitchFamily="18" charset="2"/>
              </a:rPr>
              <a:t> IUPAC </a:t>
            </a:r>
            <a:r>
              <a:rPr lang="en-US" altLang="en-US" sz="2100" dirty="0" err="1">
                <a:sym typeface="Symbol" pitchFamily="18" charset="2"/>
              </a:rPr>
              <a:t>prende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il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nome</a:t>
            </a:r>
            <a:r>
              <a:rPr lang="en-US" altLang="en-US" sz="2100" dirty="0">
                <a:sym typeface="Symbol" pitchFamily="18" charset="2"/>
              </a:rPr>
              <a:t> di </a:t>
            </a:r>
            <a:r>
              <a:rPr lang="en-US" altLang="en-US" sz="2100" dirty="0" err="1">
                <a:solidFill>
                  <a:schemeClr val="accent2"/>
                </a:solidFill>
                <a:sym typeface="Symbol" pitchFamily="18" charset="2"/>
              </a:rPr>
              <a:t>etino</a:t>
            </a:r>
            <a:r>
              <a:rPr lang="en-US" altLang="en-US" sz="2100" dirty="0">
                <a:sym typeface="Symbol" pitchFamily="18" charset="2"/>
              </a:rPr>
              <a:t>, è </a:t>
            </a:r>
            <a:r>
              <a:rPr lang="en-US" altLang="en-US" sz="2100" dirty="0" err="1">
                <a:sym typeface="Symbol" pitchFamily="18" charset="2"/>
              </a:rPr>
              <a:t>spesso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chiamato</a:t>
            </a:r>
            <a:r>
              <a:rPr lang="en-US" altLang="en-US" sz="2100" dirty="0">
                <a:sym typeface="Symbol" pitchFamily="18" charset="2"/>
              </a:rPr>
              <a:t> con </a:t>
            </a:r>
            <a:r>
              <a:rPr lang="en-US" altLang="en-US" sz="2100" dirty="0" err="1">
                <a:sym typeface="Symbol" pitchFamily="18" charset="2"/>
              </a:rPr>
              <a:t>il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suo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nome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ym typeface="Symbol" pitchFamily="18" charset="2"/>
              </a:rPr>
              <a:t>comune</a:t>
            </a:r>
            <a:r>
              <a:rPr lang="en-US" altLang="en-US" sz="2100" dirty="0">
                <a:sym typeface="Symbol" pitchFamily="18" charset="2"/>
              </a:rPr>
              <a:t> </a:t>
            </a:r>
            <a:r>
              <a:rPr lang="en-US" altLang="en-US" sz="2100" dirty="0" err="1">
                <a:solidFill>
                  <a:schemeClr val="accent2"/>
                </a:solidFill>
                <a:sym typeface="Symbol" pitchFamily="18" charset="2"/>
              </a:rPr>
              <a:t>acetilene</a:t>
            </a:r>
            <a:r>
              <a:rPr lang="en-US" altLang="en-US" sz="2100" dirty="0">
                <a:sym typeface="Symbol" pitchFamily="18" charset="2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u="sng" dirty="0" err="1"/>
              <a:t>Nomenclatura</a:t>
            </a:r>
            <a:endParaRPr lang="en-US" altLang="en-US" sz="2600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659547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u="sng" dirty="0" err="1"/>
              <a:t>Proprietà</a:t>
            </a:r>
            <a:r>
              <a:rPr lang="en-US" altLang="en-US" sz="2600" u="sng" dirty="0"/>
              <a:t> </a:t>
            </a:r>
            <a:r>
              <a:rPr lang="en-US" altLang="en-US" sz="2600" u="sng" dirty="0" err="1"/>
              <a:t>Fisiche</a:t>
            </a:r>
            <a:endParaRPr lang="en-US" altLang="en-US" sz="2600" u="sng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604" y="4437112"/>
            <a:ext cx="868680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 err="1" smtClean="0"/>
              <a:t>Assomigliano</a:t>
            </a:r>
            <a:r>
              <a:rPr lang="en-US" altLang="en-US" dirty="0" smtClean="0"/>
              <a:t> </a:t>
            </a:r>
            <a:r>
              <a:rPr lang="en-US" altLang="en-US" dirty="0"/>
              <a:t>a </a:t>
            </a:r>
            <a:r>
              <a:rPr lang="en-US" altLang="en-US" dirty="0" err="1"/>
              <a:t>quelle</a:t>
            </a:r>
            <a:r>
              <a:rPr lang="en-US" altLang="en-US" dirty="0"/>
              <a:t> </a:t>
            </a:r>
            <a:r>
              <a:rPr lang="en-US" altLang="en-US" dirty="0" err="1"/>
              <a:t>degli</a:t>
            </a:r>
            <a:r>
              <a:rPr lang="en-US" altLang="en-US" dirty="0"/>
              <a:t> </a:t>
            </a:r>
            <a:r>
              <a:rPr lang="en-US" altLang="en-US" dirty="0" err="1"/>
              <a:t>idrocarburi</a:t>
            </a:r>
            <a:r>
              <a:rPr lang="en-US" altLang="en-US" dirty="0"/>
              <a:t> con </a:t>
            </a:r>
            <a:r>
              <a:rPr lang="en-US" altLang="en-US" dirty="0" err="1"/>
              <a:t>struttura</a:t>
            </a:r>
            <a:r>
              <a:rPr lang="en-US" altLang="en-US" dirty="0"/>
              <a:t> e peso </a:t>
            </a:r>
            <a:r>
              <a:rPr lang="en-US" altLang="en-US" dirty="0" err="1"/>
              <a:t>meolecolare</a:t>
            </a:r>
            <a:r>
              <a:rPr lang="en-US" altLang="en-US" dirty="0"/>
              <a:t> </a:t>
            </a:r>
            <a:r>
              <a:rPr lang="en-US" altLang="en-US" dirty="0" err="1"/>
              <a:t>simili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 err="1" smtClean="0"/>
              <a:t>Punti</a:t>
            </a:r>
            <a:r>
              <a:rPr lang="en-US" altLang="en-US" dirty="0" smtClean="0"/>
              <a:t> </a:t>
            </a:r>
            <a:r>
              <a:rPr lang="en-US" altLang="en-US" dirty="0"/>
              <a:t>di </a:t>
            </a:r>
            <a:r>
              <a:rPr lang="en-US" altLang="en-US" dirty="0" err="1"/>
              <a:t>fusione</a:t>
            </a:r>
            <a:r>
              <a:rPr lang="en-US" altLang="en-US" dirty="0"/>
              <a:t> e di </a:t>
            </a:r>
            <a:r>
              <a:rPr lang="en-US" altLang="en-US" dirty="0" err="1"/>
              <a:t>ebollizione</a:t>
            </a:r>
            <a:r>
              <a:rPr lang="en-US" altLang="en-US" dirty="0"/>
              <a:t> </a:t>
            </a:r>
            <a:r>
              <a:rPr lang="en-US" altLang="en-US" dirty="0" err="1" smtClean="0"/>
              <a:t>bassi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aumentano</a:t>
            </a:r>
            <a:r>
              <a:rPr lang="en-US" altLang="en-US" dirty="0" smtClean="0"/>
              <a:t> </a:t>
            </a:r>
            <a:r>
              <a:rPr lang="en-US" altLang="en-US" dirty="0" err="1"/>
              <a:t>all’aumentare</a:t>
            </a:r>
            <a:r>
              <a:rPr lang="en-US" altLang="en-US" dirty="0"/>
              <a:t> del </a:t>
            </a:r>
            <a:r>
              <a:rPr lang="en-US" altLang="en-US" dirty="0" err="1"/>
              <a:t>numero</a:t>
            </a:r>
            <a:r>
              <a:rPr lang="en-US" altLang="en-US" dirty="0"/>
              <a:t> di </a:t>
            </a:r>
            <a:r>
              <a:rPr lang="en-US" altLang="en-US" dirty="0" err="1"/>
              <a:t>atomi</a:t>
            </a:r>
            <a:r>
              <a:rPr lang="en-US" altLang="en-US" dirty="0"/>
              <a:t> di  </a:t>
            </a:r>
            <a:r>
              <a:rPr lang="en-US" altLang="en-US" dirty="0" err="1"/>
              <a:t>carbonio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alchini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solubili</a:t>
            </a:r>
            <a:r>
              <a:rPr lang="en-US" altLang="en-US" dirty="0"/>
              <a:t> </a:t>
            </a:r>
            <a:r>
              <a:rPr lang="en-US" altLang="en-US" dirty="0" err="1"/>
              <a:t>nei</a:t>
            </a:r>
            <a:r>
              <a:rPr lang="en-US" altLang="en-US" dirty="0"/>
              <a:t> </a:t>
            </a:r>
            <a:r>
              <a:rPr lang="en-US" altLang="en-US" dirty="0" err="1"/>
              <a:t>solventi</a:t>
            </a:r>
            <a:r>
              <a:rPr lang="en-US" altLang="en-US" dirty="0"/>
              <a:t> </a:t>
            </a:r>
            <a:r>
              <a:rPr lang="en-US" altLang="en-US" dirty="0" err="1"/>
              <a:t>organici</a:t>
            </a:r>
            <a:r>
              <a:rPr lang="en-US" altLang="en-US" dirty="0"/>
              <a:t> e </a:t>
            </a:r>
            <a:r>
              <a:rPr lang="en-US" altLang="en-US" dirty="0" err="1"/>
              <a:t>insolubili</a:t>
            </a:r>
            <a:r>
              <a:rPr lang="en-US" altLang="en-US" dirty="0"/>
              <a:t> in </a:t>
            </a:r>
            <a:r>
              <a:rPr lang="en-US" altLang="en-US" dirty="0" err="1"/>
              <a:t>acqua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10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166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882650"/>
            <a:ext cx="8763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err="1" smtClean="0"/>
              <a:t>Addizione</a:t>
            </a:r>
            <a:r>
              <a:rPr lang="en-US" altLang="en-US" sz="2600" dirty="0" smtClean="0"/>
              <a:t>: R-C</a:t>
            </a:r>
            <a:r>
              <a:rPr lang="el-GR" altLang="en-US" sz="2600" dirty="0" smtClean="0"/>
              <a:t>Ξ</a:t>
            </a:r>
            <a:r>
              <a:rPr lang="en-US" altLang="en-US" sz="2600" dirty="0" smtClean="0"/>
              <a:t>C-R </a:t>
            </a:r>
            <a:r>
              <a:rPr lang="en-US" altLang="en-US" sz="2600" dirty="0" smtClean="0">
                <a:sym typeface="Wingdings" panose="05000000000000000000" pitchFamily="2" charset="2"/>
              </a:rPr>
              <a:t> 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2600" dirty="0" smtClean="0">
                <a:sym typeface="Wingdings" panose="05000000000000000000" pitchFamily="2" charset="2"/>
              </a:rPr>
              <a:t>=C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Y</a:t>
            </a:r>
            <a:r>
              <a:rPr lang="en-US" altLang="en-US" sz="2600" dirty="0" smtClean="0">
                <a:sym typeface="Wingdings" panose="05000000000000000000" pitchFamily="2" charset="2"/>
              </a:rPr>
              <a:t>-R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err="1" smtClean="0">
                <a:sym typeface="Wingdings" panose="05000000000000000000" pitchFamily="2" charset="2"/>
              </a:rPr>
              <a:t>Idroalogenazione</a:t>
            </a:r>
            <a:r>
              <a:rPr lang="it-IT" altLang="en-US" sz="2600" dirty="0" smtClean="0">
                <a:sym typeface="Wingdings" panose="05000000000000000000" pitchFamily="2" charset="2"/>
              </a:rPr>
              <a:t>: </a:t>
            </a:r>
            <a:r>
              <a:rPr lang="en-US" altLang="en-US" sz="2600" dirty="0"/>
              <a:t>R-C</a:t>
            </a:r>
            <a:r>
              <a:rPr lang="el-GR" altLang="en-US" sz="2600" dirty="0"/>
              <a:t>Ξ</a:t>
            </a:r>
            <a:r>
              <a:rPr lang="en-US" altLang="en-US" sz="2600" dirty="0"/>
              <a:t>C-R</a:t>
            </a:r>
            <a:r>
              <a:rPr lang="it-IT" altLang="en-US" sz="2600" dirty="0" smtClean="0">
                <a:sym typeface="Wingdings" panose="05000000000000000000" pitchFamily="2" charset="2"/>
              </a:rPr>
              <a:t>  R-C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-R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Idratazione: </a:t>
            </a:r>
            <a:r>
              <a:rPr lang="en-US" altLang="en-US" sz="2600" dirty="0"/>
              <a:t>R-C</a:t>
            </a:r>
            <a:r>
              <a:rPr lang="el-GR" altLang="en-US" sz="2600" dirty="0"/>
              <a:t>Ξ</a:t>
            </a:r>
            <a:r>
              <a:rPr lang="en-US" altLang="en-US" sz="2600" dirty="0"/>
              <a:t>C-R </a:t>
            </a:r>
            <a:r>
              <a:rPr lang="en-US" altLang="en-US" sz="2600" dirty="0" smtClean="0">
                <a:sym typeface="Wingdings" panose="05000000000000000000" pitchFamily="2" charset="2"/>
              </a:rPr>
              <a:t> 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altLang="en-US" sz="2600" dirty="0" smtClean="0">
                <a:sym typeface="Wingdings" panose="05000000000000000000" pitchFamily="2" charset="2"/>
              </a:rPr>
              <a:t>=C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en-US" altLang="en-US" sz="2600" dirty="0" smtClean="0">
                <a:sym typeface="Wingdings" panose="05000000000000000000" pitchFamily="2" charset="2"/>
              </a:rPr>
              <a:t>-R (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idroalchene</a:t>
            </a:r>
            <a:r>
              <a:rPr lang="en-US" altLang="en-US" sz="2600" dirty="0" smtClean="0">
                <a:sym typeface="Wingdings" panose="05000000000000000000" pitchFamily="2" charset="2"/>
              </a:rPr>
              <a:t>) + 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600" dirty="0" smtClean="0">
                <a:sym typeface="Wingdings" panose="05000000000000000000" pitchFamily="2" charset="2"/>
              </a:rPr>
              <a:t>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2600" dirty="0" smtClean="0">
                <a:sym typeface="Wingdings" panose="05000000000000000000" pitchFamily="2" charset="2"/>
              </a:rPr>
              <a:t>-R (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chetone</a:t>
            </a:r>
            <a:r>
              <a:rPr lang="en-US" altLang="en-US" sz="2600" dirty="0" smtClean="0">
                <a:sym typeface="Wingdings" panose="05000000000000000000" pitchFamily="2" charset="2"/>
              </a:rPr>
              <a:t>)</a:t>
            </a:r>
            <a:endParaRPr lang="it-IT" altLang="en-US" sz="2600" dirty="0" smtClean="0">
              <a:sym typeface="Wingdings" panose="05000000000000000000" pitchFamily="2" charset="2"/>
            </a:endParaRP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Riduzione: R-C</a:t>
            </a:r>
            <a:r>
              <a:rPr lang="el-GR" altLang="en-US" sz="2600" dirty="0" smtClean="0"/>
              <a:t>Ξ</a:t>
            </a:r>
            <a:r>
              <a:rPr lang="it-IT" altLang="en-US" sz="2600" dirty="0" smtClean="0">
                <a:sym typeface="Wingdings" panose="05000000000000000000" pitchFamily="2" charset="2"/>
              </a:rPr>
              <a:t>C-R  R-CH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=</a:t>
            </a:r>
            <a:r>
              <a:rPr lang="it-IT" altLang="en-US" sz="2600" dirty="0" smtClean="0">
                <a:sym typeface="Wingdings" panose="05000000000000000000" pitchFamily="2" charset="2"/>
              </a:rPr>
              <a:t>CH-R (alchene) + R-C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-C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-R (alcano) </a:t>
            </a: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dirty="0" smtClean="0">
                <a:sym typeface="Wingdings" panose="05000000000000000000" pitchFamily="2" charset="2"/>
              </a:rPr>
              <a:t>Scissione ossidativa: 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1</a:t>
            </a:r>
            <a:r>
              <a:rPr lang="it-IT" altLang="en-US" sz="2600" dirty="0" smtClean="0">
                <a:sym typeface="Wingdings" panose="05000000000000000000" pitchFamily="2" charset="2"/>
              </a:rPr>
              <a:t>-C</a:t>
            </a:r>
            <a:r>
              <a:rPr lang="el-GR" altLang="en-US" sz="2600" dirty="0"/>
              <a:t>Ξ</a:t>
            </a:r>
            <a:r>
              <a:rPr lang="it-IT" altLang="en-US" sz="2600" dirty="0" smtClean="0">
                <a:sym typeface="Wingdings" panose="05000000000000000000" pitchFamily="2" charset="2"/>
              </a:rPr>
              <a:t>C-R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  acidi carbossilici (R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1/2</a:t>
            </a:r>
            <a:r>
              <a:rPr lang="it-IT" altLang="en-US" sz="2600" dirty="0" smtClean="0">
                <a:sym typeface="Wingdings" panose="05000000000000000000" pitchFamily="2" charset="2"/>
              </a:rPr>
              <a:t>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COOH</a:t>
            </a:r>
            <a:r>
              <a:rPr lang="it-IT" altLang="en-US" sz="2600" dirty="0" smtClean="0">
                <a:sym typeface="Wingdings" panose="05000000000000000000" pitchFamily="2" charset="2"/>
              </a:rPr>
              <a:t>) + anidride carbonica (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CO</a:t>
            </a:r>
            <a:r>
              <a:rPr lang="it-IT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)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522114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48" b="18048"/>
          <a:stretch>
            <a:fillRect/>
          </a:stretch>
        </p:blipFill>
        <p:spPr bwMode="auto">
          <a:xfrm>
            <a:off x="669925" y="431800"/>
            <a:ext cx="780415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657600" y="166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Alchini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8064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err="1" smtClean="0"/>
              <a:t>Reazioni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06604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Gli alcheni sono anche chiamati </a:t>
            </a:r>
            <a:r>
              <a:rPr lang="en-US" altLang="en-US">
                <a:solidFill>
                  <a:schemeClr val="accent2"/>
                </a:solidFill>
              </a:rPr>
              <a:t>olefine</a:t>
            </a:r>
            <a:r>
              <a:rPr lang="en-US" altLang="en-US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Gli alcheni contengono un doppio legame carbonio—carbonio.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Gli alcheni terminali</a:t>
            </a:r>
            <a:r>
              <a:rPr lang="en-US" altLang="en-US"/>
              <a:t> hanno il doppio legame all’estremità della catena di atomi di carbonio.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Gli alcheni interni </a:t>
            </a:r>
            <a:r>
              <a:rPr lang="en-US" altLang="en-US"/>
              <a:t>hanno almeno un atomo di carbonio legato ad ognuna delle estremità del doppio legame.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I cicloalcheni </a:t>
            </a:r>
            <a:r>
              <a:rPr lang="en-US" altLang="en-US"/>
              <a:t>hanno il doppio legame in un ciclo.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" y="5334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11" descr="0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08538"/>
            <a:ext cx="6858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3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3810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973263"/>
            <a:ext cx="86868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/>
              <a:t>Il doppio legame di un alchene è costituito da un legame </a:t>
            </a:r>
            <a:r>
              <a:rPr lang="en-US" altLang="en-US">
                <a:sym typeface="Symbol" pitchFamily="18" charset="2"/>
              </a:rPr>
              <a:t> e da un legame . 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>
                <a:sym typeface="Symbol" pitchFamily="18" charset="2"/>
              </a:rPr>
              <a:t>Ogni atomo di carbonio ha un’ibridazione trigonale planare </a:t>
            </a:r>
            <a:r>
              <a:rPr lang="en-US" altLang="en-US" i="1">
                <a:sym typeface="Symbol" pitchFamily="18" charset="2"/>
              </a:rPr>
              <a:t>sp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, e tutti gli angoli di legame misurano 120</a:t>
            </a:r>
            <a:r>
              <a:rPr lang="en-US" altLang="en-US"/>
              <a:t>°</a:t>
            </a:r>
            <a:r>
              <a:rPr lang="en-US" altLang="en-US">
                <a:sym typeface="Symbol" pitchFamily="18" charset="2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10350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6" descr="00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65550"/>
            <a:ext cx="56388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28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8763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Nomenclatura degli Alcheni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68680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000" dirty="0"/>
              <a:t>Si </a:t>
            </a:r>
            <a:r>
              <a:rPr lang="en-US" altLang="en-US" sz="2000" dirty="0" err="1"/>
              <a:t>deve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sempre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individuare</a:t>
            </a:r>
            <a:r>
              <a:rPr lang="en-US" altLang="en-US" sz="2000" dirty="0"/>
              <a:t> la catena </a:t>
            </a:r>
            <a:r>
              <a:rPr lang="en-US" altLang="en-US" sz="2000" dirty="0" err="1"/>
              <a:t>più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lunga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contiene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entrambi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gli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atomi</a:t>
            </a:r>
            <a:r>
              <a:rPr lang="en-US" altLang="en-US" sz="2000" dirty="0"/>
              <a:t> del </a:t>
            </a:r>
            <a:r>
              <a:rPr lang="en-US" altLang="en-US" sz="2000" dirty="0" err="1"/>
              <a:t>doppio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legame</a:t>
            </a:r>
            <a:r>
              <a:rPr lang="en-US" altLang="en-US" sz="20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000" dirty="0"/>
              <a:t>Nella </a:t>
            </a:r>
            <a:r>
              <a:rPr lang="en-US" altLang="en-US" sz="2000" dirty="0" err="1"/>
              <a:t>nomenclatura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cicloalcheni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doppio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legame</a:t>
            </a:r>
            <a:r>
              <a:rPr lang="en-US" altLang="en-US" sz="2000" dirty="0"/>
              <a:t> è </a:t>
            </a:r>
            <a:r>
              <a:rPr lang="en-US" altLang="en-US" sz="2000" dirty="0" err="1"/>
              <a:t>posizionato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sempre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C1 e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C2 </a:t>
            </a:r>
            <a:r>
              <a:rPr lang="en-US" altLang="en-US" sz="2000" dirty="0" err="1"/>
              <a:t>dell’anello</a:t>
            </a:r>
            <a:r>
              <a:rPr lang="en-US" altLang="en-US" sz="2000" dirty="0"/>
              <a:t>, e “1” è di </a:t>
            </a:r>
            <a:r>
              <a:rPr lang="en-US" altLang="en-US" sz="2000" dirty="0" err="1"/>
              <a:t>solito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omesso</a:t>
            </a:r>
            <a:r>
              <a:rPr lang="en-US" altLang="en-US" sz="2000" dirty="0"/>
              <a:t> dal </a:t>
            </a:r>
            <a:r>
              <a:rPr lang="en-US" altLang="en-US" sz="2000" dirty="0" err="1"/>
              <a:t>nome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L’anello</a:t>
            </a:r>
            <a:r>
              <a:rPr lang="en-US" altLang="en-US" sz="2000" dirty="0"/>
              <a:t> è </a:t>
            </a:r>
            <a:r>
              <a:rPr lang="en-US" altLang="en-US" sz="2000" dirty="0" err="1"/>
              <a:t>numerato</a:t>
            </a:r>
            <a:r>
              <a:rPr lang="en-US" altLang="en-US" sz="2000" dirty="0"/>
              <a:t> in </a:t>
            </a:r>
            <a:r>
              <a:rPr lang="en-US" altLang="en-US" sz="2000" dirty="0" err="1"/>
              <a:t>senso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orario</a:t>
            </a:r>
            <a:r>
              <a:rPr lang="en-US" altLang="en-US" sz="2000" dirty="0"/>
              <a:t> o </a:t>
            </a:r>
            <a:r>
              <a:rPr lang="en-US" altLang="en-US" sz="2000" dirty="0" err="1"/>
              <a:t>antiorario</a:t>
            </a:r>
            <a:r>
              <a:rPr lang="en-US" altLang="en-US" sz="2000" dirty="0"/>
              <a:t>, in </a:t>
            </a:r>
            <a:r>
              <a:rPr lang="en-US" altLang="en-US" sz="2000" dirty="0" err="1"/>
              <a:t>modo</a:t>
            </a:r>
            <a:r>
              <a:rPr lang="en-US" altLang="en-US" sz="2000" dirty="0"/>
              <a:t> da dare al primo </a:t>
            </a:r>
            <a:r>
              <a:rPr lang="en-US" altLang="en-US" sz="2000" dirty="0" err="1"/>
              <a:t>sostituente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numero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più</a:t>
            </a:r>
            <a:r>
              <a:rPr lang="en-US" altLang="en-US" sz="2000" dirty="0"/>
              <a:t> basso </a:t>
            </a:r>
            <a:r>
              <a:rPr lang="en-US" altLang="en-US" sz="2000" dirty="0" err="1"/>
              <a:t>possibile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9329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25144"/>
            <a:ext cx="65532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32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-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6512" y="777850"/>
            <a:ext cx="868680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Le </a:t>
            </a:r>
            <a:r>
              <a:rPr lang="en-US" altLang="en-US" sz="2100" dirty="0" err="1"/>
              <a:t>molecole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alcheni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esibiscono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nella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maggior</a:t>
            </a:r>
            <a:r>
              <a:rPr lang="en-US" altLang="en-US" sz="2100" dirty="0"/>
              <a:t> parte </a:t>
            </a:r>
            <a:r>
              <a:rPr lang="en-US" altLang="en-US" sz="2100" dirty="0" err="1"/>
              <a:t>dei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interazioni</a:t>
            </a:r>
            <a:r>
              <a:rPr lang="en-US" altLang="en-US" sz="2100" dirty="0"/>
              <a:t> di van der Waals, </a:t>
            </a:r>
            <a:r>
              <a:rPr lang="en-US" altLang="en-US" sz="2100" dirty="0" err="1"/>
              <a:t>perciò</a:t>
            </a:r>
            <a:r>
              <a:rPr lang="en-US" altLang="en-US" sz="2100" dirty="0"/>
              <a:t> le </a:t>
            </a:r>
            <a:r>
              <a:rPr lang="en-US" altLang="en-US" sz="2100" dirty="0" err="1"/>
              <a:t>loro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proprietà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fisiche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simili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quelle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alcani</a:t>
            </a:r>
            <a:r>
              <a:rPr lang="en-US" altLang="en-US" sz="2100" dirty="0"/>
              <a:t> di peso </a:t>
            </a:r>
            <a:r>
              <a:rPr lang="en-US" altLang="en-US" sz="2100" dirty="0" err="1"/>
              <a:t>molecolare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comparabile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alcheni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bassi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punti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fusione</a:t>
            </a:r>
            <a:r>
              <a:rPr lang="en-US" altLang="en-US" sz="2100" dirty="0"/>
              <a:t> e di </a:t>
            </a:r>
            <a:r>
              <a:rPr lang="en-US" altLang="en-US" sz="2100" dirty="0" err="1"/>
              <a:t>ebollizione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I </a:t>
            </a:r>
            <a:r>
              <a:rPr lang="en-US" altLang="en-US" sz="2100" dirty="0" err="1"/>
              <a:t>punti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fusione</a:t>
            </a:r>
            <a:r>
              <a:rPr lang="en-US" altLang="en-US" sz="2100" dirty="0"/>
              <a:t> e di </a:t>
            </a:r>
            <a:r>
              <a:rPr lang="en-US" altLang="en-US" sz="2100" dirty="0" err="1"/>
              <a:t>ebollizione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aumentano</a:t>
            </a:r>
            <a:r>
              <a:rPr lang="en-US" altLang="en-US" sz="2100" dirty="0"/>
              <a:t> con </a:t>
            </a:r>
            <a:r>
              <a:rPr lang="en-US" altLang="en-US" sz="2100" dirty="0" err="1"/>
              <a:t>l’aumentare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, a causa </a:t>
            </a:r>
            <a:r>
              <a:rPr lang="en-US" altLang="en-US" sz="2100" dirty="0" err="1"/>
              <a:t>dell’incremento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della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superficie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molecolare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alcheni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solubili</a:t>
            </a:r>
            <a:r>
              <a:rPr lang="en-US" altLang="en-US" sz="2100" dirty="0"/>
              <a:t> in </a:t>
            </a:r>
            <a:r>
              <a:rPr lang="en-US" altLang="en-US" sz="2100" dirty="0" err="1"/>
              <a:t>solventi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organici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insolubili</a:t>
            </a:r>
            <a:r>
              <a:rPr lang="en-US" altLang="en-US" sz="2100" dirty="0"/>
              <a:t> in </a:t>
            </a:r>
            <a:r>
              <a:rPr lang="en-US" altLang="en-US" sz="2100" dirty="0" err="1"/>
              <a:t>acqua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Il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singolo</a:t>
            </a:r>
            <a:r>
              <a:rPr lang="en-US" altLang="en-US" sz="2100" dirty="0"/>
              <a:t> C—C </a:t>
            </a:r>
            <a:r>
              <a:rPr lang="en-US" altLang="en-US" sz="2100" dirty="0" err="1"/>
              <a:t>tra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ed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doppio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di un </a:t>
            </a:r>
            <a:r>
              <a:rPr lang="en-US" altLang="en-US" sz="2100" dirty="0" err="1"/>
              <a:t>alchene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leggermente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polare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perchè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dell’alchile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ibridato</a:t>
            </a:r>
            <a:r>
              <a:rPr lang="en-US" altLang="en-US" sz="2100" dirty="0"/>
              <a:t> </a:t>
            </a:r>
            <a:r>
              <a:rPr lang="en-US" altLang="en-US" sz="2100" i="1" dirty="0"/>
              <a:t>sp</a:t>
            </a:r>
            <a:r>
              <a:rPr lang="en-US" altLang="en-US" sz="2100" baseline="30000" dirty="0"/>
              <a:t>3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dona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densità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elettronica</a:t>
            </a:r>
            <a:r>
              <a:rPr lang="en-US" altLang="en-US" sz="2100" dirty="0"/>
              <a:t> al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alchenilico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ibridato</a:t>
            </a:r>
            <a:r>
              <a:rPr lang="en-US" altLang="en-US" sz="2100" dirty="0"/>
              <a:t> </a:t>
            </a:r>
            <a:r>
              <a:rPr lang="en-US" altLang="en-US" sz="2100" i="1" dirty="0"/>
              <a:t>sp</a:t>
            </a:r>
            <a:r>
              <a:rPr lang="en-US" altLang="en-US" sz="2100" baseline="30000" dirty="0"/>
              <a:t>2</a:t>
            </a:r>
            <a:r>
              <a:rPr lang="en-US" altLang="en-US" sz="2100" dirty="0"/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1968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Proprietà Fisiche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63" y="5229200"/>
            <a:ext cx="4548199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5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073150"/>
            <a:ext cx="8686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Una </a:t>
            </a:r>
            <a:r>
              <a:rPr lang="en-US" altLang="en-US" sz="2100" dirty="0" err="1"/>
              <a:t>conseguenza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della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presenza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dipolo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isomeri</a:t>
            </a:r>
            <a:r>
              <a:rPr lang="en-US" altLang="en-US" sz="2100" dirty="0"/>
              <a:t> cis e trans di un </a:t>
            </a:r>
            <a:r>
              <a:rPr lang="en-US" altLang="en-US" sz="2100" dirty="0" err="1"/>
              <a:t>alchene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spesso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proprietà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fisiche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differenti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/>
              <a:t>Il</a:t>
            </a:r>
            <a:r>
              <a:rPr lang="en-US" altLang="en-US" sz="2100" i="1" dirty="0"/>
              <a:t> cis</a:t>
            </a:r>
            <a:r>
              <a:rPr lang="en-US" altLang="en-US" sz="2100" dirty="0"/>
              <a:t>-2-Butene ha un </a:t>
            </a:r>
            <a:r>
              <a:rPr lang="en-US" altLang="en-US" sz="2100" dirty="0" err="1"/>
              <a:t>punto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ebollizione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alto (4</a:t>
            </a:r>
            <a:r>
              <a:rPr lang="en-US" altLang="en-US" dirty="0"/>
              <a:t>°</a:t>
            </a:r>
            <a:r>
              <a:rPr lang="en-US" altLang="en-US" sz="2100" dirty="0"/>
              <a:t>C) del </a:t>
            </a:r>
            <a:r>
              <a:rPr lang="en-US" altLang="en-US" sz="2100" i="1" dirty="0"/>
              <a:t>trans</a:t>
            </a:r>
            <a:r>
              <a:rPr lang="en-US" altLang="en-US" sz="2100" dirty="0"/>
              <a:t>-2-butene (1</a:t>
            </a:r>
            <a:r>
              <a:rPr lang="en-US" altLang="en-US" dirty="0"/>
              <a:t>°</a:t>
            </a:r>
            <a:r>
              <a:rPr lang="en-US" altLang="en-US" sz="2100" dirty="0"/>
              <a:t>C).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 dirty="0" err="1"/>
              <a:t>Nell’isomero</a:t>
            </a:r>
            <a:r>
              <a:rPr lang="en-US" altLang="en-US" sz="2100" dirty="0"/>
              <a:t> cis, </a:t>
            </a:r>
            <a:r>
              <a:rPr lang="en-US" altLang="en-US" sz="2100" dirty="0" err="1"/>
              <a:t>i</a:t>
            </a:r>
            <a:r>
              <a:rPr lang="en-US" altLang="en-US" sz="2100" dirty="0"/>
              <a:t> due </a:t>
            </a:r>
            <a:r>
              <a:rPr lang="en-US" altLang="en-US" sz="2100" dirty="0" err="1"/>
              <a:t>dipoli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C</a:t>
            </a:r>
            <a:r>
              <a:rPr lang="en-US" altLang="en-US" sz="2100" i="1" baseline="-25000" dirty="0"/>
              <a:t>sp</a:t>
            </a:r>
            <a:r>
              <a:rPr lang="en-US" altLang="en-US" sz="2100" baseline="30000" dirty="0"/>
              <a:t>3</a:t>
            </a:r>
            <a:r>
              <a:rPr lang="en-US" altLang="en-US" sz="2100" dirty="0"/>
              <a:t>—C</a:t>
            </a:r>
            <a:r>
              <a:rPr lang="en-US" altLang="en-US" sz="2100" i="1" baseline="-25000" dirty="0"/>
              <a:t>sp</a:t>
            </a:r>
            <a:r>
              <a:rPr lang="en-US" altLang="en-US" sz="2100" baseline="30000" dirty="0"/>
              <a:t>2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rinforzano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vicendevolmente</a:t>
            </a:r>
            <a:r>
              <a:rPr lang="en-US" altLang="en-US" sz="2100" dirty="0"/>
              <a:t>, e </a:t>
            </a:r>
            <a:r>
              <a:rPr lang="en-US" altLang="en-US" sz="2100" dirty="0" err="1"/>
              <a:t>generano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dipolo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molecolare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netto</a:t>
            </a:r>
            <a:r>
              <a:rPr lang="en-US" altLang="en-US" sz="2100" dirty="0"/>
              <a:t>. </a:t>
            </a:r>
            <a:r>
              <a:rPr lang="en-US" altLang="en-US" sz="2100" dirty="0" err="1"/>
              <a:t>Nell’isomero</a:t>
            </a:r>
            <a:r>
              <a:rPr lang="en-US" altLang="en-US" sz="2100" dirty="0"/>
              <a:t> trans, </a:t>
            </a:r>
            <a:r>
              <a:rPr lang="en-US" altLang="en-US" sz="2100" dirty="0" err="1"/>
              <a:t>i</a:t>
            </a:r>
            <a:r>
              <a:rPr lang="en-US" altLang="en-US" sz="2100" dirty="0"/>
              <a:t> due </a:t>
            </a:r>
            <a:r>
              <a:rPr lang="en-US" altLang="en-US" sz="2100" dirty="0" err="1"/>
              <a:t>dipoli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legame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cancellano</a:t>
            </a:r>
            <a:r>
              <a:rPr lang="en-US" altLang="en-US" sz="2100" dirty="0"/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5778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 err="1"/>
              <a:t>Proprietà</a:t>
            </a:r>
            <a:r>
              <a:rPr lang="en-US" altLang="en-US" sz="2600" dirty="0"/>
              <a:t> </a:t>
            </a:r>
            <a:r>
              <a:rPr lang="en-US" altLang="en-US" sz="2600" dirty="0" err="1"/>
              <a:t>Fisiche</a:t>
            </a:r>
            <a:endParaRPr lang="en-US" altLang="en-US" sz="260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6975"/>
            <a:ext cx="84328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55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166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323975"/>
            <a:ext cx="868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/>
              <a:t>Le reazioni caratteristiche degli alcheni sono le reazioni di addizione, in cui il legame </a:t>
            </a:r>
            <a:r>
              <a:rPr lang="en-US" altLang="en-US" sz="2100">
                <a:sym typeface="Symbol" pitchFamily="18" charset="2"/>
              </a:rPr>
              <a:t> si rompe, e si formano due nuovi legami .</a:t>
            </a:r>
            <a:endParaRPr lang="en-US" altLang="en-US" sz="21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8064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 alle Reazioni di Addizione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8600" y="4572000"/>
            <a:ext cx="8686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/>
              <a:t>Gli alcheni sono elettron ricchi, con la densità elettronica del legame </a:t>
            </a:r>
            <a:r>
              <a:rPr lang="en-US" altLang="en-US" sz="2100">
                <a:sym typeface="Symbol" pitchFamily="18" charset="2"/>
              </a:rPr>
              <a:t> concentrata sopra e sotto il piano della molecola. 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>
                <a:sym typeface="Symbol" pitchFamily="18" charset="2"/>
              </a:rPr>
              <a:t>Poichè gli alcheni sono elettron ricchi, gli alcheni semplici non reagiscono con le basi o con i nucleofili, reagenti che sono essi stessi ricchi di elettroni. Gli alcheni reagiscono con gli elettrofili.</a:t>
            </a:r>
            <a:endParaRPr lang="en-US" altLang="en-US" sz="210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686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01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166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/>
              <a:t>Alcheni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323975"/>
            <a:ext cx="868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2100"/>
              <a:t>Poichè gli atomi di carbonio di un doppio legame sono entrambi trigonali piani, gli elementi X e Y si possono addizionare al doppio legame dallo stesso lato o da lati opposti.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8064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 alle Reazioni di Addizione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25725"/>
            <a:ext cx="7961313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21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/>
              <a:t>Alcheni</a:t>
            </a:r>
            <a:endParaRPr lang="en-US" altLang="en-US" sz="2800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764704"/>
            <a:ext cx="8686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La </a:t>
            </a:r>
            <a:r>
              <a:rPr lang="en-US" altLang="en-US" dirty="0" err="1">
                <a:solidFill>
                  <a:schemeClr val="accent2"/>
                </a:solidFill>
              </a:rPr>
              <a:t>regola</a:t>
            </a:r>
            <a:r>
              <a:rPr lang="en-US" altLang="en-US" dirty="0">
                <a:solidFill>
                  <a:schemeClr val="accent2"/>
                </a:solidFill>
              </a:rPr>
              <a:t> di Markovnikov </a:t>
            </a:r>
            <a:r>
              <a:rPr lang="en-US" altLang="en-US" dirty="0" err="1"/>
              <a:t>stabilisce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nell’addizione</a:t>
            </a:r>
            <a:r>
              <a:rPr lang="en-US" altLang="en-US" dirty="0"/>
              <a:t> di  HX a un </a:t>
            </a:r>
            <a:r>
              <a:rPr lang="en-US" altLang="en-US" dirty="0" err="1"/>
              <a:t>alchene</a:t>
            </a:r>
            <a:r>
              <a:rPr lang="en-US" altLang="en-US" dirty="0"/>
              <a:t> </a:t>
            </a:r>
            <a:r>
              <a:rPr lang="en-US" altLang="en-US" dirty="0" err="1"/>
              <a:t>asimmetrico</a:t>
            </a:r>
            <a:r>
              <a:rPr lang="en-US" altLang="en-US" dirty="0"/>
              <a:t>, </a:t>
            </a:r>
            <a:r>
              <a:rPr lang="en-US" altLang="en-US" dirty="0" err="1"/>
              <a:t>l’atomo</a:t>
            </a:r>
            <a:r>
              <a:rPr lang="en-US" altLang="en-US" dirty="0"/>
              <a:t> H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lega</a:t>
            </a:r>
            <a:r>
              <a:rPr lang="en-US" altLang="en-US" dirty="0"/>
              <a:t> </a:t>
            </a:r>
            <a:r>
              <a:rPr lang="en-US" altLang="en-US" dirty="0" err="1"/>
              <a:t>all’atomo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meno</a:t>
            </a:r>
            <a:r>
              <a:rPr lang="en-US" altLang="en-US" dirty="0"/>
              <a:t> </a:t>
            </a:r>
            <a:r>
              <a:rPr lang="en-US" altLang="en-US" dirty="0" err="1"/>
              <a:t>sostituito</a:t>
            </a:r>
            <a:r>
              <a:rPr lang="en-US" altLang="en-US" dirty="0"/>
              <a:t>, </a:t>
            </a:r>
            <a:r>
              <a:rPr lang="en-US" altLang="en-US" dirty="0" err="1"/>
              <a:t>cioè</a:t>
            </a:r>
            <a:r>
              <a:rPr lang="en-US" altLang="en-US" dirty="0"/>
              <a:t> </a:t>
            </a:r>
            <a:r>
              <a:rPr lang="en-US" altLang="en-US" dirty="0" err="1"/>
              <a:t>l’atomo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lega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maggior</a:t>
            </a:r>
            <a:r>
              <a:rPr lang="en-US" altLang="en-US" dirty="0"/>
              <a:t> </a:t>
            </a:r>
            <a:r>
              <a:rPr lang="en-US" altLang="en-US" dirty="0" err="1"/>
              <a:t>numero</a:t>
            </a:r>
            <a:r>
              <a:rPr lang="en-US" altLang="en-US" dirty="0"/>
              <a:t> di </a:t>
            </a:r>
            <a:r>
              <a:rPr lang="en-US" altLang="en-US" dirty="0" err="1"/>
              <a:t>atomi</a:t>
            </a:r>
            <a:r>
              <a:rPr lang="en-US" altLang="en-US" dirty="0"/>
              <a:t> di H.</a:t>
            </a:r>
          </a:p>
        </p:txBody>
      </p:sp>
      <p:pic>
        <p:nvPicPr>
          <p:cNvPr id="4" name="Picture 6" descr="00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64904"/>
            <a:ext cx="504825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377644"/>
            <a:ext cx="8686800" cy="236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 err="1"/>
              <a:t>Nel</a:t>
            </a:r>
            <a:r>
              <a:rPr lang="en-US" altLang="en-US" dirty="0"/>
              <a:t> </a:t>
            </a:r>
            <a:r>
              <a:rPr lang="en-US" altLang="en-US" dirty="0" err="1"/>
              <a:t>caso</a:t>
            </a:r>
            <a:r>
              <a:rPr lang="en-US" altLang="en-US" dirty="0"/>
              <a:t> di un </a:t>
            </a:r>
            <a:r>
              <a:rPr lang="en-US" altLang="en-US" dirty="0" err="1"/>
              <a:t>alchene</a:t>
            </a:r>
            <a:r>
              <a:rPr lang="en-US" altLang="en-US" dirty="0"/>
              <a:t> </a:t>
            </a:r>
            <a:r>
              <a:rPr lang="en-US" altLang="en-US" dirty="0" err="1"/>
              <a:t>asimmetrico</a:t>
            </a:r>
            <a:r>
              <a:rPr lang="en-US" altLang="en-US" dirty="0"/>
              <a:t>, </a:t>
            </a:r>
            <a:r>
              <a:rPr lang="en-US" altLang="en-US" dirty="0" err="1"/>
              <a:t>l’addizione</a:t>
            </a:r>
            <a:r>
              <a:rPr lang="en-US" altLang="en-US" dirty="0"/>
              <a:t> di HX al </a:t>
            </a:r>
            <a:r>
              <a:rPr lang="en-US" altLang="en-US" dirty="0" err="1"/>
              <a:t>doppio</a:t>
            </a:r>
            <a:r>
              <a:rPr lang="en-US" altLang="en-US" dirty="0"/>
              <a:t> </a:t>
            </a:r>
            <a:r>
              <a:rPr lang="en-US" altLang="en-US" dirty="0" err="1"/>
              <a:t>legame</a:t>
            </a:r>
            <a:r>
              <a:rPr lang="en-US" altLang="en-US" dirty="0"/>
              <a:t> </a:t>
            </a:r>
            <a:r>
              <a:rPr lang="en-US" altLang="en-US" dirty="0" err="1"/>
              <a:t>può</a:t>
            </a:r>
            <a:r>
              <a:rPr lang="en-US" altLang="en-US" dirty="0"/>
              <a:t> </a:t>
            </a:r>
            <a:r>
              <a:rPr lang="en-US" altLang="en-US" dirty="0" err="1"/>
              <a:t>fornire</a:t>
            </a:r>
            <a:r>
              <a:rPr lang="en-US" altLang="en-US" dirty="0"/>
              <a:t> due </a:t>
            </a:r>
            <a:r>
              <a:rPr lang="en-US" altLang="en-US" dirty="0" err="1"/>
              <a:t>isomeri</a:t>
            </a:r>
            <a:r>
              <a:rPr lang="en-US" altLang="en-US" dirty="0"/>
              <a:t> </a:t>
            </a:r>
            <a:r>
              <a:rPr lang="en-US" altLang="en-US" dirty="0" err="1"/>
              <a:t>costituzionali</a:t>
            </a:r>
            <a:r>
              <a:rPr lang="en-US" altLang="en-US" dirty="0"/>
              <a:t>, ma in </a:t>
            </a:r>
            <a:r>
              <a:rPr lang="en-US" altLang="en-US" dirty="0" err="1"/>
              <a:t>realtà</a:t>
            </a:r>
            <a:r>
              <a:rPr lang="en-US" altLang="en-US" dirty="0"/>
              <a:t> </a:t>
            </a:r>
            <a:r>
              <a:rPr lang="en-US" altLang="en-US" dirty="0" err="1"/>
              <a:t>si</a:t>
            </a:r>
            <a:r>
              <a:rPr lang="en-US" altLang="en-US" dirty="0"/>
              <a:t> forma un </a:t>
            </a:r>
            <a:r>
              <a:rPr lang="en-US" altLang="en-US" dirty="0" err="1"/>
              <a:t>unico</a:t>
            </a:r>
            <a:r>
              <a:rPr lang="en-US" altLang="en-US" dirty="0"/>
              <a:t> </a:t>
            </a:r>
            <a:r>
              <a:rPr lang="en-US" altLang="en-US" dirty="0" err="1" smtClean="0"/>
              <a:t>prodotto</a:t>
            </a:r>
            <a:r>
              <a:rPr lang="en-US" altLang="en-US" dirty="0" smtClean="0"/>
              <a:t>.</a:t>
            </a:r>
          </a:p>
          <a:p>
            <a:pPr algn="just" eaLnBrk="1" hangingPunct="1">
              <a:spcBef>
                <a:spcPct val="15000"/>
              </a:spcBef>
              <a:buFontTx/>
              <a:buChar char="•"/>
            </a:pPr>
            <a:r>
              <a:rPr lang="en-US" altLang="en-US" dirty="0" err="1"/>
              <a:t>Alla</a:t>
            </a:r>
            <a:r>
              <a:rPr lang="en-US" altLang="en-US" dirty="0"/>
              <a:t> base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regola</a:t>
            </a:r>
            <a:r>
              <a:rPr lang="en-US" altLang="en-US" dirty="0"/>
              <a:t> di Markovnikov </a:t>
            </a:r>
            <a:r>
              <a:rPr lang="en-US" altLang="en-US" dirty="0" err="1"/>
              <a:t>c’è</a:t>
            </a:r>
            <a:r>
              <a:rPr lang="en-US" altLang="en-US" dirty="0"/>
              <a:t> la </a:t>
            </a:r>
            <a:r>
              <a:rPr lang="en-US" altLang="en-US" dirty="0" err="1"/>
              <a:t>formazione</a:t>
            </a:r>
            <a:r>
              <a:rPr lang="en-US" altLang="en-US" dirty="0"/>
              <a:t> di un </a:t>
            </a:r>
            <a:r>
              <a:rPr lang="en-US" altLang="en-US" dirty="0" err="1"/>
              <a:t>carbocatione</a:t>
            </a:r>
            <a:r>
              <a:rPr lang="en-US" altLang="en-US" dirty="0"/>
              <a:t> </a:t>
            </a:r>
            <a:r>
              <a:rPr lang="en-US" altLang="en-US" dirty="0" err="1"/>
              <a:t>nello</a:t>
            </a:r>
            <a:r>
              <a:rPr lang="en-US" altLang="en-US" dirty="0"/>
              <a:t> </a:t>
            </a:r>
            <a:r>
              <a:rPr lang="en-US" altLang="en-US" dirty="0" err="1"/>
              <a:t>stadio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determina</a:t>
            </a:r>
            <a:r>
              <a:rPr lang="en-US" altLang="en-US" dirty="0"/>
              <a:t> la </a:t>
            </a:r>
            <a:r>
              <a:rPr lang="en-US" altLang="en-US" dirty="0" err="1"/>
              <a:t>velocità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reazione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7281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948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Laurini Erik</cp:lastModifiedBy>
  <cp:revision>26</cp:revision>
  <dcterms:created xsi:type="dcterms:W3CDTF">2016-10-29T10:32:52Z</dcterms:created>
  <dcterms:modified xsi:type="dcterms:W3CDTF">2017-01-25T10:40:13Z</dcterms:modified>
</cp:coreProperties>
</file>