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2" r:id="rId7"/>
    <p:sldId id="273" r:id="rId8"/>
    <p:sldId id="274" r:id="rId9"/>
    <p:sldId id="271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 smtClean="0"/>
              <a:t>Chimica</a:t>
            </a:r>
            <a:r>
              <a:rPr lang="en-US" altLang="en-US" sz="4400" dirty="0" smtClean="0"/>
              <a:t> </a:t>
            </a:r>
            <a:r>
              <a:rPr lang="en-US" altLang="en-US" sz="4400" dirty="0" err="1"/>
              <a:t>O</a:t>
            </a:r>
            <a:r>
              <a:rPr lang="en-US" altLang="en-US" sz="4400" dirty="0" err="1" smtClean="0"/>
              <a:t>rganica</a:t>
            </a:r>
            <a:r>
              <a:rPr lang="en-US" altLang="en-US" sz="4400" dirty="0" smtClean="0"/>
              <a:t> e </a:t>
            </a:r>
            <a:r>
              <a:rPr lang="en-US" altLang="en-US" sz="4400" dirty="0" err="1" smtClean="0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85057" y="2348880"/>
            <a:ext cx="297389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dirty="0" smtClean="0">
                <a:latin typeface="Times New Roman" pitchFamily="18" charset="0"/>
              </a:rPr>
              <a:t>Prof. Sabrina Pricl</a:t>
            </a: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solidFill>
                  <a:srgbClr val="FF0000"/>
                </a:solidFill>
                <a:latin typeface="Times New Roman" pitchFamily="18" charset="0"/>
              </a:rPr>
              <a:t>ALOGENOALCANI</a:t>
            </a: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908720"/>
            <a:ext cx="8686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200" dirty="0" err="1" smtClean="0"/>
              <a:t>Gli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alogenoalcani</a:t>
            </a:r>
            <a:r>
              <a:rPr lang="en-US" altLang="en-US" sz="2200" dirty="0" smtClean="0"/>
              <a:t>, o </a:t>
            </a:r>
            <a:r>
              <a:rPr lang="en-US" altLang="en-US" sz="2200" dirty="0" err="1">
                <a:solidFill>
                  <a:schemeClr val="accent2"/>
                </a:solidFill>
              </a:rPr>
              <a:t>alogenuri</a:t>
            </a:r>
            <a:r>
              <a:rPr lang="en-US" altLang="en-US" sz="2200" dirty="0">
                <a:solidFill>
                  <a:schemeClr val="accent2"/>
                </a:solidFill>
              </a:rPr>
              <a:t> </a:t>
            </a:r>
            <a:r>
              <a:rPr lang="en-US" altLang="en-US" sz="2200" dirty="0" err="1">
                <a:solidFill>
                  <a:schemeClr val="accent2"/>
                </a:solidFill>
              </a:rPr>
              <a:t>alchilici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sono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molecole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organiche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contenenti</a:t>
            </a:r>
            <a:r>
              <a:rPr lang="en-US" altLang="en-US" sz="2200" dirty="0"/>
              <a:t> un </a:t>
            </a:r>
            <a:r>
              <a:rPr lang="en-US" altLang="en-US" sz="2200" dirty="0" err="1"/>
              <a:t>atomo</a:t>
            </a:r>
            <a:r>
              <a:rPr lang="en-US" altLang="en-US" sz="2200" dirty="0"/>
              <a:t> di </a:t>
            </a:r>
            <a:r>
              <a:rPr lang="en-US" altLang="en-US" sz="2200" dirty="0" err="1"/>
              <a:t>alogeno</a:t>
            </a:r>
            <a:r>
              <a:rPr lang="en-US" altLang="en-US" sz="2200" dirty="0"/>
              <a:t> legato ad un </a:t>
            </a:r>
            <a:r>
              <a:rPr lang="en-US" altLang="en-US" sz="2200" dirty="0" err="1"/>
              <a:t>carbonio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ibridato</a:t>
            </a:r>
            <a:r>
              <a:rPr lang="en-US" altLang="en-US" sz="2200" dirty="0"/>
              <a:t> </a:t>
            </a:r>
            <a:r>
              <a:rPr lang="en-US" altLang="en-US" sz="2200" i="1" dirty="0"/>
              <a:t>sp</a:t>
            </a:r>
            <a:r>
              <a:rPr lang="en-US" altLang="en-US" sz="2200" baseline="30000" dirty="0"/>
              <a:t>3</a:t>
            </a:r>
            <a:r>
              <a:rPr lang="en-US" altLang="en-US" sz="2200" dirty="0"/>
              <a:t>. </a:t>
            </a:r>
          </a:p>
        </p:txBody>
      </p:sp>
      <p:pic>
        <p:nvPicPr>
          <p:cNvPr id="4" name="Picture 7" descr="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2" y="2060848"/>
            <a:ext cx="558247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07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12" t="17546" r="8850" b="15285"/>
          <a:stretch>
            <a:fillRect/>
          </a:stretch>
        </p:blipFill>
        <p:spPr bwMode="auto">
          <a:xfrm>
            <a:off x="887413" y="3501008"/>
            <a:ext cx="5401992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4" y="4581128"/>
            <a:ext cx="8686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en-US" dirty="0"/>
              <a:t>L’atomo elettronegativo di alogeno crea un legame C—X polare, rendendo </a:t>
            </a:r>
            <a:r>
              <a:rPr lang="it-IT" altLang="en-US" dirty="0" err="1"/>
              <a:t>elettron</a:t>
            </a:r>
            <a:r>
              <a:rPr lang="it-IT" altLang="en-US" dirty="0"/>
              <a:t>-povero l’atomo di carbonio</a:t>
            </a:r>
            <a:r>
              <a:rPr lang="it-IT" altLang="en-US" dirty="0" smtClean="0"/>
              <a:t>.</a:t>
            </a:r>
            <a:endParaRPr lang="en-US" altLang="en-US" dirty="0" smtClean="0"/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smtClean="0"/>
              <a:t>Ci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altri</a:t>
            </a:r>
            <a:r>
              <a:rPr lang="en-US" altLang="en-US" dirty="0"/>
              <a:t> tipi di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organici</a:t>
            </a:r>
            <a:r>
              <a:rPr lang="en-US" altLang="en-US" dirty="0"/>
              <a:t>. </a:t>
            </a:r>
            <a:r>
              <a:rPr lang="en-US" altLang="en-US" dirty="0" err="1"/>
              <a:t>Tra</a:t>
            </a:r>
            <a:r>
              <a:rPr lang="en-US" altLang="en-US" dirty="0"/>
              <a:t> </a:t>
            </a:r>
            <a:r>
              <a:rPr lang="en-US" altLang="en-US" dirty="0" err="1"/>
              <a:t>questi</a:t>
            </a:r>
            <a:r>
              <a:rPr lang="en-US" altLang="en-US" dirty="0"/>
              <a:t> </a:t>
            </a: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vinilici</a:t>
            </a:r>
            <a:r>
              <a:rPr lang="en-US" altLang="en-US" dirty="0"/>
              <a:t>,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arilici</a:t>
            </a:r>
            <a:r>
              <a:rPr lang="en-US" altLang="en-US" dirty="0"/>
              <a:t>,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allilici</a:t>
            </a:r>
            <a:r>
              <a:rPr lang="en-US" altLang="en-US" dirty="0"/>
              <a:t> e </a:t>
            </a: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benzilici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574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8600" y="1811338"/>
            <a:ext cx="868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/>
              <a:t>Sono presenti interazioni dipolo-dipolo a causa del legame polare C—X,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 err="1"/>
              <a:t>Proprietà</a:t>
            </a:r>
            <a:r>
              <a:rPr lang="en-US" altLang="en-US" dirty="0"/>
              <a:t>  </a:t>
            </a:r>
            <a:r>
              <a:rPr lang="en-US" altLang="en-US" dirty="0" err="1"/>
              <a:t>fisiche</a:t>
            </a:r>
            <a:endParaRPr lang="en-US" alt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8488363" cy="249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5680" y="5241255"/>
            <a:ext cx="8686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Hanno di </a:t>
            </a:r>
            <a:r>
              <a:rPr lang="en-US" altLang="en-US" sz="2000" dirty="0" err="1" smtClean="0"/>
              <a:t>conseguenza</a:t>
            </a:r>
            <a:r>
              <a:rPr lang="en-US" altLang="en-US" sz="2000" dirty="0" smtClean="0"/>
              <a:t> un </a:t>
            </a:r>
            <a:r>
              <a:rPr lang="en-US" altLang="en-US" sz="2000" dirty="0" err="1" smtClean="0"/>
              <a:t>bp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ed</a:t>
            </a:r>
            <a:r>
              <a:rPr lang="en-US" altLang="en-US" sz="2000" dirty="0" smtClean="0"/>
              <a:t> un </a:t>
            </a:r>
            <a:r>
              <a:rPr lang="en-US" altLang="en-US" sz="2000" dirty="0" err="1" smtClean="0"/>
              <a:t>mp</a:t>
            </a:r>
            <a:r>
              <a:rPr lang="en-US" altLang="en-US" sz="2000" dirty="0" smtClean="0"/>
              <a:t> (°C) </a:t>
            </a:r>
            <a:r>
              <a:rPr lang="en-US" altLang="en-US" sz="2000" dirty="0" err="1" smtClean="0"/>
              <a:t>più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elavato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rispetto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corrispettivi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alcani</a:t>
            </a:r>
            <a:r>
              <a:rPr lang="en-US" altLang="en-US" sz="2000" dirty="0" smtClean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000" dirty="0" smtClean="0"/>
              <a:t>Sono solubili in solventi organici ed insolubili in H</a:t>
            </a:r>
            <a:r>
              <a:rPr lang="it-IT" altLang="en-US" sz="2000" baseline="-25000" dirty="0" smtClean="0"/>
              <a:t>2</a:t>
            </a:r>
            <a:r>
              <a:rPr lang="it-IT" altLang="en-US" sz="2000" dirty="0" smtClean="0"/>
              <a:t>0.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1381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07504" y="980728"/>
            <a:ext cx="8807896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Alogenuri</a:t>
            </a:r>
            <a:r>
              <a:rPr lang="en-US" altLang="en-US" dirty="0"/>
              <a:t> </a:t>
            </a:r>
            <a:r>
              <a:rPr lang="en-US" altLang="en-US" dirty="0" err="1"/>
              <a:t>alchilici</a:t>
            </a:r>
            <a:r>
              <a:rPr lang="en-US" altLang="en-US" dirty="0"/>
              <a:t> e </a:t>
            </a:r>
            <a:r>
              <a:rPr lang="en-US" altLang="en-US" dirty="0" err="1"/>
              <a:t>sostituzioni</a:t>
            </a:r>
            <a:r>
              <a:rPr lang="en-US" altLang="en-US" dirty="0"/>
              <a:t> </a:t>
            </a:r>
            <a:r>
              <a:rPr lang="en-US" altLang="en-US" dirty="0" err="1" smtClean="0"/>
              <a:t>nucleofile</a:t>
            </a:r>
            <a:r>
              <a:rPr lang="en-US" altLang="en-US" dirty="0" smtClean="0"/>
              <a:t>: </a:t>
            </a:r>
            <a:r>
              <a:rPr lang="en-US" altLang="en-US" sz="1800" dirty="0"/>
              <a:t>La </a:t>
            </a:r>
            <a:r>
              <a:rPr lang="en-US" altLang="en-US" sz="1800" dirty="0" err="1"/>
              <a:t>nucleofilicità</a:t>
            </a:r>
            <a:r>
              <a:rPr lang="en-US" altLang="en-US" sz="1800" dirty="0"/>
              <a:t> è </a:t>
            </a:r>
            <a:r>
              <a:rPr lang="en-US" altLang="en-US" sz="1800" dirty="0" err="1"/>
              <a:t>invece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misura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quanto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prontamente</a:t>
            </a:r>
            <a:r>
              <a:rPr lang="en-US" altLang="en-US" sz="1800" dirty="0"/>
              <a:t> un </a:t>
            </a:r>
            <a:r>
              <a:rPr lang="en-US" altLang="en-US" sz="1800" dirty="0" err="1"/>
              <a:t>atomo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dona</a:t>
            </a:r>
            <a:r>
              <a:rPr lang="en-US" altLang="en-US" sz="1800" dirty="0"/>
              <a:t> la </a:t>
            </a:r>
            <a:r>
              <a:rPr lang="en-US" altLang="en-US" sz="1800" dirty="0" err="1"/>
              <a:t>sua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coppia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elettronica</a:t>
            </a:r>
            <a:r>
              <a:rPr lang="en-US" altLang="en-US" sz="1800" dirty="0"/>
              <a:t> ad </a:t>
            </a:r>
            <a:r>
              <a:rPr lang="en-US" altLang="en-US" sz="1800" dirty="0" err="1"/>
              <a:t>altri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atomi</a:t>
            </a:r>
            <a:r>
              <a:rPr lang="en-US" altLang="en-US" sz="1800" dirty="0"/>
              <a:t>. Essa è </a:t>
            </a:r>
            <a:r>
              <a:rPr lang="en-US" altLang="en-US" sz="1800" dirty="0" err="1"/>
              <a:t>caratterizzata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costante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velocità</a:t>
            </a:r>
            <a:r>
              <a:rPr lang="en-US" altLang="en-US" sz="1800" dirty="0"/>
              <a:t> </a:t>
            </a:r>
            <a:r>
              <a:rPr lang="en-US" altLang="en-US" sz="1800" i="1" dirty="0"/>
              <a:t>k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che</a:t>
            </a:r>
            <a:r>
              <a:rPr lang="en-US" altLang="en-US" sz="1800" dirty="0"/>
              <a:t> la </a:t>
            </a:r>
            <a:r>
              <a:rPr lang="en-US" altLang="en-US" sz="1800" dirty="0" err="1"/>
              <a:t>rende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proprietà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cinetica</a:t>
            </a:r>
            <a:r>
              <a:rPr lang="en-US" altLang="en-US" sz="1800" dirty="0" smtClean="0"/>
              <a:t>.</a:t>
            </a:r>
            <a:endParaRPr lang="en-US" altLang="en-US" sz="18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71" y="2348880"/>
            <a:ext cx="7053258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4437112"/>
            <a:ext cx="9144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/>
              <a:t>In </a:t>
            </a:r>
            <a:r>
              <a:rPr lang="en-US" altLang="en-US" sz="2100" dirty="0" err="1"/>
              <a:t>ogni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reazione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sostituzione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sempre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presenti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componenti</a:t>
            </a:r>
            <a:r>
              <a:rPr lang="en-US" altLang="en-US" sz="2100" dirty="0"/>
              <a:t>.</a:t>
            </a:r>
          </a:p>
        </p:txBody>
      </p:sp>
      <p:pic>
        <p:nvPicPr>
          <p:cNvPr id="6" name="Picture 7" descr="0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40" y="5485779"/>
            <a:ext cx="4838921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07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r>
              <a:rPr lang="en-US" altLang="en-US" sz="2800" dirty="0" smtClean="0">
                <a:solidFill>
                  <a:srgbClr val="FF0000"/>
                </a:solidFill>
              </a:rPr>
              <a:t> - NUCLEOFILI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3" name="Picture 9" descr="molecules_synthesiz_tb_76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/>
          <a:stretch/>
        </p:blipFill>
        <p:spPr bwMode="auto">
          <a:xfrm>
            <a:off x="1295400" y="1066800"/>
            <a:ext cx="6629400" cy="574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40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r>
              <a:rPr lang="en-US" altLang="en-US" sz="2800" dirty="0" smtClean="0">
                <a:solidFill>
                  <a:srgbClr val="FF0000"/>
                </a:solidFill>
              </a:rPr>
              <a:t> - NUCLEOFILI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6200" y="1512143"/>
            <a:ext cx="86868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800" dirty="0"/>
              <a:t>La </a:t>
            </a:r>
            <a:r>
              <a:rPr lang="en-US" altLang="en-US" sz="1800" dirty="0" err="1"/>
              <a:t>nucleofilicità</a:t>
            </a:r>
            <a:r>
              <a:rPr lang="en-US" altLang="en-US" sz="1800" dirty="0"/>
              <a:t> è </a:t>
            </a:r>
            <a:r>
              <a:rPr lang="en-US" altLang="en-US" sz="1800" dirty="0" err="1"/>
              <a:t>parallela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basicità</a:t>
            </a:r>
            <a:r>
              <a:rPr lang="en-US" altLang="en-US" sz="1800" dirty="0"/>
              <a:t> in </a:t>
            </a:r>
            <a:r>
              <a:rPr lang="en-US" altLang="en-US" sz="1800" dirty="0" err="1"/>
              <a:t>tre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casi</a:t>
            </a:r>
            <a:r>
              <a:rPr lang="en-US" altLang="en-US" sz="1800" dirty="0"/>
              <a:t>:</a:t>
            </a:r>
          </a:p>
          <a:p>
            <a:pPr lvl="1" algn="just"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1800" dirty="0"/>
              <a:t>Per due </a:t>
            </a:r>
            <a:r>
              <a:rPr lang="en-US" altLang="en-US" sz="1800" dirty="0" err="1"/>
              <a:t>nucleofili</a:t>
            </a:r>
            <a:r>
              <a:rPr lang="en-US" altLang="en-US" sz="1800" dirty="0"/>
              <a:t> con lo </a:t>
            </a:r>
            <a:r>
              <a:rPr lang="en-US" altLang="en-US" sz="1800" dirty="0" err="1"/>
              <a:t>stesso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atomo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nucleofilo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forte è la base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forte è </a:t>
            </a:r>
            <a:r>
              <a:rPr lang="en-US" altLang="en-US" sz="1800" dirty="0" err="1"/>
              <a:t>il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nucleofilo</a:t>
            </a:r>
            <a:r>
              <a:rPr lang="en-US" altLang="en-US" sz="1800" dirty="0"/>
              <a:t>.</a:t>
            </a: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	</a:t>
            </a:r>
            <a:r>
              <a:rPr lang="en-US" altLang="en-US" sz="1800" dirty="0">
                <a:solidFill>
                  <a:schemeClr val="accent2"/>
                </a:solidFill>
              </a:rPr>
              <a:t>La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nucleofilicità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relativa</a:t>
            </a:r>
            <a:r>
              <a:rPr lang="en-US" altLang="en-US" sz="1800" dirty="0">
                <a:solidFill>
                  <a:schemeClr val="accent2"/>
                </a:solidFill>
              </a:rPr>
              <a:t> di 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 e CH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</a:rPr>
              <a:t>COO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, due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ossigenati</a:t>
            </a:r>
            <a:r>
              <a:rPr lang="en-US" altLang="en-US" sz="1800" dirty="0">
                <a:solidFill>
                  <a:schemeClr val="accent2"/>
                </a:solidFill>
              </a:rPr>
              <a:t>, </a:t>
            </a:r>
            <a:r>
              <a:rPr lang="en-US" altLang="en-US" sz="1800" dirty="0" err="1">
                <a:solidFill>
                  <a:schemeClr val="accent2"/>
                </a:solidFill>
              </a:rPr>
              <a:t>si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può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determinare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paragonando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valori</a:t>
            </a:r>
            <a:r>
              <a:rPr lang="en-US" altLang="en-US" sz="1800" dirty="0">
                <a:solidFill>
                  <a:schemeClr val="accent2"/>
                </a:solidFill>
              </a:rPr>
              <a:t> di </a:t>
            </a:r>
            <a:r>
              <a:rPr lang="en-US" altLang="en-US" sz="1800" dirty="0" err="1">
                <a:solidFill>
                  <a:schemeClr val="accent2"/>
                </a:solidFill>
              </a:rPr>
              <a:t>p</a:t>
            </a:r>
            <a:r>
              <a:rPr lang="en-US" altLang="en-US" sz="1800" i="1" dirty="0" err="1">
                <a:solidFill>
                  <a:schemeClr val="accent2"/>
                </a:solidFill>
              </a:rPr>
              <a:t>K</a:t>
            </a:r>
            <a:r>
              <a:rPr lang="en-US" altLang="en-US" sz="1800" baseline="-25000" dirty="0" err="1">
                <a:solidFill>
                  <a:schemeClr val="accent2"/>
                </a:solidFill>
              </a:rPr>
              <a:t>a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dei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loro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acidi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coniugati</a:t>
            </a:r>
            <a:r>
              <a:rPr lang="en-US" altLang="en-US" sz="1800" dirty="0">
                <a:solidFill>
                  <a:schemeClr val="accent2"/>
                </a:solidFill>
              </a:rPr>
              <a:t> (H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1800" dirty="0">
                <a:solidFill>
                  <a:schemeClr val="accent2"/>
                </a:solidFill>
              </a:rPr>
              <a:t>O = 15.7, e CH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</a:rPr>
              <a:t>COOH = 4.8). 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 è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una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base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più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forte e un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nucleofilo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migliore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rispetto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a CH</a:t>
            </a:r>
            <a:r>
              <a:rPr lang="en-US" altLang="en-US" sz="1800" baseline="-25000" dirty="0">
                <a:solidFill>
                  <a:schemeClr val="accent2"/>
                </a:solidFill>
                <a:cs typeface="Arial" charset="0"/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COO¯.</a:t>
            </a:r>
            <a:endParaRPr lang="en-US" altLang="en-US" sz="1800" dirty="0">
              <a:solidFill>
                <a:schemeClr val="accent2"/>
              </a:solidFill>
            </a:endParaRP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2.	Un </a:t>
            </a:r>
            <a:r>
              <a:rPr lang="en-US" altLang="en-US" sz="1800" dirty="0" err="1"/>
              <a:t>nucleofilo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carico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negativamente</a:t>
            </a:r>
            <a:r>
              <a:rPr lang="en-US" altLang="en-US" sz="1800" dirty="0"/>
              <a:t> è </a:t>
            </a:r>
            <a:r>
              <a:rPr lang="en-US" altLang="en-US" sz="1800" dirty="0" err="1"/>
              <a:t>sempre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forte del </a:t>
            </a:r>
            <a:r>
              <a:rPr lang="en-US" altLang="en-US" sz="1800" dirty="0" err="1"/>
              <a:t>suo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acido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coniugato</a:t>
            </a:r>
            <a:r>
              <a:rPr lang="en-US" altLang="en-US" sz="1800" dirty="0"/>
              <a:t>.</a:t>
            </a: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	 </a:t>
            </a:r>
            <a:r>
              <a:rPr lang="en-US" altLang="en-US" sz="1800" dirty="0">
                <a:solidFill>
                  <a:schemeClr val="accent2"/>
                </a:solidFill>
              </a:rPr>
              <a:t>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 è </a:t>
            </a:r>
            <a:r>
              <a:rPr lang="en-US" altLang="en-US" sz="1800" dirty="0" err="1">
                <a:solidFill>
                  <a:schemeClr val="accent2"/>
                </a:solidFill>
              </a:rPr>
              <a:t>una</a:t>
            </a:r>
            <a:r>
              <a:rPr lang="en-US" altLang="en-US" sz="1800" dirty="0">
                <a:solidFill>
                  <a:schemeClr val="accent2"/>
                </a:solidFill>
              </a:rPr>
              <a:t> base </a:t>
            </a:r>
            <a:r>
              <a:rPr lang="en-US" altLang="en-US" sz="1800" dirty="0" err="1">
                <a:solidFill>
                  <a:schemeClr val="accent2"/>
                </a:solidFill>
              </a:rPr>
              <a:t>più</a:t>
            </a:r>
            <a:r>
              <a:rPr lang="en-US" altLang="en-US" sz="1800" dirty="0">
                <a:solidFill>
                  <a:schemeClr val="accent2"/>
                </a:solidFill>
              </a:rPr>
              <a:t> forte e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migliore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rispetto</a:t>
            </a:r>
            <a:r>
              <a:rPr lang="en-US" altLang="en-US" sz="1800" dirty="0">
                <a:solidFill>
                  <a:schemeClr val="accent2"/>
                </a:solidFill>
              </a:rPr>
              <a:t> ad 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1800" dirty="0">
                <a:solidFill>
                  <a:schemeClr val="accent2"/>
                </a:solidFill>
              </a:rPr>
              <a:t>O.</a:t>
            </a: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3.	</a:t>
            </a:r>
            <a:r>
              <a:rPr lang="en-US" altLang="en-US" sz="1800" dirty="0" err="1"/>
              <a:t>Muovendosi</a:t>
            </a:r>
            <a:r>
              <a:rPr lang="en-US" altLang="en-US" sz="1800" dirty="0"/>
              <a:t> da </a:t>
            </a:r>
            <a:r>
              <a:rPr lang="en-US" altLang="en-US" sz="1800" dirty="0" err="1"/>
              <a:t>destra</a:t>
            </a:r>
            <a:r>
              <a:rPr lang="en-US" altLang="en-US" sz="1800" dirty="0"/>
              <a:t> a </a:t>
            </a:r>
            <a:r>
              <a:rPr lang="en-US" altLang="en-US" sz="1800" dirty="0" err="1"/>
              <a:t>sinistra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lungo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riga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della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tavola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periodica</a:t>
            </a:r>
            <a:r>
              <a:rPr lang="en-US" altLang="en-US" sz="1800" dirty="0"/>
              <a:t>, la </a:t>
            </a:r>
            <a:r>
              <a:rPr lang="en-US" altLang="en-US" sz="1800" dirty="0" err="1"/>
              <a:t>nucleofilicità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aumenta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parallelamente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all’aumentare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della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basicità</a:t>
            </a:r>
            <a:r>
              <a:rPr lang="en-US" altLang="en-US" sz="1800" dirty="0"/>
              <a:t>: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52400" y="978743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/>
              <a:t>Scala di </a:t>
            </a:r>
            <a:r>
              <a:rPr lang="en-US" altLang="en-US" sz="2600" dirty="0" err="1"/>
              <a:t>nucleofilicità</a:t>
            </a:r>
            <a:endParaRPr lang="en-US" altLang="en-US" sz="2600" dirty="0"/>
          </a:p>
        </p:txBody>
      </p:sp>
      <p:pic>
        <p:nvPicPr>
          <p:cNvPr id="5" name="Picture 10" descr="0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474543"/>
            <a:ext cx="67818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96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r>
              <a:rPr lang="en-US" altLang="en-US" sz="2800" dirty="0" smtClean="0">
                <a:solidFill>
                  <a:srgbClr val="FF0000"/>
                </a:solidFill>
              </a:rPr>
              <a:t> - NUCLEOFILI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52400" y="978743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/>
              <a:t>Scala di </a:t>
            </a:r>
            <a:r>
              <a:rPr lang="en-US" altLang="en-US" sz="2600" dirty="0" err="1"/>
              <a:t>nucleofilicità</a:t>
            </a:r>
            <a:endParaRPr lang="en-US" altLang="en-US" sz="2600" dirty="0"/>
          </a:p>
        </p:txBody>
      </p:sp>
      <p:pic>
        <p:nvPicPr>
          <p:cNvPr id="5" name="Picture 10" descr="0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474543"/>
            <a:ext cx="67818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200" y="1916832"/>
            <a:ext cx="8686800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CN-, CH3- &gt; 	</a:t>
            </a:r>
            <a:r>
              <a:rPr lang="en-US" altLang="en-US" sz="1800" dirty="0">
                <a:solidFill>
                  <a:schemeClr val="accent2"/>
                </a:solidFill>
              </a:rPr>
              <a:t>La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nucleofilicità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relativa</a:t>
            </a:r>
            <a:r>
              <a:rPr lang="en-US" altLang="en-US" sz="1800" dirty="0">
                <a:solidFill>
                  <a:schemeClr val="accent2"/>
                </a:solidFill>
              </a:rPr>
              <a:t> di 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 e CH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</a:rPr>
              <a:t>COO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, due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ossigenati</a:t>
            </a:r>
            <a:r>
              <a:rPr lang="en-US" altLang="en-US" sz="1800" dirty="0">
                <a:solidFill>
                  <a:schemeClr val="accent2"/>
                </a:solidFill>
              </a:rPr>
              <a:t>, </a:t>
            </a:r>
            <a:r>
              <a:rPr lang="en-US" altLang="en-US" sz="1800" dirty="0" err="1">
                <a:solidFill>
                  <a:schemeClr val="accent2"/>
                </a:solidFill>
              </a:rPr>
              <a:t>si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può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determinare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paragonando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valori</a:t>
            </a:r>
            <a:r>
              <a:rPr lang="en-US" altLang="en-US" sz="1800" dirty="0">
                <a:solidFill>
                  <a:schemeClr val="accent2"/>
                </a:solidFill>
              </a:rPr>
              <a:t> di </a:t>
            </a:r>
            <a:r>
              <a:rPr lang="en-US" altLang="en-US" sz="1800" dirty="0" err="1">
                <a:solidFill>
                  <a:schemeClr val="accent2"/>
                </a:solidFill>
              </a:rPr>
              <a:t>p</a:t>
            </a:r>
            <a:r>
              <a:rPr lang="en-US" altLang="en-US" sz="1800" i="1" dirty="0" err="1">
                <a:solidFill>
                  <a:schemeClr val="accent2"/>
                </a:solidFill>
              </a:rPr>
              <a:t>K</a:t>
            </a:r>
            <a:r>
              <a:rPr lang="en-US" altLang="en-US" sz="1800" baseline="-25000" dirty="0" err="1">
                <a:solidFill>
                  <a:schemeClr val="accent2"/>
                </a:solidFill>
              </a:rPr>
              <a:t>a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dei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loro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acidi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coniugati</a:t>
            </a:r>
            <a:r>
              <a:rPr lang="en-US" altLang="en-US" sz="1800" dirty="0">
                <a:solidFill>
                  <a:schemeClr val="accent2"/>
                </a:solidFill>
              </a:rPr>
              <a:t> (H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1800" dirty="0">
                <a:solidFill>
                  <a:schemeClr val="accent2"/>
                </a:solidFill>
              </a:rPr>
              <a:t>O = 15.7, e CH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</a:rPr>
              <a:t>COOH = 4.8). 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 è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una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base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più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forte e un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nucleofilo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migliore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  <a:cs typeface="Arial" charset="0"/>
              </a:rPr>
              <a:t>rispetto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 a CH</a:t>
            </a:r>
            <a:r>
              <a:rPr lang="en-US" altLang="en-US" sz="1800" baseline="-25000" dirty="0">
                <a:solidFill>
                  <a:schemeClr val="accent2"/>
                </a:solidFill>
                <a:cs typeface="Arial" charset="0"/>
              </a:rPr>
              <a:t>3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COO¯.</a:t>
            </a:r>
            <a:endParaRPr lang="en-US" altLang="en-US" sz="1800" dirty="0">
              <a:solidFill>
                <a:schemeClr val="accent2"/>
              </a:solidFill>
            </a:endParaRP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2.	Un </a:t>
            </a:r>
            <a:r>
              <a:rPr lang="en-US" altLang="en-US" sz="1800" dirty="0" err="1"/>
              <a:t>nucleofilo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carico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negativamente</a:t>
            </a:r>
            <a:r>
              <a:rPr lang="en-US" altLang="en-US" sz="1800" dirty="0"/>
              <a:t> è </a:t>
            </a:r>
            <a:r>
              <a:rPr lang="en-US" altLang="en-US" sz="1800" dirty="0" err="1"/>
              <a:t>sempre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forte del </a:t>
            </a:r>
            <a:r>
              <a:rPr lang="en-US" altLang="en-US" sz="1800" dirty="0" err="1"/>
              <a:t>suo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acido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coniugato</a:t>
            </a:r>
            <a:r>
              <a:rPr lang="en-US" altLang="en-US" sz="1800" dirty="0"/>
              <a:t>.</a:t>
            </a: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	 </a:t>
            </a:r>
            <a:r>
              <a:rPr lang="en-US" altLang="en-US" sz="1800" dirty="0">
                <a:solidFill>
                  <a:schemeClr val="accent2"/>
                </a:solidFill>
              </a:rPr>
              <a:t>HO</a:t>
            </a:r>
            <a:r>
              <a:rPr lang="en-US" altLang="en-US" sz="1800" dirty="0">
                <a:solidFill>
                  <a:schemeClr val="accent2"/>
                </a:solidFill>
                <a:cs typeface="Arial" charset="0"/>
              </a:rPr>
              <a:t>¯</a:t>
            </a:r>
            <a:r>
              <a:rPr lang="en-US" altLang="en-US" sz="1800" dirty="0">
                <a:solidFill>
                  <a:schemeClr val="accent2"/>
                </a:solidFill>
              </a:rPr>
              <a:t> è </a:t>
            </a:r>
            <a:r>
              <a:rPr lang="en-US" altLang="en-US" sz="1800" dirty="0" err="1">
                <a:solidFill>
                  <a:schemeClr val="accent2"/>
                </a:solidFill>
              </a:rPr>
              <a:t>una</a:t>
            </a:r>
            <a:r>
              <a:rPr lang="en-US" altLang="en-US" sz="1800" dirty="0">
                <a:solidFill>
                  <a:schemeClr val="accent2"/>
                </a:solidFill>
              </a:rPr>
              <a:t> base </a:t>
            </a:r>
            <a:r>
              <a:rPr lang="en-US" altLang="en-US" sz="1800" dirty="0" err="1">
                <a:solidFill>
                  <a:schemeClr val="accent2"/>
                </a:solidFill>
              </a:rPr>
              <a:t>più</a:t>
            </a:r>
            <a:r>
              <a:rPr lang="en-US" altLang="en-US" sz="1800" dirty="0">
                <a:solidFill>
                  <a:schemeClr val="accent2"/>
                </a:solidFill>
              </a:rPr>
              <a:t> forte e </a:t>
            </a:r>
            <a:r>
              <a:rPr lang="en-US" altLang="en-US" sz="1800" dirty="0" err="1">
                <a:solidFill>
                  <a:schemeClr val="accent2"/>
                </a:solidFill>
              </a:rPr>
              <a:t>nucleofilo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migliore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rispetto</a:t>
            </a:r>
            <a:r>
              <a:rPr lang="en-US" altLang="en-US" sz="1800" dirty="0">
                <a:solidFill>
                  <a:schemeClr val="accent2"/>
                </a:solidFill>
              </a:rPr>
              <a:t> ad H</a:t>
            </a:r>
            <a:r>
              <a:rPr lang="en-US" alt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1800" dirty="0">
                <a:solidFill>
                  <a:schemeClr val="accent2"/>
                </a:solidFill>
              </a:rPr>
              <a:t>O.</a:t>
            </a:r>
          </a:p>
          <a:p>
            <a:pPr lvl="1" algn="just" eaLnBrk="1" hangingPunct="1">
              <a:spcBef>
                <a:spcPct val="20000"/>
              </a:spcBef>
            </a:pPr>
            <a:r>
              <a:rPr lang="en-US" altLang="en-US" sz="1800" dirty="0"/>
              <a:t>3.	</a:t>
            </a:r>
            <a:r>
              <a:rPr lang="en-US" altLang="en-US" sz="1800" dirty="0" err="1"/>
              <a:t>Muovendosi</a:t>
            </a:r>
            <a:r>
              <a:rPr lang="en-US" altLang="en-US" sz="1800" dirty="0"/>
              <a:t> da </a:t>
            </a:r>
            <a:r>
              <a:rPr lang="en-US" altLang="en-US" sz="1800" dirty="0" err="1"/>
              <a:t>destra</a:t>
            </a:r>
            <a:r>
              <a:rPr lang="en-US" altLang="en-US" sz="1800" dirty="0"/>
              <a:t> a </a:t>
            </a:r>
            <a:r>
              <a:rPr lang="en-US" altLang="en-US" sz="1800" dirty="0" err="1"/>
              <a:t>sinistra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lungo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riga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della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tavola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periodica</a:t>
            </a:r>
            <a:r>
              <a:rPr lang="en-US" altLang="en-US" sz="1800" dirty="0"/>
              <a:t>, la </a:t>
            </a:r>
            <a:r>
              <a:rPr lang="en-US" altLang="en-US" sz="1800" dirty="0" err="1"/>
              <a:t>nucleofilicità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aumenta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parallelamente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all’aumentare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della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basicità</a:t>
            </a:r>
            <a:r>
              <a:rPr lang="en-US" altLang="en-US" sz="1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5306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r>
              <a:rPr lang="en-US" altLang="en-US" sz="2800" dirty="0" smtClean="0">
                <a:solidFill>
                  <a:srgbClr val="FF0000"/>
                </a:solidFill>
              </a:rPr>
              <a:t> - NUCLEOFILI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725885"/>
            <a:ext cx="8686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/>
              <a:t>La nucleofilicità non è correlata alla basicità quando l’ingombro sterico diventa importante.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</a:rPr>
              <a:t>L’ingombro sterico</a:t>
            </a:r>
            <a:r>
              <a:rPr lang="en-US" altLang="en-US" sz="2000"/>
              <a:t> causa una diminuzione della reattività per la presenza di gruppi voluminosi attorno al centro di reazione.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/>
              <a:t>L’ingombro sterico diminuisce la nucleofilicità ma non la basicità.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1186135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Il nucleofilo</a:t>
            </a:r>
          </a:p>
        </p:txBody>
      </p:sp>
      <p:pic>
        <p:nvPicPr>
          <p:cNvPr id="9" name="Picture 7" descr="0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3700735"/>
            <a:ext cx="8077200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3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Alogenoalcani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Gruppo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Uscente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5" t="79691" r="29765" b="-3137"/>
          <a:stretch>
            <a:fillRect/>
          </a:stretch>
        </p:blipFill>
        <p:spPr bwMode="auto">
          <a:xfrm>
            <a:off x="1981200" y="2996952"/>
            <a:ext cx="399573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138113" y="1052736"/>
            <a:ext cx="87772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it-IT" altLang="en-US" dirty="0"/>
              <a:t>A parità di altre condizioni (struttura della catena R, </a:t>
            </a:r>
            <a:r>
              <a:rPr lang="it-IT" altLang="en-US" dirty="0" smtClean="0"/>
              <a:t>nucleofilo, solvente</a:t>
            </a:r>
            <a:r>
              <a:rPr lang="it-IT" altLang="en-US" dirty="0"/>
              <a:t>), gli </a:t>
            </a:r>
            <a:r>
              <a:rPr lang="it-IT" altLang="en-US" dirty="0" err="1"/>
              <a:t>iodoalcani</a:t>
            </a:r>
            <a:r>
              <a:rPr lang="it-IT" altLang="en-US" dirty="0"/>
              <a:t> </a:t>
            </a:r>
            <a:r>
              <a:rPr lang="it-IT" altLang="en-US" dirty="0" smtClean="0"/>
              <a:t>R-I </a:t>
            </a:r>
            <a:r>
              <a:rPr lang="it-IT" altLang="en-US" dirty="0"/>
              <a:t>reagiscono più velocemente </a:t>
            </a:r>
            <a:r>
              <a:rPr lang="it-IT" altLang="en-US" dirty="0" smtClean="0"/>
              <a:t> dei </a:t>
            </a:r>
            <a:r>
              <a:rPr lang="it-IT" altLang="en-US" dirty="0" err="1"/>
              <a:t>bromoalcani</a:t>
            </a:r>
            <a:r>
              <a:rPr lang="it-IT" altLang="en-US" dirty="0"/>
              <a:t> </a:t>
            </a:r>
            <a:r>
              <a:rPr lang="it-IT" altLang="en-US" dirty="0" smtClean="0"/>
              <a:t>R-Br </a:t>
            </a:r>
            <a:r>
              <a:rPr lang="it-IT" altLang="en-US" dirty="0"/>
              <a:t>e dei </a:t>
            </a:r>
            <a:r>
              <a:rPr lang="it-IT" altLang="en-US" dirty="0" err="1"/>
              <a:t>cloroalcani</a:t>
            </a:r>
            <a:r>
              <a:rPr lang="it-IT" altLang="en-US" dirty="0"/>
              <a:t> </a:t>
            </a:r>
            <a:r>
              <a:rPr lang="it-IT" altLang="en-US" dirty="0" smtClean="0"/>
              <a:t>R-Cl</a:t>
            </a:r>
            <a:r>
              <a:rPr lang="it-IT" altLang="en-US" dirty="0"/>
              <a:t>. </a:t>
            </a:r>
          </a:p>
          <a:p>
            <a:pPr algn="just" eaLnBrk="1" hangingPunct="1"/>
            <a:r>
              <a:rPr lang="it-IT" altLang="en-US" dirty="0"/>
              <a:t>Praticamente non si conoscono reazioni di sostituzione </a:t>
            </a:r>
            <a:r>
              <a:rPr lang="it-IT" altLang="en-US" dirty="0" smtClean="0"/>
              <a:t> nucleofila </a:t>
            </a:r>
            <a:r>
              <a:rPr lang="it-IT" altLang="en-US" dirty="0"/>
              <a:t>su </a:t>
            </a:r>
            <a:r>
              <a:rPr lang="it-IT" altLang="en-US" dirty="0" err="1"/>
              <a:t>fluoroalcani</a:t>
            </a:r>
            <a:r>
              <a:rPr lang="it-IT" altLang="en-US" dirty="0"/>
              <a:t> </a:t>
            </a:r>
            <a:r>
              <a:rPr lang="it-IT" altLang="en-US" dirty="0" smtClean="0"/>
              <a:t>R-F</a:t>
            </a:r>
            <a:r>
              <a:rPr lang="it-IT" altLang="en-US" dirty="0"/>
              <a:t>.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64"/>
          <a:stretch/>
        </p:blipFill>
        <p:spPr bwMode="auto">
          <a:xfrm>
            <a:off x="152400" y="5110832"/>
            <a:ext cx="8763000" cy="127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1"/>
          <p:cNvSpPr txBox="1">
            <a:spLocks noChangeArrowheads="1"/>
          </p:cNvSpPr>
          <p:nvPr/>
        </p:nvSpPr>
        <p:spPr bwMode="auto">
          <a:xfrm>
            <a:off x="179512" y="4038163"/>
            <a:ext cx="8735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it-IT" altLang="en-US" dirty="0" smtClean="0"/>
              <a:t>La sostituzione del Carbonio a cui è legato l’alogeno influisce sulla velocità della reazione.</a:t>
            </a:r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1144964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326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Laurini Erik</cp:lastModifiedBy>
  <cp:revision>25</cp:revision>
  <dcterms:created xsi:type="dcterms:W3CDTF">2016-10-29T10:32:52Z</dcterms:created>
  <dcterms:modified xsi:type="dcterms:W3CDTF">2017-01-25T10:40:19Z</dcterms:modified>
</cp:coreProperties>
</file>