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4" r:id="rId11"/>
    <p:sldId id="276" r:id="rId12"/>
    <p:sldId id="277" r:id="rId13"/>
    <p:sldId id="278" r:id="rId14"/>
    <p:sldId id="27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 smtClean="0"/>
              <a:t>Chimica</a:t>
            </a:r>
            <a:r>
              <a:rPr lang="en-US" altLang="en-US" sz="4400" dirty="0" smtClean="0"/>
              <a:t> </a:t>
            </a:r>
            <a:r>
              <a:rPr lang="en-US" altLang="en-US" sz="4400" dirty="0" err="1"/>
              <a:t>O</a:t>
            </a:r>
            <a:r>
              <a:rPr lang="en-US" altLang="en-US" sz="4400" dirty="0" err="1" smtClean="0"/>
              <a:t>rganica</a:t>
            </a:r>
            <a:r>
              <a:rPr lang="en-US" altLang="en-US" sz="4400" dirty="0" smtClean="0"/>
              <a:t> e </a:t>
            </a:r>
            <a:r>
              <a:rPr lang="en-US" altLang="en-US" sz="4400" dirty="0" err="1" smtClean="0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40131" y="2348880"/>
            <a:ext cx="266374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dirty="0" smtClean="0">
                <a:latin typeface="Times New Roman" pitchFamily="18" charset="0"/>
              </a:rPr>
              <a:t>Prof. Sabrina Pricl</a:t>
            </a: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solidFill>
                  <a:srgbClr val="FF0000"/>
                </a:solidFill>
                <a:latin typeface="Times New Roman" pitchFamily="18" charset="0"/>
              </a:rPr>
              <a:t>ALCOLI&amp;ETERI</a:t>
            </a: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Proprietà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Fisiche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868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 err="1"/>
              <a:t>Alcoli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eteri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ed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epossidi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mostrano</a:t>
            </a:r>
            <a:r>
              <a:rPr lang="en-US" altLang="en-US" sz="2100" dirty="0"/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interazioni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dipolo-dipolo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100" dirty="0" err="1"/>
              <a:t>perchè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possiedono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una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struttura</a:t>
            </a:r>
            <a:r>
              <a:rPr lang="en-US" altLang="en-US" sz="2100" dirty="0"/>
              <a:t> </a:t>
            </a:r>
            <a:r>
              <a:rPr lang="en-US" altLang="en-US" sz="2100" dirty="0" err="1"/>
              <a:t>ripiegata</a:t>
            </a:r>
            <a:r>
              <a:rPr lang="en-US" altLang="en-US" sz="2100" dirty="0"/>
              <a:t> con due </a:t>
            </a:r>
            <a:r>
              <a:rPr lang="en-US" altLang="en-US" sz="2100" dirty="0" err="1"/>
              <a:t>legami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polari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alcoli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anche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capaci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formare</a:t>
            </a:r>
            <a:r>
              <a:rPr lang="en-US" altLang="en-US" sz="2100" dirty="0"/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legami</a:t>
            </a:r>
            <a:r>
              <a:rPr lang="en-US" altLang="en-US" sz="2100" dirty="0">
                <a:solidFill>
                  <a:schemeClr val="accent2"/>
                </a:solidFill>
              </a:rPr>
              <a:t> a </a:t>
            </a:r>
            <a:r>
              <a:rPr lang="en-US" altLang="en-US" sz="2100" dirty="0" err="1">
                <a:solidFill>
                  <a:schemeClr val="accent2"/>
                </a:solidFill>
              </a:rPr>
              <a:t>idrogeno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intermolecolari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risultando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perciò</a:t>
            </a:r>
            <a:r>
              <a:rPr lang="en-US" altLang="en-US" sz="2100" dirty="0"/>
              <a:t> molto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polari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eteri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degli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epossidi</a:t>
            </a:r>
            <a:r>
              <a:rPr lang="en-US" altLang="en-US" sz="2200" dirty="0"/>
              <a:t>.</a:t>
            </a:r>
          </a:p>
        </p:txBody>
      </p:sp>
      <p:pic>
        <p:nvPicPr>
          <p:cNvPr id="4" name="Picture 6" descr="0006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03525"/>
            <a:ext cx="571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4235450"/>
            <a:ext cx="8686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/>
              <a:t>I fattori sterici influenzano l’intensità del legame a idrogeno.</a:t>
            </a:r>
          </a:p>
        </p:txBody>
      </p:sp>
      <p:pic>
        <p:nvPicPr>
          <p:cNvPr id="6" name="Picture 8" descr="0006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806950"/>
            <a:ext cx="464820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494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Preparazione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28600" y="1086569"/>
            <a:ext cx="868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Alcoli</a:t>
            </a:r>
            <a:r>
              <a:rPr lang="en-US" altLang="en-US" dirty="0"/>
              <a:t> </a:t>
            </a:r>
            <a:r>
              <a:rPr lang="en-US" altLang="en-US" dirty="0" err="1"/>
              <a:t>ed</a:t>
            </a:r>
            <a:r>
              <a:rPr lang="en-US" altLang="en-US" dirty="0"/>
              <a:t> </a:t>
            </a:r>
            <a:r>
              <a:rPr lang="en-US" altLang="en-US" dirty="0" err="1"/>
              <a:t>eteri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entrambi</a:t>
            </a:r>
            <a:r>
              <a:rPr lang="en-US" altLang="en-US" dirty="0"/>
              <a:t> </a:t>
            </a:r>
            <a:r>
              <a:rPr lang="en-US" altLang="en-US" dirty="0" err="1"/>
              <a:t>prodotti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 </a:t>
            </a:r>
            <a:r>
              <a:rPr lang="en-US" altLang="en-US" dirty="0" err="1"/>
              <a:t>delle</a:t>
            </a:r>
            <a:r>
              <a:rPr lang="en-US" altLang="en-US" dirty="0"/>
              <a:t> </a:t>
            </a:r>
            <a:r>
              <a:rPr lang="en-US" altLang="en-US" dirty="0" err="1"/>
              <a:t>reazioni</a:t>
            </a:r>
            <a:r>
              <a:rPr lang="en-US" altLang="en-US" dirty="0"/>
              <a:t> di </a:t>
            </a:r>
            <a:r>
              <a:rPr lang="en-US" altLang="en-US" dirty="0" err="1">
                <a:solidFill>
                  <a:srgbClr val="FF0000"/>
                </a:solidFill>
              </a:rPr>
              <a:t>sostituzione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nucleofila</a:t>
            </a:r>
            <a:r>
              <a:rPr lang="en-US" altLang="en-US" dirty="0"/>
              <a:t>.</a:t>
            </a:r>
          </a:p>
        </p:txBody>
      </p:sp>
      <p:pic>
        <p:nvPicPr>
          <p:cNvPr id="4" name="Picture 6" descr="001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07964"/>
            <a:ext cx="7848600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19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Preparazione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984093"/>
            <a:ext cx="868680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Per </a:t>
            </a:r>
            <a:r>
              <a:rPr lang="en-US" altLang="en-US" dirty="0" err="1"/>
              <a:t>preparare</a:t>
            </a:r>
            <a:r>
              <a:rPr lang="en-US" altLang="en-US" dirty="0"/>
              <a:t> un </a:t>
            </a:r>
            <a:r>
              <a:rPr lang="en-US" altLang="en-US" dirty="0" err="1">
                <a:solidFill>
                  <a:srgbClr val="FF0000"/>
                </a:solidFill>
              </a:rPr>
              <a:t>etere</a:t>
            </a:r>
            <a:r>
              <a:rPr lang="en-US" altLang="en-US" dirty="0"/>
              <a:t> è </a:t>
            </a:r>
            <a:r>
              <a:rPr lang="en-US" altLang="en-US" dirty="0" err="1"/>
              <a:t>necessario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sale di un </a:t>
            </a:r>
            <a:r>
              <a:rPr lang="en-US" altLang="en-US" dirty="0" err="1"/>
              <a:t>alcossido</a:t>
            </a:r>
            <a:r>
              <a:rPr lang="en-US" altLang="en-US" dirty="0"/>
              <a:t>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alcossidi</a:t>
            </a:r>
            <a:r>
              <a:rPr lang="en-US" altLang="en-US" dirty="0"/>
              <a:t> </a:t>
            </a:r>
            <a:r>
              <a:rPr lang="en-US" altLang="en-US" dirty="0" err="1"/>
              <a:t>possono</a:t>
            </a:r>
            <a:r>
              <a:rPr lang="en-US" altLang="en-US" dirty="0"/>
              <a:t> </a:t>
            </a:r>
            <a:r>
              <a:rPr lang="en-US" altLang="en-US" dirty="0" err="1"/>
              <a:t>essere</a:t>
            </a:r>
            <a:r>
              <a:rPr lang="en-US" altLang="en-US" dirty="0"/>
              <a:t> </a:t>
            </a:r>
            <a:r>
              <a:rPr lang="en-US" altLang="en-US" dirty="0" err="1"/>
              <a:t>preparati</a:t>
            </a:r>
            <a:r>
              <a:rPr lang="en-US" altLang="en-US" dirty="0"/>
              <a:t> </a:t>
            </a:r>
            <a:r>
              <a:rPr lang="en-US" altLang="en-US" dirty="0" err="1"/>
              <a:t>dagli</a:t>
            </a:r>
            <a:r>
              <a:rPr lang="en-US" altLang="en-US" dirty="0"/>
              <a:t> </a:t>
            </a:r>
            <a:r>
              <a:rPr lang="en-US" altLang="en-US" dirty="0" err="1" smtClean="0"/>
              <a:t>alcoli</a:t>
            </a:r>
            <a:r>
              <a:rPr lang="en-US" altLang="en-US" dirty="0" smtClean="0"/>
              <a:t>. </a:t>
            </a:r>
            <a:r>
              <a:rPr lang="en-US" altLang="en-US" dirty="0"/>
              <a:t>Per </a:t>
            </a:r>
            <a:r>
              <a:rPr lang="en-US" altLang="en-US" dirty="0" err="1"/>
              <a:t>esempio</a:t>
            </a:r>
            <a:r>
              <a:rPr lang="en-US" altLang="en-US" dirty="0"/>
              <a:t>, </a:t>
            </a:r>
            <a:r>
              <a:rPr lang="en-US" altLang="en-US" dirty="0" err="1"/>
              <a:t>l’etossido</a:t>
            </a:r>
            <a:r>
              <a:rPr lang="en-US" altLang="en-US" dirty="0"/>
              <a:t> di </a:t>
            </a:r>
            <a:r>
              <a:rPr lang="en-US" altLang="en-US" dirty="0" err="1"/>
              <a:t>sodio</a:t>
            </a:r>
            <a:r>
              <a:rPr lang="en-US" altLang="en-US" dirty="0"/>
              <a:t> (NaOCH</a:t>
            </a:r>
            <a:r>
              <a:rPr lang="en-US" altLang="en-US" baseline="-25000" dirty="0"/>
              <a:t>2</a:t>
            </a:r>
            <a:r>
              <a:rPr lang="en-US" altLang="en-US" dirty="0"/>
              <a:t>CH</a:t>
            </a:r>
            <a:r>
              <a:rPr lang="en-US" altLang="en-US" baseline="-25000" dirty="0"/>
              <a:t>3</a:t>
            </a:r>
            <a:r>
              <a:rPr lang="en-US" altLang="en-US" dirty="0"/>
              <a:t>) </a:t>
            </a:r>
            <a:r>
              <a:rPr lang="en-US" altLang="en-US" dirty="0" err="1"/>
              <a:t>viene</a:t>
            </a:r>
            <a:r>
              <a:rPr lang="en-US" altLang="en-US" dirty="0"/>
              <a:t> </a:t>
            </a:r>
            <a:r>
              <a:rPr lang="en-US" altLang="en-US" dirty="0" err="1"/>
              <a:t>preparato</a:t>
            </a:r>
            <a:r>
              <a:rPr lang="en-US" altLang="en-US" dirty="0"/>
              <a:t> per </a:t>
            </a:r>
            <a:r>
              <a:rPr lang="en-US" altLang="en-US" dirty="0" err="1"/>
              <a:t>trattamento</a:t>
            </a:r>
            <a:r>
              <a:rPr lang="en-US" altLang="en-US" dirty="0"/>
              <a:t> </a:t>
            </a:r>
            <a:r>
              <a:rPr lang="en-US" altLang="en-US" dirty="0" err="1"/>
              <a:t>dell’etanolo</a:t>
            </a:r>
            <a:r>
              <a:rPr lang="en-US" altLang="en-US" dirty="0"/>
              <a:t> con </a:t>
            </a:r>
            <a:r>
              <a:rPr lang="en-US" altLang="en-US" dirty="0" err="1"/>
              <a:t>NaH.</a:t>
            </a:r>
            <a:endParaRPr lang="en-US" altLang="en-US" dirty="0"/>
          </a:p>
        </p:txBody>
      </p:sp>
      <p:pic>
        <p:nvPicPr>
          <p:cNvPr id="4" name="Picture 6" descr="001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0"/>
            <a:ext cx="76962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5157192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NaH è una base particolarmente buona per preparare un alcossido perchè il prodotto secondario della reazione, H</a:t>
            </a:r>
            <a:r>
              <a:rPr lang="en-US" altLang="en-US" baseline="-25000"/>
              <a:t>2</a:t>
            </a:r>
            <a:r>
              <a:rPr lang="en-US" altLang="en-US"/>
              <a:t>, è un gas che evolve dalla miscela di reazione.</a:t>
            </a:r>
          </a:p>
        </p:txBody>
      </p:sp>
    </p:spTree>
    <p:extLst>
      <p:ext uri="{BB962C8B-B14F-4D97-AF65-F5344CB8AC3E}">
        <p14:creationId xmlns:p14="http://schemas.microsoft.com/office/powerpoint/2010/main" val="2755758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8686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 smtClean="0"/>
              <a:t>A </a:t>
            </a:r>
            <a:r>
              <a:rPr lang="en-US" altLang="en-US" sz="2200" dirty="0" err="1" smtClean="0"/>
              <a:t>differenza</a:t>
            </a:r>
            <a:r>
              <a:rPr lang="en-US" altLang="en-US" sz="2200" dirty="0" smtClean="0"/>
              <a:t> </a:t>
            </a:r>
            <a:r>
              <a:rPr lang="en-US" altLang="en-US" sz="2200" dirty="0" err="1"/>
              <a:t>degli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alogenuri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alchilici</a:t>
            </a:r>
            <a:r>
              <a:rPr lang="en-US" altLang="en-US" sz="2200" dirty="0"/>
              <a:t> in cui </a:t>
            </a:r>
            <a:r>
              <a:rPr lang="en-US" altLang="en-US" sz="2200" dirty="0" err="1"/>
              <a:t>l’alogeno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comporta</a:t>
            </a:r>
            <a:r>
              <a:rPr lang="en-US" altLang="en-US" sz="2200" dirty="0"/>
              <a:t> come </a:t>
            </a:r>
            <a:r>
              <a:rPr lang="en-US" altLang="en-US" sz="2200" dirty="0" err="1"/>
              <a:t>buon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uscente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gruppo</a:t>
            </a:r>
            <a:r>
              <a:rPr lang="en-US" altLang="en-US" sz="2200" dirty="0"/>
              <a:t> OH </a:t>
            </a:r>
            <a:r>
              <a:rPr lang="en-US" altLang="en-US" sz="2200" dirty="0" err="1"/>
              <a:t>negli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alcoli</a:t>
            </a:r>
            <a:r>
              <a:rPr lang="en-US" altLang="en-US" sz="2200" dirty="0"/>
              <a:t> è un </a:t>
            </a:r>
            <a:r>
              <a:rPr lang="en-US" altLang="en-US" sz="2200" dirty="0" err="1"/>
              <a:t>cattivo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uscente</a:t>
            </a:r>
            <a:r>
              <a:rPr lang="en-US" altLang="en-US" sz="2200" dirty="0"/>
              <a:t>. </a:t>
            </a:r>
          </a:p>
        </p:txBody>
      </p:sp>
      <p:pic>
        <p:nvPicPr>
          <p:cNvPr id="4" name="Picture 6" descr="001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67056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86868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 err="1"/>
              <a:t>Perchè</a:t>
            </a:r>
            <a:r>
              <a:rPr lang="en-US" altLang="en-US" sz="2200" dirty="0"/>
              <a:t> un </a:t>
            </a:r>
            <a:r>
              <a:rPr lang="en-US" altLang="en-US" sz="2200" dirty="0" err="1"/>
              <a:t>alcol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possa</a:t>
            </a:r>
            <a:r>
              <a:rPr lang="en-US" altLang="en-US" sz="2200" dirty="0"/>
              <a:t> dare </a:t>
            </a:r>
            <a:r>
              <a:rPr lang="en-US" altLang="en-US" sz="2200" dirty="0" err="1"/>
              <a:t>una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reazione</a:t>
            </a:r>
            <a:r>
              <a:rPr lang="en-US" altLang="en-US" sz="2200" dirty="0"/>
              <a:t> di </a:t>
            </a:r>
            <a:r>
              <a:rPr lang="en-US" altLang="en-US" sz="2200" dirty="0" err="1"/>
              <a:t>sostituzione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nucleofila</a:t>
            </a:r>
            <a:r>
              <a:rPr lang="en-US" altLang="en-US" sz="2200" dirty="0"/>
              <a:t>, è </a:t>
            </a:r>
            <a:r>
              <a:rPr lang="en-US" altLang="en-US" sz="2200" dirty="0" err="1"/>
              <a:t>necessario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che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l’OH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venga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convertito</a:t>
            </a:r>
            <a:r>
              <a:rPr lang="en-US" altLang="en-US" sz="2200" dirty="0"/>
              <a:t> in un </a:t>
            </a:r>
            <a:r>
              <a:rPr lang="en-US" altLang="en-US" sz="2200" dirty="0" err="1"/>
              <a:t>miglior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uscente</a:t>
            </a:r>
            <a:r>
              <a:rPr lang="en-US" altLang="en-US" sz="2200" dirty="0"/>
              <a:t>. </a:t>
            </a:r>
            <a:r>
              <a:rPr lang="en-US" altLang="en-US" sz="2200" dirty="0" err="1"/>
              <a:t>Quando</a:t>
            </a:r>
            <a:r>
              <a:rPr lang="en-US" altLang="en-US" sz="2200" dirty="0"/>
              <a:t> un </a:t>
            </a:r>
            <a:r>
              <a:rPr lang="en-US" altLang="en-US" sz="2200" dirty="0" err="1"/>
              <a:t>alcol</a:t>
            </a:r>
            <a:r>
              <a:rPr lang="en-US" altLang="en-US" sz="2200" dirty="0"/>
              <a:t> è </a:t>
            </a:r>
            <a:r>
              <a:rPr lang="en-US" altLang="en-US" sz="2200" dirty="0" err="1"/>
              <a:t>trattato</a:t>
            </a:r>
            <a:r>
              <a:rPr lang="en-US" altLang="en-US" sz="2200" dirty="0"/>
              <a:t> con un </a:t>
            </a:r>
            <a:r>
              <a:rPr lang="en-US" altLang="en-US" sz="2200" dirty="0" err="1"/>
              <a:t>acido</a:t>
            </a:r>
            <a:r>
              <a:rPr lang="en-US" altLang="en-US" sz="2200" dirty="0">
                <a:solidFill>
                  <a:srgbClr val="FF0000"/>
                </a:solidFill>
              </a:rPr>
              <a:t>, l’ </a:t>
            </a:r>
            <a:r>
              <a:rPr lang="en-US" altLang="en-US" sz="2000" dirty="0">
                <a:solidFill>
                  <a:srgbClr val="FF0000"/>
                </a:solidFill>
                <a:cs typeface="Arial" charset="0"/>
              </a:rPr>
              <a:t>¯</a:t>
            </a:r>
            <a:r>
              <a:rPr lang="en-US" altLang="en-US" sz="2200" dirty="0">
                <a:solidFill>
                  <a:srgbClr val="FF0000"/>
                </a:solidFill>
                <a:cs typeface="Arial" charset="0"/>
              </a:rPr>
              <a:t>OH </a:t>
            </a:r>
            <a:r>
              <a:rPr lang="en-US" altLang="en-US" sz="2200" dirty="0" err="1">
                <a:solidFill>
                  <a:srgbClr val="FF0000"/>
                </a:solidFill>
                <a:cs typeface="Arial" charset="0"/>
              </a:rPr>
              <a:t>può</a:t>
            </a:r>
            <a:r>
              <a:rPr lang="en-US" altLang="en-US" sz="2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cs typeface="Arial" charset="0"/>
              </a:rPr>
              <a:t>essere</a:t>
            </a:r>
            <a:r>
              <a:rPr lang="en-US" altLang="en-US" sz="2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cs typeface="Arial" charset="0"/>
              </a:rPr>
              <a:t>convertito</a:t>
            </a:r>
            <a:r>
              <a:rPr lang="en-US" altLang="en-US" sz="2200" dirty="0">
                <a:solidFill>
                  <a:srgbClr val="FF0000"/>
                </a:solidFill>
                <a:cs typeface="Arial" charset="0"/>
              </a:rPr>
              <a:t> in H</a:t>
            </a:r>
            <a:r>
              <a:rPr lang="en-US" altLang="en-US" sz="2200" baseline="-25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altLang="en-US" sz="2200" dirty="0">
                <a:solidFill>
                  <a:srgbClr val="FF0000"/>
                </a:solidFill>
                <a:cs typeface="Arial" charset="0"/>
              </a:rPr>
              <a:t>O, </a:t>
            </a:r>
            <a:r>
              <a:rPr lang="en-US" altLang="en-US" sz="2200" dirty="0">
                <a:cs typeface="Arial" charset="0"/>
              </a:rPr>
              <a:t>un </a:t>
            </a:r>
            <a:r>
              <a:rPr lang="en-US" altLang="en-US" sz="2200" dirty="0" err="1">
                <a:cs typeface="Arial" charset="0"/>
              </a:rPr>
              <a:t>buon</a:t>
            </a:r>
            <a:r>
              <a:rPr lang="en-US" altLang="en-US" sz="2200" dirty="0">
                <a:cs typeface="Arial" charset="0"/>
              </a:rPr>
              <a:t> </a:t>
            </a:r>
            <a:r>
              <a:rPr lang="en-US" altLang="en-US" sz="2200" dirty="0" err="1">
                <a:cs typeface="Arial" charset="0"/>
              </a:rPr>
              <a:t>gruppo</a:t>
            </a:r>
            <a:r>
              <a:rPr lang="en-US" altLang="en-US" sz="2200" dirty="0">
                <a:cs typeface="Arial" charset="0"/>
              </a:rPr>
              <a:t> </a:t>
            </a:r>
            <a:r>
              <a:rPr lang="en-US" altLang="en-US" sz="2200" dirty="0" err="1">
                <a:cs typeface="Arial" charset="0"/>
              </a:rPr>
              <a:t>uscente</a:t>
            </a:r>
            <a:r>
              <a:rPr lang="en-US" altLang="en-US" sz="2200" dirty="0">
                <a:cs typeface="Arial" charset="0"/>
              </a:rPr>
              <a:t>.</a:t>
            </a:r>
            <a:endParaRPr lang="en-US" altLang="en-US" sz="2200" dirty="0"/>
          </a:p>
        </p:txBody>
      </p:sp>
      <p:pic>
        <p:nvPicPr>
          <p:cNvPr id="6" name="Picture 9" descr="0012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284788"/>
            <a:ext cx="4572000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80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654596"/>
            <a:ext cx="8991600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600" u="sng" dirty="0" err="1" smtClean="0"/>
              <a:t>Conversione</a:t>
            </a:r>
            <a:r>
              <a:rPr lang="en-US" altLang="en-US" sz="2600" u="sng" dirty="0" smtClean="0"/>
              <a:t> ad </a:t>
            </a:r>
            <a:r>
              <a:rPr lang="en-US" altLang="en-US" sz="2600" u="sng" dirty="0" err="1" smtClean="0"/>
              <a:t>alogenuri</a:t>
            </a:r>
            <a:r>
              <a:rPr lang="en-US" altLang="en-US" sz="2600" dirty="0" smtClean="0"/>
              <a:t>: R-OH </a:t>
            </a:r>
            <a:r>
              <a:rPr lang="en-US" altLang="en-US" sz="2600" dirty="0" smtClean="0">
                <a:sym typeface="Wingdings" panose="05000000000000000000" pitchFamily="2" charset="2"/>
              </a:rPr>
              <a:t> R-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X</a:t>
            </a:r>
          </a:p>
          <a:p>
            <a:pPr algn="just" eaLnBrk="1" hangingPunct="1">
              <a:spcBef>
                <a:spcPct val="50000"/>
              </a:spcBef>
            </a:pPr>
            <a:endParaRPr lang="it-IT" altLang="en-US" sz="26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just" eaLnBrk="1" hangingPunct="1">
              <a:spcBef>
                <a:spcPct val="50000"/>
              </a:spcBef>
            </a:pPr>
            <a:endParaRPr lang="en-US" altLang="en-US" sz="2600" dirty="0" smtClean="0">
              <a:sym typeface="Wingdings" panose="05000000000000000000" pitchFamily="2" charset="2"/>
            </a:endParaRP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u="sng" dirty="0" smtClean="0">
                <a:sym typeface="Wingdings" panose="05000000000000000000" pitchFamily="2" charset="2"/>
              </a:rPr>
              <a:t>Disidratazione</a:t>
            </a:r>
            <a:r>
              <a:rPr lang="it-IT" altLang="en-US" sz="2600" dirty="0" smtClean="0">
                <a:sym typeface="Wingdings" panose="05000000000000000000" pitchFamily="2" charset="2"/>
              </a:rPr>
              <a:t>: </a:t>
            </a:r>
            <a:r>
              <a:rPr lang="en-US" altLang="en-US" sz="2600" dirty="0" smtClean="0">
                <a:sym typeface="Wingdings" panose="05000000000000000000" pitchFamily="2" charset="2"/>
              </a:rPr>
              <a:t>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altLang="en-US" sz="2600" baseline="-25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600" dirty="0" smtClean="0">
                <a:sym typeface="Wingdings" panose="05000000000000000000" pitchFamily="2" charset="2"/>
              </a:rPr>
              <a:t>-CH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OH</a:t>
            </a:r>
            <a:r>
              <a:rPr lang="en-US" altLang="en-US" sz="2600" dirty="0" smtClean="0">
                <a:sym typeface="Wingdings" panose="05000000000000000000" pitchFamily="2" charset="2"/>
              </a:rPr>
              <a:t>-R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ym typeface="Wingdings" panose="05000000000000000000" pitchFamily="2" charset="2"/>
              </a:rPr>
              <a:t> R-C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H=</a:t>
            </a:r>
            <a:r>
              <a:rPr lang="en-US" altLang="en-US" sz="2600" dirty="0" smtClean="0">
                <a:sym typeface="Wingdings" panose="05000000000000000000" pitchFamily="2" charset="2"/>
              </a:rPr>
              <a:t>C</a:t>
            </a:r>
            <a:r>
              <a:rPr lang="en-US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H</a:t>
            </a:r>
            <a:r>
              <a:rPr lang="en-US" altLang="en-US" sz="2600" dirty="0" smtClean="0">
                <a:sym typeface="Wingdings" panose="05000000000000000000" pitchFamily="2" charset="2"/>
              </a:rPr>
              <a:t>-R (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alchene</a:t>
            </a:r>
            <a:r>
              <a:rPr lang="en-US" altLang="en-US" sz="2600" dirty="0" smtClean="0">
                <a:sym typeface="Wingdings" panose="05000000000000000000" pitchFamily="2" charset="2"/>
              </a:rPr>
              <a:t>) in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presenza</a:t>
            </a:r>
            <a:r>
              <a:rPr lang="en-US" altLang="en-US" sz="2600" dirty="0" smtClean="0">
                <a:sym typeface="Wingdings" panose="05000000000000000000" pitchFamily="2" charset="2"/>
              </a:rPr>
              <a:t> di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acidi</a:t>
            </a:r>
            <a:r>
              <a:rPr lang="en-US" altLang="en-US" sz="2600" dirty="0" smtClean="0">
                <a:sym typeface="Wingdings" panose="05000000000000000000" pitchFamily="2" charset="2"/>
              </a:rPr>
              <a:t> </a:t>
            </a:r>
            <a:r>
              <a:rPr lang="en-US" altLang="en-US" sz="2600" dirty="0" err="1" smtClean="0">
                <a:sym typeface="Wingdings" panose="05000000000000000000" pitchFamily="2" charset="2"/>
              </a:rPr>
              <a:t>forti</a:t>
            </a:r>
            <a:r>
              <a:rPr lang="en-US" altLang="en-US" sz="2600" dirty="0" smtClean="0">
                <a:sym typeface="Wingdings" panose="05000000000000000000" pitchFamily="2" charset="2"/>
              </a:rPr>
              <a:t> (H</a:t>
            </a:r>
            <a:r>
              <a:rPr lang="en-US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en-US" altLang="en-US" sz="2600" dirty="0" smtClean="0">
                <a:sym typeface="Wingdings" panose="05000000000000000000" pitchFamily="2" charset="2"/>
              </a:rPr>
              <a:t>SO</a:t>
            </a:r>
            <a:r>
              <a:rPr lang="en-US" altLang="en-US" sz="2600" baseline="-25000" dirty="0" smtClean="0">
                <a:sym typeface="Wingdings" panose="05000000000000000000" pitchFamily="2" charset="2"/>
              </a:rPr>
              <a:t>4</a:t>
            </a:r>
            <a:r>
              <a:rPr lang="en-US" altLang="en-US" sz="2600" dirty="0" smtClean="0">
                <a:sym typeface="Wingdings" panose="05000000000000000000" pitchFamily="2" charset="2"/>
              </a:rPr>
              <a:t>)</a:t>
            </a:r>
          </a:p>
          <a:p>
            <a:pPr algn="just" eaLnBrk="1" hangingPunct="1">
              <a:spcBef>
                <a:spcPct val="50000"/>
              </a:spcBef>
            </a:pPr>
            <a:endParaRPr lang="it-IT" altLang="en-US" sz="2600" dirty="0">
              <a:sym typeface="Wingdings" panose="05000000000000000000" pitchFamily="2" charset="2"/>
            </a:endParaRPr>
          </a:p>
          <a:p>
            <a:pPr algn="just" eaLnBrk="1" hangingPunct="1">
              <a:spcBef>
                <a:spcPct val="50000"/>
              </a:spcBef>
            </a:pPr>
            <a:endParaRPr lang="it-IT" altLang="en-US" sz="2600" dirty="0" smtClean="0">
              <a:sym typeface="Wingdings" panose="05000000000000000000" pitchFamily="2" charset="2"/>
            </a:endParaRPr>
          </a:p>
          <a:p>
            <a:pPr marL="457200" indent="-457200" algn="just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it-IT" altLang="en-US" sz="2600" u="sng" dirty="0" smtClean="0">
                <a:sym typeface="Wingdings" panose="05000000000000000000" pitchFamily="2" charset="2"/>
              </a:rPr>
              <a:t>Ossidazione</a:t>
            </a:r>
            <a:r>
              <a:rPr lang="it-IT" altLang="en-US" sz="2600" dirty="0" smtClean="0">
                <a:sym typeface="Wingdings" panose="05000000000000000000" pitchFamily="2" charset="2"/>
              </a:rPr>
              <a:t>: con ossidanti classici (K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Cr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O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7</a:t>
            </a:r>
            <a:r>
              <a:rPr lang="it-IT" altLang="en-US" sz="2600" dirty="0" smtClean="0">
                <a:sym typeface="Wingdings" panose="05000000000000000000" pitchFamily="2" charset="2"/>
              </a:rPr>
              <a:t>, CrO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3</a:t>
            </a:r>
            <a:r>
              <a:rPr lang="it-IT" altLang="en-US" sz="2600" dirty="0" smtClean="0">
                <a:sym typeface="Wingdings" panose="05000000000000000000" pitchFamily="2" charset="2"/>
              </a:rPr>
              <a:t>) </a:t>
            </a:r>
          </a:p>
          <a:p>
            <a:pPr marL="514350" indent="-514350" algn="just" eaLnBrk="1" hangingPunct="1">
              <a:spcBef>
                <a:spcPct val="50000"/>
              </a:spcBef>
              <a:buAutoNum type="alphaLcParenR"/>
            </a:pPr>
            <a:r>
              <a:rPr lang="it-IT" altLang="en-US" sz="2600" dirty="0" smtClean="0">
                <a:sym typeface="Wingdings" panose="05000000000000000000" pitchFamily="2" charset="2"/>
              </a:rPr>
              <a:t>R-CH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OH</a:t>
            </a:r>
            <a:r>
              <a:rPr lang="it-IT" altLang="en-US" sz="2600" dirty="0" smtClean="0">
                <a:sym typeface="Wingdings" panose="05000000000000000000" pitchFamily="2" charset="2"/>
              </a:rPr>
              <a:t> (1°)  R-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CHO </a:t>
            </a:r>
            <a:r>
              <a:rPr lang="it-IT" altLang="en-US" sz="2600" b="0" dirty="0" smtClean="0">
                <a:sym typeface="Wingdings" panose="05000000000000000000" pitchFamily="2" charset="2"/>
              </a:rPr>
              <a:t>(aldeidi)</a:t>
            </a:r>
            <a:r>
              <a:rPr lang="it-IT" altLang="en-US" sz="2600" dirty="0" smtClean="0">
                <a:sym typeface="Wingdings" panose="05000000000000000000" pitchFamily="2" charset="2"/>
              </a:rPr>
              <a:t> + R-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COOH </a:t>
            </a:r>
            <a:r>
              <a:rPr lang="it-IT" altLang="en-US" sz="2600" b="0" dirty="0" smtClean="0">
                <a:sym typeface="Wingdings" panose="05000000000000000000" pitchFamily="2" charset="2"/>
              </a:rPr>
              <a:t>(</a:t>
            </a:r>
            <a:r>
              <a:rPr lang="it-IT" altLang="en-US" sz="2600" b="0" dirty="0" err="1" smtClean="0">
                <a:sym typeface="Wingdings" panose="05000000000000000000" pitchFamily="2" charset="2"/>
              </a:rPr>
              <a:t>ac.carb</a:t>
            </a:r>
            <a:r>
              <a:rPr lang="it-IT" altLang="en-US" sz="2600" b="0" dirty="0" smtClean="0">
                <a:sym typeface="Wingdings" panose="05000000000000000000" pitchFamily="2" charset="2"/>
              </a:rPr>
              <a:t>)</a:t>
            </a:r>
          </a:p>
          <a:p>
            <a:pPr marL="514350" indent="-514350" algn="just" eaLnBrk="1" hangingPunct="1">
              <a:spcBef>
                <a:spcPct val="50000"/>
              </a:spcBef>
              <a:buAutoNum type="alphaLcParenR"/>
            </a:pPr>
            <a:r>
              <a:rPr lang="it-IT" altLang="en-US" sz="2600" dirty="0" smtClean="0"/>
              <a:t>R</a:t>
            </a:r>
            <a:r>
              <a:rPr lang="it-IT" altLang="en-US" sz="2600" baseline="-25000" dirty="0" smtClean="0"/>
              <a:t>1</a:t>
            </a:r>
            <a:r>
              <a:rPr lang="it-IT" altLang="en-US" sz="2600" dirty="0" smtClean="0"/>
              <a:t>R</a:t>
            </a:r>
            <a:r>
              <a:rPr lang="it-IT" altLang="en-US" sz="2600" baseline="-25000" dirty="0" smtClean="0"/>
              <a:t>2</a:t>
            </a:r>
            <a:r>
              <a:rPr lang="it-IT" altLang="en-US" sz="2600" dirty="0" smtClean="0"/>
              <a:t>-CH-</a:t>
            </a:r>
            <a:r>
              <a:rPr lang="it-IT" altLang="en-US" sz="2600" dirty="0" smtClean="0">
                <a:solidFill>
                  <a:srgbClr val="FF0000"/>
                </a:solidFill>
              </a:rPr>
              <a:t>OH</a:t>
            </a:r>
            <a:r>
              <a:rPr lang="it-IT" altLang="en-US" sz="2600" dirty="0" smtClean="0"/>
              <a:t> (2°) </a:t>
            </a:r>
            <a:r>
              <a:rPr lang="it-IT" altLang="en-US" sz="2600" dirty="0" smtClean="0">
                <a:sym typeface="Wingdings" panose="05000000000000000000" pitchFamily="2" charset="2"/>
              </a:rPr>
              <a:t> 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1</a:t>
            </a:r>
            <a:r>
              <a:rPr lang="it-IT" altLang="en-US" sz="2600" dirty="0" smtClean="0">
                <a:sym typeface="Wingdings" panose="05000000000000000000" pitchFamily="2" charset="2"/>
              </a:rPr>
              <a:t>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C=O</a:t>
            </a:r>
            <a:r>
              <a:rPr lang="it-IT" altLang="en-US" sz="2600" dirty="0" smtClean="0">
                <a:sym typeface="Wingdings" panose="05000000000000000000" pitchFamily="2" charset="2"/>
              </a:rPr>
              <a:t> </a:t>
            </a:r>
            <a:r>
              <a:rPr lang="it-IT" altLang="en-US" sz="2600" b="0" dirty="0" smtClean="0">
                <a:sym typeface="Wingdings" panose="05000000000000000000" pitchFamily="2" charset="2"/>
              </a:rPr>
              <a:t>(chetoni)</a:t>
            </a:r>
          </a:p>
          <a:p>
            <a:pPr marL="514350" indent="-514350" algn="just" eaLnBrk="1" hangingPunct="1">
              <a:spcBef>
                <a:spcPct val="50000"/>
              </a:spcBef>
              <a:buAutoNum type="alphaLcParenR"/>
            </a:pPr>
            <a:r>
              <a:rPr lang="it-IT" altLang="en-US" sz="2600" dirty="0" smtClean="0">
                <a:sym typeface="Wingdings" panose="05000000000000000000" pitchFamily="2" charset="2"/>
              </a:rPr>
              <a:t>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1</a:t>
            </a:r>
            <a:r>
              <a:rPr lang="it-IT" altLang="en-US" sz="2600" dirty="0" smtClean="0">
                <a:sym typeface="Wingdings" panose="05000000000000000000" pitchFamily="2" charset="2"/>
              </a:rPr>
              <a:t>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2</a:t>
            </a:r>
            <a:r>
              <a:rPr lang="it-IT" altLang="en-US" sz="2600" dirty="0" smtClean="0">
                <a:sym typeface="Wingdings" panose="05000000000000000000" pitchFamily="2" charset="2"/>
              </a:rPr>
              <a:t>R</a:t>
            </a:r>
            <a:r>
              <a:rPr lang="it-IT" altLang="en-US" sz="2600" baseline="-25000" dirty="0" smtClean="0">
                <a:sym typeface="Wingdings" panose="05000000000000000000" pitchFamily="2" charset="2"/>
              </a:rPr>
              <a:t>3</a:t>
            </a:r>
            <a:r>
              <a:rPr lang="it-IT" altLang="en-US" sz="2600" dirty="0" smtClean="0">
                <a:sym typeface="Wingdings" panose="05000000000000000000" pitchFamily="2" charset="2"/>
              </a:rPr>
              <a:t>-C-</a:t>
            </a:r>
            <a:r>
              <a:rPr lang="it-IT" altLang="en-US" sz="2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OH</a:t>
            </a:r>
            <a:r>
              <a:rPr lang="it-IT" altLang="en-US" sz="2600" dirty="0" smtClean="0">
                <a:sym typeface="Wingdings" panose="05000000000000000000" pitchFamily="2" charset="2"/>
              </a:rPr>
              <a:t> (3°)  nessuna reazione</a:t>
            </a:r>
            <a:endParaRPr lang="en-US" altLang="en-US" sz="260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–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Reazioni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8" descr="001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20" y="1269519"/>
            <a:ext cx="4800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77222" y="1196752"/>
            <a:ext cx="35576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1800" dirty="0" err="1"/>
              <a:t>Gli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alcoli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sostituiti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abitualmente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reagiscono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rapidamente</a:t>
            </a:r>
            <a:r>
              <a:rPr lang="en-US" altLang="en-US" sz="1800" dirty="0"/>
              <a:t> con </a:t>
            </a:r>
            <a:r>
              <a:rPr lang="en-US" altLang="en-US" sz="1800" dirty="0" smtClean="0"/>
              <a:t>HX.</a:t>
            </a:r>
            <a:endParaRPr lang="en-US" altLang="en-US" sz="1800" dirty="0"/>
          </a:p>
        </p:txBody>
      </p:sp>
      <p:pic>
        <p:nvPicPr>
          <p:cNvPr id="7" name="Picture 8" descr="001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80" y="3486909"/>
            <a:ext cx="3810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4624" y="3427675"/>
            <a:ext cx="4343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1800" dirty="0" err="1"/>
              <a:t>Gli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alcoli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sostituiti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disidratano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più</a:t>
            </a:r>
            <a:r>
              <a:rPr lang="en-US" altLang="en-US" sz="1800" dirty="0"/>
              <a:t> </a:t>
            </a:r>
            <a:r>
              <a:rPr lang="en-US" altLang="en-US" sz="1800" dirty="0" err="1"/>
              <a:t>facilmente</a:t>
            </a:r>
            <a:r>
              <a:rPr lang="en-US" altLang="en-US" sz="1800" dirty="0"/>
              <a:t>, in base al </a:t>
            </a:r>
            <a:r>
              <a:rPr lang="en-US" altLang="en-US" sz="1800" dirty="0" err="1"/>
              <a:t>seguente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ordine</a:t>
            </a:r>
            <a:r>
              <a:rPr lang="en-US" altLang="en-US" sz="1800" dirty="0"/>
              <a:t> di </a:t>
            </a:r>
            <a:r>
              <a:rPr lang="en-US" altLang="en-US" sz="1800" dirty="0" err="1" smtClean="0"/>
              <a:t>reattività</a:t>
            </a:r>
            <a:r>
              <a:rPr lang="en-US" altLang="en-US" sz="1800" dirty="0" smtClean="0"/>
              <a:t>.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7765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3063875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Gli alcoli</a:t>
            </a:r>
            <a:r>
              <a:rPr lang="en-US" altLang="en-US"/>
              <a:t> contengono un gruppo ossidrilico (OH) legato a un atomo di carbonio ibridato </a:t>
            </a:r>
            <a:r>
              <a:rPr lang="en-US" altLang="en-US" i="1"/>
              <a:t>sp</a:t>
            </a:r>
            <a:r>
              <a:rPr lang="en-US" altLang="en-US" baseline="30000"/>
              <a:t>3</a:t>
            </a:r>
            <a:r>
              <a:rPr lang="en-US" altLang="en-US"/>
              <a:t>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2400" y="11112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9" descr="00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3340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0001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22738"/>
            <a:ext cx="81534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I composti che hanno un gruppo ossidrilico legato a un atomo di carbonio ibridato </a:t>
            </a:r>
            <a:r>
              <a:rPr lang="en-US" altLang="en-US" i="1"/>
              <a:t>sp</a:t>
            </a:r>
            <a:r>
              <a:rPr lang="en-US" altLang="en-US" baseline="30000"/>
              <a:t>2</a:t>
            </a:r>
            <a:r>
              <a:rPr lang="en-US" altLang="en-US"/>
              <a:t> - </a:t>
            </a:r>
            <a:r>
              <a:rPr lang="en-US" altLang="en-US">
                <a:solidFill>
                  <a:schemeClr val="accent2"/>
                </a:solidFill>
              </a:rPr>
              <a:t>enoli</a:t>
            </a:r>
            <a:r>
              <a:rPr lang="en-US" altLang="en-US"/>
              <a:t> e </a:t>
            </a:r>
            <a:r>
              <a:rPr lang="en-US" altLang="en-US">
                <a:solidFill>
                  <a:schemeClr val="accent2"/>
                </a:solidFill>
              </a:rPr>
              <a:t>fenoli </a:t>
            </a:r>
            <a:r>
              <a:rPr lang="en-US" altLang="en-US"/>
              <a:t>– reagiscono in maniera diversa dagli alcoli.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 dirty="0" err="1"/>
              <a:t>Introduzione</a:t>
            </a:r>
            <a:r>
              <a:rPr lang="en-US" altLang="en-US" sz="2600" dirty="0"/>
              <a:t>—</a:t>
            </a:r>
            <a:r>
              <a:rPr lang="en-US" altLang="en-US" sz="2600" dirty="0" err="1"/>
              <a:t>Struttura</a:t>
            </a:r>
            <a:r>
              <a:rPr lang="en-US" altLang="en-US" sz="2600" dirty="0"/>
              <a:t> e </a:t>
            </a:r>
            <a:r>
              <a:rPr lang="en-US" altLang="en-US" sz="2600" dirty="0" err="1"/>
              <a:t>Legami</a:t>
            </a:r>
            <a:endParaRPr lang="en-US" altLang="en-US" sz="2600" dirty="0"/>
          </a:p>
        </p:txBody>
      </p:sp>
      <p:pic>
        <p:nvPicPr>
          <p:cNvPr id="5" name="Picture 7" descr="0001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03488"/>
            <a:ext cx="3581400" cy="168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04800" y="4191000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chemeClr val="accent2"/>
                </a:solidFill>
              </a:rPr>
              <a:t>Gli eteri</a:t>
            </a:r>
            <a:r>
              <a:rPr lang="en-US" altLang="en-US"/>
              <a:t> hanno due gruppi alchilici legati a un atomo di ossigeno.</a:t>
            </a:r>
          </a:p>
        </p:txBody>
      </p:sp>
      <p:pic>
        <p:nvPicPr>
          <p:cNvPr id="7" name="Picture 9" descr="0001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173663"/>
            <a:ext cx="655320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82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387475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epossidi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eteri</a:t>
            </a:r>
            <a:r>
              <a:rPr lang="en-US" altLang="en-US" dirty="0"/>
              <a:t> con un </a:t>
            </a:r>
            <a:r>
              <a:rPr lang="en-US" altLang="en-US" dirty="0" err="1"/>
              <a:t>atomo</a:t>
            </a:r>
            <a:r>
              <a:rPr lang="en-US" altLang="en-US" dirty="0"/>
              <a:t> di </a:t>
            </a:r>
            <a:r>
              <a:rPr lang="en-US" altLang="en-US" dirty="0" err="1"/>
              <a:t>ossigeno</a:t>
            </a:r>
            <a:r>
              <a:rPr lang="en-US" altLang="en-US" dirty="0"/>
              <a:t> </a:t>
            </a:r>
            <a:r>
              <a:rPr lang="en-US" altLang="en-US" dirty="0" err="1"/>
              <a:t>inserito</a:t>
            </a:r>
            <a:r>
              <a:rPr lang="en-US" altLang="en-US" dirty="0"/>
              <a:t> in un </a:t>
            </a:r>
            <a:r>
              <a:rPr lang="en-US" altLang="en-US" dirty="0" err="1"/>
              <a:t>anello</a:t>
            </a:r>
            <a:r>
              <a:rPr lang="en-US" altLang="en-US" dirty="0"/>
              <a:t> a </a:t>
            </a:r>
            <a:r>
              <a:rPr lang="en-US" altLang="en-US" dirty="0" err="1"/>
              <a:t>tre</a:t>
            </a:r>
            <a:r>
              <a:rPr lang="en-US" altLang="en-US" dirty="0"/>
              <a:t> termini. </a:t>
            </a: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epossidi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chiamati</a:t>
            </a:r>
            <a:r>
              <a:rPr lang="en-US" altLang="en-US" dirty="0"/>
              <a:t> </a:t>
            </a:r>
            <a:r>
              <a:rPr lang="en-US" altLang="en-US" dirty="0" err="1"/>
              <a:t>anche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ossirani</a:t>
            </a:r>
            <a:r>
              <a:rPr lang="en-US" altLang="en-US" dirty="0"/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80645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8" descr="0001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51757"/>
            <a:ext cx="4038600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4543425"/>
            <a:ext cx="8686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L’angolo di legame C—O—C di un epossido deve essere di 60</a:t>
            </a:r>
            <a:r>
              <a:rPr lang="en-US" altLang="en-US">
                <a:cs typeface="Arial" charset="0"/>
              </a:rPr>
              <a:t>°</a:t>
            </a:r>
            <a:r>
              <a:rPr lang="en-US" altLang="en-US"/>
              <a:t>, che risulta una considerevole deviazione dall’angolo di legame tetraedrico di 109.5°. Per questo motivo l’anello degli epossidi è sottoposto a tensione angolare, che li rende molto più reattivi degli altri eteri.</a:t>
            </a:r>
          </a:p>
        </p:txBody>
      </p:sp>
    </p:spTree>
    <p:extLst>
      <p:ext uri="{BB962C8B-B14F-4D97-AF65-F5344CB8AC3E}">
        <p14:creationId xmlns:p14="http://schemas.microsoft.com/office/powerpoint/2010/main" val="352062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70212" y="116632"/>
            <a:ext cx="4403576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L’atomo di ossigeno in alcoli, eteri ed epossidi è ibridato </a:t>
            </a:r>
            <a:r>
              <a:rPr lang="en-US" altLang="en-US" i="1"/>
              <a:t>sp</a:t>
            </a:r>
            <a:r>
              <a:rPr lang="en-US" altLang="en-US" baseline="30000"/>
              <a:t>3</a:t>
            </a:r>
            <a:r>
              <a:rPr lang="en-US" altLang="en-US"/>
              <a:t>. Alcoli ed eteri hanno una forma ripiegata come quella di H</a:t>
            </a:r>
            <a:r>
              <a:rPr lang="en-US" altLang="en-US" baseline="-25000"/>
              <a:t>2</a:t>
            </a:r>
            <a:r>
              <a:rPr lang="en-US" altLang="en-US"/>
              <a:t>O.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L’angolo di legame intorno all’atomo di O in un alcol o in un etere è simile all’angolo di legame tetraedrico di 109.5°.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Poichè l’O è molto più elettronegativo del carbonio e dell’idrogeno, i legami C—O e O—H sono polari.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685800"/>
            <a:ext cx="8763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600"/>
              <a:t>Introduzione—Struttura e Legami</a:t>
            </a:r>
          </a:p>
        </p:txBody>
      </p:sp>
      <p:pic>
        <p:nvPicPr>
          <p:cNvPr id="5" name="Picture 7" descr="000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64100"/>
            <a:ext cx="73152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78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3657600"/>
            <a:ext cx="7804150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836712"/>
            <a:ext cx="8686800" cy="287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it-IT" altLang="en-US" sz="2100" dirty="0" smtClean="0"/>
              <a:t>Gli alcoli lineari seguono le regole di nomenclatura dei corrispettivi alcani, seguiti dal suffisso </a:t>
            </a:r>
            <a:r>
              <a:rPr lang="it-IT" altLang="en-US" sz="2100" i="1" dirty="0" smtClean="0"/>
              <a:t>–</a:t>
            </a:r>
            <a:r>
              <a:rPr lang="it-IT" altLang="en-US" sz="2100" i="1" dirty="0" err="1" smtClean="0"/>
              <a:t>olo</a:t>
            </a:r>
            <a:r>
              <a:rPr lang="it-IT" altLang="en-US" sz="2100" dirty="0"/>
              <a:t>.</a:t>
            </a:r>
            <a:endParaRPr lang="en-US" altLang="en-US" sz="2100" dirty="0" smtClean="0"/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 err="1" smtClean="0"/>
              <a:t>Quando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un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OH è legato a un </a:t>
            </a:r>
            <a:r>
              <a:rPr lang="en-US" altLang="en-US" sz="2100" dirty="0" err="1"/>
              <a:t>anello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l’anello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viene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numerato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partire</a:t>
            </a:r>
            <a:r>
              <a:rPr lang="en-US" altLang="en-US" sz="2100" dirty="0"/>
              <a:t> dal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OH.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 err="1"/>
              <a:t>Poichè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funzionale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sempre</a:t>
            </a:r>
            <a:r>
              <a:rPr lang="en-US" altLang="en-US" sz="2100" dirty="0"/>
              <a:t> al C1,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1 è di </a:t>
            </a:r>
            <a:r>
              <a:rPr lang="en-US" altLang="en-US" sz="2100" dirty="0" err="1"/>
              <a:t>solito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omesso</a:t>
            </a:r>
            <a:r>
              <a:rPr lang="en-US" altLang="en-US" sz="2100" dirty="0"/>
              <a:t> dal </a:t>
            </a:r>
            <a:r>
              <a:rPr lang="en-US" altLang="en-US" sz="2100" dirty="0" err="1"/>
              <a:t>nome</a:t>
            </a:r>
            <a:r>
              <a:rPr lang="en-US" altLang="en-US" sz="2100" dirty="0"/>
              <a:t>. 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100" dirty="0" err="1"/>
              <a:t>L’anello</a:t>
            </a:r>
            <a:r>
              <a:rPr lang="en-US" altLang="en-US" sz="2100" dirty="0"/>
              <a:t> è </a:t>
            </a:r>
            <a:r>
              <a:rPr lang="en-US" altLang="en-US" sz="2100" dirty="0" err="1"/>
              <a:t>quindi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numerato</a:t>
            </a:r>
            <a:r>
              <a:rPr lang="en-US" altLang="en-US" sz="2100" dirty="0"/>
              <a:t> in </a:t>
            </a:r>
            <a:r>
              <a:rPr lang="en-US" altLang="en-US" sz="2100" dirty="0" err="1"/>
              <a:t>senso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orario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antiorario</a:t>
            </a:r>
            <a:r>
              <a:rPr lang="en-US" altLang="en-US" sz="2100" dirty="0"/>
              <a:t>, in </a:t>
            </a:r>
            <a:r>
              <a:rPr lang="en-US" altLang="en-US" sz="2100" dirty="0" err="1"/>
              <a:t>modo</a:t>
            </a:r>
            <a:r>
              <a:rPr lang="en-US" altLang="en-US" sz="2100" dirty="0"/>
              <a:t> da dare al </a:t>
            </a:r>
            <a:r>
              <a:rPr lang="en-US" altLang="en-US" sz="2100" dirty="0" err="1"/>
              <a:t>sostituente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successivo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basso.</a:t>
            </a:r>
          </a:p>
        </p:txBody>
      </p:sp>
    </p:spTree>
    <p:extLst>
      <p:ext uri="{BB962C8B-B14F-4D97-AF65-F5344CB8AC3E}">
        <p14:creationId xmlns:p14="http://schemas.microsoft.com/office/powerpoint/2010/main" val="381493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764704"/>
            <a:ext cx="86868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62013" indent="-404813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Per </a:t>
            </a:r>
            <a:r>
              <a:rPr lang="en-US" altLang="en-US" dirty="0" err="1"/>
              <a:t>alcoli</a:t>
            </a:r>
            <a:r>
              <a:rPr lang="en-US" altLang="en-US" dirty="0"/>
              <a:t> </a:t>
            </a:r>
            <a:r>
              <a:rPr lang="en-US" altLang="en-US" dirty="0" err="1"/>
              <a:t>semplici</a:t>
            </a:r>
            <a:r>
              <a:rPr lang="en-US" altLang="en-US" dirty="0"/>
              <a:t> </a:t>
            </a:r>
            <a:r>
              <a:rPr lang="en-US" altLang="en-US" dirty="0" err="1"/>
              <a:t>si</a:t>
            </a:r>
            <a:r>
              <a:rPr lang="en-US" altLang="en-US" dirty="0"/>
              <a:t> </a:t>
            </a:r>
            <a:r>
              <a:rPr lang="en-US" altLang="en-US" dirty="0" err="1"/>
              <a:t>usano</a:t>
            </a:r>
            <a:r>
              <a:rPr lang="en-US" altLang="en-US" dirty="0"/>
              <a:t> </a:t>
            </a:r>
            <a:r>
              <a:rPr lang="en-US" altLang="en-US" dirty="0" err="1"/>
              <a:t>spesso</a:t>
            </a:r>
            <a:r>
              <a:rPr lang="en-US" altLang="en-US" dirty="0"/>
              <a:t> </a:t>
            </a:r>
            <a:r>
              <a:rPr lang="en-US" altLang="en-US" dirty="0" err="1"/>
              <a:t>dei</a:t>
            </a:r>
            <a:r>
              <a:rPr lang="en-US" altLang="en-US" dirty="0"/>
              <a:t> </a:t>
            </a:r>
            <a:r>
              <a:rPr lang="en-US" altLang="en-US" dirty="0" err="1"/>
              <a:t>nomi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. Per </a:t>
            </a:r>
            <a:r>
              <a:rPr lang="en-US" altLang="en-US" dirty="0" err="1"/>
              <a:t>assegnare</a:t>
            </a:r>
            <a:r>
              <a:rPr lang="en-US" altLang="en-US" dirty="0"/>
              <a:t> un </a:t>
            </a:r>
            <a:r>
              <a:rPr lang="en-US" altLang="en-US" dirty="0" err="1"/>
              <a:t>nome</a:t>
            </a:r>
            <a:r>
              <a:rPr lang="en-US" altLang="en-US" dirty="0"/>
              <a:t> </a:t>
            </a:r>
            <a:r>
              <a:rPr lang="en-US" altLang="en-US" dirty="0" err="1"/>
              <a:t>comune</a:t>
            </a:r>
            <a:r>
              <a:rPr lang="en-US" altLang="en-US" dirty="0"/>
              <a:t>:</a:t>
            </a:r>
          </a:p>
          <a:p>
            <a:pPr marL="80010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300" dirty="0" err="1"/>
              <a:t>Nominare</a:t>
            </a:r>
            <a:r>
              <a:rPr lang="en-US" altLang="en-US" sz="2300" dirty="0"/>
              <a:t> </a:t>
            </a:r>
            <a:r>
              <a:rPr lang="en-US" altLang="en-US" sz="2300" dirty="0" err="1"/>
              <a:t>tutti</a:t>
            </a:r>
            <a:r>
              <a:rPr lang="en-US" altLang="en-US" sz="2300" dirty="0"/>
              <a:t> </a:t>
            </a:r>
            <a:r>
              <a:rPr lang="en-US" altLang="en-US" sz="2300" dirty="0" err="1"/>
              <a:t>gli</a:t>
            </a:r>
            <a:r>
              <a:rPr lang="en-US" altLang="en-US" sz="2300" dirty="0"/>
              <a:t> </a:t>
            </a:r>
            <a:r>
              <a:rPr lang="en-US" altLang="en-US" sz="2300" dirty="0" err="1"/>
              <a:t>atomi</a:t>
            </a:r>
            <a:r>
              <a:rPr lang="en-US" altLang="en-US" sz="2300" dirty="0"/>
              <a:t> di </a:t>
            </a:r>
            <a:r>
              <a:rPr lang="en-US" altLang="en-US" sz="2300" dirty="0" err="1"/>
              <a:t>carbonio</a:t>
            </a:r>
            <a:r>
              <a:rPr lang="en-US" altLang="en-US" sz="2300" dirty="0"/>
              <a:t> di </a:t>
            </a:r>
            <a:r>
              <a:rPr lang="en-US" altLang="en-US" sz="2300" dirty="0" err="1"/>
              <a:t>una</a:t>
            </a:r>
            <a:r>
              <a:rPr lang="en-US" altLang="en-US" sz="2300" dirty="0"/>
              <a:t> </a:t>
            </a:r>
            <a:r>
              <a:rPr lang="en-US" altLang="en-US" sz="2300" dirty="0" err="1"/>
              <a:t>molecola</a:t>
            </a:r>
            <a:r>
              <a:rPr lang="en-US" altLang="en-US" sz="2300" dirty="0"/>
              <a:t> come un </a:t>
            </a:r>
            <a:r>
              <a:rPr lang="en-US" altLang="en-US" sz="2300" dirty="0" err="1"/>
              <a:t>singolo</a:t>
            </a:r>
            <a:r>
              <a:rPr lang="en-US" altLang="en-US" sz="2300" dirty="0"/>
              <a:t> </a:t>
            </a:r>
            <a:r>
              <a:rPr lang="en-US" altLang="en-US" sz="2300" dirty="0" err="1"/>
              <a:t>gruppo</a:t>
            </a:r>
            <a:r>
              <a:rPr lang="en-US" altLang="en-US" sz="2300" dirty="0"/>
              <a:t> </a:t>
            </a:r>
            <a:r>
              <a:rPr lang="en-US" altLang="en-US" sz="2300" dirty="0" err="1"/>
              <a:t>alchilico</a:t>
            </a:r>
            <a:r>
              <a:rPr lang="en-US" altLang="en-US" sz="2300" dirty="0"/>
              <a:t>.</a:t>
            </a:r>
          </a:p>
          <a:p>
            <a:pPr marL="800100" lvl="1" indent="-3429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300" dirty="0" err="1"/>
              <a:t>Aggiungere</a:t>
            </a:r>
            <a:r>
              <a:rPr lang="en-US" altLang="en-US" sz="2300" dirty="0"/>
              <a:t> </a:t>
            </a:r>
            <a:r>
              <a:rPr lang="en-US" altLang="en-US" sz="2300" dirty="0" err="1"/>
              <a:t>il</a:t>
            </a:r>
            <a:r>
              <a:rPr lang="en-US" altLang="en-US" sz="2300" dirty="0"/>
              <a:t> </a:t>
            </a:r>
            <a:r>
              <a:rPr lang="en-US" altLang="en-US" sz="2300" dirty="0" err="1"/>
              <a:t>termine</a:t>
            </a:r>
            <a:r>
              <a:rPr lang="en-US" altLang="en-US" sz="2300" dirty="0"/>
              <a:t> </a:t>
            </a:r>
            <a:r>
              <a:rPr lang="en-US" altLang="en-US" sz="2300" dirty="0" err="1"/>
              <a:t>alcol</a:t>
            </a:r>
            <a:r>
              <a:rPr lang="en-US" altLang="en-US" sz="2300" dirty="0"/>
              <a:t>, </a:t>
            </a:r>
            <a:r>
              <a:rPr lang="en-US" altLang="en-US" sz="2300" dirty="0" err="1"/>
              <a:t>separando</a:t>
            </a:r>
            <a:r>
              <a:rPr lang="en-US" altLang="en-US" sz="2300" dirty="0"/>
              <a:t> le due parole con </a:t>
            </a:r>
            <a:r>
              <a:rPr lang="en-US" altLang="en-US" sz="2300" dirty="0" err="1"/>
              <a:t>uno</a:t>
            </a:r>
            <a:r>
              <a:rPr lang="en-US" altLang="en-US" sz="2300" dirty="0"/>
              <a:t> </a:t>
            </a:r>
            <a:r>
              <a:rPr lang="en-US" altLang="en-US" sz="2300" dirty="0" err="1"/>
              <a:t>spazio</a:t>
            </a:r>
            <a:r>
              <a:rPr lang="en-US" altLang="en-US" sz="2300" dirty="0"/>
              <a:t>.</a:t>
            </a:r>
          </a:p>
        </p:txBody>
      </p:sp>
      <p:pic>
        <p:nvPicPr>
          <p:cNvPr id="4" name="Picture 8" descr="000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356992"/>
            <a:ext cx="5562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4979268"/>
            <a:ext cx="8686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/>
              <a:t>I </a:t>
            </a:r>
            <a:r>
              <a:rPr lang="en-US" altLang="en-US" dirty="0" err="1"/>
              <a:t>composti</a:t>
            </a:r>
            <a:r>
              <a:rPr lang="en-US" altLang="en-US" dirty="0"/>
              <a:t> con due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ossidrilici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chiamati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dioli</a:t>
            </a:r>
            <a:r>
              <a:rPr lang="en-US" altLang="en-US" dirty="0"/>
              <a:t> o </a:t>
            </a:r>
            <a:r>
              <a:rPr lang="en-US" altLang="en-US" dirty="0" err="1">
                <a:solidFill>
                  <a:schemeClr val="accent2"/>
                </a:solidFill>
              </a:rPr>
              <a:t>glicoli</a:t>
            </a:r>
            <a:r>
              <a:rPr lang="en-US" altLang="en-US" dirty="0"/>
              <a:t>. I </a:t>
            </a:r>
            <a:r>
              <a:rPr lang="en-US" altLang="en-US" dirty="0" err="1"/>
              <a:t>composti</a:t>
            </a:r>
            <a:r>
              <a:rPr lang="en-US" altLang="en-US" dirty="0"/>
              <a:t> con </a:t>
            </a:r>
            <a:r>
              <a:rPr lang="en-US" altLang="en-US" dirty="0" err="1"/>
              <a:t>tre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ossidrilici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chiamati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2"/>
                </a:solidFill>
              </a:rPr>
              <a:t>trioli</a:t>
            </a:r>
            <a:r>
              <a:rPr lang="en-US" altLang="en-US" dirty="0"/>
              <a:t> e </a:t>
            </a:r>
            <a:r>
              <a:rPr lang="en-US" altLang="en-US" dirty="0" err="1"/>
              <a:t>così</a:t>
            </a:r>
            <a:r>
              <a:rPr lang="en-US" altLang="en-US" dirty="0"/>
              <a:t> via.</a:t>
            </a:r>
          </a:p>
        </p:txBody>
      </p:sp>
    </p:spTree>
    <p:extLst>
      <p:ext uri="{BB962C8B-B14F-4D97-AF65-F5344CB8AC3E}">
        <p14:creationId xmlns:p14="http://schemas.microsoft.com/office/powerpoint/2010/main" val="19177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836712"/>
            <a:ext cx="8686800" cy="232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dirty="0" err="1"/>
              <a:t>Agli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eteri</a:t>
            </a:r>
            <a:r>
              <a:rPr lang="en-US" altLang="en-US" dirty="0"/>
              <a:t> </a:t>
            </a:r>
            <a:r>
              <a:rPr lang="en-US" altLang="en-US" dirty="0" err="1"/>
              <a:t>semplici</a:t>
            </a:r>
            <a:r>
              <a:rPr lang="en-US" altLang="en-US" dirty="0"/>
              <a:t> </a:t>
            </a:r>
            <a:r>
              <a:rPr lang="en-US" altLang="en-US" dirty="0" err="1"/>
              <a:t>vengono</a:t>
            </a:r>
            <a:r>
              <a:rPr lang="en-US" altLang="en-US" dirty="0"/>
              <a:t> </a:t>
            </a:r>
            <a:r>
              <a:rPr lang="en-US" altLang="en-US" dirty="0" err="1"/>
              <a:t>generalmente</a:t>
            </a:r>
            <a:r>
              <a:rPr lang="en-US" altLang="en-US" dirty="0"/>
              <a:t> </a:t>
            </a:r>
            <a:r>
              <a:rPr lang="en-US" altLang="en-US" dirty="0" err="1"/>
              <a:t>assegnati</a:t>
            </a:r>
            <a:r>
              <a:rPr lang="en-US" altLang="en-US" dirty="0"/>
              <a:t> </a:t>
            </a:r>
            <a:r>
              <a:rPr lang="en-US" altLang="en-US" dirty="0" err="1"/>
              <a:t>nomi</a:t>
            </a:r>
            <a:r>
              <a:rPr lang="en-US" altLang="en-US" dirty="0"/>
              <a:t> </a:t>
            </a:r>
            <a:r>
              <a:rPr lang="en-US" altLang="en-US" dirty="0" err="1"/>
              <a:t>comuni</a:t>
            </a:r>
            <a:r>
              <a:rPr lang="en-US" altLang="en-US" dirty="0"/>
              <a:t>. Per </a:t>
            </a:r>
            <a:r>
              <a:rPr lang="en-US" altLang="en-US" dirty="0" err="1"/>
              <a:t>assegnare</a:t>
            </a:r>
            <a:r>
              <a:rPr lang="en-US" altLang="en-US" dirty="0"/>
              <a:t> un </a:t>
            </a:r>
            <a:r>
              <a:rPr lang="en-US" altLang="en-US" dirty="0" err="1"/>
              <a:t>nome</a:t>
            </a:r>
            <a:r>
              <a:rPr lang="en-US" altLang="en-US" dirty="0"/>
              <a:t> </a:t>
            </a:r>
            <a:r>
              <a:rPr lang="en-US" altLang="en-US" dirty="0" err="1"/>
              <a:t>comune</a:t>
            </a:r>
            <a:r>
              <a:rPr lang="en-US" altLang="en-US" dirty="0"/>
              <a:t>:</a:t>
            </a:r>
            <a:r>
              <a:rPr lang="en-US" altLang="en-US" sz="2200" dirty="0"/>
              <a:t> </a:t>
            </a:r>
          </a:p>
          <a:p>
            <a:pPr lvl="1" algn="just" eaLnBrk="1" hangingPunct="1">
              <a:spcBef>
                <a:spcPct val="20000"/>
              </a:spcBef>
              <a:buFont typeface="Wingdings" pitchFamily="2" charset="2"/>
              <a:buBlip>
                <a:blip r:embed="rId2"/>
              </a:buBlip>
            </a:pPr>
            <a:r>
              <a:rPr lang="en-US" altLang="en-US" sz="2200" dirty="0" err="1"/>
              <a:t>Nominare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entrambi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alchilici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legati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all’ossigeno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metterli</a:t>
            </a:r>
            <a:r>
              <a:rPr lang="en-US" altLang="en-US" sz="2200" dirty="0"/>
              <a:t> in </a:t>
            </a:r>
            <a:r>
              <a:rPr lang="en-US" altLang="en-US" sz="2200" dirty="0" err="1"/>
              <a:t>ordine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alfabetico</a:t>
            </a:r>
            <a:r>
              <a:rPr lang="en-US" altLang="en-US" sz="2200" dirty="0"/>
              <a:t>, e </a:t>
            </a:r>
            <a:r>
              <a:rPr lang="en-US" altLang="en-US" sz="2200" dirty="0" err="1"/>
              <a:t>aggiungere</a:t>
            </a:r>
            <a:r>
              <a:rPr lang="en-US" altLang="en-US" sz="2200" dirty="0"/>
              <a:t> la </a:t>
            </a:r>
            <a:r>
              <a:rPr lang="en-US" altLang="en-US" sz="2200" dirty="0" err="1"/>
              <a:t>parola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etere</a:t>
            </a:r>
            <a:r>
              <a:rPr lang="en-US" altLang="en-US" sz="2200" dirty="0"/>
              <a:t>.</a:t>
            </a:r>
          </a:p>
          <a:p>
            <a:pPr lvl="1" algn="just" eaLnBrk="1" hangingPunct="1">
              <a:spcBef>
                <a:spcPct val="20000"/>
              </a:spcBef>
              <a:buFont typeface="Wingdings" pitchFamily="2" charset="2"/>
              <a:buBlip>
                <a:blip r:embed="rId2"/>
              </a:buBlip>
            </a:pPr>
            <a:r>
              <a:rPr lang="en-US" altLang="en-US" sz="2200" dirty="0"/>
              <a:t>Per </a:t>
            </a:r>
            <a:r>
              <a:rPr lang="en-US" altLang="en-US" sz="2200" dirty="0" err="1"/>
              <a:t>gli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eteri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simmetrici</a:t>
            </a:r>
            <a:r>
              <a:rPr lang="en-US" altLang="en-US" sz="2200" dirty="0"/>
              <a:t>, </a:t>
            </a:r>
            <a:r>
              <a:rPr lang="en-US" altLang="en-US" sz="2200" dirty="0" err="1"/>
              <a:t>nominare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alchilico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ed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aggiungere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prefisso</a:t>
            </a:r>
            <a:r>
              <a:rPr lang="en-US" altLang="en-US" sz="2200" dirty="0"/>
              <a:t> “di-”.</a:t>
            </a:r>
          </a:p>
        </p:txBody>
      </p:sp>
      <p:pic>
        <p:nvPicPr>
          <p:cNvPr id="4" name="Picture 6" descr="0005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171925"/>
            <a:ext cx="5410200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599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8850" y="116632"/>
            <a:ext cx="75015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FF0000"/>
                </a:solidFill>
              </a:rPr>
              <a:t>Alcoli&amp;Eteri</a:t>
            </a:r>
            <a:r>
              <a:rPr lang="en-US" altLang="en-US" sz="2800" dirty="0" smtClean="0">
                <a:solidFill>
                  <a:srgbClr val="FF0000"/>
                </a:solidFill>
              </a:rPr>
              <a:t> -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Nomenclatura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4141788"/>
            <a:ext cx="7167562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6868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808038" indent="-350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 dirty="0" err="1"/>
              <a:t>Gli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eteri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più</a:t>
            </a:r>
            <a:r>
              <a:rPr lang="en-US" altLang="en-US" sz="2200" dirty="0"/>
              <a:t> </a:t>
            </a:r>
            <a:r>
              <a:rPr lang="en-US" altLang="en-US" sz="2200" dirty="0" err="1"/>
              <a:t>complessi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sono</a:t>
            </a:r>
            <a:r>
              <a:rPr lang="en-US" altLang="en-US" sz="2200" dirty="0"/>
              <a:t> </a:t>
            </a:r>
            <a:r>
              <a:rPr lang="en-US" altLang="en-US" sz="2200" dirty="0" err="1"/>
              <a:t>denominati</a:t>
            </a:r>
            <a:r>
              <a:rPr lang="en-US" altLang="en-US" sz="2200" dirty="0"/>
              <a:t> secondo </a:t>
            </a:r>
            <a:r>
              <a:rPr lang="en-US" altLang="en-US" sz="2200" dirty="0" err="1"/>
              <a:t>il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sistema</a:t>
            </a:r>
            <a:r>
              <a:rPr lang="en-US" altLang="en-US" sz="2200" dirty="0"/>
              <a:t> IUPAC. Uno </a:t>
            </a:r>
            <a:r>
              <a:rPr lang="en-US" altLang="en-US" sz="2200" dirty="0" err="1"/>
              <a:t>dei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gruppi</a:t>
            </a:r>
            <a:r>
              <a:rPr lang="en-US" altLang="en-US" sz="2200" dirty="0"/>
              <a:t> </a:t>
            </a:r>
            <a:r>
              <a:rPr lang="en-US" altLang="en-US" sz="2200" dirty="0" err="1"/>
              <a:t>alchilici</a:t>
            </a:r>
            <a:r>
              <a:rPr lang="en-US" altLang="en-US" sz="2200" dirty="0"/>
              <a:t> è </a:t>
            </a:r>
            <a:r>
              <a:rPr lang="en-US" altLang="en-US" sz="2200" dirty="0" err="1"/>
              <a:t>chiamato</a:t>
            </a:r>
            <a:r>
              <a:rPr lang="en-US" altLang="en-US" sz="2200" dirty="0"/>
              <a:t> come </a:t>
            </a:r>
            <a:r>
              <a:rPr lang="en-US" altLang="en-US" sz="2200" dirty="0" err="1"/>
              <a:t>una</a:t>
            </a:r>
            <a:r>
              <a:rPr lang="en-US" altLang="en-US" sz="2200" dirty="0"/>
              <a:t> catena </a:t>
            </a:r>
            <a:r>
              <a:rPr lang="en-US" altLang="en-US" sz="2200" dirty="0" err="1"/>
              <a:t>idrocarburica</a:t>
            </a:r>
            <a:r>
              <a:rPr lang="en-US" altLang="en-US" sz="2200" dirty="0"/>
              <a:t>, e </a:t>
            </a:r>
            <a:r>
              <a:rPr lang="en-US" altLang="en-US" sz="2200" dirty="0" err="1"/>
              <a:t>l’altro</a:t>
            </a:r>
            <a:r>
              <a:rPr lang="en-US" altLang="en-US" sz="2200" dirty="0"/>
              <a:t> è </a:t>
            </a:r>
            <a:r>
              <a:rPr lang="en-US" altLang="en-US" sz="2200" dirty="0" err="1"/>
              <a:t>chiamato</a:t>
            </a:r>
            <a:r>
              <a:rPr lang="en-US" altLang="en-US" sz="2200" dirty="0"/>
              <a:t> come parte di un </a:t>
            </a:r>
            <a:r>
              <a:rPr lang="en-US" altLang="en-US" sz="2200" dirty="0" err="1"/>
              <a:t>sostituente</a:t>
            </a:r>
            <a:r>
              <a:rPr lang="en-US" altLang="en-US" sz="2200" dirty="0"/>
              <a:t> legato a </a:t>
            </a:r>
            <a:r>
              <a:rPr lang="en-US" altLang="en-US" sz="2200" dirty="0" err="1"/>
              <a:t>questa</a:t>
            </a:r>
            <a:r>
              <a:rPr lang="en-US" altLang="en-US" sz="2200" dirty="0"/>
              <a:t> catena:</a:t>
            </a:r>
          </a:p>
          <a:p>
            <a:pPr lvl="1" algn="just" eaLnBrk="1" hangingPunct="1">
              <a:spcBef>
                <a:spcPct val="20000"/>
              </a:spcBef>
              <a:buFont typeface="Wingdings" pitchFamily="2" charset="2"/>
              <a:buBlip>
                <a:blip r:embed="rId3"/>
              </a:buBlip>
            </a:pPr>
            <a:r>
              <a:rPr lang="en-US" altLang="en-US" sz="2100" dirty="0" err="1"/>
              <a:t>Chiamare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più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semplice</a:t>
            </a:r>
            <a:r>
              <a:rPr lang="en-US" altLang="en-US" sz="2100" dirty="0"/>
              <a:t> (</a:t>
            </a:r>
            <a:r>
              <a:rPr lang="en-US" altLang="en-US" sz="2100" dirty="0" err="1"/>
              <a:t>insieme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all’atomo</a:t>
            </a:r>
            <a:r>
              <a:rPr lang="en-US" altLang="en-US" sz="2100" dirty="0"/>
              <a:t> di O) come un </a:t>
            </a:r>
            <a:r>
              <a:rPr lang="en-US" altLang="en-US" sz="2100" dirty="0" err="1"/>
              <a:t>sostituente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alcossi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cambiando</a:t>
            </a:r>
            <a:r>
              <a:rPr lang="en-US" altLang="en-US" sz="2100" dirty="0"/>
              <a:t> la </a:t>
            </a:r>
            <a:r>
              <a:rPr lang="en-US" altLang="en-US" sz="2100" dirty="0" err="1"/>
              <a:t>desinenza</a:t>
            </a:r>
            <a:r>
              <a:rPr lang="en-US" altLang="en-US" sz="2100" dirty="0"/>
              <a:t>  –</a:t>
            </a:r>
            <a:r>
              <a:rPr lang="en-US" altLang="en-US" sz="2100" i="1" dirty="0" err="1"/>
              <a:t>ile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alchilico</a:t>
            </a:r>
            <a:r>
              <a:rPr lang="en-US" altLang="en-US" sz="2100" dirty="0"/>
              <a:t> in –</a:t>
            </a:r>
            <a:r>
              <a:rPr lang="en-US" altLang="en-US" sz="2100" i="1" dirty="0" err="1"/>
              <a:t>ossi</a:t>
            </a:r>
            <a:r>
              <a:rPr lang="en-US" altLang="en-US" sz="2100" dirty="0"/>
              <a:t>.</a:t>
            </a:r>
          </a:p>
          <a:p>
            <a:pPr lvl="1" algn="just" eaLnBrk="1" hangingPunct="1">
              <a:spcBef>
                <a:spcPct val="20000"/>
              </a:spcBef>
              <a:buFont typeface="Wingdings" pitchFamily="2" charset="2"/>
              <a:buBlip>
                <a:blip r:embed="rId3"/>
              </a:buBlip>
            </a:pPr>
            <a:r>
              <a:rPr lang="en-US" altLang="en-US" sz="2100" dirty="0" err="1"/>
              <a:t>Chiamare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restante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alchilico</a:t>
            </a:r>
            <a:r>
              <a:rPr lang="en-US" altLang="en-US" sz="2100" dirty="0"/>
              <a:t> come un </a:t>
            </a:r>
            <a:r>
              <a:rPr lang="en-US" altLang="en-US" sz="2100" dirty="0" err="1"/>
              <a:t>alcano</a:t>
            </a:r>
            <a:r>
              <a:rPr lang="en-US" altLang="en-US" sz="2100" dirty="0"/>
              <a:t>, con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gruppo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alcossi</a:t>
            </a:r>
            <a:r>
              <a:rPr lang="en-US" altLang="en-US" sz="2100" dirty="0"/>
              <a:t> come un </a:t>
            </a:r>
            <a:r>
              <a:rPr lang="en-US" altLang="en-US" sz="2100" dirty="0" err="1"/>
              <a:t>sostituente</a:t>
            </a:r>
            <a:r>
              <a:rPr lang="en-US" altLang="en-US" sz="2100" dirty="0"/>
              <a:t> legato a </a:t>
            </a:r>
            <a:r>
              <a:rPr lang="en-US" altLang="en-US" sz="2100" dirty="0" err="1"/>
              <a:t>questa</a:t>
            </a:r>
            <a:r>
              <a:rPr lang="en-US" altLang="en-US" sz="2100" dirty="0"/>
              <a:t> catena.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1000" y="5410200"/>
            <a:ext cx="4648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200"/>
              <a:t>Gli eteri ciclici hanno un atomo di O nell’anello. Un esempio è il tetraidrofurano (THF).</a:t>
            </a:r>
          </a:p>
        </p:txBody>
      </p:sp>
      <p:pic>
        <p:nvPicPr>
          <p:cNvPr id="8" name="Picture 9" descr="00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25000" b="56165"/>
          <a:stretch>
            <a:fillRect/>
          </a:stretch>
        </p:blipFill>
        <p:spPr bwMode="auto">
          <a:xfrm>
            <a:off x="5257800" y="5532438"/>
            <a:ext cx="13716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7148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845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Laurini Erik</cp:lastModifiedBy>
  <cp:revision>41</cp:revision>
  <dcterms:created xsi:type="dcterms:W3CDTF">2016-10-29T10:32:52Z</dcterms:created>
  <dcterms:modified xsi:type="dcterms:W3CDTF">2017-01-25T10:40:26Z</dcterms:modified>
</cp:coreProperties>
</file>