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 smtClean="0"/>
              <a:t>Chimica</a:t>
            </a:r>
            <a:r>
              <a:rPr lang="en-US" altLang="en-US" sz="4400" dirty="0" smtClean="0"/>
              <a:t> </a:t>
            </a:r>
            <a:r>
              <a:rPr lang="en-US" altLang="en-US" sz="4400" dirty="0" err="1"/>
              <a:t>O</a:t>
            </a:r>
            <a:r>
              <a:rPr lang="en-US" altLang="en-US" sz="4400" dirty="0" err="1" smtClean="0"/>
              <a:t>rganica</a:t>
            </a:r>
            <a:r>
              <a:rPr lang="en-US" altLang="en-US" sz="4400" dirty="0" smtClean="0"/>
              <a:t> e </a:t>
            </a:r>
            <a:r>
              <a:rPr lang="en-US" altLang="en-US" sz="4400" dirty="0" err="1" smtClean="0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64644" y="2348880"/>
            <a:ext cx="34147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</a:rPr>
              <a:t>Prof. Sabrina Pricl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solidFill>
                  <a:srgbClr val="FF0000"/>
                </a:solidFill>
                <a:latin typeface="Times New Roman" pitchFamily="18" charset="0"/>
              </a:rPr>
              <a:t>ACIDI CARBOSSILICI</a:t>
            </a: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–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r>
              <a:rPr lang="en-US" altLang="en-US" sz="2800" dirty="0" smtClean="0">
                <a:solidFill>
                  <a:srgbClr val="FF0000"/>
                </a:solidFill>
              </a:rPr>
              <a:t> ~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908720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>
                <a:sym typeface="Symbol" pitchFamily="18" charset="2"/>
              </a:rPr>
              <a:t>L’etossido, base coniugata dell’etanolo, ha una carica negativa sull’atomo di O, ma non vi sono altri fattori che stabilizzano l’anione. Poichè l’etossido è meno stabile dell’acetato, l’etanolo è un acido più debole dell’acido acetico.</a:t>
            </a:r>
          </a:p>
        </p:txBody>
      </p:sp>
      <p:pic>
        <p:nvPicPr>
          <p:cNvPr id="10" name="Picture 7" descr="000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92896"/>
            <a:ext cx="6477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" y="3352800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sym typeface="Symbol" pitchFamily="18" charset="2"/>
              </a:rPr>
              <a:t>Il </a:t>
            </a:r>
            <a:r>
              <a:rPr lang="en-US" altLang="en-US" sz="2100" dirty="0" err="1">
                <a:sym typeface="Symbol" pitchFamily="18" charset="2"/>
              </a:rPr>
              <a:t>fenossido</a:t>
            </a:r>
            <a:r>
              <a:rPr lang="en-US" altLang="en-US" sz="2100" dirty="0">
                <a:sym typeface="Symbol" pitchFamily="18" charset="2"/>
              </a:rPr>
              <a:t>,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 del </a:t>
            </a:r>
            <a:r>
              <a:rPr lang="en-US" altLang="en-US" sz="2100" dirty="0" err="1">
                <a:sym typeface="Symbol" pitchFamily="18" charset="2"/>
              </a:rPr>
              <a:t>fenolo</a:t>
            </a:r>
            <a:r>
              <a:rPr lang="en-US" altLang="en-US" sz="2100" dirty="0">
                <a:sym typeface="Symbol" pitchFamily="18" charset="2"/>
              </a:rPr>
              <a:t>, è </a:t>
            </a:r>
            <a:r>
              <a:rPr lang="en-US" altLang="en-US" sz="2100" dirty="0" err="1">
                <a:sym typeface="Symbol" pitchFamily="18" charset="2"/>
              </a:rPr>
              <a:t>più</a:t>
            </a:r>
            <a:r>
              <a:rPr lang="en-US" altLang="en-US" sz="2100" dirty="0">
                <a:sym typeface="Symbol" pitchFamily="18" charset="2"/>
              </a:rPr>
              <a:t> stabile </a:t>
            </a:r>
            <a:r>
              <a:rPr lang="en-US" altLang="en-US" sz="2100" dirty="0" err="1">
                <a:sym typeface="Symbol" pitchFamily="18" charset="2"/>
              </a:rPr>
              <a:t>dell’etossido</a:t>
            </a:r>
            <a:r>
              <a:rPr lang="en-US" altLang="en-US" sz="2100" dirty="0">
                <a:sym typeface="Symbol" pitchFamily="18" charset="2"/>
              </a:rPr>
              <a:t>, ma </a:t>
            </a:r>
            <a:r>
              <a:rPr lang="en-US" altLang="en-US" sz="2100" dirty="0" err="1">
                <a:sym typeface="Symbol" pitchFamily="18" charset="2"/>
              </a:rPr>
              <a:t>meno</a:t>
            </a:r>
            <a:r>
              <a:rPr lang="en-US" altLang="en-US" sz="2100" dirty="0">
                <a:sym typeface="Symbol" pitchFamily="18" charset="2"/>
              </a:rPr>
              <a:t> stabile </a:t>
            </a:r>
            <a:r>
              <a:rPr lang="en-US" altLang="en-US" sz="2100" dirty="0" err="1">
                <a:sym typeface="Symbol" pitchFamily="18" charset="2"/>
              </a:rPr>
              <a:t>dell’acetato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perchè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l’acetato</a:t>
            </a:r>
            <a:r>
              <a:rPr lang="en-US" altLang="en-US" sz="2100" dirty="0">
                <a:sym typeface="Symbol" pitchFamily="18" charset="2"/>
              </a:rPr>
              <a:t> ha due </a:t>
            </a:r>
            <a:r>
              <a:rPr lang="en-US" altLang="en-US" sz="2100" dirty="0" err="1">
                <a:sym typeface="Symbol" pitchFamily="18" charset="2"/>
              </a:rPr>
              <a:t>atomi</a:t>
            </a:r>
            <a:r>
              <a:rPr lang="en-US" altLang="en-US" sz="2100" dirty="0">
                <a:sym typeface="Symbol" pitchFamily="18" charset="2"/>
              </a:rPr>
              <a:t> di </a:t>
            </a:r>
            <a:r>
              <a:rPr lang="en-US" altLang="en-US" sz="2100" dirty="0" err="1">
                <a:sym typeface="Symbol" pitchFamily="18" charset="2"/>
              </a:rPr>
              <a:t>ossigeno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elettronegativi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su</a:t>
            </a:r>
            <a:r>
              <a:rPr lang="en-US" altLang="en-US" sz="2100" dirty="0">
                <a:sym typeface="Symbol" pitchFamily="18" charset="2"/>
              </a:rPr>
              <a:t> cui la </a:t>
            </a:r>
            <a:r>
              <a:rPr lang="en-US" altLang="en-US" sz="2100" dirty="0" err="1">
                <a:sym typeface="Symbol" pitchFamily="18" charset="2"/>
              </a:rPr>
              <a:t>carica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negativa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delocalizzata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mentre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il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fenossido</a:t>
            </a:r>
            <a:r>
              <a:rPr lang="en-US" altLang="en-US" sz="2100" dirty="0">
                <a:sym typeface="Symbol" pitchFamily="18" charset="2"/>
              </a:rPr>
              <a:t> ne ha </a:t>
            </a:r>
            <a:r>
              <a:rPr lang="en-US" altLang="en-US" sz="2100" dirty="0" err="1">
                <a:sym typeface="Symbol" pitchFamily="18" charset="2"/>
              </a:rPr>
              <a:t>uno</a:t>
            </a:r>
            <a:r>
              <a:rPr lang="en-US" altLang="en-US" sz="2100" dirty="0">
                <a:sym typeface="Symbol" pitchFamily="18" charset="2"/>
              </a:rPr>
              <a:t> solo.</a:t>
            </a:r>
          </a:p>
        </p:txBody>
      </p:sp>
      <p:pic>
        <p:nvPicPr>
          <p:cNvPr id="12" name="Picture 9" descr="000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6260"/>
            <a:ext cx="7696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–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r>
              <a:rPr lang="en-US" altLang="en-US" sz="2800" dirty="0" smtClean="0">
                <a:solidFill>
                  <a:srgbClr val="FF0000"/>
                </a:solidFill>
              </a:rPr>
              <a:t> ~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88" y="1052736"/>
            <a:ext cx="7010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4509120"/>
            <a:ext cx="8686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>
                <a:sym typeface="Symbol" pitchFamily="18" charset="2"/>
              </a:rPr>
              <a:t>Le strutture 2-4 hanno la carica negativa sul carbonio, un atomo meno elettronegativo dell’ossigeno. Le strutture 2-4 sono quindi meno stabili delle strutture 1 e 5.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>
                <a:sym typeface="Symbol" pitchFamily="18" charset="2"/>
              </a:rPr>
              <a:t>Le strutture 1 e 5 hanno anelli aromatici intatti, mentre le strutture 2-4 non ne hanno. Anche questo rende le strutture 2-4 meno stabili di 1 e 5.</a:t>
            </a:r>
          </a:p>
        </p:txBody>
      </p:sp>
      <p:pic>
        <p:nvPicPr>
          <p:cNvPr id="5" name="Picture 1032" descr="00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t="50000" r="14657"/>
          <a:stretch/>
        </p:blipFill>
        <p:spPr bwMode="auto">
          <a:xfrm>
            <a:off x="107504" y="1844824"/>
            <a:ext cx="1751112" cy="146304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–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r>
              <a:rPr lang="en-US" altLang="en-US" sz="2800" dirty="0" smtClean="0">
                <a:solidFill>
                  <a:srgbClr val="FF0000"/>
                </a:solidFill>
              </a:rPr>
              <a:t> ~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7" descr="00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38388"/>
            <a:ext cx="62484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764704"/>
            <a:ext cx="8686800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 smtClean="0">
                <a:sym typeface="Symbol" pitchFamily="18" charset="2"/>
              </a:rPr>
              <a:t>Sostiutenti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elettron-attrattori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stabilizzano</a:t>
            </a:r>
            <a:r>
              <a:rPr lang="en-US" altLang="en-US" sz="2100" dirty="0" smtClean="0">
                <a:sym typeface="Symbol" pitchFamily="18" charset="2"/>
              </a:rPr>
              <a:t> la base </a:t>
            </a:r>
            <a:r>
              <a:rPr lang="en-US" altLang="en-US" sz="2100" dirty="0" err="1" smtClean="0">
                <a:sym typeface="Symbol" pitchFamily="18" charset="2"/>
              </a:rPr>
              <a:t>coniugata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quindi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l’acido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carbossilico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sarà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più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acido</a:t>
            </a:r>
            <a:endParaRPr lang="en-US" altLang="en-US" sz="2100" dirty="0">
              <a:sym typeface="Symbol" pitchFamily="18" charset="2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>
                <a:sym typeface="Symbol" pitchFamily="18" charset="2"/>
              </a:rPr>
              <a:t>Sostiutenti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elettron-donatori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destabilizzano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>
                <a:sym typeface="Symbol" pitchFamily="18" charset="2"/>
              </a:rPr>
              <a:t>la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quindi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l’acido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carbossilico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sarà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meno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endParaRPr lang="en-US" altLang="en-US" sz="21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50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–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r>
              <a:rPr lang="en-US" altLang="en-US" sz="2800" dirty="0" smtClean="0">
                <a:solidFill>
                  <a:srgbClr val="FF0000"/>
                </a:solidFill>
              </a:rPr>
              <a:t> ~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8720"/>
            <a:ext cx="6713538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0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–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r>
              <a:rPr lang="en-US" altLang="en-US" sz="2800" dirty="0" smtClean="0">
                <a:solidFill>
                  <a:srgbClr val="FF0000"/>
                </a:solidFill>
              </a:rPr>
              <a:t> ~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 err="1"/>
              <a:t>Acidi</a:t>
            </a:r>
            <a:r>
              <a:rPr lang="en-US" altLang="en-US" u="sng" dirty="0"/>
              <a:t> </a:t>
            </a:r>
            <a:r>
              <a:rPr lang="en-US" altLang="en-US" u="sng" dirty="0" err="1"/>
              <a:t>Benzoici</a:t>
            </a:r>
            <a:r>
              <a:rPr lang="en-US" altLang="en-US" u="sng" dirty="0"/>
              <a:t> </a:t>
            </a:r>
            <a:r>
              <a:rPr lang="en-US" altLang="en-US" u="sng" dirty="0" err="1"/>
              <a:t>Sostituiti</a:t>
            </a:r>
            <a:endParaRPr lang="en-US" altLang="en-US" u="sng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686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 err="1" smtClean="0">
                <a:sym typeface="Symbol" pitchFamily="18" charset="2"/>
              </a:rPr>
              <a:t>i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sostituenti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su</a:t>
            </a:r>
            <a:r>
              <a:rPr lang="en-US" altLang="en-US" sz="2100" dirty="0">
                <a:sym typeface="Symbol" pitchFamily="18" charset="2"/>
              </a:rPr>
              <a:t> un </a:t>
            </a:r>
            <a:r>
              <a:rPr lang="en-US" altLang="en-US" sz="2100" dirty="0" err="1">
                <a:sym typeface="Symbol" pitchFamily="18" charset="2"/>
              </a:rPr>
              <a:t>anello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benzenico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donano</a:t>
            </a:r>
            <a:r>
              <a:rPr lang="en-US" altLang="en-US" sz="2100" dirty="0">
                <a:sym typeface="Symbol" pitchFamily="18" charset="2"/>
              </a:rPr>
              <a:t> o </a:t>
            </a:r>
            <a:r>
              <a:rPr lang="en-US" altLang="en-US" sz="2100" dirty="0" err="1">
                <a:sym typeface="Symbol" pitchFamily="18" charset="2"/>
              </a:rPr>
              <a:t>attraggono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densità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 smtClean="0">
                <a:sym typeface="Symbol" pitchFamily="18" charset="2"/>
              </a:rPr>
              <a:t>elettronica</a:t>
            </a:r>
            <a:r>
              <a:rPr lang="en-US" altLang="en-US" sz="2100" dirty="0" smtClean="0">
                <a:sym typeface="Symbol" pitchFamily="18" charset="2"/>
              </a:rPr>
              <a:t>. </a:t>
            </a:r>
            <a:r>
              <a:rPr lang="en-US" altLang="en-US" sz="2100" dirty="0" err="1" smtClean="0">
                <a:sym typeface="Symbol" pitchFamily="18" charset="2"/>
              </a:rPr>
              <a:t>Questi</a:t>
            </a:r>
            <a:r>
              <a:rPr lang="en-US" altLang="en-US" sz="2100" dirty="0" smtClean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stessi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effetti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determinano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anche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l’acidità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degli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acidi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benzoici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sostituiti</a:t>
            </a:r>
            <a:r>
              <a:rPr lang="en-US" altLang="en-US" sz="2100" dirty="0">
                <a:sym typeface="Symbol" pitchFamily="18" charset="2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2357229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4016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 smtClean="0">
                <a:sym typeface="Symbol" pitchFamily="18" charset="2"/>
              </a:rPr>
              <a:t>I </a:t>
            </a:r>
            <a:r>
              <a:rPr lang="en-US" altLang="en-US" sz="2100" dirty="0" err="1">
                <a:sym typeface="Symbol" pitchFamily="18" charset="2"/>
              </a:rPr>
              <a:t>gruppi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donatori</a:t>
            </a:r>
            <a:r>
              <a:rPr lang="en-US" altLang="en-US" sz="2100" dirty="0">
                <a:sym typeface="Symbol" pitchFamily="18" charset="2"/>
              </a:rPr>
              <a:t> di </a:t>
            </a:r>
            <a:r>
              <a:rPr lang="en-US" altLang="en-US" sz="2100" dirty="0" err="1">
                <a:sym typeface="Symbol" pitchFamily="18" charset="2"/>
              </a:rPr>
              <a:t>elettroni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destabilizzano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una</a:t>
            </a:r>
            <a:r>
              <a:rPr lang="en-US" altLang="en-US" sz="2100" dirty="0">
                <a:sym typeface="Symbol" pitchFamily="18" charset="2"/>
              </a:rPr>
              <a:t>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rendendo</a:t>
            </a:r>
            <a:r>
              <a:rPr lang="en-US" altLang="en-US" sz="2100" dirty="0">
                <a:sym typeface="Symbol" pitchFamily="18" charset="2"/>
              </a:rPr>
              <a:t> un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meno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r>
              <a:rPr lang="en-US" altLang="en-US" sz="2100" dirty="0">
                <a:sym typeface="Symbol" pitchFamily="18" charset="2"/>
              </a:rPr>
              <a:t>. La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destabilizzata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perchè</a:t>
            </a:r>
            <a:r>
              <a:rPr lang="en-US" altLang="en-US" sz="2100" dirty="0">
                <a:sym typeface="Symbol" pitchFamily="18" charset="2"/>
              </a:rPr>
              <a:t> la </a:t>
            </a:r>
            <a:r>
              <a:rPr lang="en-US" altLang="en-US" sz="2100" dirty="0" err="1">
                <a:sym typeface="Symbol" pitchFamily="18" charset="2"/>
              </a:rPr>
              <a:t>densità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elettronica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donata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all’anione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carbossilato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negativamente</a:t>
            </a:r>
            <a:r>
              <a:rPr lang="en-US" altLang="en-US" sz="2100" dirty="0">
                <a:sym typeface="Symbol" pitchFamily="18" charset="2"/>
              </a:rPr>
              <a:t>.</a:t>
            </a:r>
          </a:p>
        </p:txBody>
      </p:sp>
      <p:pic>
        <p:nvPicPr>
          <p:cNvPr id="6" name="Picture 9" descr="001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76" y="4077072"/>
            <a:ext cx="60960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31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–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r>
              <a:rPr lang="en-US" altLang="en-US" sz="2800" dirty="0" smtClean="0">
                <a:solidFill>
                  <a:srgbClr val="FF0000"/>
                </a:solidFill>
              </a:rPr>
              <a:t> ~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 err="1"/>
              <a:t>Acidi</a:t>
            </a:r>
            <a:r>
              <a:rPr lang="en-US" altLang="en-US" u="sng" dirty="0"/>
              <a:t> </a:t>
            </a:r>
            <a:r>
              <a:rPr lang="en-US" altLang="en-US" u="sng" dirty="0" err="1"/>
              <a:t>Benzoici</a:t>
            </a:r>
            <a:r>
              <a:rPr lang="en-US" altLang="en-US" u="sng" dirty="0"/>
              <a:t> </a:t>
            </a:r>
            <a:r>
              <a:rPr lang="en-US" altLang="en-US" u="sng" dirty="0" err="1"/>
              <a:t>Sostituiti</a:t>
            </a:r>
            <a:endParaRPr lang="en-US" altLang="en-US" u="sng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196752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4016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 smtClean="0">
                <a:sym typeface="Symbol" pitchFamily="18" charset="2"/>
              </a:rPr>
              <a:t>I </a:t>
            </a:r>
            <a:r>
              <a:rPr lang="en-US" altLang="en-US" sz="2100" dirty="0" err="1">
                <a:sym typeface="Symbol" pitchFamily="18" charset="2"/>
              </a:rPr>
              <a:t>gruppi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attrattori</a:t>
            </a:r>
            <a:r>
              <a:rPr lang="en-US" altLang="en-US" sz="2100" dirty="0">
                <a:sym typeface="Symbol" pitchFamily="18" charset="2"/>
              </a:rPr>
              <a:t> di </a:t>
            </a:r>
            <a:r>
              <a:rPr lang="en-US" altLang="en-US" sz="2100" dirty="0" err="1">
                <a:sym typeface="Symbol" pitchFamily="18" charset="2"/>
              </a:rPr>
              <a:t>elettroni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stabilizzano</a:t>
            </a:r>
            <a:r>
              <a:rPr lang="en-US" altLang="en-US" sz="2100" dirty="0">
                <a:sym typeface="Symbol" pitchFamily="18" charset="2"/>
              </a:rPr>
              <a:t> la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rendendo</a:t>
            </a:r>
            <a:r>
              <a:rPr lang="en-US" altLang="en-US" sz="2100" dirty="0">
                <a:sym typeface="Symbol" pitchFamily="18" charset="2"/>
              </a:rPr>
              <a:t> un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più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r>
              <a:rPr lang="en-US" altLang="en-US" sz="2100" dirty="0">
                <a:sym typeface="Symbol" pitchFamily="18" charset="2"/>
              </a:rPr>
              <a:t>. La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stabilizzata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perchè</a:t>
            </a:r>
            <a:r>
              <a:rPr lang="en-US" altLang="en-US" sz="2100" dirty="0">
                <a:sym typeface="Symbol" pitchFamily="18" charset="2"/>
              </a:rPr>
              <a:t> la </a:t>
            </a:r>
            <a:r>
              <a:rPr lang="en-US" altLang="en-US" sz="2100" dirty="0" err="1">
                <a:sym typeface="Symbol" pitchFamily="18" charset="2"/>
              </a:rPr>
              <a:t>densità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elettronica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rimossa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dall’anione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carbossilato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carico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negativamente</a:t>
            </a:r>
            <a:r>
              <a:rPr lang="en-US" altLang="en-US" sz="2100" dirty="0">
                <a:sym typeface="Symbol" pitchFamily="18" charset="2"/>
              </a:rPr>
              <a:t>.</a:t>
            </a:r>
          </a:p>
        </p:txBody>
      </p:sp>
      <p:pic>
        <p:nvPicPr>
          <p:cNvPr id="8" name="Picture 7" descr="00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15990"/>
            <a:ext cx="624840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00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26038"/>
            <a:ext cx="73914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04800" y="5229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–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r>
              <a:rPr lang="en-US" altLang="en-US" sz="2800" dirty="0" smtClean="0">
                <a:solidFill>
                  <a:srgbClr val="FF0000"/>
                </a:solidFill>
              </a:rPr>
              <a:t> ~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 err="1"/>
              <a:t>Acidi</a:t>
            </a:r>
            <a:r>
              <a:rPr lang="en-US" altLang="en-US" u="sng" dirty="0"/>
              <a:t> </a:t>
            </a:r>
            <a:r>
              <a:rPr lang="en-US" altLang="en-US" u="sng" dirty="0" err="1"/>
              <a:t>Benzoici</a:t>
            </a:r>
            <a:r>
              <a:rPr lang="en-US" altLang="en-US" u="sng" dirty="0"/>
              <a:t> </a:t>
            </a:r>
            <a:r>
              <a:rPr lang="en-US" altLang="en-US" u="sng" dirty="0" err="1" smtClean="0"/>
              <a:t>Sostituiti</a:t>
            </a:r>
            <a:r>
              <a:rPr lang="en-US" altLang="en-US" u="sng" dirty="0" smtClean="0"/>
              <a:t> – </a:t>
            </a:r>
            <a:r>
              <a:rPr lang="en-US" altLang="en-US" u="sng" dirty="0" err="1" smtClean="0"/>
              <a:t>Tabella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riassuntiva</a:t>
            </a:r>
            <a:endParaRPr lang="en-US" altLang="en-US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95565"/>
              </p:ext>
            </p:extLst>
          </p:nvPr>
        </p:nvGraphicFramePr>
        <p:xfrm>
          <a:off x="1524000" y="1397000"/>
          <a:ext cx="7196646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957705"/>
                <a:gridCol w="2190941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Sostituente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Effetto sostituzione</a:t>
                      </a:r>
                    </a:p>
                    <a:p>
                      <a:pPr algn="ctr"/>
                      <a:r>
                        <a:rPr lang="it-IT" b="1" dirty="0" smtClean="0"/>
                        <a:t>elettrofila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Effetto</a:t>
                      </a:r>
                      <a:r>
                        <a:rPr lang="it-IT" b="1" baseline="0" dirty="0" smtClean="0"/>
                        <a:t> acidità acido </a:t>
                      </a:r>
                      <a:r>
                        <a:rPr lang="it-IT" b="1" baseline="0" dirty="0" err="1" smtClean="0"/>
                        <a:t>bezoico</a:t>
                      </a:r>
                      <a:endParaRPr lang="it-IT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GRUPPI</a:t>
                      </a:r>
                      <a:r>
                        <a:rPr lang="it-IT" b="1" baseline="0" dirty="0" smtClean="0"/>
                        <a:t> ELETTRON-DONATORI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-NH</a:t>
                      </a:r>
                      <a:r>
                        <a:rPr lang="it-IT" baseline="-25000" dirty="0" smtClean="0"/>
                        <a:t>2</a:t>
                      </a:r>
                      <a:r>
                        <a:rPr lang="it-IT" dirty="0" smtClean="0"/>
                        <a:t> (-NHR, -NR</a:t>
                      </a:r>
                      <a:r>
                        <a:rPr lang="it-IT" baseline="-25000" dirty="0" smtClean="0"/>
                        <a:t>2</a:t>
                      </a:r>
                      <a:r>
                        <a:rPr lang="it-IT" dirty="0" smtClean="0"/>
                        <a:t>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Gruppi ATTIVANTI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- Acido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-OH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-NHCOR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GRUPPI</a:t>
                      </a:r>
                      <a:r>
                        <a:rPr lang="it-IT" b="1" baseline="0" dirty="0" smtClean="0"/>
                        <a:t> ELETTRON-ATTRATORI</a:t>
                      </a: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-X</a:t>
                      </a:r>
                      <a:r>
                        <a:rPr lang="it-IT" baseline="0" dirty="0" smtClean="0"/>
                        <a:t> (alogeni)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Gruppi DISATTIVANTI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+ Acido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-CHO; -COR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-COOH; -COOR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-CN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-SO</a:t>
                      </a:r>
                      <a:r>
                        <a:rPr lang="it-IT" baseline="-25000" dirty="0" smtClean="0"/>
                        <a:t>3</a:t>
                      </a:r>
                      <a:r>
                        <a:rPr lang="it-IT" dirty="0" smtClean="0"/>
                        <a:t>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-NO</a:t>
                      </a:r>
                      <a:r>
                        <a:rPr lang="it-IT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-N</a:t>
                      </a:r>
                      <a:r>
                        <a:rPr lang="it-IT" baseline="30000" dirty="0" smtClean="0"/>
                        <a:t>(+)</a:t>
                      </a:r>
                      <a:r>
                        <a:rPr lang="it-IT" dirty="0" smtClean="0"/>
                        <a:t>R</a:t>
                      </a:r>
                      <a:r>
                        <a:rPr lang="it-IT" baseline="-25000" dirty="0" smtClean="0"/>
                        <a:t>3</a:t>
                      </a:r>
                      <a:endParaRPr lang="en-US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00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44035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6868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acidi</a:t>
            </a:r>
            <a:r>
              <a:rPr lang="en-US" altLang="en-US" dirty="0"/>
              <a:t> </a:t>
            </a:r>
            <a:r>
              <a:rPr lang="en-US" altLang="en-US" dirty="0" err="1"/>
              <a:t>carbossilici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composti</a:t>
            </a:r>
            <a:r>
              <a:rPr lang="en-US" altLang="en-US" dirty="0"/>
              <a:t> </a:t>
            </a:r>
            <a:r>
              <a:rPr lang="en-US" altLang="en-US" dirty="0" err="1"/>
              <a:t>contenenti</a:t>
            </a:r>
            <a:r>
              <a:rPr lang="en-US" altLang="en-US" dirty="0"/>
              <a:t> un </a:t>
            </a:r>
            <a:r>
              <a:rPr lang="en-US" altLang="en-US" dirty="0" err="1"/>
              <a:t>gruppo</a:t>
            </a:r>
            <a:r>
              <a:rPr lang="en-US" altLang="en-US" dirty="0"/>
              <a:t> </a:t>
            </a:r>
            <a:r>
              <a:rPr lang="en-US" altLang="en-US" dirty="0" err="1"/>
              <a:t>carbossilico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FF0000"/>
                </a:solidFill>
              </a:rPr>
              <a:t>COOH</a:t>
            </a:r>
            <a:r>
              <a:rPr lang="en-US" altLang="en-US" dirty="0"/>
              <a:t>).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struttura</a:t>
            </a:r>
            <a:r>
              <a:rPr lang="en-US" altLang="en-US" dirty="0"/>
              <a:t>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acidi</a:t>
            </a:r>
            <a:r>
              <a:rPr lang="en-US" altLang="en-US" dirty="0"/>
              <a:t> </a:t>
            </a:r>
            <a:r>
              <a:rPr lang="en-US" altLang="en-US" dirty="0" err="1"/>
              <a:t>carbossilici</a:t>
            </a:r>
            <a:r>
              <a:rPr lang="en-US" altLang="en-US" dirty="0"/>
              <a:t> è </a:t>
            </a:r>
            <a:r>
              <a:rPr lang="en-US" altLang="en-US" dirty="0" err="1"/>
              <a:t>spesso</a:t>
            </a:r>
            <a:r>
              <a:rPr lang="en-US" altLang="en-US" dirty="0"/>
              <a:t> </a:t>
            </a:r>
            <a:r>
              <a:rPr lang="en-US" altLang="en-US" dirty="0" err="1"/>
              <a:t>abbreviata</a:t>
            </a:r>
            <a:r>
              <a:rPr lang="en-US" altLang="en-US" dirty="0"/>
              <a:t> come R</a:t>
            </a: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/>
              <a:t>OOH o R</a:t>
            </a: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H, ma </a:t>
            </a:r>
            <a:r>
              <a:rPr lang="en-US" altLang="en-US" dirty="0" err="1"/>
              <a:t>occorre</a:t>
            </a:r>
            <a:r>
              <a:rPr lang="en-US" altLang="en-US" dirty="0"/>
              <a:t> </a:t>
            </a:r>
            <a:r>
              <a:rPr lang="en-US" altLang="en-US" dirty="0" err="1"/>
              <a:t>ricordare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l’atomo</a:t>
            </a:r>
            <a:r>
              <a:rPr lang="en-US" altLang="en-US" dirty="0"/>
              <a:t> di </a:t>
            </a:r>
            <a:r>
              <a:rPr lang="en-US" altLang="en-US" dirty="0" err="1"/>
              <a:t>carbonio</a:t>
            </a:r>
            <a:r>
              <a:rPr lang="en-US" altLang="en-US" dirty="0"/>
              <a:t> </a:t>
            </a:r>
            <a:r>
              <a:rPr lang="en-US" altLang="en-US" dirty="0" err="1"/>
              <a:t>centrale</a:t>
            </a:r>
            <a:r>
              <a:rPr lang="en-US" altLang="en-US" dirty="0"/>
              <a:t> del </a:t>
            </a:r>
            <a:r>
              <a:rPr lang="en-US" altLang="en-US" dirty="0" err="1"/>
              <a:t>gruppo</a:t>
            </a:r>
            <a:r>
              <a:rPr lang="en-US" altLang="en-US" dirty="0"/>
              <a:t> </a:t>
            </a:r>
            <a:r>
              <a:rPr lang="en-US" altLang="en-US" dirty="0" err="1"/>
              <a:t>funzionale</a:t>
            </a:r>
            <a:r>
              <a:rPr lang="en-US" altLang="en-US" dirty="0"/>
              <a:t> è legato con un </a:t>
            </a:r>
            <a:r>
              <a:rPr lang="en-US" altLang="en-US" dirty="0" err="1"/>
              <a:t>doppio</a:t>
            </a:r>
            <a:r>
              <a:rPr lang="en-US" altLang="en-US" dirty="0"/>
              <a:t> </a:t>
            </a:r>
            <a:r>
              <a:rPr lang="en-US" altLang="en-US" dirty="0" err="1"/>
              <a:t>legame</a:t>
            </a:r>
            <a:r>
              <a:rPr lang="en-US" altLang="en-US" dirty="0"/>
              <a:t> a </a:t>
            </a:r>
            <a:r>
              <a:rPr lang="en-US" altLang="en-US" dirty="0" err="1"/>
              <a:t>uno</a:t>
            </a:r>
            <a:r>
              <a:rPr lang="en-US" altLang="en-US" dirty="0"/>
              <a:t>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atomi</a:t>
            </a:r>
            <a:r>
              <a:rPr lang="en-US" altLang="en-US" dirty="0"/>
              <a:t> di </a:t>
            </a:r>
            <a:r>
              <a:rPr lang="en-US" altLang="en-US" dirty="0" err="1"/>
              <a:t>ossigeno</a:t>
            </a:r>
            <a:r>
              <a:rPr lang="en-US" altLang="en-US" dirty="0"/>
              <a:t> e con un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singolo</a:t>
            </a:r>
            <a:r>
              <a:rPr lang="en-US" altLang="en-US" dirty="0"/>
              <a:t> </a:t>
            </a:r>
            <a:r>
              <a:rPr lang="en-US" altLang="en-US" dirty="0" err="1"/>
              <a:t>all’altro</a:t>
            </a:r>
            <a:r>
              <a:rPr lang="en-US" altLang="en-US" dirty="0"/>
              <a:t>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</a:rPr>
              <a:t>Struttura</a:t>
            </a:r>
            <a:r>
              <a:rPr lang="en-US" altLang="en-US" sz="2600" dirty="0">
                <a:solidFill>
                  <a:srgbClr val="FF0000"/>
                </a:solidFill>
              </a:rPr>
              <a:t> e </a:t>
            </a:r>
            <a:r>
              <a:rPr lang="en-US" altLang="en-US" sz="2600" dirty="0" err="1">
                <a:solidFill>
                  <a:srgbClr val="FF0000"/>
                </a:solidFill>
              </a:rPr>
              <a:t>Legame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21" descr="00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3124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00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73713"/>
            <a:ext cx="70104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228600" y="5334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-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764704"/>
            <a:ext cx="8686800" cy="58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08038" indent="-350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300" dirty="0" err="1"/>
              <a:t>Nel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sistema</a:t>
            </a:r>
            <a:r>
              <a:rPr lang="en-US" altLang="en-US" sz="2300" dirty="0"/>
              <a:t> IUPAC </a:t>
            </a:r>
            <a:r>
              <a:rPr lang="en-US" altLang="en-US" sz="2300" dirty="0" err="1"/>
              <a:t>gli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acidi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carbossilici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sono</a:t>
            </a:r>
            <a:r>
              <a:rPr lang="en-US" altLang="en-US" sz="2300" dirty="0"/>
              <a:t> </a:t>
            </a:r>
            <a:r>
              <a:rPr lang="en-US" altLang="en-US" sz="2300" dirty="0" err="1"/>
              <a:t>contraddistinti</a:t>
            </a:r>
            <a:r>
              <a:rPr lang="en-US" altLang="en-US" sz="2300" dirty="0"/>
              <a:t> da un </a:t>
            </a:r>
            <a:r>
              <a:rPr lang="en-US" altLang="en-US" sz="2300" dirty="0" err="1"/>
              <a:t>suffisso</a:t>
            </a:r>
            <a:r>
              <a:rPr lang="en-US" altLang="en-US" sz="2300" dirty="0"/>
              <a:t>, </a:t>
            </a:r>
            <a:r>
              <a:rPr lang="en-US" altLang="en-US" sz="2300" dirty="0" err="1"/>
              <a:t>aggiunto</a:t>
            </a:r>
            <a:r>
              <a:rPr lang="en-US" altLang="en-US" sz="2300" dirty="0"/>
              <a:t> al </a:t>
            </a:r>
            <a:r>
              <a:rPr lang="en-US" altLang="en-US" sz="2300" dirty="0" err="1"/>
              <a:t>nome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della</a:t>
            </a:r>
            <a:r>
              <a:rPr lang="en-US" altLang="en-US" sz="2300" dirty="0"/>
              <a:t> catena </a:t>
            </a:r>
            <a:r>
              <a:rPr lang="en-US" altLang="en-US" sz="2300" dirty="0" err="1"/>
              <a:t>carboniosa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più</a:t>
            </a:r>
            <a:r>
              <a:rPr lang="en-US" altLang="en-US" sz="2300" dirty="0"/>
              <a:t> </a:t>
            </a:r>
            <a:r>
              <a:rPr lang="en-US" altLang="en-US" sz="2300" dirty="0" err="1"/>
              <a:t>lunga</a:t>
            </a:r>
            <a:r>
              <a:rPr lang="en-US" altLang="en-US" sz="2300" dirty="0"/>
              <a:t>, e </a:t>
            </a:r>
            <a:r>
              <a:rPr lang="en-US" altLang="en-US" sz="2300" dirty="0" err="1"/>
              <a:t>si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usano</a:t>
            </a:r>
            <a:r>
              <a:rPr lang="en-US" altLang="en-US" sz="2300" dirty="0"/>
              <a:t> due diverse </a:t>
            </a:r>
            <a:r>
              <a:rPr lang="en-US" altLang="en-US" sz="2300" dirty="0" err="1"/>
              <a:t>terminazioni</a:t>
            </a:r>
            <a:r>
              <a:rPr lang="en-US" altLang="en-US" sz="2300" dirty="0"/>
              <a:t> del </a:t>
            </a:r>
            <a:r>
              <a:rPr lang="en-US" altLang="en-US" sz="2300" dirty="0" err="1"/>
              <a:t>nome</a:t>
            </a:r>
            <a:r>
              <a:rPr lang="en-US" altLang="en-US" sz="2300" dirty="0"/>
              <a:t> a </a:t>
            </a:r>
            <a:r>
              <a:rPr lang="en-US" altLang="en-US" sz="2300" dirty="0" err="1"/>
              <a:t>seconda</a:t>
            </a:r>
            <a:r>
              <a:rPr lang="en-US" altLang="en-US" sz="2300" dirty="0"/>
              <a:t> </a:t>
            </a:r>
            <a:r>
              <a:rPr lang="en-US" altLang="en-US" sz="2300" dirty="0" err="1"/>
              <a:t>che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gruppo</a:t>
            </a:r>
            <a:r>
              <a:rPr lang="en-US" altLang="en-US" sz="2300" dirty="0"/>
              <a:t> </a:t>
            </a:r>
            <a:r>
              <a:rPr lang="en-US" altLang="en-US" sz="2300" dirty="0" err="1"/>
              <a:t>carbossilico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sia</a:t>
            </a:r>
            <a:r>
              <a:rPr lang="en-US" altLang="en-US" sz="2300" dirty="0"/>
              <a:t> legato a </a:t>
            </a:r>
            <a:r>
              <a:rPr lang="en-US" altLang="en-US" sz="2300" dirty="0" err="1"/>
              <a:t>una</a:t>
            </a:r>
            <a:r>
              <a:rPr lang="en-US" altLang="en-US" sz="2300" dirty="0"/>
              <a:t> catena o a un </a:t>
            </a:r>
            <a:r>
              <a:rPr lang="en-US" altLang="en-US" sz="2300" dirty="0" err="1"/>
              <a:t>anello</a:t>
            </a:r>
            <a:r>
              <a:rPr lang="en-US" altLang="en-US" sz="2300" dirty="0"/>
              <a:t>.</a:t>
            </a: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Se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COOH è legato a </a:t>
            </a:r>
            <a:r>
              <a:rPr lang="en-US" altLang="en-US" sz="2200" dirty="0" err="1"/>
              <a:t>una</a:t>
            </a:r>
            <a:r>
              <a:rPr lang="en-US" altLang="en-US" sz="2200" dirty="0"/>
              <a:t> catena, </a:t>
            </a:r>
            <a:r>
              <a:rPr lang="en-US" altLang="en-US" sz="2200" dirty="0" err="1"/>
              <a:t>trovare</a:t>
            </a:r>
            <a:r>
              <a:rPr lang="en-US" altLang="en-US" sz="2200" dirty="0"/>
              <a:t> la catena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lunga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contiene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COOH, e </a:t>
            </a:r>
            <a:r>
              <a:rPr lang="en-US" altLang="en-US" sz="2200" dirty="0" err="1"/>
              <a:t>cambiare</a:t>
            </a:r>
            <a:r>
              <a:rPr lang="en-US" altLang="en-US" sz="2200" dirty="0"/>
              <a:t> la </a:t>
            </a:r>
            <a:r>
              <a:rPr lang="en-US" altLang="en-US" sz="2200" dirty="0" err="1"/>
              <a:t>desinenza</a:t>
            </a:r>
            <a:r>
              <a:rPr lang="en-US" altLang="en-US" sz="2200" dirty="0"/>
              <a:t> “o” </a:t>
            </a:r>
            <a:r>
              <a:rPr lang="en-US" altLang="en-US" sz="2200" dirty="0" err="1"/>
              <a:t>dell’alcano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corrispondente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suffisso</a:t>
            </a:r>
            <a:r>
              <a:rPr lang="en-US" altLang="en-US" sz="2200" dirty="0"/>
              <a:t> “</a:t>
            </a:r>
            <a:r>
              <a:rPr lang="en-US" altLang="en-US" sz="2200" dirty="0" err="1"/>
              <a:t>oico</a:t>
            </a:r>
            <a:r>
              <a:rPr lang="en-US" altLang="en-US" sz="2200" dirty="0"/>
              <a:t>”, </a:t>
            </a:r>
            <a:r>
              <a:rPr lang="en-US" altLang="en-US" sz="2200" dirty="0" err="1"/>
              <a:t>premettendo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termine</a:t>
            </a:r>
            <a:r>
              <a:rPr lang="en-US" altLang="en-US" sz="2200" dirty="0"/>
              <a:t> “</a:t>
            </a:r>
            <a:r>
              <a:rPr lang="en-US" altLang="en-US" sz="2200" dirty="0" err="1"/>
              <a:t>acido</a:t>
            </a:r>
            <a:r>
              <a:rPr lang="en-US" altLang="en-US" sz="2200" dirty="0"/>
              <a:t>”.</a:t>
            </a: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Se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COOH è legato a un </a:t>
            </a:r>
            <a:r>
              <a:rPr lang="en-US" altLang="en-US" sz="2200" dirty="0" err="1"/>
              <a:t>anello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denominare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l’anello</a:t>
            </a:r>
            <a:r>
              <a:rPr lang="en-US" altLang="en-US" sz="2200" dirty="0"/>
              <a:t> e </a:t>
            </a:r>
            <a:r>
              <a:rPr lang="en-US" altLang="en-US" sz="2200" dirty="0" err="1"/>
              <a:t>aggiungere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all’inizio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termine</a:t>
            </a:r>
            <a:r>
              <a:rPr lang="en-US" altLang="en-US" sz="2200" dirty="0"/>
              <a:t> “</a:t>
            </a:r>
            <a:r>
              <a:rPr lang="en-US" altLang="en-US" sz="2200" dirty="0" err="1"/>
              <a:t>acido</a:t>
            </a:r>
            <a:r>
              <a:rPr lang="en-US" altLang="en-US" sz="2200" dirty="0"/>
              <a:t>” e </a:t>
            </a:r>
            <a:r>
              <a:rPr lang="en-US" altLang="en-US" sz="2200" dirty="0" err="1"/>
              <a:t>alla</a:t>
            </a:r>
            <a:r>
              <a:rPr lang="en-US" altLang="en-US" sz="2200" dirty="0"/>
              <a:t> fine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termine</a:t>
            </a:r>
            <a:r>
              <a:rPr lang="en-US" altLang="en-US" sz="2200" dirty="0"/>
              <a:t> “</a:t>
            </a:r>
            <a:r>
              <a:rPr lang="en-US" altLang="en-US" sz="2200" dirty="0" err="1"/>
              <a:t>carbossilico</a:t>
            </a:r>
            <a:r>
              <a:rPr lang="en-US" altLang="en-US" sz="2200" dirty="0"/>
              <a:t>”.</a:t>
            </a: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/>
              <a:t>Numerare</a:t>
            </a:r>
            <a:r>
              <a:rPr lang="en-US" altLang="en-US" sz="2200" dirty="0"/>
              <a:t> la catena </a:t>
            </a:r>
            <a:r>
              <a:rPr lang="en-US" altLang="en-US" sz="2200" dirty="0" err="1"/>
              <a:t>carboniosa</a:t>
            </a:r>
            <a:r>
              <a:rPr lang="en-US" altLang="en-US" sz="2200" dirty="0"/>
              <a:t> o </a:t>
            </a:r>
            <a:r>
              <a:rPr lang="en-US" altLang="en-US" sz="2200" dirty="0" err="1"/>
              <a:t>l’anello</a:t>
            </a:r>
            <a:r>
              <a:rPr lang="en-US" altLang="en-US" sz="2200" dirty="0"/>
              <a:t> in </a:t>
            </a:r>
            <a:r>
              <a:rPr lang="en-US" altLang="en-US" sz="2200" dirty="0" err="1"/>
              <a:t>modo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gruppo</a:t>
            </a:r>
            <a:r>
              <a:rPr lang="en-US" altLang="en-US" sz="2200" dirty="0"/>
              <a:t> COOH </a:t>
            </a:r>
            <a:r>
              <a:rPr lang="en-US" altLang="en-US" sz="2200" dirty="0" err="1"/>
              <a:t>sia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C1, ma </a:t>
            </a:r>
            <a:r>
              <a:rPr lang="en-US" altLang="en-US" sz="2200" dirty="0" err="1"/>
              <a:t>omettere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questo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numero</a:t>
            </a:r>
            <a:r>
              <a:rPr lang="en-US" altLang="en-US" sz="2200" dirty="0"/>
              <a:t> dal </a:t>
            </a:r>
            <a:r>
              <a:rPr lang="en-US" altLang="en-US" sz="2200" dirty="0" err="1"/>
              <a:t>nome</a:t>
            </a:r>
            <a:r>
              <a:rPr lang="en-US" altLang="en-US" sz="2200" dirty="0"/>
              <a:t>. </a:t>
            </a: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/>
              <a:t>Applicare</a:t>
            </a:r>
            <a:r>
              <a:rPr lang="en-US" altLang="en-US" sz="2200" dirty="0"/>
              <a:t> poi </a:t>
            </a:r>
            <a:r>
              <a:rPr lang="en-US" altLang="en-US" sz="2200" dirty="0" err="1"/>
              <a:t>tutte</a:t>
            </a:r>
            <a:r>
              <a:rPr lang="en-US" altLang="en-US" sz="2200" dirty="0"/>
              <a:t> le </a:t>
            </a:r>
            <a:r>
              <a:rPr lang="en-US" altLang="en-US" sz="2200" dirty="0" err="1"/>
              <a:t>altre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regole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nomenclatura</a:t>
            </a:r>
            <a:r>
              <a:rPr lang="en-US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08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-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9" descr="common_names_some_s_tb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/>
          <a:stretch/>
        </p:blipFill>
        <p:spPr bwMode="auto">
          <a:xfrm>
            <a:off x="1828800" y="1219200"/>
            <a:ext cx="55070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 smtClean="0"/>
              <a:t>Esempi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87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-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980728"/>
            <a:ext cx="8686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/>
              <a:t>Nei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nomi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comuni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usate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lettere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greche</a:t>
            </a:r>
            <a:r>
              <a:rPr lang="en-US" altLang="en-US" sz="2100" dirty="0"/>
              <a:t> per </a:t>
            </a:r>
            <a:r>
              <a:rPr lang="en-US" altLang="en-US" sz="2100" dirty="0" err="1"/>
              <a:t>definire</a:t>
            </a:r>
            <a:r>
              <a:rPr lang="en-US" altLang="en-US" sz="2100" dirty="0"/>
              <a:t> la </a:t>
            </a:r>
            <a:r>
              <a:rPr lang="en-US" altLang="en-US" sz="2100" dirty="0" err="1"/>
              <a:t>posizione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sostituenti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/>
              <a:t>Il </a:t>
            </a:r>
            <a:r>
              <a:rPr lang="en-US" altLang="en-US" sz="2100" dirty="0" err="1"/>
              <a:t>carbonio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adiacente</a:t>
            </a:r>
            <a:r>
              <a:rPr lang="en-US" altLang="en-US" sz="2100" dirty="0"/>
              <a:t> al COOH è </a:t>
            </a:r>
            <a:r>
              <a:rPr lang="en-US" altLang="en-US" sz="2100" dirty="0" err="1"/>
              <a:t>chiamato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carbonio</a:t>
            </a:r>
            <a:r>
              <a:rPr lang="en-US" altLang="en-US" sz="2100" dirty="0"/>
              <a:t> </a:t>
            </a:r>
            <a:r>
              <a:rPr lang="en-US" altLang="en-US" sz="2100" dirty="0">
                <a:sym typeface="Symbol" pitchFamily="18" charset="2"/>
              </a:rPr>
              <a:t>, </a:t>
            </a:r>
            <a:r>
              <a:rPr lang="en-US" altLang="en-US" sz="2100" dirty="0" err="1">
                <a:sym typeface="Symbol" pitchFamily="18" charset="2"/>
              </a:rPr>
              <a:t>seguito</a:t>
            </a:r>
            <a:r>
              <a:rPr lang="en-US" altLang="en-US" sz="2100" dirty="0">
                <a:sym typeface="Symbol" pitchFamily="18" charset="2"/>
              </a:rPr>
              <a:t> dal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, </a:t>
            </a:r>
            <a:r>
              <a:rPr lang="en-US" altLang="en-US" sz="2100" dirty="0" err="1">
                <a:sym typeface="Symbol" pitchFamily="18" charset="2"/>
              </a:rPr>
              <a:t>quindi</a:t>
            </a:r>
            <a:r>
              <a:rPr lang="en-US" altLang="en-US" sz="2100" dirty="0">
                <a:sym typeface="Symbol" pitchFamily="18" charset="2"/>
              </a:rPr>
              <a:t> dal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, dal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 e </a:t>
            </a:r>
            <a:r>
              <a:rPr lang="en-US" altLang="en-US" sz="2100" dirty="0" err="1">
                <a:sym typeface="Symbol" pitchFamily="18" charset="2"/>
              </a:rPr>
              <a:t>così</a:t>
            </a:r>
            <a:r>
              <a:rPr lang="en-US" altLang="en-US" sz="2100" dirty="0">
                <a:sym typeface="Symbol" pitchFamily="18" charset="2"/>
              </a:rPr>
              <a:t> via </a:t>
            </a:r>
            <a:r>
              <a:rPr lang="en-US" altLang="en-US" sz="2100" dirty="0" err="1">
                <a:sym typeface="Symbol" pitchFamily="18" charset="2"/>
              </a:rPr>
              <a:t>lungo</a:t>
            </a:r>
            <a:r>
              <a:rPr lang="en-US" altLang="en-US" sz="2100" dirty="0">
                <a:sym typeface="Symbol" pitchFamily="18" charset="2"/>
              </a:rPr>
              <a:t> la catena.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>
                <a:sym typeface="Symbol" pitchFamily="18" charset="2"/>
              </a:rPr>
              <a:t>L’ultimo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della</a:t>
            </a:r>
            <a:r>
              <a:rPr lang="en-US" altLang="en-US" sz="2100" dirty="0">
                <a:sym typeface="Symbol" pitchFamily="18" charset="2"/>
              </a:rPr>
              <a:t> catena è </a:t>
            </a:r>
            <a:r>
              <a:rPr lang="en-US" altLang="en-US" sz="2100" dirty="0" err="1">
                <a:sym typeface="Symbol" pitchFamily="18" charset="2"/>
              </a:rPr>
              <a:t>talvolta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chiamato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it-IT" altLang="en-US" i="1" dirty="0">
                <a:sym typeface="Symbol" pitchFamily="18" charset="2"/>
              </a:rPr>
              <a:t></a:t>
            </a:r>
            <a:r>
              <a:rPr lang="en-US" altLang="en-US" sz="2100" dirty="0">
                <a:sym typeface="Symbol" pitchFamily="18" charset="2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sym typeface="Symbol" pitchFamily="18" charset="2"/>
              </a:rPr>
              <a:t>Il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 </a:t>
            </a:r>
            <a:r>
              <a:rPr lang="en-US" altLang="en-US" sz="2100" dirty="0" err="1">
                <a:sym typeface="Symbol" pitchFamily="18" charset="2"/>
              </a:rPr>
              <a:t>nei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sistemi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comuni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contrassegnato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nel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sistema</a:t>
            </a:r>
            <a:r>
              <a:rPr lang="en-US" altLang="en-US" sz="2100" dirty="0">
                <a:sym typeface="Symbol" pitchFamily="18" charset="2"/>
              </a:rPr>
              <a:t>  IUPAC, dal </a:t>
            </a:r>
            <a:r>
              <a:rPr lang="en-US" altLang="en-US" sz="2100" dirty="0" err="1">
                <a:sym typeface="Symbol" pitchFamily="18" charset="2"/>
              </a:rPr>
              <a:t>numero</a:t>
            </a:r>
            <a:r>
              <a:rPr lang="en-US" altLang="en-US" sz="2100" dirty="0">
                <a:sym typeface="Symbol" pitchFamily="18" charset="2"/>
              </a:rPr>
              <a:t> 2 (C2).</a:t>
            </a:r>
          </a:p>
        </p:txBody>
      </p:sp>
      <p:pic>
        <p:nvPicPr>
          <p:cNvPr id="6" name="Picture 7" descr="00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47778"/>
            <a:ext cx="4038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4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-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Preparazione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71244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[1]	</a:t>
            </a:r>
            <a:r>
              <a:rPr lang="en-US" altLang="en-US" dirty="0" err="1">
                <a:sym typeface="Symbol" pitchFamily="18" charset="2"/>
              </a:rPr>
              <a:t>Ossidazione</a:t>
            </a:r>
            <a:r>
              <a:rPr lang="en-US" altLang="en-US" dirty="0">
                <a:sym typeface="Symbol" pitchFamily="18" charset="2"/>
              </a:rPr>
              <a:t> di </a:t>
            </a:r>
            <a:r>
              <a:rPr lang="en-US" altLang="en-US" dirty="0" err="1">
                <a:sym typeface="Symbol" pitchFamily="18" charset="2"/>
              </a:rPr>
              <a:t>alcoli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°</a:t>
            </a:r>
            <a:r>
              <a:rPr lang="en-US" altLang="en-US" dirty="0">
                <a:sym typeface="Symbol" pitchFamily="18" charset="2"/>
              </a:rPr>
              <a:t> </a:t>
            </a:r>
          </a:p>
        </p:txBody>
      </p:sp>
      <p:pic>
        <p:nvPicPr>
          <p:cNvPr id="4" name="Picture 7" descr="00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35" y="1431768"/>
            <a:ext cx="363993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2791176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[2]	</a:t>
            </a:r>
            <a:r>
              <a:rPr lang="en-US" altLang="en-US" dirty="0" err="1">
                <a:sym typeface="Symbol" pitchFamily="18" charset="2"/>
              </a:rPr>
              <a:t>Ossidazione</a:t>
            </a:r>
            <a:r>
              <a:rPr lang="en-US" altLang="en-US" dirty="0">
                <a:sym typeface="Symbol" pitchFamily="18" charset="2"/>
              </a:rPr>
              <a:t> di </a:t>
            </a:r>
            <a:r>
              <a:rPr lang="en-US" altLang="en-US" dirty="0" err="1">
                <a:sym typeface="Symbol" pitchFamily="18" charset="2"/>
              </a:rPr>
              <a:t>alchilbenzeni</a:t>
            </a:r>
            <a:endParaRPr lang="en-US" altLang="en-US" dirty="0">
              <a:sym typeface="Symbol" pitchFamily="18" charset="2"/>
            </a:endParaRPr>
          </a:p>
        </p:txBody>
      </p:sp>
      <p:pic>
        <p:nvPicPr>
          <p:cNvPr id="6" name="Picture 9" descr="000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10504"/>
            <a:ext cx="58006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4869912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[3]	Rottura Ossidativa degli Alchini</a:t>
            </a:r>
          </a:p>
        </p:txBody>
      </p:sp>
      <p:pic>
        <p:nvPicPr>
          <p:cNvPr id="8" name="Picture 8" descr="000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87" y="5589240"/>
            <a:ext cx="484823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3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-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90872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La parte </a:t>
            </a:r>
            <a:r>
              <a:rPr lang="en-US" altLang="en-US" dirty="0" err="1">
                <a:sym typeface="Symbol" pitchFamily="18" charset="2"/>
              </a:rPr>
              <a:t>più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reattiva</a:t>
            </a:r>
            <a:r>
              <a:rPr lang="en-US" altLang="en-US" dirty="0">
                <a:sym typeface="Symbol" pitchFamily="18" charset="2"/>
              </a:rPr>
              <a:t> di un </a:t>
            </a:r>
            <a:r>
              <a:rPr lang="en-US" altLang="en-US" dirty="0" err="1">
                <a:sym typeface="Symbol" pitchFamily="18" charset="2"/>
              </a:rPr>
              <a:t>acido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carbossilico</a:t>
            </a:r>
            <a:r>
              <a:rPr lang="en-US" altLang="en-US" dirty="0">
                <a:sym typeface="Symbol" pitchFamily="18" charset="2"/>
              </a:rPr>
              <a:t> è </a:t>
            </a:r>
            <a:r>
              <a:rPr lang="en-US" altLang="en-US" dirty="0" err="1">
                <a:sym typeface="Symbol" pitchFamily="18" charset="2"/>
              </a:rPr>
              <a:t>il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suo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legame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polare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O—H</a:t>
            </a:r>
            <a:r>
              <a:rPr lang="en-US" altLang="en-US" dirty="0">
                <a:sym typeface="Symbol" pitchFamily="18" charset="2"/>
              </a:rPr>
              <a:t>, </a:t>
            </a:r>
            <a:r>
              <a:rPr lang="en-US" altLang="en-US" dirty="0" err="1">
                <a:sym typeface="Symbol" pitchFamily="18" charset="2"/>
              </a:rPr>
              <a:t>che</a:t>
            </a:r>
            <a:r>
              <a:rPr lang="en-US" altLang="en-US" dirty="0">
                <a:sym typeface="Symbol" pitchFamily="18" charset="2"/>
              </a:rPr>
              <a:t> è </a:t>
            </a:r>
            <a:r>
              <a:rPr lang="en-US" altLang="en-US" dirty="0" err="1">
                <a:sym typeface="Symbol" pitchFamily="18" charset="2"/>
              </a:rPr>
              <a:t>facilmente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rotto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dalle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basi</a:t>
            </a:r>
            <a:r>
              <a:rPr lang="en-US" altLang="en-US" dirty="0">
                <a:sym typeface="Symbol" pitchFamily="18" charset="2"/>
              </a:rPr>
              <a:t>.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8113"/>
          <a:stretch/>
        </p:blipFill>
        <p:spPr bwMode="auto">
          <a:xfrm>
            <a:off x="1646262" y="1739717"/>
            <a:ext cx="5734050" cy="15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9512" y="3318892"/>
            <a:ext cx="868680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sym typeface="Symbol" pitchFamily="18" charset="2"/>
              </a:rPr>
              <a:t>I </a:t>
            </a:r>
            <a:r>
              <a:rPr lang="en-US" altLang="en-US" sz="2100" dirty="0" err="1">
                <a:sym typeface="Symbol" pitchFamily="18" charset="2"/>
              </a:rPr>
              <a:t>doppietti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elettronici</a:t>
            </a:r>
            <a:r>
              <a:rPr lang="en-US" altLang="en-US" sz="2100" dirty="0">
                <a:sym typeface="Symbol" pitchFamily="18" charset="2"/>
              </a:rPr>
              <a:t> di non </a:t>
            </a:r>
            <a:r>
              <a:rPr lang="en-US" altLang="en-US" sz="2100" dirty="0" err="1">
                <a:sym typeface="Symbol" pitchFamily="18" charset="2"/>
              </a:rPr>
              <a:t>legame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sull’ossigeno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generano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siti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ricchi</a:t>
            </a:r>
            <a:r>
              <a:rPr lang="en-US" altLang="en-US" sz="2100" dirty="0">
                <a:sym typeface="Symbol" pitchFamily="18" charset="2"/>
              </a:rPr>
              <a:t> di </a:t>
            </a:r>
            <a:r>
              <a:rPr lang="en-US" altLang="en-US" sz="2100" dirty="0" err="1">
                <a:sym typeface="Symbol" pitchFamily="18" charset="2"/>
              </a:rPr>
              <a:t>elettroni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che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possono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essere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protonati</a:t>
            </a:r>
            <a:r>
              <a:rPr lang="en-US" altLang="en-US" sz="2100" dirty="0">
                <a:sym typeface="Symbol" pitchFamily="18" charset="2"/>
              </a:rPr>
              <a:t> da </a:t>
            </a:r>
            <a:r>
              <a:rPr lang="en-US" altLang="en-US" sz="2100" dirty="0" err="1">
                <a:sym typeface="Symbol" pitchFamily="18" charset="2"/>
              </a:rPr>
              <a:t>acidi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forti</a:t>
            </a:r>
            <a:r>
              <a:rPr lang="en-US" altLang="en-US" sz="2100" dirty="0">
                <a:sym typeface="Symbol" pitchFamily="18" charset="2"/>
              </a:rPr>
              <a:t> (H—A).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sym typeface="Symbol" pitchFamily="18" charset="2"/>
              </a:rPr>
              <a:t>La </a:t>
            </a:r>
            <a:r>
              <a:rPr lang="en-US" altLang="en-US" sz="2100" dirty="0" err="1">
                <a:sym typeface="Symbol" pitchFamily="18" charset="2"/>
              </a:rPr>
              <a:t>protonazione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avviene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all’ossigeno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carbonilico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perchè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l’acido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coniugato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risultante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stabilizzato</a:t>
            </a:r>
            <a:r>
              <a:rPr lang="en-US" altLang="en-US" sz="2100" dirty="0">
                <a:sym typeface="Symbol" pitchFamily="18" charset="2"/>
              </a:rPr>
              <a:t> per </a:t>
            </a:r>
            <a:r>
              <a:rPr lang="en-US" altLang="en-US" sz="2100" dirty="0" err="1">
                <a:sym typeface="Symbol" pitchFamily="18" charset="2"/>
              </a:rPr>
              <a:t>risonanza</a:t>
            </a:r>
            <a:r>
              <a:rPr lang="en-US" altLang="en-US" sz="2100" dirty="0">
                <a:sym typeface="Symbol" pitchFamily="18" charset="2"/>
              </a:rPr>
              <a:t> (</a:t>
            </a:r>
            <a:r>
              <a:rPr lang="en-US" altLang="en-US" sz="2100" dirty="0" err="1">
                <a:sym typeface="Symbol" pitchFamily="18" charset="2"/>
              </a:rPr>
              <a:t>Possibilità</a:t>
            </a:r>
            <a:r>
              <a:rPr lang="en-US" altLang="en-US" sz="2100" dirty="0">
                <a:sym typeface="Symbol" pitchFamily="18" charset="2"/>
              </a:rPr>
              <a:t> [1</a:t>
            </a:r>
            <a:r>
              <a:rPr lang="en-US" altLang="en-US" sz="2100" dirty="0" smtClean="0">
                <a:sym typeface="Symbol" pitchFamily="18" charset="2"/>
              </a:rPr>
              <a:t>])</a:t>
            </a:r>
            <a:r>
              <a:rPr lang="en-US" altLang="en-US" sz="2100" i="1" dirty="0" smtClean="0">
                <a:sym typeface="Symbol" pitchFamily="18" charset="2"/>
              </a:rPr>
              <a:t>.</a:t>
            </a:r>
            <a:endParaRPr lang="en-US" altLang="en-US" sz="2100" i="1" dirty="0">
              <a:sym typeface="Symbol" pitchFamily="18" charset="2"/>
            </a:endParaRPr>
          </a:p>
        </p:txBody>
      </p:sp>
      <p:pic>
        <p:nvPicPr>
          <p:cNvPr id="12" name="Picture 6" descr="000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40" y="5186888"/>
            <a:ext cx="405966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7944" y="2708920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Anione Carbossilato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010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–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r>
              <a:rPr lang="en-US" altLang="en-US" sz="2800" dirty="0" smtClean="0">
                <a:solidFill>
                  <a:srgbClr val="FF0000"/>
                </a:solidFill>
              </a:rPr>
              <a:t> ~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6" descr="00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6" y="1526927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395536" y="764927"/>
            <a:ext cx="854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err="1">
                <a:sym typeface="Symbol" pitchFamily="18" charset="2"/>
              </a:rPr>
              <a:t>Gli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acidi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carbossilici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sono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acidi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relativamente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forti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perchè</a:t>
            </a:r>
            <a:r>
              <a:rPr lang="en-US" altLang="en-US" sz="1800" dirty="0">
                <a:sym typeface="Symbol" pitchFamily="18" charset="2"/>
              </a:rPr>
              <a:t> la </a:t>
            </a:r>
            <a:r>
              <a:rPr lang="en-US" altLang="en-US" sz="1800" dirty="0" err="1">
                <a:sym typeface="Symbol" pitchFamily="18" charset="2"/>
              </a:rPr>
              <a:t>deprotonazione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/>
            <a:r>
              <a:rPr lang="en-US" altLang="en-US" sz="1800" dirty="0">
                <a:sym typeface="Symbol" pitchFamily="18" charset="2"/>
              </a:rPr>
              <a:t> forma </a:t>
            </a:r>
            <a:r>
              <a:rPr lang="en-US" altLang="en-US" sz="1800" dirty="0" err="1">
                <a:sym typeface="Symbol" pitchFamily="18" charset="2"/>
              </a:rPr>
              <a:t>una</a:t>
            </a:r>
            <a:r>
              <a:rPr lang="en-US" altLang="en-US" sz="1800" dirty="0">
                <a:sym typeface="Symbol" pitchFamily="18" charset="2"/>
              </a:rPr>
              <a:t> base </a:t>
            </a:r>
            <a:r>
              <a:rPr lang="en-US" altLang="en-US" sz="1800" dirty="0" err="1">
                <a:sym typeface="Symbol" pitchFamily="18" charset="2"/>
              </a:rPr>
              <a:t>coniugata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stabilizzata</a:t>
            </a:r>
            <a:r>
              <a:rPr lang="en-US" altLang="en-US" sz="1800" dirty="0">
                <a:sym typeface="Symbol" pitchFamily="18" charset="2"/>
              </a:rPr>
              <a:t> per </a:t>
            </a:r>
            <a:r>
              <a:rPr lang="en-US" altLang="en-US" sz="1800" dirty="0" err="1">
                <a:sym typeface="Symbol" pitchFamily="18" charset="2"/>
              </a:rPr>
              <a:t>risonanza</a:t>
            </a:r>
            <a:endParaRPr lang="it-IT" altLang="en-US" sz="1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680" y="3087075"/>
            <a:ext cx="8686800" cy="21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>
                <a:sym typeface="Symbol" pitchFamily="18" charset="2"/>
              </a:rPr>
              <a:t>Un acido può essere deprotonato da una base, il cui acido coniugato abbia p</a:t>
            </a:r>
            <a:r>
              <a:rPr lang="en-US" altLang="en-US" sz="1800" i="1">
                <a:sym typeface="Symbol" pitchFamily="18" charset="2"/>
              </a:rPr>
              <a:t>K</a:t>
            </a:r>
            <a:r>
              <a:rPr lang="en-US" altLang="en-US" sz="1800" baseline="-25000">
                <a:sym typeface="Symbol" pitchFamily="18" charset="2"/>
              </a:rPr>
              <a:t>a</a:t>
            </a:r>
            <a:r>
              <a:rPr lang="en-US" altLang="en-US" sz="1800">
                <a:sym typeface="Symbol" pitchFamily="18" charset="2"/>
              </a:rPr>
              <a:t> più alto.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>
                <a:sym typeface="Symbol" pitchFamily="18" charset="2"/>
              </a:rPr>
              <a:t>Poiché il valore di p</a:t>
            </a:r>
            <a:r>
              <a:rPr lang="en-US" altLang="en-US" sz="1800" i="1">
                <a:sym typeface="Symbol" pitchFamily="18" charset="2"/>
              </a:rPr>
              <a:t>K</a:t>
            </a:r>
            <a:r>
              <a:rPr lang="en-US" altLang="en-US" sz="1800" baseline="-25000">
                <a:sym typeface="Symbol" pitchFamily="18" charset="2"/>
              </a:rPr>
              <a:t>a</a:t>
            </a:r>
            <a:r>
              <a:rPr lang="en-US" altLang="en-US" sz="1800">
                <a:sym typeface="Symbol" pitchFamily="18" charset="2"/>
              </a:rPr>
              <a:t> di molti acidi carbossilici è ~5, le basi il cui acido coniugato ha un valore di p</a:t>
            </a:r>
            <a:r>
              <a:rPr lang="en-US" altLang="en-US" sz="1800" i="1">
                <a:sym typeface="Symbol" pitchFamily="18" charset="2"/>
              </a:rPr>
              <a:t>K</a:t>
            </a:r>
            <a:r>
              <a:rPr lang="en-US" altLang="en-US" sz="1800" baseline="-25000">
                <a:sym typeface="Symbol" pitchFamily="18" charset="2"/>
              </a:rPr>
              <a:t>a</a:t>
            </a:r>
            <a:r>
              <a:rPr lang="en-US" altLang="en-US" sz="1800">
                <a:sym typeface="Symbol" pitchFamily="18" charset="2"/>
              </a:rPr>
              <a:t> maggiore di 5 sono sofficientemente forti da deprotonarlo.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>
                <a:sym typeface="Symbol" pitchFamily="18" charset="2"/>
              </a:rPr>
              <a:t>Un acido carbossilico può essere deprotonato sia dall’idrossido di sodio (NaOH, base forte) che dal bicarbonato di sodio (NaHCO</a:t>
            </a:r>
            <a:r>
              <a:rPr lang="en-US" altLang="en-US" sz="1800" baseline="-25000">
                <a:sym typeface="Symbol" pitchFamily="18" charset="2"/>
              </a:rPr>
              <a:t>3</a:t>
            </a:r>
            <a:r>
              <a:rPr lang="en-US" altLang="en-US" sz="1800">
                <a:sym typeface="Symbol" pitchFamily="18" charset="2"/>
              </a:rPr>
              <a:t>, base debole)</a:t>
            </a:r>
          </a:p>
        </p:txBody>
      </p:sp>
      <p:pic>
        <p:nvPicPr>
          <p:cNvPr id="6" name="Picture 6" descr="0008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b="54226"/>
          <a:stretch/>
        </p:blipFill>
        <p:spPr bwMode="auto">
          <a:xfrm>
            <a:off x="1844387" y="5297760"/>
            <a:ext cx="545522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Acidi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Carbossilici</a:t>
            </a:r>
            <a:r>
              <a:rPr lang="en-US" altLang="en-US" sz="2800" dirty="0" smtClean="0">
                <a:solidFill>
                  <a:srgbClr val="FF0000"/>
                </a:solidFill>
              </a:rPr>
              <a:t> –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Reazioni</a:t>
            </a:r>
            <a:r>
              <a:rPr lang="en-US" altLang="en-US" sz="2800" dirty="0" smtClean="0">
                <a:solidFill>
                  <a:srgbClr val="FF0000"/>
                </a:solidFill>
              </a:rPr>
              <a:t> ~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908720"/>
            <a:ext cx="8686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300">
                <a:sym typeface="Symbol" pitchFamily="18" charset="2"/>
              </a:rPr>
              <a:t>La stabilizzazione per risonanza spiega perchè gli acidi carbossilici sono più acidi di altri composti con legami O—H, come alcoli e fenoli.</a:t>
            </a:r>
          </a:p>
        </p:txBody>
      </p:sp>
      <p:pic>
        <p:nvPicPr>
          <p:cNvPr id="8" name="Picture 8" descr="00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2856"/>
            <a:ext cx="5334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4419600"/>
            <a:ext cx="8686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4213" indent="-2270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300">
                <a:sym typeface="Symbol" pitchFamily="18" charset="2"/>
              </a:rPr>
              <a:t>Per capire l’acidità relativa dell’etanolo, del fenolo e dell’acido acetico occorre paragonare la stabiltà delle loro basi coniugate, e usare la regola seguente: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2300">
                <a:sym typeface="Symbol" pitchFamily="18" charset="2"/>
              </a:rPr>
              <a:t>- Ogni fattore che stabilizza una base coniugata </a:t>
            </a:r>
            <a:r>
              <a:rPr lang="en-US" altLang="en-US" sz="2100">
                <a:sym typeface="Symbol" pitchFamily="18" charset="2"/>
              </a:rPr>
              <a:t>A:</a:t>
            </a:r>
            <a:r>
              <a:rPr lang="en-US" altLang="en-US" sz="1800">
                <a:cs typeface="Arial" charset="0"/>
                <a:sym typeface="Symbol" pitchFamily="18" charset="2"/>
              </a:rPr>
              <a:t>¯</a:t>
            </a:r>
            <a:r>
              <a:rPr lang="en-US" altLang="en-US" sz="2100">
                <a:cs typeface="Arial" charset="0"/>
                <a:sym typeface="Symbol" pitchFamily="18" charset="2"/>
              </a:rPr>
              <a:t> rende l’acido di partenza H—A più acido.</a:t>
            </a:r>
            <a:endParaRPr lang="en-US" altLang="en-US" sz="21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12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933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Laurini Erik</cp:lastModifiedBy>
  <cp:revision>60</cp:revision>
  <dcterms:created xsi:type="dcterms:W3CDTF">2016-10-29T10:32:52Z</dcterms:created>
  <dcterms:modified xsi:type="dcterms:W3CDTF">2017-01-25T10:40:34Z</dcterms:modified>
</cp:coreProperties>
</file>