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 smtClean="0"/>
              <a:t>Chimica</a:t>
            </a:r>
            <a:r>
              <a:rPr lang="en-US" altLang="en-US" sz="4400" dirty="0" smtClean="0"/>
              <a:t> </a:t>
            </a:r>
            <a:r>
              <a:rPr lang="en-US" altLang="en-US" sz="4400" dirty="0" err="1"/>
              <a:t>O</a:t>
            </a:r>
            <a:r>
              <a:rPr lang="en-US" altLang="en-US" sz="4400" dirty="0" err="1" smtClean="0"/>
              <a:t>rganica</a:t>
            </a:r>
            <a:r>
              <a:rPr lang="en-US" altLang="en-US" sz="4400" dirty="0" smtClean="0"/>
              <a:t> e </a:t>
            </a:r>
            <a:r>
              <a:rPr lang="en-US" altLang="en-US" sz="4400" dirty="0" err="1" smtClean="0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67620" y="2348880"/>
            <a:ext cx="320876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dirty="0" smtClean="0">
                <a:latin typeface="Times New Roman" pitchFamily="18" charset="0"/>
              </a:rPr>
              <a:t>Prof. Sabrina Pricl</a:t>
            </a: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solidFill>
                  <a:srgbClr val="FF0000"/>
                </a:solidFill>
                <a:latin typeface="Times New Roman" pitchFamily="18" charset="0"/>
              </a:rPr>
              <a:t>ALDEIDI&amp;CHETONI</a:t>
            </a: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228600" y="908720"/>
            <a:ext cx="86868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4538" indent="-7445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100" dirty="0" err="1" smtClean="0"/>
              <a:t>Composti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hanno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soltanto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e di </a:t>
            </a:r>
            <a:r>
              <a:rPr lang="en-US" altLang="en-US" sz="2100" dirty="0" err="1"/>
              <a:t>idrogeno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 al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carbonilico</a:t>
            </a:r>
            <a:endParaRPr lang="en-US" altLang="en-US" sz="2100" dirty="0"/>
          </a:p>
        </p:txBody>
      </p:sp>
      <p:pic>
        <p:nvPicPr>
          <p:cNvPr id="13" name="Picture 25" descr="000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71006"/>
            <a:ext cx="4419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4800" y="5157192"/>
            <a:ext cx="8686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100" dirty="0" err="1"/>
              <a:t>Aldeidi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chetoni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contengono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carbonilico</a:t>
            </a:r>
            <a:r>
              <a:rPr lang="en-US" altLang="en-US" sz="2100" dirty="0"/>
              <a:t>. Un </a:t>
            </a:r>
            <a:r>
              <a:rPr lang="en-US" altLang="en-US" sz="2100" dirty="0" err="1"/>
              <a:t>aldeide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contiene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almeno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atomo</a:t>
            </a:r>
            <a:r>
              <a:rPr lang="en-US" altLang="en-US" sz="2100" dirty="0"/>
              <a:t> di H legato al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carbonilico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mentre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chetone</a:t>
            </a:r>
            <a:r>
              <a:rPr lang="en-US" altLang="en-US" sz="2100" dirty="0"/>
              <a:t> ha due </a:t>
            </a:r>
            <a:r>
              <a:rPr lang="en-US" altLang="en-US" sz="2100" dirty="0" err="1"/>
              <a:t>gruppi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alchilici</a:t>
            </a:r>
            <a:r>
              <a:rPr lang="en-US" altLang="en-US" sz="2100" dirty="0"/>
              <a:t> o </a:t>
            </a:r>
            <a:r>
              <a:rPr lang="en-US" altLang="en-US" sz="2100" dirty="0" err="1"/>
              <a:t>arilici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56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498600"/>
            <a:ext cx="8686800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/>
              <a:t>Se il CHO è legato ad una catena di atomi di carbonio, bisogna trovare la catena più lunga contenente il gruppo CHO, e sostituire l’ultima lettera </a:t>
            </a:r>
            <a:r>
              <a:rPr lang="en-US" altLang="en-US" sz="2200" i="1"/>
              <a:t>–o</a:t>
            </a:r>
            <a:r>
              <a:rPr lang="en-US" altLang="en-US" sz="2200"/>
              <a:t> del nome dell’alcano progenitore con il suffisso </a:t>
            </a:r>
            <a:r>
              <a:rPr lang="en-US" altLang="en-US" sz="2200" i="1"/>
              <a:t>–ale</a:t>
            </a:r>
            <a:r>
              <a:rPr lang="en-US" altLang="en-US" sz="2200"/>
              <a:t>. Se il gruppo CHO è legato ad un anello, al nome dell’anello viene aggiunto il suffisso </a:t>
            </a:r>
            <a:r>
              <a:rPr lang="en-US" altLang="en-US" sz="2200" i="1">
                <a:solidFill>
                  <a:schemeClr val="accent2"/>
                </a:solidFill>
              </a:rPr>
              <a:t>–carbaldeide</a:t>
            </a:r>
            <a:r>
              <a:rPr lang="en-US" altLang="en-US" sz="220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/>
              <a:t>Numerare la catena di atomi di carbonio o l’anello assegnando al gruppo CHO il numero 1, ma omettere questo numero dal nome dell’aldeide. Utilizzare poi tutte le altre regole di nomenclatura.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974725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/>
              <a:t>Nomenclatura di aldeidi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7" y="4959351"/>
            <a:ext cx="6880225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14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620688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/>
              <a:t>Nomenclatura</a:t>
            </a:r>
            <a:r>
              <a:rPr lang="en-US" altLang="en-US" sz="2500" u="sng" dirty="0"/>
              <a:t> di </a:t>
            </a:r>
            <a:r>
              <a:rPr lang="en-US" altLang="en-US" sz="2500" u="sng" dirty="0" err="1"/>
              <a:t>aldeidi</a:t>
            </a:r>
            <a:endParaRPr lang="en-US" altLang="en-US" sz="2500" u="sng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6868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/>
              <a:t>Come </a:t>
            </a: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acidi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carbossilici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molte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aldeidi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semplici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hanno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nomi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comuni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ampiamente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utilizzati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/>
              <a:t>Un </a:t>
            </a:r>
            <a:r>
              <a:rPr lang="en-US" altLang="en-US" sz="2100" dirty="0" err="1"/>
              <a:t>nome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comune</a:t>
            </a:r>
            <a:r>
              <a:rPr lang="en-US" altLang="en-US" sz="2100" dirty="0"/>
              <a:t> per </a:t>
            </a:r>
            <a:r>
              <a:rPr lang="en-US" altLang="en-US" sz="2100" dirty="0" err="1"/>
              <a:t>un’aldeide</a:t>
            </a:r>
            <a:r>
              <a:rPr lang="en-US" altLang="en-US" sz="2100" dirty="0"/>
              <a:t> è </a:t>
            </a:r>
            <a:r>
              <a:rPr lang="en-US" altLang="en-US" sz="2100" dirty="0" err="1"/>
              <a:t>formato</a:t>
            </a:r>
            <a:r>
              <a:rPr lang="en-US" altLang="en-US" sz="2100" dirty="0"/>
              <a:t> dal </a:t>
            </a:r>
            <a:r>
              <a:rPr lang="en-US" altLang="en-US" sz="2100" dirty="0" err="1"/>
              <a:t>nome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comune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composto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progenitore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aggiungendo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suffisso</a:t>
            </a:r>
            <a:r>
              <a:rPr lang="en-US" altLang="en-US" sz="2100" dirty="0"/>
              <a:t> </a:t>
            </a:r>
            <a:r>
              <a:rPr lang="en-US" altLang="en-US" sz="2100" i="1" dirty="0"/>
              <a:t>-</a:t>
            </a:r>
            <a:r>
              <a:rPr lang="en-US" altLang="en-US" sz="2100" i="1" dirty="0" err="1"/>
              <a:t>aldeide</a:t>
            </a:r>
            <a:r>
              <a:rPr lang="en-US" altLang="en-US" sz="2100" dirty="0"/>
              <a:t>.</a:t>
            </a:r>
          </a:p>
        </p:txBody>
      </p:sp>
      <p:pic>
        <p:nvPicPr>
          <p:cNvPr id="8" name="Picture 7" descr="000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5867400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343400"/>
            <a:ext cx="86868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/>
              <a:t>Si usano lettere greche per assegnare la posizione dei sostituenti qualora si utilizzi una nomenclatura di tipo comune.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002213"/>
            <a:ext cx="2709863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08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620688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/>
              <a:t>Nomenclatura</a:t>
            </a:r>
            <a:r>
              <a:rPr lang="en-US" altLang="en-US" sz="2500" u="sng" dirty="0"/>
              <a:t> di </a:t>
            </a:r>
            <a:r>
              <a:rPr lang="en-US" altLang="en-US" sz="2500" u="sng" dirty="0" err="1" smtClean="0"/>
              <a:t>chetoni</a:t>
            </a:r>
            <a:endParaRPr lang="en-US" altLang="en-US" sz="2500" u="sng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1228725"/>
            <a:ext cx="868680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Nel</a:t>
            </a:r>
            <a:r>
              <a:rPr lang="en-US" altLang="en-US" dirty="0"/>
              <a:t> </a:t>
            </a:r>
            <a:r>
              <a:rPr lang="en-US" altLang="en-US" dirty="0" err="1"/>
              <a:t>sistema</a:t>
            </a:r>
            <a:r>
              <a:rPr lang="en-US" altLang="en-US" dirty="0"/>
              <a:t> IUPAC, </a:t>
            </a:r>
            <a:r>
              <a:rPr lang="en-US" altLang="en-US" dirty="0" err="1"/>
              <a:t>tutti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chetoni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identificati</a:t>
            </a:r>
            <a:r>
              <a:rPr lang="en-US" altLang="en-US" dirty="0"/>
              <a:t> con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suffisso</a:t>
            </a:r>
            <a:r>
              <a:rPr lang="en-US" altLang="en-US" dirty="0"/>
              <a:t> “</a:t>
            </a:r>
            <a:r>
              <a:rPr lang="en-US" altLang="en-US" dirty="0">
                <a:solidFill>
                  <a:srgbClr val="FF0000"/>
                </a:solidFill>
              </a:rPr>
              <a:t>one</a:t>
            </a:r>
            <a:r>
              <a:rPr lang="en-US" altLang="en-US" dirty="0"/>
              <a:t>”.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Trovare</a:t>
            </a:r>
            <a:r>
              <a:rPr lang="en-US" altLang="en-US" dirty="0"/>
              <a:t> la catena di </a:t>
            </a:r>
            <a:r>
              <a:rPr lang="en-US" altLang="en-US" dirty="0" err="1"/>
              <a:t>atomi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</a:t>
            </a:r>
            <a:r>
              <a:rPr lang="en-US" altLang="en-US" dirty="0" err="1"/>
              <a:t>lunga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contiene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chetone</a:t>
            </a:r>
            <a:r>
              <a:rPr lang="en-US" altLang="en-US" dirty="0"/>
              <a:t> e </a:t>
            </a:r>
            <a:r>
              <a:rPr lang="en-US" altLang="en-US" dirty="0" err="1"/>
              <a:t>modificre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nome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catena </a:t>
            </a:r>
            <a:r>
              <a:rPr lang="en-US" altLang="en-US" dirty="0" err="1"/>
              <a:t>cambiando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suffisso</a:t>
            </a:r>
            <a:r>
              <a:rPr lang="en-US" altLang="en-US" dirty="0"/>
              <a:t> da </a:t>
            </a:r>
            <a:r>
              <a:rPr lang="en-US" altLang="en-US" i="1" dirty="0">
                <a:solidFill>
                  <a:srgbClr val="FF0000"/>
                </a:solidFill>
              </a:rPr>
              <a:t>–</a:t>
            </a:r>
            <a:r>
              <a:rPr lang="en-US" altLang="en-US" i="1" dirty="0" err="1">
                <a:solidFill>
                  <a:srgbClr val="FF0000"/>
                </a:solidFill>
              </a:rPr>
              <a:t>ano</a:t>
            </a:r>
            <a:r>
              <a:rPr lang="en-US" altLang="en-US" i="1" dirty="0">
                <a:solidFill>
                  <a:srgbClr val="FF0000"/>
                </a:solidFill>
              </a:rPr>
              <a:t> in -one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Numerare</a:t>
            </a:r>
            <a:r>
              <a:rPr lang="en-US" altLang="en-US" dirty="0"/>
              <a:t> la catena di </a:t>
            </a:r>
            <a:r>
              <a:rPr lang="en-US" altLang="en-US" dirty="0" err="1"/>
              <a:t>atomi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in </a:t>
            </a:r>
            <a:r>
              <a:rPr lang="en-US" altLang="en-US" dirty="0" err="1"/>
              <a:t>modo</a:t>
            </a:r>
            <a:r>
              <a:rPr lang="en-US" altLang="en-US" dirty="0"/>
              <a:t> da </a:t>
            </a:r>
            <a:r>
              <a:rPr lang="en-US" altLang="en-US" dirty="0" err="1"/>
              <a:t>assegnare</a:t>
            </a:r>
            <a:r>
              <a:rPr lang="en-US" altLang="en-US" dirty="0"/>
              <a:t> 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numero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basso. </a:t>
            </a:r>
            <a:r>
              <a:rPr lang="en-US" altLang="en-US" dirty="0" err="1"/>
              <a:t>Applicare</a:t>
            </a:r>
            <a:r>
              <a:rPr lang="en-US" altLang="en-US" dirty="0"/>
              <a:t> </a:t>
            </a:r>
            <a:r>
              <a:rPr lang="en-US" altLang="en-US" dirty="0" err="1"/>
              <a:t>quindi</a:t>
            </a:r>
            <a:r>
              <a:rPr lang="en-US" altLang="en-US" dirty="0"/>
              <a:t> </a:t>
            </a:r>
            <a:r>
              <a:rPr lang="en-US" altLang="en-US" dirty="0" err="1"/>
              <a:t>tutte</a:t>
            </a:r>
            <a:r>
              <a:rPr lang="en-US" altLang="en-US" dirty="0"/>
              <a:t> le </a:t>
            </a:r>
            <a:r>
              <a:rPr lang="en-US" altLang="en-US" dirty="0" err="1"/>
              <a:t>solite</a:t>
            </a:r>
            <a:r>
              <a:rPr lang="en-US" altLang="en-US" dirty="0"/>
              <a:t> </a:t>
            </a:r>
            <a:r>
              <a:rPr lang="en-US" altLang="en-US" dirty="0" err="1"/>
              <a:t>regole</a:t>
            </a:r>
            <a:r>
              <a:rPr lang="en-US" altLang="en-US" dirty="0"/>
              <a:t> di </a:t>
            </a:r>
            <a:r>
              <a:rPr lang="en-US" altLang="en-US" dirty="0" err="1"/>
              <a:t>nomenclatura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Con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chetoni</a:t>
            </a:r>
            <a:r>
              <a:rPr lang="en-US" altLang="en-US" dirty="0"/>
              <a:t> </a:t>
            </a:r>
            <a:r>
              <a:rPr lang="en-US" altLang="en-US" dirty="0" err="1"/>
              <a:t>ciclici</a:t>
            </a:r>
            <a:r>
              <a:rPr lang="en-US" altLang="en-US" dirty="0"/>
              <a:t>, </a:t>
            </a:r>
            <a:r>
              <a:rPr lang="en-US" altLang="en-US" dirty="0" err="1"/>
              <a:t>numerare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ciclo</a:t>
            </a:r>
            <a:r>
              <a:rPr lang="en-US" altLang="en-US" dirty="0"/>
              <a:t> </a:t>
            </a:r>
            <a:r>
              <a:rPr lang="en-US" altLang="en-US" dirty="0" err="1"/>
              <a:t>partendo</a:t>
            </a:r>
            <a:r>
              <a:rPr lang="en-US" altLang="en-US" dirty="0"/>
              <a:t> dal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, ma di </a:t>
            </a:r>
            <a:r>
              <a:rPr lang="en-US" altLang="en-US" dirty="0" err="1"/>
              <a:t>solito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numero</a:t>
            </a:r>
            <a:r>
              <a:rPr lang="en-US" altLang="en-US" dirty="0"/>
              <a:t> “1” è </a:t>
            </a:r>
            <a:r>
              <a:rPr lang="en-US" altLang="en-US" dirty="0" err="1"/>
              <a:t>omesso</a:t>
            </a:r>
            <a:r>
              <a:rPr lang="en-US" altLang="en-US" dirty="0"/>
              <a:t> dal </a:t>
            </a:r>
            <a:r>
              <a:rPr lang="en-US" altLang="en-US" dirty="0" err="1"/>
              <a:t>nome</a:t>
            </a:r>
            <a:r>
              <a:rPr lang="en-US" altLang="en-US" dirty="0"/>
              <a:t> del </a:t>
            </a:r>
            <a:r>
              <a:rPr lang="en-US" altLang="en-US" dirty="0" err="1"/>
              <a:t>chetone</a:t>
            </a:r>
            <a:r>
              <a:rPr lang="en-US" altLang="en-US" dirty="0"/>
              <a:t>. La </a:t>
            </a:r>
            <a:r>
              <a:rPr lang="en-US" altLang="en-US" dirty="0" err="1"/>
              <a:t>numerazione</a:t>
            </a:r>
            <a:r>
              <a:rPr lang="en-US" altLang="en-US" dirty="0"/>
              <a:t> al </a:t>
            </a:r>
            <a:r>
              <a:rPr lang="en-US" altLang="en-US" dirty="0" err="1"/>
              <a:t>ciclo</a:t>
            </a:r>
            <a:r>
              <a:rPr lang="en-US" altLang="en-US" dirty="0"/>
              <a:t> </a:t>
            </a:r>
            <a:r>
              <a:rPr lang="en-US" altLang="en-US" dirty="0" err="1"/>
              <a:t>si</a:t>
            </a:r>
            <a:r>
              <a:rPr lang="en-US" altLang="en-US" dirty="0"/>
              <a:t> </a:t>
            </a:r>
            <a:r>
              <a:rPr lang="en-US" altLang="en-US" dirty="0" err="1"/>
              <a:t>assegna</a:t>
            </a:r>
            <a:r>
              <a:rPr lang="en-US" altLang="en-US" dirty="0"/>
              <a:t> </a:t>
            </a:r>
            <a:r>
              <a:rPr lang="en-US" altLang="en-US" dirty="0" err="1"/>
              <a:t>percorrendo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ciclo</a:t>
            </a:r>
            <a:r>
              <a:rPr lang="en-US" altLang="en-US" dirty="0"/>
              <a:t> </a:t>
            </a:r>
            <a:r>
              <a:rPr lang="en-US" altLang="en-US" dirty="0" err="1"/>
              <a:t>partendo</a:t>
            </a:r>
            <a:r>
              <a:rPr lang="en-US" altLang="en-US" dirty="0"/>
              <a:t> dal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e </a:t>
            </a:r>
            <a:r>
              <a:rPr lang="en-US" altLang="en-US" dirty="0" err="1"/>
              <a:t>proseguendo</a:t>
            </a:r>
            <a:r>
              <a:rPr lang="en-US" altLang="en-US" dirty="0"/>
              <a:t> in </a:t>
            </a:r>
            <a:r>
              <a:rPr lang="en-US" altLang="en-US" dirty="0" err="1"/>
              <a:t>senso</a:t>
            </a:r>
            <a:r>
              <a:rPr lang="en-US" altLang="en-US" dirty="0"/>
              <a:t> </a:t>
            </a:r>
            <a:r>
              <a:rPr lang="en-US" altLang="en-US" dirty="0" err="1"/>
              <a:t>orario</a:t>
            </a:r>
            <a:r>
              <a:rPr lang="en-US" altLang="en-US" dirty="0"/>
              <a:t>, </a:t>
            </a:r>
            <a:r>
              <a:rPr lang="en-US" altLang="en-US" dirty="0" err="1"/>
              <a:t>oppure</a:t>
            </a:r>
            <a:r>
              <a:rPr lang="en-US" altLang="en-US" dirty="0"/>
              <a:t> </a:t>
            </a:r>
            <a:r>
              <a:rPr lang="en-US" altLang="en-US" dirty="0" err="1"/>
              <a:t>antiorario</a:t>
            </a:r>
            <a:r>
              <a:rPr lang="en-US" altLang="en-US" dirty="0"/>
              <a:t> per </a:t>
            </a:r>
            <a:r>
              <a:rPr lang="en-US" altLang="en-US" dirty="0" err="1"/>
              <a:t>ottenere</a:t>
            </a:r>
            <a:r>
              <a:rPr lang="en-US" altLang="en-US" dirty="0"/>
              <a:t> la </a:t>
            </a:r>
            <a:r>
              <a:rPr lang="en-US" altLang="en-US" dirty="0" err="1"/>
              <a:t>numerazione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</a:t>
            </a:r>
            <a:r>
              <a:rPr lang="en-US" altLang="en-US" dirty="0" err="1"/>
              <a:t>bassa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246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620688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/>
              <a:t>Nomenclatura</a:t>
            </a:r>
            <a:r>
              <a:rPr lang="en-US" altLang="en-US" sz="2500" u="sng" dirty="0"/>
              <a:t> di </a:t>
            </a:r>
            <a:r>
              <a:rPr lang="en-US" altLang="en-US" sz="2500" u="sng" dirty="0" err="1" smtClean="0"/>
              <a:t>chetoni</a:t>
            </a:r>
            <a:endParaRPr lang="en-US" altLang="en-US" sz="2500" u="sng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1228725"/>
            <a:ext cx="8686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Molti</a:t>
            </a:r>
            <a:r>
              <a:rPr lang="en-US" altLang="en-US" dirty="0"/>
              <a:t> </a:t>
            </a:r>
            <a:r>
              <a:rPr lang="en-US" altLang="en-US" dirty="0" err="1"/>
              <a:t>dei</a:t>
            </a:r>
            <a:r>
              <a:rPr lang="en-US" altLang="en-US" dirty="0"/>
              <a:t> </a:t>
            </a:r>
            <a:r>
              <a:rPr lang="en-US" altLang="en-US" dirty="0" err="1"/>
              <a:t>nomi</a:t>
            </a:r>
            <a:r>
              <a:rPr lang="en-US" altLang="en-US" dirty="0"/>
              <a:t> </a:t>
            </a:r>
            <a:r>
              <a:rPr lang="en-US" altLang="en-US" dirty="0" err="1"/>
              <a:t>comuni</a:t>
            </a:r>
            <a:r>
              <a:rPr lang="en-US" altLang="en-US" dirty="0"/>
              <a:t> per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chetoni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formati</a:t>
            </a:r>
            <a:r>
              <a:rPr lang="en-US" altLang="en-US" dirty="0"/>
              <a:t> </a:t>
            </a:r>
            <a:r>
              <a:rPr lang="en-US" altLang="en-US" dirty="0" err="1"/>
              <a:t>attraverso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nome</a:t>
            </a:r>
            <a:r>
              <a:rPr lang="en-US" altLang="en-US" dirty="0"/>
              <a:t> di </a:t>
            </a:r>
            <a:r>
              <a:rPr lang="en-US" altLang="en-US" dirty="0" err="1"/>
              <a:t>entrambi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alchilici</a:t>
            </a:r>
            <a:r>
              <a:rPr lang="en-US" altLang="en-US" dirty="0"/>
              <a:t> </a:t>
            </a:r>
            <a:r>
              <a:rPr lang="en-US" altLang="en-US" dirty="0" err="1"/>
              <a:t>legati</a:t>
            </a:r>
            <a:r>
              <a:rPr lang="en-US" altLang="en-US" dirty="0"/>
              <a:t> 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, in </a:t>
            </a:r>
            <a:r>
              <a:rPr lang="en-US" altLang="en-US" dirty="0" err="1"/>
              <a:t>ordine</a:t>
            </a:r>
            <a:r>
              <a:rPr lang="en-US" altLang="en-US" dirty="0"/>
              <a:t> </a:t>
            </a:r>
            <a:r>
              <a:rPr lang="en-US" altLang="en-US" dirty="0" err="1"/>
              <a:t>alfabetico</a:t>
            </a:r>
            <a:r>
              <a:rPr lang="en-US" altLang="en-US" dirty="0"/>
              <a:t>, e </a:t>
            </a:r>
            <a:r>
              <a:rPr lang="en-US" altLang="en-US" dirty="0" err="1"/>
              <a:t>aggiungendo</a:t>
            </a:r>
            <a:r>
              <a:rPr lang="en-US" altLang="en-US" dirty="0"/>
              <a:t> la </a:t>
            </a:r>
            <a:r>
              <a:rPr lang="en-US" altLang="en-US" dirty="0" err="1"/>
              <a:t>parola</a:t>
            </a:r>
            <a:r>
              <a:rPr lang="en-US" altLang="en-US" dirty="0"/>
              <a:t> “</a:t>
            </a:r>
            <a:r>
              <a:rPr lang="en-US" altLang="en-US" dirty="0" err="1"/>
              <a:t>chetone</a:t>
            </a:r>
            <a:r>
              <a:rPr lang="en-US" altLang="en-US" dirty="0"/>
              <a:t>”.</a:t>
            </a:r>
          </a:p>
        </p:txBody>
      </p:sp>
      <p:pic>
        <p:nvPicPr>
          <p:cNvPr id="5" name="Picture 5" descr="000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43200"/>
            <a:ext cx="61722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4283075"/>
            <a:ext cx="868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Tre dei nomi comuni più adoperati per chetoni semplici non seguono questa convenzione:</a:t>
            </a:r>
          </a:p>
        </p:txBody>
      </p:sp>
      <p:pic>
        <p:nvPicPr>
          <p:cNvPr id="7" name="Picture 7" descr="000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10188"/>
            <a:ext cx="5486400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78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Reazioni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3468688"/>
            <a:ext cx="8686800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800"/>
              <a:t>Aldeidi e chetoni reagiscono con i nucleofili.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800"/>
              <a:t>Se il numero di gruppi R attorno all’atomo di carbonio aumenta, la reattività del composto carbonilico diminuisce come descritto dall’ordine di reattività:</a:t>
            </a:r>
          </a:p>
        </p:txBody>
      </p:sp>
      <p:pic>
        <p:nvPicPr>
          <p:cNvPr id="4" name="Picture 8" descr="000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67238"/>
            <a:ext cx="601980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228600" y="607343"/>
            <a:ext cx="86868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dirty="0"/>
              <a:t>Due </a:t>
            </a:r>
            <a:r>
              <a:rPr lang="en-US" altLang="en-US" sz="2100" dirty="0" err="1"/>
              <a:t>caratteristiche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strutturali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determinano</a:t>
            </a:r>
            <a:r>
              <a:rPr lang="en-US" altLang="en-US" sz="2100" dirty="0"/>
              <a:t> la </a:t>
            </a:r>
            <a:r>
              <a:rPr lang="en-US" altLang="en-US" sz="2100" dirty="0" err="1"/>
              <a:t>chimica</a:t>
            </a:r>
            <a:r>
              <a:rPr lang="en-US" altLang="en-US" sz="2100" dirty="0"/>
              <a:t> e le </a:t>
            </a:r>
            <a:r>
              <a:rPr lang="en-US" altLang="en-US" sz="2100" dirty="0" err="1"/>
              <a:t>proprietà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aldeidi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chetoni</a:t>
            </a:r>
            <a:r>
              <a:rPr lang="en-US" altLang="en-US" sz="2100" dirty="0"/>
              <a:t>.</a:t>
            </a:r>
          </a:p>
        </p:txBody>
      </p:sp>
      <p:pic>
        <p:nvPicPr>
          <p:cNvPr id="6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54" y="1430740"/>
            <a:ext cx="5961291" cy="2011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577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Reazioni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05680" y="744388"/>
            <a:ext cx="868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è </a:t>
            </a:r>
            <a:r>
              <a:rPr lang="en-US" altLang="en-US" dirty="0" err="1"/>
              <a:t>ibridato</a:t>
            </a:r>
            <a:r>
              <a:rPr lang="en-US" altLang="en-US" dirty="0"/>
              <a:t> </a:t>
            </a:r>
            <a:r>
              <a:rPr lang="en-US" altLang="en-US" i="1" dirty="0"/>
              <a:t>sp</a:t>
            </a:r>
            <a:r>
              <a:rPr lang="en-US" altLang="en-US" baseline="30000" dirty="0"/>
              <a:t>2</a:t>
            </a:r>
            <a:r>
              <a:rPr lang="en-US" altLang="en-US" dirty="0"/>
              <a:t>, è </a:t>
            </a:r>
            <a:r>
              <a:rPr lang="en-US" altLang="en-US" dirty="0" err="1"/>
              <a:t>trigonale</a:t>
            </a:r>
            <a:r>
              <a:rPr lang="en-US" altLang="en-US" dirty="0"/>
              <a:t> </a:t>
            </a:r>
            <a:r>
              <a:rPr lang="en-US" altLang="en-US" dirty="0" err="1"/>
              <a:t>planare</a:t>
            </a:r>
            <a:r>
              <a:rPr lang="en-US" altLang="en-US" dirty="0"/>
              <a:t> </a:t>
            </a:r>
            <a:r>
              <a:rPr lang="en-US" altLang="en-US" dirty="0" err="1"/>
              <a:t>ed</a:t>
            </a:r>
            <a:r>
              <a:rPr lang="en-US" altLang="en-US" dirty="0"/>
              <a:t> ha </a:t>
            </a:r>
            <a:r>
              <a:rPr lang="en-US" altLang="en-US" dirty="0" err="1"/>
              <a:t>angoli</a:t>
            </a:r>
            <a:r>
              <a:rPr lang="en-US" altLang="en-US" dirty="0"/>
              <a:t> di </a:t>
            </a:r>
            <a:r>
              <a:rPr lang="en-US" altLang="en-US" dirty="0" err="1"/>
              <a:t>legame</a:t>
            </a:r>
            <a:r>
              <a:rPr lang="en-US" altLang="en-US" dirty="0"/>
              <a:t> di ~120</a:t>
            </a:r>
            <a:r>
              <a:rPr lang="en-US" altLang="en-US" baseline="30000" dirty="0"/>
              <a:t>0</a:t>
            </a:r>
            <a:r>
              <a:rPr lang="en-US" altLang="en-US" dirty="0"/>
              <a:t>. </a:t>
            </a:r>
            <a:r>
              <a:rPr lang="en-US" altLang="en-US" dirty="0" err="1"/>
              <a:t>Perciò</a:t>
            </a:r>
            <a:r>
              <a:rPr lang="en-US" altLang="en-US" dirty="0"/>
              <a:t>,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ha </a:t>
            </a:r>
            <a:r>
              <a:rPr lang="en-US" altLang="en-US" dirty="0" err="1"/>
              <a:t>caratteristiche</a:t>
            </a:r>
            <a:r>
              <a:rPr lang="en-US" altLang="en-US" dirty="0"/>
              <a:t> </a:t>
            </a:r>
            <a:r>
              <a:rPr lang="en-US" altLang="en-US" dirty="0" err="1"/>
              <a:t>simili</a:t>
            </a:r>
            <a:r>
              <a:rPr lang="en-US" altLang="en-US" dirty="0"/>
              <a:t> a </a:t>
            </a:r>
            <a:r>
              <a:rPr lang="en-US" altLang="en-US" dirty="0" err="1"/>
              <a:t>quelle</a:t>
            </a:r>
            <a:r>
              <a:rPr lang="en-US" altLang="en-US" dirty="0"/>
              <a:t> del </a:t>
            </a:r>
            <a:r>
              <a:rPr lang="en-US" altLang="en-US" dirty="0" err="1"/>
              <a:t>doppio</a:t>
            </a:r>
            <a:r>
              <a:rPr lang="en-US" altLang="en-US" dirty="0"/>
              <a:t> </a:t>
            </a:r>
            <a:r>
              <a:rPr lang="en-US" altLang="en-US" dirty="0" err="1"/>
              <a:t>legame</a:t>
            </a:r>
            <a:r>
              <a:rPr lang="en-US" altLang="en-US" dirty="0"/>
              <a:t> C=C, </a:t>
            </a:r>
            <a:r>
              <a:rPr lang="en-US" altLang="en-US" dirty="0" err="1"/>
              <a:t>ibridato</a:t>
            </a:r>
            <a:r>
              <a:rPr lang="en-US" altLang="en-US" dirty="0"/>
              <a:t> </a:t>
            </a:r>
            <a:r>
              <a:rPr lang="en-US" altLang="en-US" i="1" dirty="0"/>
              <a:t>sp</a:t>
            </a:r>
            <a:r>
              <a:rPr lang="en-US" altLang="en-US" baseline="30000" dirty="0"/>
              <a:t>2</a:t>
            </a:r>
            <a:r>
              <a:rPr lang="en-US" altLang="en-US" dirty="0"/>
              <a:t> e </a:t>
            </a:r>
            <a:r>
              <a:rPr lang="en-US" altLang="en-US" dirty="0" err="1"/>
              <a:t>trigonale</a:t>
            </a:r>
            <a:r>
              <a:rPr lang="en-US" altLang="en-US" dirty="0"/>
              <a:t> </a:t>
            </a:r>
            <a:r>
              <a:rPr lang="en-US" altLang="en-US" dirty="0" err="1"/>
              <a:t>planare</a:t>
            </a:r>
            <a:r>
              <a:rPr lang="en-US" altLang="en-US" dirty="0"/>
              <a:t>.</a:t>
            </a: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73188"/>
            <a:ext cx="5029200" cy="24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000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216"/>
            <a:ext cx="5029200" cy="132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7576" y="2927503"/>
            <a:ext cx="356490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2000" dirty="0" err="1" smtClean="0"/>
              <a:t>L’atomo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di </a:t>
            </a:r>
            <a:r>
              <a:rPr lang="en-US" altLang="en-US" sz="2000" dirty="0" err="1"/>
              <a:t>ossigeno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elettronegativo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nel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gruppo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carbonilico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rende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legame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polarizzato</a:t>
            </a:r>
            <a:r>
              <a:rPr lang="en-US" altLang="en-US" sz="2000" dirty="0"/>
              <a:t>, e </a:t>
            </a:r>
            <a:r>
              <a:rPr lang="en-US" altLang="en-US" sz="2000" dirty="0" err="1"/>
              <a:t>questo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risulta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nel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fatto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carbonilico</a:t>
            </a:r>
            <a:r>
              <a:rPr lang="en-US" altLang="en-US" sz="2000" dirty="0"/>
              <a:t> è </a:t>
            </a:r>
            <a:r>
              <a:rPr lang="en-US" altLang="en-US" sz="2000" dirty="0" err="1"/>
              <a:t>povero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elettroni</a:t>
            </a:r>
            <a:r>
              <a:rPr lang="en-US" altLang="en-US" sz="2000" dirty="0"/>
              <a:t>. </a:t>
            </a:r>
            <a:r>
              <a:rPr lang="en-US" altLang="en-US" sz="2000" dirty="0" smtClean="0"/>
              <a:t>Il </a:t>
            </a:r>
            <a:r>
              <a:rPr lang="en-US" altLang="en-US" sz="2000" dirty="0" err="1"/>
              <a:t>gruppo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carbonilico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può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essere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quindi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rappresentato</a:t>
            </a:r>
            <a:r>
              <a:rPr lang="en-US" altLang="en-US" sz="2000" dirty="0"/>
              <a:t> da due </a:t>
            </a:r>
            <a:r>
              <a:rPr lang="en-US" altLang="en-US" sz="2000" dirty="0" err="1"/>
              <a:t>strutture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risonanza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18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–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Reazioni</a:t>
            </a:r>
            <a:r>
              <a:rPr lang="en-US" altLang="en-US" sz="2800" dirty="0" smtClean="0">
                <a:solidFill>
                  <a:srgbClr val="FF0000"/>
                </a:solidFill>
              </a:rPr>
              <a:t> Nu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764704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/>
              <a:t>Aldeidi e chetoni reagiscono con nucleofili per formare prodotti di addizione attraverso un processo a due stadi: attacco nucleofilo, seguito da protonazione.</a:t>
            </a:r>
          </a:p>
        </p:txBody>
      </p:sp>
      <p:pic>
        <p:nvPicPr>
          <p:cNvPr id="4" name="Picture 15" descr="nucleophilic_additi_c_la_76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68" b="5694"/>
          <a:stretch/>
        </p:blipFill>
        <p:spPr bwMode="auto">
          <a:xfrm>
            <a:off x="304800" y="2085206"/>
            <a:ext cx="84582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1664" y="4174579"/>
            <a:ext cx="86868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Il risultato finale è che si rompe il legame </a:t>
            </a:r>
            <a:r>
              <a:rPr lang="en-US" altLang="en-US">
                <a:sym typeface="Symbol" pitchFamily="18" charset="2"/>
              </a:rPr>
              <a:t>, si formano due nuovi legami , e l’idrogeno H e il nucleofilo Nu sono addizionati al legame .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>
                <a:sym typeface="Symbol" pitchFamily="18" charset="2"/>
              </a:rPr>
              <a:t>Le aldeidi sono più reattive dei chetoni nell’attacco nucleofilo, sia per ragioni steriche che elettroniche. </a:t>
            </a:r>
          </a:p>
        </p:txBody>
      </p:sp>
    </p:spTree>
    <p:extLst>
      <p:ext uri="{BB962C8B-B14F-4D97-AF65-F5344CB8AC3E}">
        <p14:creationId xmlns:p14="http://schemas.microsoft.com/office/powerpoint/2010/main" val="3048977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617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Laurini Erik</cp:lastModifiedBy>
  <cp:revision>70</cp:revision>
  <dcterms:created xsi:type="dcterms:W3CDTF">2016-10-29T10:32:52Z</dcterms:created>
  <dcterms:modified xsi:type="dcterms:W3CDTF">2017-01-25T10:40:43Z</dcterms:modified>
</cp:coreProperties>
</file>