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85" r:id="rId11"/>
    <p:sldId id="268" r:id="rId12"/>
    <p:sldId id="269" r:id="rId13"/>
    <p:sldId id="270" r:id="rId14"/>
    <p:sldId id="272" r:id="rId15"/>
    <p:sldId id="273" r:id="rId16"/>
    <p:sldId id="287" r:id="rId17"/>
    <p:sldId id="275" r:id="rId18"/>
    <p:sldId id="278" r:id="rId19"/>
    <p:sldId id="28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2A8-BFBD-4535-9BBE-364657BB9DF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E37-3726-4A56-A6F7-602E9E5C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/>
              <a:t>Chimica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O</a:t>
            </a:r>
            <a:r>
              <a:rPr lang="en-US" altLang="en-US" sz="4400" dirty="0" err="1" smtClean="0"/>
              <a:t>rganica</a:t>
            </a:r>
            <a:r>
              <a:rPr lang="en-US" altLang="en-US" sz="4400" dirty="0" smtClean="0"/>
              <a:t> e </a:t>
            </a:r>
            <a:r>
              <a:rPr lang="en-US" altLang="en-US" sz="4400" dirty="0" err="1" smtClean="0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5650" y="2348880"/>
            <a:ext cx="40527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</a:rPr>
              <a:t>Prof. Sabrina Pricl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solidFill>
                  <a:srgbClr val="FF0000"/>
                </a:solidFill>
                <a:latin typeface="Times New Roman" pitchFamily="18" charset="0"/>
              </a:rPr>
              <a:t>AMINOACIDI&amp;PROTEINE</a:t>
            </a: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38106" y="197874"/>
            <a:ext cx="4610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- Nomenclatura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90079"/>
            <a:ext cx="8778240" cy="367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0132"/>
            <a:ext cx="9144000" cy="3357736"/>
          </a:xfrm>
        </p:spPr>
        <p:txBody>
          <a:bodyPr>
            <a:normAutofit lnSpcReduction="10000"/>
          </a:bodyPr>
          <a:lstStyle/>
          <a:p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Glicina (G)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alanina (A)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valina (V)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leucina (L)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isoleucina (I)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metionina (M)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prolina (P).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loro catene laterali sono costituite da una catena idrocarburica satura: sono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metionina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uno dei due amminoacidi  contenenti zolfo.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 una caratteristica struttura ad anello, formato dalla catena laterale e dal suo gruppo amminico, e differisce dagli altri amminoacidi perché contiene un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imminico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(R-NH-R’). E’ solo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moderatamente polare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9375" y="197874"/>
            <a:ext cx="710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NON polare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02 Classification 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/>
          <a:stretch/>
        </p:blipFill>
        <p:spPr bwMode="auto">
          <a:xfrm>
            <a:off x="1097280" y="841509"/>
            <a:ext cx="6949440" cy="57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9375" y="197874"/>
            <a:ext cx="710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NON polare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616696"/>
          </a:xfrm>
        </p:spPr>
        <p:txBody>
          <a:bodyPr>
            <a:normAutofit/>
          </a:bodyPr>
          <a:lstStyle/>
          <a:p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Fenilalanina (F)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tirosina (Y)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triptofano (W)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loro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aromatiche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relativamente non polari (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partecipare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 idrofobiche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gruppi -OH della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tirosina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ed   NH del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possono formare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88058" y="197874"/>
            <a:ext cx="6910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Aromatica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496" y="4005064"/>
            <a:ext cx="2619035" cy="2028092"/>
            <a:chOff x="276011" y="4077072"/>
            <a:chExt cx="2619035" cy="2028092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645728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 err="1">
                  <a:sym typeface="Comic Sans MS" pitchFamily="66" charset="0"/>
                </a:rPr>
                <a:t>ionizzabile</a:t>
              </a:r>
              <a:endParaRPr lang="en-US" altLang="en-US" dirty="0">
                <a:sym typeface="Comic Sans MS" pitchFamily="66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6011" y="4077072"/>
              <a:ext cx="2619035" cy="1554480"/>
              <a:chOff x="395540" y="3428206"/>
              <a:chExt cx="2619035" cy="155448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40" y="3428206"/>
                <a:ext cx="1694434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7795" y="3428206"/>
                <a:ext cx="906780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2758479" y="4005064"/>
            <a:ext cx="2861701" cy="2100100"/>
            <a:chOff x="3257531" y="4005064"/>
            <a:chExt cx="2861701" cy="2100100"/>
          </a:xfrm>
        </p:grpSpPr>
        <p:grpSp>
          <p:nvGrpSpPr>
            <p:cNvPr id="4" name="Group 3"/>
            <p:cNvGrpSpPr/>
            <p:nvPr/>
          </p:nvGrpSpPr>
          <p:grpSpPr>
            <a:xfrm>
              <a:off x="3257531" y="4005064"/>
              <a:ext cx="2861701" cy="1554480"/>
              <a:chOff x="3483055" y="3428206"/>
              <a:chExt cx="2861701" cy="155448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055" y="3428206"/>
                <a:ext cx="1712087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142" y="3428206"/>
                <a:ext cx="1149614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Rectangle 9"/>
            <p:cNvSpPr>
              <a:spLocks/>
            </p:cNvSpPr>
            <p:nvPr/>
          </p:nvSpPr>
          <p:spPr bwMode="auto">
            <a:xfrm>
              <a:off x="3603595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>
                  <a:sym typeface="Comic Sans MS" pitchFamily="66" charset="0"/>
                </a:rPr>
                <a:t>n</a:t>
              </a:r>
              <a:r>
                <a:rPr lang="en-US" altLang="en-US" dirty="0" smtClean="0">
                  <a:sym typeface="Comic Sans MS" pitchFamily="66" charset="0"/>
                </a:rPr>
                <a:t>on </a:t>
              </a:r>
              <a:r>
                <a:rPr lang="en-US" altLang="en-US" dirty="0" err="1" smtClean="0">
                  <a:sym typeface="Comic Sans MS" pitchFamily="66" charset="0"/>
                </a:rPr>
                <a:t>polare</a:t>
              </a:r>
              <a:endParaRPr lang="en-US" altLang="en-US" dirty="0">
                <a:sym typeface="Comic Sans MS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4128" y="4005064"/>
            <a:ext cx="3239811" cy="2100100"/>
            <a:chOff x="5724128" y="4005064"/>
            <a:chExt cx="3239811" cy="2100100"/>
          </a:xfrm>
        </p:grpSpPr>
        <p:grpSp>
          <p:nvGrpSpPr>
            <p:cNvPr id="9" name="Group 8"/>
            <p:cNvGrpSpPr/>
            <p:nvPr/>
          </p:nvGrpSpPr>
          <p:grpSpPr>
            <a:xfrm>
              <a:off x="5724128" y="4005064"/>
              <a:ext cx="3239811" cy="1554480"/>
              <a:chOff x="6084168" y="4005064"/>
              <a:chExt cx="3239811" cy="1554480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4005064"/>
                <a:ext cx="1879733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732" y="4005064"/>
                <a:ext cx="1325247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Rectangle 9"/>
            <p:cNvSpPr>
              <a:spLocks/>
            </p:cNvSpPr>
            <p:nvPr/>
          </p:nvSpPr>
          <p:spPr bwMode="auto">
            <a:xfrm>
              <a:off x="6404233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>
                  <a:sym typeface="Comic Sans MS" pitchFamily="66" charset="0"/>
                </a:rPr>
                <a:t>n</a:t>
              </a:r>
              <a:r>
                <a:rPr lang="en-US" altLang="en-US" dirty="0" smtClean="0">
                  <a:sym typeface="Comic Sans MS" pitchFamily="66" charset="0"/>
                </a:rPr>
                <a:t>on </a:t>
              </a:r>
              <a:r>
                <a:rPr lang="en-US" altLang="en-US" dirty="0" err="1" smtClean="0">
                  <a:sym typeface="Comic Sans MS" pitchFamily="66" charset="0"/>
                </a:rPr>
                <a:t>polare</a:t>
              </a:r>
              <a:endParaRPr lang="en-US" altLang="en-US" dirty="0">
                <a:sym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61656"/>
          </a:xfrm>
        </p:spPr>
        <p:txBody>
          <a:bodyPr>
            <a:noAutofit/>
          </a:bodyPr>
          <a:lstStyle/>
          <a:p>
            <a:pPr algn="just"/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Serina (S)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treonina (T)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cisteina (C)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asparagina (N)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glutammina (Q)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 in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 fisiologiche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sono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privi di carica elettrica.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loro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-R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sono più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idrofilici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 quelli degli AA non polari: contengono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funzionali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 formano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idrogeno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l’acqua.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polarità di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serina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treonina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è dovuta al gruppo ossidrilico (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-OH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quella della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cisteina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 gruppo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sulfidrilico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quella di asparagina e glutammina ai gruppi ammidici (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-CONH</a:t>
            </a:r>
            <a:r>
              <a:rPr lang="it-IT" alt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dove sia la porzione carbonilica che quella amminica possono entrare in gioco.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2533" y="197874"/>
            <a:ext cx="844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</a:t>
            </a:r>
            <a:r>
              <a:rPr lang="it-IT" altLang="en-US" b="1" i="1" dirty="0" err="1" smtClean="0">
                <a:solidFill>
                  <a:srgbClr val="FF0000"/>
                </a:solidFill>
              </a:rPr>
              <a:t>Idrofilica</a:t>
            </a:r>
            <a:r>
              <a:rPr lang="it-IT" altLang="en-US" b="1" i="1" dirty="0" smtClean="0">
                <a:solidFill>
                  <a:srgbClr val="FF0000"/>
                </a:solidFill>
              </a:rPr>
              <a:t> NON carica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0103 Classification 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60165"/>
          <a:stretch/>
        </p:blipFill>
        <p:spPr bwMode="auto">
          <a:xfrm>
            <a:off x="322533" y="836712"/>
            <a:ext cx="8686800" cy="43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2533" y="197874"/>
            <a:ext cx="844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</a:t>
            </a:r>
            <a:r>
              <a:rPr lang="it-IT" altLang="en-US" b="1" i="1" dirty="0" err="1" smtClean="0">
                <a:solidFill>
                  <a:srgbClr val="FF0000"/>
                </a:solidFill>
              </a:rPr>
              <a:t>Idrofilica</a:t>
            </a:r>
            <a:r>
              <a:rPr lang="it-IT" altLang="en-US" b="1" i="1" dirty="0" smtClean="0">
                <a:solidFill>
                  <a:srgbClr val="FF0000"/>
                </a:solidFill>
              </a:rPr>
              <a:t> NON carica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18288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3366" y="197874"/>
            <a:ext cx="798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</a:t>
            </a:r>
            <a:r>
              <a:rPr lang="it-IT" altLang="en-US" b="1" i="1" dirty="0" err="1" smtClean="0">
                <a:solidFill>
                  <a:srgbClr val="FF0000"/>
                </a:solidFill>
              </a:rPr>
              <a:t>Idrofilica</a:t>
            </a:r>
            <a:r>
              <a:rPr lang="it-IT" altLang="en-US" b="1" i="1" dirty="0" smtClean="0">
                <a:solidFill>
                  <a:srgbClr val="FF0000"/>
                </a:solidFill>
              </a:rPr>
              <a:t> CARICA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908720"/>
            <a:ext cx="7772400" cy="52565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 POSITIVA+</a:t>
            </a:r>
          </a:p>
          <a:p>
            <a:pPr algn="just"/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Lisina (K)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arginina (R)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istidina (H)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accettori di protoni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loro catene laterali, contenenti gruppi amminici,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fisiologico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ionizzate ed hanno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 positiva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L’istidina è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debolmente basica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it-IT" alt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6,0) ed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fisiologico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l’amminoacido libero è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gran parte non ionizzato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quando si trova incorporata in una proteina  può recare una carica positiva o essere neutra (proprietà molto importante!).</a:t>
            </a:r>
          </a:p>
          <a:p>
            <a:pPr algn="just"/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-NEGATIVA-</a:t>
            </a:r>
          </a:p>
          <a:p>
            <a:pPr algn="just"/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Acido Aspartico (D)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Acido Glutammico (E)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donatori di protoni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fisiologico le catene laterali ionizzate hanno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 negativa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it-IT" alt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alt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7"/>
          <a:stretch>
            <a:fillRect/>
          </a:stretch>
        </p:blipFill>
        <p:spPr bwMode="auto">
          <a:xfrm>
            <a:off x="6936" y="672095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3366" y="197874"/>
            <a:ext cx="798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Catena laterale (R) </a:t>
            </a:r>
            <a:r>
              <a:rPr lang="it-IT" altLang="en-US" b="1" i="1" dirty="0" err="1" smtClean="0">
                <a:solidFill>
                  <a:srgbClr val="FF0000"/>
                </a:solidFill>
              </a:rPr>
              <a:t>Idrofilica</a:t>
            </a:r>
            <a:r>
              <a:rPr lang="it-IT" altLang="en-US" b="1" i="1" dirty="0" smtClean="0">
                <a:solidFill>
                  <a:srgbClr val="FF0000"/>
                </a:solidFill>
              </a:rPr>
              <a:t> CARICA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4462"/>
            <a:ext cx="14116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4462"/>
            <a:ext cx="127132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7" y="3864462"/>
            <a:ext cx="79909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4462"/>
            <a:ext cx="817522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53" y="3864462"/>
            <a:ext cx="123670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37189" y="5661248"/>
            <a:ext cx="9012424" cy="9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8738" indent="-19050" algn="just">
              <a:spcBef>
                <a:spcPts val="500"/>
              </a:spcBef>
            </a:pPr>
            <a:r>
              <a:rPr lang="en-US" altLang="en-US" b="1" dirty="0" smtClean="0">
                <a:sym typeface="Comic Sans MS" pitchFamily="66" charset="0"/>
              </a:rPr>
              <a:t>Si </a:t>
            </a:r>
            <a:r>
              <a:rPr lang="en-US" altLang="en-US" b="1" dirty="0" err="1">
                <a:sym typeface="Comic Sans MS" pitchFamily="66" charset="0"/>
              </a:rPr>
              <a:t>dispongono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all’esterno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della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molecola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proteica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smtClean="0">
                <a:sym typeface="Comic Sans MS" pitchFamily="66" charset="0"/>
              </a:rPr>
              <a:t>a </a:t>
            </a:r>
            <a:r>
              <a:rPr lang="en-US" altLang="en-US" b="1" dirty="0" err="1" smtClean="0">
                <a:sym typeface="Comic Sans MS" pitchFamily="66" charset="0"/>
              </a:rPr>
              <a:t>contatto</a:t>
            </a:r>
            <a:r>
              <a:rPr lang="en-US" altLang="en-US" b="1" dirty="0" smtClean="0">
                <a:sym typeface="Comic Sans MS" pitchFamily="66" charset="0"/>
              </a:rPr>
              <a:t> </a:t>
            </a:r>
            <a:r>
              <a:rPr lang="en-US" altLang="en-US" b="1" dirty="0">
                <a:sym typeface="Comic Sans MS" pitchFamily="66" charset="0"/>
              </a:rPr>
              <a:t>con </a:t>
            </a:r>
            <a:r>
              <a:rPr lang="en-US" altLang="en-US" b="1" dirty="0" err="1">
                <a:sym typeface="Comic Sans MS" pitchFamily="66" charset="0"/>
              </a:rPr>
              <a:t>il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solvente</a:t>
            </a:r>
            <a:endParaRPr lang="en-US" altLang="en-US" b="1" dirty="0">
              <a:sym typeface="Comic Sans MS" pitchFamily="66" charset="0"/>
            </a:endParaRPr>
          </a:p>
          <a:p>
            <a:pPr algn="just">
              <a:spcBef>
                <a:spcPts val="550"/>
              </a:spcBef>
            </a:pPr>
            <a:r>
              <a:rPr lang="en-US" altLang="en-US" b="1" dirty="0">
                <a:sym typeface="Comic Sans MS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29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669925" y="1411288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0" y="1707405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dirty="0">
                <a:cs typeface="Arial" panose="020B0604020202020204" pitchFamily="34" charset="0"/>
              </a:rPr>
              <a:t>Le proteine nelle quali il rapporto: </a:t>
            </a:r>
          </a:p>
          <a:p>
            <a:endParaRPr lang="it-IT" altLang="en-US" dirty="0">
              <a:cs typeface="Arial" panose="020B0604020202020204" pitchFamily="34" charset="0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lys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arg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/ 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asp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glu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&gt;1  sono </a:t>
            </a:r>
            <a:r>
              <a:rPr lang="it-IT" altLang="en-US" i="1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basiche.</a:t>
            </a: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Quando tale rapporto</a:t>
            </a: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lys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arg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/ 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asp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glu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&lt;1  sono </a:t>
            </a:r>
            <a:r>
              <a:rPr lang="it-IT" altLang="en-US" i="1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acide.</a:t>
            </a: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0" y="26064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PROTEINE ACIDE E BASICHE</a:t>
            </a:r>
          </a:p>
        </p:txBody>
      </p:sp>
    </p:spTree>
    <p:extLst>
      <p:ext uri="{BB962C8B-B14F-4D97-AF65-F5344CB8AC3E}">
        <p14:creationId xmlns:p14="http://schemas.microsoft.com/office/powerpoint/2010/main" val="25440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60748"/>
            <a:ext cx="8991600" cy="4536504"/>
          </a:xfrm>
        </p:spPr>
        <p:txBody>
          <a:bodyPr>
            <a:normAutofit fontScale="85000" lnSpcReduction="20000"/>
          </a:bodyPr>
          <a:lstStyle/>
          <a:p>
            <a:pPr marL="236538" indent="-236538" algn="just"/>
            <a:r>
              <a:rPr lang="it-IT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Essenziali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quegli AA che una determinata specie non è in grado di sintetizzare o li sintetizza in quantità non sufficienti;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Devono essere introdotti con la dieta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Val,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Ile,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Leu,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Lys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His</a:t>
            </a:r>
            <a:r>
              <a:rPr lang="it-IT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it-IT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sono necessari nella dieta solo durante lo stadio giovanile di crescita) </a:t>
            </a:r>
          </a:p>
          <a:p>
            <a:pPr marL="236538" indent="-236538" algn="just"/>
            <a:r>
              <a:rPr lang="it-IT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essenziali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quegli AA che una determinata specie è in grado di sintetizzare. </a:t>
            </a:r>
          </a:p>
          <a:p>
            <a:pPr marL="236538" indent="-236538" algn="just"/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tutti gli AA dal cui catabolismo otteniamo acido piruvico o un intermedio del ciclo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Krebs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che quindi possono essere utilizzati per riformare glucosio (Asp, Glu,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Gln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His, Pro,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Ala, Ser,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Val).</a:t>
            </a:r>
          </a:p>
          <a:p>
            <a:pPr marL="236538" indent="-236538" algn="just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gli AA dal cui catabolismo otteniamo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acetoacetilCoA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che quindi non possono essere utilizzati per riformare glucosio (leucina e lisina).</a:t>
            </a:r>
          </a:p>
          <a:p>
            <a:pPr marL="236538" indent="-236538"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dal loro catabolismo otteniamo acido piruvico o un intermedio del ciclo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Krebs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oltre che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acetil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acetoacetilCoA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Ile,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07766" y="197874"/>
            <a:ext cx="667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– Differenziazione </a:t>
            </a:r>
            <a:r>
              <a:rPr lang="it-IT" altLang="en-US" b="1" i="1" dirty="0" smtClean="0">
                <a:solidFill>
                  <a:srgbClr val="FF0000"/>
                </a:solidFill>
              </a:rPr>
              <a:t>biochimica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97038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proteine 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rappresentano gli </a:t>
            </a:r>
            <a:r>
              <a:rPr lang="it-IT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strutturali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 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più importanti nei sistemi viventi.</a:t>
            </a:r>
          </a:p>
          <a:p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Qualsiasi processo vitale dipende da questa classe di molecole: p. es. la </a:t>
            </a:r>
            <a:r>
              <a:rPr lang="it-IT" altLang="en-US" sz="24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catalisi</a:t>
            </a:r>
            <a:r>
              <a:rPr lang="it-IT" altLang="en-US" sz="2400" i="1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delle reazioni metaboliche (enzimi), le </a:t>
            </a:r>
            <a:r>
              <a:rPr lang="it-IT" altLang="en-US" sz="24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difese immunitarie</a:t>
            </a:r>
            <a:r>
              <a:rPr lang="it-IT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(immunoglobuline), il </a:t>
            </a:r>
            <a:r>
              <a:rPr lang="it-IT" altLang="en-US" sz="24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 di ossigeno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(emoglobina), il </a:t>
            </a:r>
            <a:r>
              <a:rPr lang="it-IT" altLang="en-US" sz="24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 di nutrienti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(albumina), il </a:t>
            </a:r>
            <a:r>
              <a:rPr lang="it-IT" altLang="en-US" sz="24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 </a:t>
            </a:r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(actina, miosina).</a:t>
            </a:r>
          </a:p>
          <a:p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Create per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legare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ogni molecole utile al nostro organismo;</a:t>
            </a:r>
          </a:p>
          <a:p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Forniscono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rigidità strutturale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alle cellule (strutturali; es. collagene);</a:t>
            </a:r>
          </a:p>
          <a:p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Agiscono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alt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sensori&amp;interruttori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it-IT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Controllano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la sintesi del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e regolano la vita cellulare</a:t>
            </a:r>
            <a:endParaRPr lang="it-IT" alt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64779" y="197874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 smtClean="0">
                <a:solidFill>
                  <a:srgbClr val="FF0000"/>
                </a:solidFill>
              </a:rPr>
              <a:t>PROTEINE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8784976" cy="4114800"/>
          </a:xfrm>
        </p:spPr>
        <p:txBody>
          <a:bodyPr>
            <a:noAutofit/>
          </a:bodyPr>
          <a:lstStyle/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proteine sono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macromolecole</a:t>
            </a:r>
            <a:r>
              <a:rPr lang="it-IT" altLang="en-US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costituite dall’unione di un grande numero di unità elementari: gli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amminoacidi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(AA)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Sebbene in natura esistano più di 300 amminoacidi,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soltanto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sono incorporati nelle proteine dei mammiferi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poiché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gli unici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 dal DNA</a:t>
            </a:r>
            <a:endParaRPr lang="it-IT" alt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caratteristica strutturale comune a tutte le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è di essere dei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 lineari di amminoacidi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Ciascuna proteina ha però una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propria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tridimensionale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che la rende capace di svolgere specifiche funzioni biologiche</a:t>
            </a:r>
          </a:p>
          <a:p>
            <a:endParaRPr lang="it-IT" altLang="en-US" sz="2400" b="1" dirty="0" smtClean="0">
              <a:latin typeface="Arial" pitchFamily="34" charset="0"/>
              <a:cs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64779" y="197874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 smtClean="0">
                <a:solidFill>
                  <a:srgbClr val="FF0000"/>
                </a:solidFill>
              </a:rPr>
              <a:t>PROTEINE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altLang="en-US" smtClean="0">
                <a:solidFill>
                  <a:srgbClr val="FFFF00"/>
                </a:solidFill>
                <a:latin typeface="Comic Sans MS" pitchFamily="66" charset="0"/>
              </a:rPr>
              <a:t>Struttura degli amminoacidi</a:t>
            </a:r>
            <a:endParaRPr lang="it-IT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it-IT" altLang="en-US" smtClean="0">
                <a:latin typeface="Comic Sans MS" pitchFamily="66" charset="0"/>
              </a:rPr>
              <a:t>Ogni amminoacido (eccetto la prolina) possiede un carbonio centrale, chiamato </a:t>
            </a:r>
            <a:r>
              <a:rPr lang="it-IT" altLang="en-US" i="1" smtClean="0">
                <a:solidFill>
                  <a:srgbClr val="FFFF00"/>
                </a:solidFill>
                <a:latin typeface="Comic Sans MS" pitchFamily="66" charset="0"/>
              </a:rPr>
              <a:t>carbonio </a:t>
            </a:r>
            <a:r>
              <a:rPr lang="it-IT" altLang="en-US" b="1" i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altLang="en-US" smtClean="0">
                <a:latin typeface="Comic Sans MS" pitchFamily="66" charset="0"/>
              </a:rPr>
              <a:t>, al quale sono legati </a:t>
            </a:r>
            <a:r>
              <a:rPr lang="it-IT" altLang="en-US" u="sng" smtClean="0">
                <a:latin typeface="Comic Sans MS" pitchFamily="66" charset="0"/>
              </a:rPr>
              <a:t>quattro differenti gruppi</a:t>
            </a:r>
            <a:r>
              <a:rPr lang="it-IT" altLang="en-US" smtClean="0">
                <a:latin typeface="Comic Sans MS" pitchFamily="66" charset="0"/>
              </a:rPr>
              <a:t>:</a:t>
            </a:r>
          </a:p>
          <a:p>
            <a:r>
              <a:rPr lang="it-IT" altLang="en-US" smtClean="0">
                <a:latin typeface="Comic Sans MS" pitchFamily="66" charset="0"/>
              </a:rPr>
              <a:t>un </a:t>
            </a:r>
            <a:r>
              <a:rPr lang="it-IT" altLang="en-US" i="1" smtClean="0">
                <a:solidFill>
                  <a:srgbClr val="FFFF00"/>
                </a:solidFill>
                <a:latin typeface="Comic Sans MS" pitchFamily="66" charset="0"/>
              </a:rPr>
              <a:t>gruppo amminico</a:t>
            </a:r>
            <a:r>
              <a:rPr lang="it-IT" altLang="en-US" smtClean="0">
                <a:latin typeface="Comic Sans MS" pitchFamily="66" charset="0"/>
              </a:rPr>
              <a:t> basico (-NH</a:t>
            </a:r>
            <a:r>
              <a:rPr lang="it-IT" altLang="en-US" baseline="-25000" smtClean="0">
                <a:latin typeface="Comic Sans MS" pitchFamily="66" charset="0"/>
              </a:rPr>
              <a:t>2</a:t>
            </a:r>
            <a:r>
              <a:rPr lang="it-IT" altLang="en-US" smtClean="0">
                <a:latin typeface="Comic Sans MS" pitchFamily="66" charset="0"/>
              </a:rPr>
              <a:t>)</a:t>
            </a:r>
          </a:p>
          <a:p>
            <a:r>
              <a:rPr lang="it-IT" altLang="en-US" smtClean="0">
                <a:latin typeface="Comic Sans MS" pitchFamily="66" charset="0"/>
              </a:rPr>
              <a:t>un </a:t>
            </a:r>
            <a:r>
              <a:rPr lang="it-IT" altLang="en-US" i="1" smtClean="0">
                <a:solidFill>
                  <a:srgbClr val="FFFF00"/>
                </a:solidFill>
                <a:latin typeface="Comic Sans MS" pitchFamily="66" charset="0"/>
              </a:rPr>
              <a:t>gruppo carbossilico</a:t>
            </a:r>
            <a:r>
              <a:rPr lang="it-IT" altLang="en-US" smtClean="0">
                <a:latin typeface="Comic Sans MS" pitchFamily="66" charset="0"/>
              </a:rPr>
              <a:t> acido (-COOH)</a:t>
            </a:r>
          </a:p>
          <a:p>
            <a:r>
              <a:rPr lang="it-IT" altLang="en-US" smtClean="0">
                <a:latin typeface="Comic Sans MS" pitchFamily="66" charset="0"/>
              </a:rPr>
              <a:t>un </a:t>
            </a:r>
            <a:r>
              <a:rPr lang="it-IT" altLang="en-US" i="1" smtClean="0">
                <a:solidFill>
                  <a:srgbClr val="FFFF00"/>
                </a:solidFill>
                <a:latin typeface="Comic Sans MS" pitchFamily="66" charset="0"/>
              </a:rPr>
              <a:t>atomo di idrogeno</a:t>
            </a:r>
            <a:r>
              <a:rPr lang="it-IT" altLang="en-US" smtClean="0">
                <a:latin typeface="Comic Sans MS" pitchFamily="66" charset="0"/>
              </a:rPr>
              <a:t> (-H)</a:t>
            </a:r>
          </a:p>
          <a:p>
            <a:r>
              <a:rPr lang="it-IT" altLang="en-US" smtClean="0">
                <a:latin typeface="Comic Sans MS" pitchFamily="66" charset="0"/>
              </a:rPr>
              <a:t>una </a:t>
            </a:r>
            <a:r>
              <a:rPr lang="it-IT" altLang="en-US" i="1" smtClean="0">
                <a:solidFill>
                  <a:srgbClr val="FFFF00"/>
                </a:solidFill>
                <a:latin typeface="Comic Sans MS" pitchFamily="66" charset="0"/>
              </a:rPr>
              <a:t>catena laterale</a:t>
            </a:r>
            <a:r>
              <a:rPr lang="it-IT" altLang="en-US" smtClean="0">
                <a:latin typeface="Comic Sans MS" pitchFamily="66" charset="0"/>
              </a:rPr>
              <a:t>, diversa per ciascun amminoacido (-R)</a:t>
            </a:r>
          </a:p>
        </p:txBody>
      </p:sp>
      <p:pic>
        <p:nvPicPr>
          <p:cNvPr id="4" name="Picture 2" descr="C:\Documents and Settings\Manuele\Desktop\CEA BIOCHIMICA 01.2006\Cea300\PPT\2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 bwMode="auto">
          <a:xfrm>
            <a:off x="0" y="0"/>
            <a:ext cx="9182100" cy="65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1048"/>
            <a:ext cx="9144000" cy="2912368"/>
          </a:xfrm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Tutti gli amminoacidi (tranne la glicina) hanno l’atomo di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carbonio 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legato a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quattro gruppi diversi: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(asimmetrico)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quindi un centro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chiralico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otticamente attivo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Gli amminoacidi che hanno un centro asimmetrico nel carbonio a possono esistere in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forme speculari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L)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dette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stereoisomeri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isomeri ottici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enantiomeri</a:t>
            </a: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contengono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L- amminoacidi</a:t>
            </a:r>
          </a:p>
        </p:txBody>
      </p:sp>
      <p:pic>
        <p:nvPicPr>
          <p:cNvPr id="4" name="Picture 12" descr="claudianu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2060848"/>
            <a:ext cx="5303520" cy="1520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9756" y="699129"/>
            <a:ext cx="8964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it-IT" altLang="en-US" dirty="0" smtClean="0"/>
              <a:t>Ad </a:t>
            </a:r>
            <a:r>
              <a:rPr lang="it-IT" altLang="en-US" dirty="0"/>
              <a:t>eccezione della prolina e dei suoi derivati, tutti gli </a:t>
            </a:r>
            <a:r>
              <a:rPr lang="it-IT" altLang="en-US" dirty="0" smtClean="0"/>
              <a:t>amminoacidi </a:t>
            </a:r>
            <a:r>
              <a:rPr lang="it-IT" altLang="en-US" dirty="0"/>
              <a:t>che si trovano comunemente nelle proteine possiedono questo tipo di struttura.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89163" y="197874"/>
            <a:ext cx="390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- Proprietà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0108 D and L alan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2" y="763528"/>
            <a:ext cx="4090647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10" y="3286080"/>
            <a:ext cx="5018532" cy="338328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163" y="197874"/>
            <a:ext cx="390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</a:t>
            </a:r>
            <a:r>
              <a:rPr lang="it-IT" altLang="en-US" b="1" i="1" dirty="0" smtClean="0">
                <a:solidFill>
                  <a:srgbClr val="FF0000"/>
                </a:solidFill>
              </a:rPr>
              <a:t>aminoacidi - Proprietà</a:t>
            </a:r>
            <a:endParaRPr lang="it-IT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4428728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un amminoacido viene sciolto in H</a:t>
            </a:r>
            <a:r>
              <a:rPr lang="it-IT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diventa uno ione dipolare (</a:t>
            </a:r>
            <a:r>
              <a:rPr lang="it-IT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zwitterione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che può agire sia come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acido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(donatore di protoni) che come </a:t>
            </a:r>
            <a:r>
              <a:rPr lang="it-IT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(accettore di protoni)</a:t>
            </a:r>
          </a:p>
          <a:p>
            <a:pPr marL="0" indent="0" algn="just">
              <a:buFontTx/>
              <a:buNone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sostanze che hanno questa doppia natura si definiscono </a:t>
            </a:r>
            <a:r>
              <a:rPr lang="it-IT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anfòtere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anfoliti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fisiologico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(valore attorno a 7,4) tutti gli amminoacidi hanno: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carbossilico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dissociato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forma lo ione negativo carbossilato  (-COO</a:t>
            </a:r>
            <a:r>
              <a:rPr lang="it-IT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amminico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protonato (-NH</a:t>
            </a:r>
            <a:r>
              <a:rPr lang="it-IT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C:\Documents and Settings\Antonella\Desktop\Immagine 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21548"/>
          <a:stretch/>
        </p:blipFill>
        <p:spPr bwMode="auto">
          <a:xfrm>
            <a:off x="1417320" y="4791990"/>
            <a:ext cx="6309360" cy="18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780492"/>
            <a:ext cx="9144000" cy="5297016"/>
          </a:xfrm>
        </p:spPr>
        <p:txBody>
          <a:bodyPr>
            <a:normAutofit/>
          </a:bodyPr>
          <a:lstStyle/>
          <a:p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isoeletrico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è il valore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quale un amminoacido ha carica netta 0 cioè è elettricamente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 Il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caratteristica di  ogni singolo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amminoacido</a:t>
            </a: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Oltre alla parte funzionale, comune a tutti, ogni amminoacido presenta un gruppo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proprio</a:t>
            </a:r>
          </a:p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del gruppo -R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conferisce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diverse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ciascun amminoacido </a:t>
            </a: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85206"/>
            <a:ext cx="63103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Nelle proteine quasi tutti i gruppi carbossilici e amminici degli amminoacidi sono uniti in 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peptidici</a:t>
            </a: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di ciascun amminoacido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dipendono dalle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(-R)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che sono i gruppi funzionali responsabili della struttura, delle funzioni e della carica elettrica delle proteine. Ciò che sostanzialmente determina il ruolo di un amminoacido in una proteina è la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della catena laterale</a:t>
            </a:r>
            <a:r>
              <a:rPr lang="it-IT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(-R)</a:t>
            </a:r>
          </a:p>
          <a:p>
            <a:endParaRPr lang="it-IT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essere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</a:t>
            </a:r>
            <a:r>
              <a:rPr lang="it-IT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base alle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delle loro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 </a:t>
            </a:r>
            <a:r>
              <a:rPr lang="it-IT" alt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la loro 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polarità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polarità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fisiologico e quindi la tendenza ad interagire con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l’acqua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amminoacidi con catene laterali cariche,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idrofiliche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sono generalmente esposti sulla superficie delle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proteine.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residui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non polari, si trovano in genere all’interno delle proteine, protetti dal contatto con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l’acqua.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1320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PowerPoint Presentation</vt:lpstr>
      <vt:lpstr>PowerPoint Presentation</vt:lpstr>
      <vt:lpstr>PowerPoint Presentation</vt:lpstr>
      <vt:lpstr>Struttura degli amminoacidi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Laurini Erik</cp:lastModifiedBy>
  <cp:revision>41</cp:revision>
  <dcterms:created xsi:type="dcterms:W3CDTF">2017-01-31T17:21:22Z</dcterms:created>
  <dcterms:modified xsi:type="dcterms:W3CDTF">2017-02-01T10:19:07Z</dcterms:modified>
</cp:coreProperties>
</file>