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46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6" r:id="rId17"/>
    <p:sldId id="327" r:id="rId18"/>
    <p:sldId id="328" r:id="rId19"/>
    <p:sldId id="329" r:id="rId20"/>
    <p:sldId id="331" r:id="rId21"/>
    <p:sldId id="333" r:id="rId22"/>
    <p:sldId id="334" r:id="rId23"/>
    <p:sldId id="336" r:id="rId24"/>
    <p:sldId id="337" r:id="rId25"/>
    <p:sldId id="338" r:id="rId26"/>
    <p:sldId id="343" r:id="rId27"/>
    <p:sldId id="344" r:id="rId28"/>
    <p:sldId id="345" r:id="rId29"/>
    <p:sldId id="347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B3D7F-8054-457F-8746-3AD3FA0A5C03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84577-4495-4A73-9AF4-CA34F1B61B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43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4577-4495-4A73-9AF4-CA34F1B61B6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61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2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8.jpeg"/><Relationship Id="rId12" Type="http://schemas.openxmlformats.org/officeDocument/2006/relationships/hyperlink" Target="http://images.google.it/imgres?imgurl=www.arrakis.es/~aav/pera3.jpg&amp;imgrefurl=http://www.arrakis.es/~aav/esp.htm&amp;h=260&amp;w=235&amp;sz=14&amp;tbnid=fx8aWLQ_zCUJ:&amp;tbnh=106&amp;tbnw=96&amp;prev=/images?q%3Dpera%26hl%3Dit%26lr%3D%26ie%3DUTF-8%26oe%3DUTF-8%26sa%3DG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11" Type="http://schemas.openxmlformats.org/officeDocument/2006/relationships/image" Target="../media/image31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0.jpeg"/><Relationship Id="rId4" Type="http://schemas.openxmlformats.org/officeDocument/2006/relationships/image" Target="../media/image26.wmf"/><Relationship Id="rId9" Type="http://schemas.openxmlformats.org/officeDocument/2006/relationships/hyperlink" Target="http://images.google.it/imgres?imgurl=www.orafrut.it/foto%20prodotti/Pesche%20Lazio%20Moretti%2010.jpg&amp;imgrefurl=http://www.orafrut.it/prodotti.htm&amp;h=960&amp;w=1280&amp;sz=208&amp;tbnid=ubkMwDDt0FwJ:&amp;tbnh=112&amp;tbnw=149&amp;prev=/images?q%3Dpesche%26hl%3Dit%26lr%3D%26ie%3DUTF-8%26oe%3DUTF-8%26sa%3D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 smtClean="0"/>
              <a:t>Chimica</a:t>
            </a:r>
            <a:r>
              <a:rPr lang="en-US" altLang="en-US" sz="4400" dirty="0" smtClean="0"/>
              <a:t> </a:t>
            </a:r>
            <a:r>
              <a:rPr lang="en-US" altLang="en-US" sz="4400" dirty="0" err="1"/>
              <a:t>O</a:t>
            </a:r>
            <a:r>
              <a:rPr lang="en-US" altLang="en-US" sz="4400" dirty="0" err="1" smtClean="0"/>
              <a:t>rganica</a:t>
            </a:r>
            <a:r>
              <a:rPr lang="en-US" altLang="en-US" sz="4400" dirty="0" smtClean="0"/>
              <a:t> e </a:t>
            </a:r>
            <a:r>
              <a:rPr lang="en-US" altLang="en-US" sz="4400" dirty="0" err="1" smtClean="0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40135" y="2348880"/>
            <a:ext cx="266374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pitchFamily="18" charset="0"/>
              </a:rPr>
              <a:t>Prof. Sabrina Pricl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 smtClean="0">
                <a:latin typeface="Times New Roman" pitchFamily="18" charset="0"/>
              </a:rPr>
              <a:t>Prof.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 smtClean="0">
                <a:solidFill>
                  <a:srgbClr val="FF0000"/>
                </a:solidFill>
                <a:latin typeface="Times New Roman" pitchFamily="18" charset="0"/>
              </a:rPr>
              <a:t>ZUCCHERI</a:t>
            </a: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89756" y="908050"/>
            <a:ext cx="89644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dirty="0"/>
              <a:t>Nei chetosi, il gruppo carbonilico si trova generalmente in posizione </a:t>
            </a:r>
            <a:r>
              <a:rPr lang="it-IT" altLang="en-US" dirty="0" smtClean="0">
                <a:solidFill>
                  <a:srgbClr val="FF0000"/>
                </a:solidFill>
              </a:rPr>
              <a:t>2</a:t>
            </a:r>
            <a:r>
              <a:rPr lang="it-IT" altLang="en-US" dirty="0" smtClean="0"/>
              <a:t>. Quando </a:t>
            </a:r>
            <a:r>
              <a:rPr lang="it-IT" altLang="en-US" dirty="0"/>
              <a:t>è in un’altra posizione è necessario specificarlo nella </a:t>
            </a:r>
            <a:r>
              <a:rPr lang="it-IT" altLang="en-US" dirty="0" smtClean="0"/>
              <a:t>nomenclatura.</a:t>
            </a:r>
            <a:endParaRPr lang="it-IT" altLang="en-US" dirty="0"/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931" y="2368755"/>
            <a:ext cx="4656138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346228" y="5157192"/>
            <a:ext cx="84515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it-IT" altLang="en-US" sz="2000" dirty="0"/>
              <a:t>D perché l’OH </a:t>
            </a:r>
            <a:r>
              <a:rPr lang="it-IT" altLang="en-US" sz="2000" dirty="0" smtClean="0"/>
              <a:t>dell’ultimo </a:t>
            </a:r>
            <a:r>
              <a:rPr lang="it-IT" altLang="en-US" sz="2000" dirty="0" err="1" smtClean="0"/>
              <a:t>stereocentro</a:t>
            </a:r>
            <a:r>
              <a:rPr lang="it-IT" altLang="en-US" sz="2000" dirty="0" smtClean="0"/>
              <a:t> </a:t>
            </a:r>
            <a:r>
              <a:rPr lang="it-IT" altLang="en-US" sz="2000" dirty="0"/>
              <a:t>è a dx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it-IT" altLang="en-US" sz="2000" dirty="0"/>
              <a:t>3 perché il C=O è in posizione 3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it-IT" altLang="en-US" sz="2000" dirty="0" err="1"/>
              <a:t>Ulosio</a:t>
            </a:r>
            <a:r>
              <a:rPr lang="it-IT" altLang="en-US" sz="2000" dirty="0"/>
              <a:t> perché è un chetoso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it-IT" altLang="en-US" sz="2000" dirty="0" err="1"/>
              <a:t>Riboesa</a:t>
            </a:r>
            <a:r>
              <a:rPr lang="it-IT" altLang="en-US" sz="2000" dirty="0"/>
              <a:t> perché la sequenza degli OH è quella </a:t>
            </a:r>
            <a:r>
              <a:rPr lang="it-IT" altLang="en-US" sz="2000" dirty="0" smtClean="0"/>
              <a:t>del </a:t>
            </a:r>
            <a:r>
              <a:rPr lang="it-IT" altLang="en-US" sz="2000" dirty="0"/>
              <a:t>ribosio (</a:t>
            </a:r>
            <a:r>
              <a:rPr lang="it-IT" altLang="en-US" sz="2000" dirty="0" err="1"/>
              <a:t>v.aldoesosi</a:t>
            </a:r>
            <a:r>
              <a:rPr lang="it-IT" altLang="en-US" sz="2000" dirty="0"/>
              <a:t>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Classificazione: Chetosi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2663664" y="1277888"/>
            <a:ext cx="3816672" cy="1143000"/>
          </a:xfrm>
        </p:spPr>
        <p:txBody>
          <a:bodyPr/>
          <a:lstStyle/>
          <a:p>
            <a:pPr eaLnBrk="1" hangingPunct="1"/>
            <a:r>
              <a:rPr lang="it-IT" altLang="en-US" sz="2800" dirty="0" smtClean="0"/>
              <a:t>Il fruttosio è un chetoso. 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07" y="2817465"/>
            <a:ext cx="3887787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395288" y="50847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800">
              <a:solidFill>
                <a:schemeClr val="tx2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Classificazione: Chetosi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96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47" y="980728"/>
            <a:ext cx="8930706" cy="1656184"/>
          </a:xfrm>
        </p:spPr>
        <p:txBody>
          <a:bodyPr>
            <a:normAutofit fontScale="90000"/>
          </a:bodyPr>
          <a:lstStyle/>
          <a:p>
            <a:pPr algn="just"/>
            <a:r>
              <a:rPr lang="it-IT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Strutture cicliche dei monosaccaridi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altLang="en-US" sz="2800" dirty="0" smtClean="0"/>
              <a:t>i </a:t>
            </a:r>
            <a:r>
              <a:rPr lang="it-IT" altLang="en-US" sz="2800" b="1" dirty="0"/>
              <a:t>monosaccaridi </a:t>
            </a:r>
            <a:r>
              <a:rPr lang="it-IT" altLang="en-US" sz="2400" dirty="0"/>
              <a:t>esistono in forma ciclica, perché avendo contemporaneamente un gruppo aldeidico e alcolico nella stessa molecola possono formare un </a:t>
            </a:r>
            <a:r>
              <a:rPr lang="it-IT" altLang="en-US" sz="2800" b="1" dirty="0" err="1">
                <a:solidFill>
                  <a:srgbClr val="FF0000"/>
                </a:solidFill>
              </a:rPr>
              <a:t>emiacetale</a:t>
            </a:r>
            <a:r>
              <a:rPr lang="it-IT" altLang="en-US" sz="2800" b="1" dirty="0">
                <a:solidFill>
                  <a:srgbClr val="FF0000"/>
                </a:solidFill>
              </a:rPr>
              <a:t> ciclico</a:t>
            </a:r>
            <a:r>
              <a:rPr lang="it-IT" altLang="en-US" sz="2400" dirty="0"/>
              <a:t>, per condensazione intramolecolare</a:t>
            </a:r>
            <a:endParaRPr lang="it-IT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2951821" y="3384777"/>
            <a:ext cx="32403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en-US" sz="2000" dirty="0" smtClean="0"/>
              <a:t>. Formazione </a:t>
            </a:r>
            <a:r>
              <a:rPr lang="it-IT" altLang="en-US" sz="2000" dirty="0" err="1"/>
              <a:t>emiacetale</a:t>
            </a:r>
            <a:r>
              <a:rPr lang="it-IT" altLang="en-US" sz="2000" dirty="0"/>
              <a:t>: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198438" y="418499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4534241"/>
            <a:ext cx="6217920" cy="159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</a:t>
            </a:r>
            <a:r>
              <a:rPr lang="it-IT" sz="3600" dirty="0" err="1" smtClean="0">
                <a:solidFill>
                  <a:srgbClr val="FF0000"/>
                </a:solidFill>
              </a:rPr>
              <a:t>Emiacetali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91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97644" y="908720"/>
            <a:ext cx="845978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b="1" dirty="0">
                <a:solidFill>
                  <a:srgbClr val="FF0000"/>
                </a:solidFill>
              </a:rPr>
              <a:t>GLUCOSIO</a:t>
            </a:r>
            <a:r>
              <a:rPr lang="it-IT" altLang="en-US" dirty="0"/>
              <a:t>: </a:t>
            </a:r>
          </a:p>
          <a:p>
            <a:pPr eaLnBrk="1" hangingPunct="1">
              <a:buFontTx/>
              <a:buChar char="•"/>
            </a:pPr>
            <a:endParaRPr lang="it-IT" altLang="en-US" dirty="0"/>
          </a:p>
          <a:p>
            <a:pPr lvl="1" eaLnBrk="1" hangingPunct="1">
              <a:buFontTx/>
              <a:buChar char="•"/>
            </a:pPr>
            <a:r>
              <a:rPr lang="it-IT" altLang="en-US" dirty="0"/>
              <a:t>Ciclizzazione tra il C5 e C1</a:t>
            </a:r>
          </a:p>
          <a:p>
            <a:pPr lvl="1" eaLnBrk="1" hangingPunct="1">
              <a:buFontTx/>
              <a:buChar char="•"/>
            </a:pPr>
            <a:r>
              <a:rPr lang="it-IT" altLang="en-US" dirty="0"/>
              <a:t>Si genera  un nuovo centro chirale al C1 (il carbonile è un centro </a:t>
            </a:r>
            <a:r>
              <a:rPr lang="it-IT" altLang="en-US" dirty="0" err="1"/>
              <a:t>prochirale</a:t>
            </a:r>
            <a:r>
              <a:rPr lang="it-IT" altLang="en-US" dirty="0"/>
              <a:t>)</a:t>
            </a:r>
          </a:p>
          <a:p>
            <a:pPr lvl="1" eaLnBrk="1" hangingPunct="1">
              <a:buFontTx/>
              <a:buChar char="•"/>
            </a:pPr>
            <a:r>
              <a:rPr lang="it-IT" altLang="en-US" dirty="0"/>
              <a:t>Si instaura un equilibrio dinamico tra la forma aperta e le due strutture cicliche</a:t>
            </a:r>
          </a:p>
          <a:p>
            <a:pPr eaLnBrk="1" hangingPunct="1">
              <a:buFontTx/>
              <a:buChar char="•"/>
            </a:pPr>
            <a:endParaRPr lang="it-IT" altLang="en-US" dirty="0"/>
          </a:p>
          <a:p>
            <a:pPr eaLnBrk="1" hangingPunct="1">
              <a:buFontTx/>
              <a:buChar char="•"/>
            </a:pPr>
            <a:endParaRPr lang="it-IT" altLang="en-US" dirty="0"/>
          </a:p>
          <a:p>
            <a:pPr eaLnBrk="1" hangingPunct="1">
              <a:buFontTx/>
              <a:buChar char="•"/>
            </a:pPr>
            <a:endParaRPr lang="it-IT" altLang="en-US" dirty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60043"/>
            <a:ext cx="67691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</a:t>
            </a:r>
            <a:r>
              <a:rPr lang="it-IT" sz="3600" dirty="0" err="1" smtClean="0">
                <a:solidFill>
                  <a:srgbClr val="FF0000"/>
                </a:solidFill>
              </a:rPr>
              <a:t>Emiacetali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26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39750" y="549275"/>
            <a:ext cx="82804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it-IT" altLang="en-US" dirty="0"/>
          </a:p>
          <a:p>
            <a:pPr algn="just" eaLnBrk="1" hangingPunct="1"/>
            <a:r>
              <a:rPr lang="it-IT" altLang="en-US" sz="2000" b="1" u="sng" dirty="0" smtClean="0">
                <a:solidFill>
                  <a:srgbClr val="FF0000"/>
                </a:solidFill>
              </a:rPr>
              <a:t>Osservazione</a:t>
            </a:r>
            <a:r>
              <a:rPr lang="it-IT" altLang="en-US" sz="2000" dirty="0" smtClean="0"/>
              <a:t>: Tutti e cinque gli ossidrili potrebbero sommarsi al gruppo carbonilico per formare </a:t>
            </a:r>
            <a:r>
              <a:rPr lang="it-IT" altLang="en-US" sz="2000" dirty="0" err="1" smtClean="0"/>
              <a:t>emiacetali</a:t>
            </a:r>
            <a:r>
              <a:rPr lang="it-IT" altLang="en-US" sz="2000" dirty="0" smtClean="0"/>
              <a:t> ciclici di diversa grandezza. </a:t>
            </a:r>
          </a:p>
          <a:p>
            <a:pPr algn="just" eaLnBrk="1" hangingPunct="1"/>
            <a:endParaRPr lang="it-IT" altLang="en-US" sz="2000" dirty="0" smtClean="0"/>
          </a:p>
          <a:p>
            <a:pPr algn="just" eaLnBrk="1" hangingPunct="1"/>
            <a:r>
              <a:rPr lang="it-IT" altLang="en-US" sz="2000" dirty="0" smtClean="0"/>
              <a:t>Risulta </a:t>
            </a:r>
            <a:r>
              <a:rPr lang="it-IT" altLang="en-US" sz="2000" dirty="0"/>
              <a:t>preferita la formazione di un anello</a:t>
            </a:r>
          </a:p>
          <a:p>
            <a:pPr algn="just" eaLnBrk="1" hangingPunct="1"/>
            <a:endParaRPr lang="it-IT" altLang="en-US" sz="2000" dirty="0"/>
          </a:p>
          <a:p>
            <a:pPr algn="just" eaLnBrk="1" hangingPunct="1">
              <a:buFontTx/>
              <a:buChar char="•"/>
            </a:pPr>
            <a:r>
              <a:rPr lang="it-IT" altLang="en-US" sz="2000" dirty="0"/>
              <a:t> a </a:t>
            </a:r>
            <a:r>
              <a:rPr lang="it-IT" altLang="en-US" sz="2000" dirty="0">
                <a:solidFill>
                  <a:srgbClr val="FF0000"/>
                </a:solidFill>
              </a:rPr>
              <a:t>sei</a:t>
            </a:r>
            <a:r>
              <a:rPr lang="it-IT" altLang="en-US" sz="2000" dirty="0"/>
              <a:t> atomi, chiamato </a:t>
            </a:r>
            <a:r>
              <a:rPr lang="it-IT" altLang="en-US" sz="2000" b="1" dirty="0" err="1"/>
              <a:t>piranosio</a:t>
            </a:r>
            <a:r>
              <a:rPr lang="it-IT" altLang="en-US" sz="2000" b="1" dirty="0"/>
              <a:t>,</a:t>
            </a:r>
            <a:r>
              <a:rPr lang="it-IT" altLang="en-US" sz="2000" dirty="0"/>
              <a:t> (dal pirano, un etere ciclico)</a:t>
            </a:r>
          </a:p>
          <a:p>
            <a:pPr algn="just" eaLnBrk="1" hangingPunct="1">
              <a:buFontTx/>
              <a:buChar char="•"/>
            </a:pPr>
            <a:endParaRPr lang="it-IT" altLang="en-US" sz="2000" dirty="0"/>
          </a:p>
          <a:p>
            <a:pPr algn="just" eaLnBrk="1" hangingPunct="1">
              <a:buFontTx/>
              <a:buChar char="•"/>
            </a:pPr>
            <a:endParaRPr lang="it-IT" altLang="en-US" sz="2000" dirty="0"/>
          </a:p>
          <a:p>
            <a:pPr algn="just" eaLnBrk="1" hangingPunct="1">
              <a:buFontTx/>
              <a:buChar char="•"/>
            </a:pPr>
            <a:endParaRPr lang="it-IT" altLang="en-US" sz="2000" dirty="0"/>
          </a:p>
          <a:p>
            <a:pPr algn="just" eaLnBrk="1" hangingPunct="1">
              <a:buFontTx/>
              <a:buChar char="•"/>
            </a:pPr>
            <a:endParaRPr lang="it-IT" altLang="en-US" sz="2000" dirty="0"/>
          </a:p>
          <a:p>
            <a:pPr algn="just" eaLnBrk="1" hangingPunct="1">
              <a:buFontTx/>
              <a:buChar char="•"/>
            </a:pPr>
            <a:endParaRPr lang="it-IT" altLang="en-US" sz="2000" dirty="0"/>
          </a:p>
          <a:p>
            <a:pPr algn="just" eaLnBrk="1" hangingPunct="1">
              <a:buFontTx/>
              <a:buChar char="•"/>
            </a:pPr>
            <a:endParaRPr lang="it-IT" altLang="en-US" sz="2000" dirty="0"/>
          </a:p>
          <a:p>
            <a:pPr algn="just" eaLnBrk="1" hangingPunct="1">
              <a:buFontTx/>
              <a:buChar char="•"/>
            </a:pPr>
            <a:r>
              <a:rPr lang="it-IT" altLang="en-US" sz="2000" dirty="0"/>
              <a:t> a </a:t>
            </a:r>
            <a:r>
              <a:rPr lang="it-IT" altLang="en-US" sz="2000" dirty="0">
                <a:solidFill>
                  <a:srgbClr val="FF0000"/>
                </a:solidFill>
              </a:rPr>
              <a:t>cinque</a:t>
            </a:r>
            <a:r>
              <a:rPr lang="it-IT" altLang="en-US" sz="2000" dirty="0"/>
              <a:t> atomi chiamato </a:t>
            </a:r>
            <a:r>
              <a:rPr lang="it-IT" altLang="en-US" sz="2000" b="1" dirty="0" err="1"/>
              <a:t>furanosio</a:t>
            </a:r>
            <a:r>
              <a:rPr lang="it-IT" altLang="en-US" sz="2000" dirty="0"/>
              <a:t>, dal furano.</a:t>
            </a:r>
          </a:p>
          <a:p>
            <a:pPr algn="just" eaLnBrk="1" hangingPunct="1"/>
            <a:endParaRPr lang="it-IT" altLang="en-US" sz="2000" dirty="0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2934543"/>
            <a:ext cx="12001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5084763"/>
            <a:ext cx="1028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Ciclici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58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2634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generale, il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carboidrato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glico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cui struttura è formata da un anello a </a:t>
            </a:r>
            <a:r>
              <a:rPr lang="it-IT" alt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termini, viene definito </a:t>
            </a:r>
            <a:r>
              <a:rPr lang="it-IT" altLang="en-US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glicofuranosio</a:t>
            </a:r>
            <a:endParaRPr lang="it-IT" alt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cui struttura è formata da un anello a </a:t>
            </a:r>
            <a:r>
              <a:rPr lang="it-IT" alt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termini, viene definito </a:t>
            </a:r>
            <a:r>
              <a:rPr lang="it-IT" altLang="en-US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glicopiranosio</a:t>
            </a:r>
            <a:endParaRPr lang="it-IT" alt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Ciclici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3501008"/>
            <a:ext cx="8928992" cy="1440160"/>
          </a:xfrm>
        </p:spPr>
        <p:txBody>
          <a:bodyPr>
            <a:noAutofit/>
          </a:bodyPr>
          <a:lstStyle/>
          <a:p>
            <a:pPr algn="just" eaLnBrk="1" hangingPunct="1"/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Esempio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nel caso del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glucosio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(aldoesoso), la ciclizzazione può dare origine sia ad una struttura </a:t>
            </a:r>
            <a:r>
              <a:rPr lang="it-IT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furanosica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che piranosica (anche se in natura è presente prevalentemente in forma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piranosica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08" y="4941168"/>
            <a:ext cx="6858000" cy="181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945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2192" y="1030155"/>
            <a:ext cx="8819616" cy="1143000"/>
          </a:xfrm>
        </p:spPr>
        <p:txBody>
          <a:bodyPr/>
          <a:lstStyle/>
          <a:p>
            <a:pPr algn="just" eaLnBrk="1" hangingPunct="1"/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Anche il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fruttosio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(chetoso) può </a:t>
            </a:r>
            <a:r>
              <a:rPr lang="it-IT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ciclizzare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forma piranosica o </a:t>
            </a:r>
            <a:r>
              <a:rPr lang="it-IT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furanosica</a:t>
            </a:r>
            <a:endParaRPr lang="it-IT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7" y="2204864"/>
            <a:ext cx="8066087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Ciclici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0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212976"/>
            <a:ext cx="85439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95758" y="1553501"/>
            <a:ext cx="89524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/>
              <a:t>Il fruttosio è presente all’equilibrio sia in forma piranosica che furanosica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Ciclici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01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4393456"/>
            <a:ext cx="7108825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20875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 strutture piranosiche possono essere rappresentate in più modi:</a:t>
            </a:r>
            <a:endParaRPr lang="it-IT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Conformazione a sedia (v. cicloesano), in cui i sostituenti sono assiali o equatoriali</a:t>
            </a:r>
          </a:p>
          <a:p>
            <a:pPr eaLnBrk="1" hangingPunct="1"/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Proiezione di </a:t>
            </a:r>
            <a:r>
              <a:rPr lang="it-IT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Haworth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in cui i sostituenti sono cis o trans</a:t>
            </a:r>
          </a:p>
          <a:p>
            <a:pPr eaLnBrk="1" hangingPunct="1"/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Rappresentazione a cuneo e tratteggio, per evidenziare la stereochimica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Ciclici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76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84976" cy="324036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Configurazione </a:t>
            </a:r>
            <a:r>
              <a:rPr lang="it-IT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anomerica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b="1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en-US" sz="24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endParaRPr lang="it-IT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Nella ciclizzazione intramolecolare di uno zucchero il C1 (C carbonilico) diventa uno </a:t>
            </a:r>
            <a:r>
              <a:rPr lang="it-IT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stereocentro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prende il nome di </a:t>
            </a:r>
            <a:r>
              <a:rPr lang="it-IT" altLang="en-US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carbonio </a:t>
            </a:r>
            <a:r>
              <a:rPr lang="it-IT" altLang="en-US" sz="24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anomerico</a:t>
            </a:r>
            <a:endParaRPr lang="it-IT" altLang="en-US" sz="2400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due stereoisomeri che si generano vengono definiti </a:t>
            </a:r>
            <a:r>
              <a:rPr lang="it-IT" altLang="en-US" sz="24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anomero</a:t>
            </a:r>
            <a:r>
              <a:rPr lang="it-IT" altLang="en-US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i="1" u="sng" dirty="0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en-US" sz="24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anomero</a:t>
            </a:r>
            <a:r>
              <a:rPr lang="it-IT" altLang="en-US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i="1" u="sng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</a:p>
          <a:p>
            <a:pPr algn="just" eaLnBrk="1" hangingPunct="1"/>
            <a:r>
              <a:rPr lang="it-IT" altLang="en-US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L’ </a:t>
            </a:r>
            <a:r>
              <a:rPr lang="it-IT" altLang="en-US" sz="24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anomero</a:t>
            </a:r>
            <a:r>
              <a:rPr lang="it-IT" altLang="en-US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i="1" u="sng" dirty="0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l’</a:t>
            </a:r>
            <a:r>
              <a:rPr lang="it-IT" altLang="en-US" sz="24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anomero</a:t>
            </a:r>
            <a:r>
              <a:rPr lang="it-IT" altLang="en-US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i="1" u="sng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altLang="en-US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sono tra loro </a:t>
            </a:r>
            <a:r>
              <a:rPr lang="it-IT" alt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diastereoisomeri</a:t>
            </a:r>
            <a:endParaRPr lang="it-IT" altLang="en-US" sz="2400" i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</a:t>
            </a:r>
            <a:r>
              <a:rPr lang="it-IT" sz="3600" dirty="0" err="1" smtClean="0">
                <a:solidFill>
                  <a:srgbClr val="FF0000"/>
                </a:solidFill>
              </a:rPr>
              <a:t>Anomerizzazione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6662" y="4581128"/>
            <a:ext cx="8550676" cy="1828800"/>
            <a:chOff x="457201" y="4921456"/>
            <a:chExt cx="8550676" cy="182880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4921456"/>
              <a:ext cx="2802788" cy="18288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391253" y="5020248"/>
              <a:ext cx="5616624" cy="163121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it-IT" altLang="en-US" sz="2000" dirty="0"/>
                <a:t>L’ </a:t>
              </a:r>
              <a:r>
                <a:rPr lang="it-IT" altLang="en-US" sz="2000" u="sng" dirty="0"/>
                <a:t>effetto </a:t>
              </a:r>
              <a:r>
                <a:rPr lang="it-IT" altLang="en-US" sz="2000" u="sng" dirty="0" err="1"/>
                <a:t>anomerico</a:t>
              </a:r>
              <a:r>
                <a:rPr lang="it-IT" altLang="en-US" sz="2000" dirty="0"/>
                <a:t> è quell’effetto che giustifica la presenza dell’</a:t>
              </a:r>
              <a:r>
                <a:rPr lang="it-IT" altLang="en-US" sz="2000" dirty="0" err="1"/>
                <a:t>anomero</a:t>
              </a:r>
              <a:r>
                <a:rPr lang="it-IT" altLang="en-US" sz="2000" dirty="0"/>
                <a:t> </a:t>
              </a:r>
              <a:r>
                <a:rPr lang="it-IT" altLang="en-US" sz="2000" dirty="0">
                  <a:latin typeface="Symbol" pitchFamily="18" charset="2"/>
                </a:rPr>
                <a:t>a</a:t>
              </a:r>
              <a:r>
                <a:rPr lang="it-IT" altLang="en-US" sz="2000" dirty="0"/>
                <a:t> del D-glucosio, per  </a:t>
              </a:r>
              <a:r>
                <a:rPr lang="it-IT" altLang="en-US" sz="2000" u="sng" dirty="0"/>
                <a:t>stabilizzazione elettronica</a:t>
              </a:r>
              <a:r>
                <a:rPr lang="it-IT" altLang="en-US" sz="2000" dirty="0"/>
                <a:t>, in quanto i dipoli dovuti al sostituente elettronegativo sul C </a:t>
              </a:r>
              <a:r>
                <a:rPr lang="it-IT" altLang="en-US" sz="2000" dirty="0" err="1"/>
                <a:t>anomerico</a:t>
              </a:r>
              <a:r>
                <a:rPr lang="it-IT" altLang="en-US" sz="2000" dirty="0"/>
                <a:t> e al doppietto sull’O sono opposti.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766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- Definizione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dirty="0"/>
              <a:t>Definiti </a:t>
            </a:r>
            <a:r>
              <a:rPr lang="it-IT" altLang="en-US" b="1" dirty="0" err="1"/>
              <a:t>poliidrossialdeidi</a:t>
            </a:r>
            <a:r>
              <a:rPr lang="it-IT" altLang="en-US" b="1" dirty="0"/>
              <a:t> o </a:t>
            </a:r>
            <a:r>
              <a:rPr lang="it-IT" altLang="en-US" b="1" dirty="0" err="1"/>
              <a:t>poliidrossichetoni</a:t>
            </a:r>
            <a:r>
              <a:rPr lang="it-IT" altLang="en-US" dirty="0"/>
              <a:t>, i </a:t>
            </a:r>
            <a:r>
              <a:rPr lang="it-IT" altLang="en-US" dirty="0">
                <a:solidFill>
                  <a:srgbClr val="FF0000"/>
                </a:solidFill>
              </a:rPr>
              <a:t>carboidrati</a:t>
            </a:r>
            <a:r>
              <a:rPr lang="it-IT" altLang="en-US" dirty="0"/>
              <a:t> hanno formula generale </a:t>
            </a:r>
            <a:r>
              <a:rPr lang="it-IT" altLang="en-US" dirty="0" err="1"/>
              <a:t>C</a:t>
            </a:r>
            <a:r>
              <a:rPr lang="it-IT" altLang="en-US" baseline="-25000" dirty="0" err="1"/>
              <a:t>n</a:t>
            </a:r>
            <a:r>
              <a:rPr lang="it-IT" altLang="en-US" dirty="0"/>
              <a:t>(H</a:t>
            </a:r>
            <a:r>
              <a:rPr lang="it-IT" altLang="en-US" baseline="-25000" dirty="0"/>
              <a:t>2</a:t>
            </a:r>
            <a:r>
              <a:rPr lang="it-IT" altLang="en-US" dirty="0"/>
              <a:t>O)</a:t>
            </a:r>
            <a:r>
              <a:rPr lang="it-IT" altLang="en-US" baseline="-25000" dirty="0"/>
              <a:t>m</a:t>
            </a:r>
            <a:r>
              <a:rPr lang="it-IT" altLang="en-US" dirty="0"/>
              <a:t>.</a:t>
            </a:r>
          </a:p>
          <a:p>
            <a:pPr algn="just" eaLnBrk="1" hangingPunct="1"/>
            <a:endParaRPr lang="it-IT" altLang="en-US" dirty="0"/>
          </a:p>
          <a:p>
            <a:pPr algn="just" eaLnBrk="1" hangingPunct="1"/>
            <a:r>
              <a:rPr lang="it-IT" altLang="en-US" dirty="0"/>
              <a:t>Possono esistere come </a:t>
            </a:r>
            <a:r>
              <a:rPr lang="it-IT" altLang="en-US" b="1" dirty="0"/>
              <a:t>monosaccaridi</a:t>
            </a:r>
            <a:r>
              <a:rPr lang="it-IT" altLang="en-US" dirty="0"/>
              <a:t> (zuccheri semplici) di formula </a:t>
            </a:r>
            <a:r>
              <a:rPr lang="it-IT" altLang="en-US" dirty="0" err="1"/>
              <a:t>C</a:t>
            </a:r>
            <a:r>
              <a:rPr lang="it-IT" altLang="en-US" baseline="-25000" dirty="0" err="1"/>
              <a:t>n</a:t>
            </a:r>
            <a:r>
              <a:rPr lang="it-IT" altLang="en-US" dirty="0"/>
              <a:t>(H</a:t>
            </a:r>
            <a:r>
              <a:rPr lang="it-IT" altLang="en-US" baseline="-25000" dirty="0"/>
              <a:t>2</a:t>
            </a:r>
            <a:r>
              <a:rPr lang="it-IT" altLang="en-US" dirty="0"/>
              <a:t>O)</a:t>
            </a:r>
            <a:r>
              <a:rPr lang="it-IT" altLang="en-US" baseline="-25000" dirty="0"/>
              <a:t>n</a:t>
            </a:r>
            <a:r>
              <a:rPr lang="it-IT" altLang="en-US" dirty="0"/>
              <a:t>, </a:t>
            </a:r>
            <a:r>
              <a:rPr lang="it-IT" altLang="en-US" b="1" dirty="0"/>
              <a:t>disaccaridi, oligosaccaridi o polisaccaridi</a:t>
            </a:r>
            <a:r>
              <a:rPr lang="it-IT" altLang="en-US" dirty="0"/>
              <a:t>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2" y="4624388"/>
            <a:ext cx="64801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34925" y="3478639"/>
            <a:ext cx="91789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/>
              <a:t>Il glucosio è il più abbondante in natura e viene generato dalle piante a partire da anidride carbonica, acqua ed energia solare  </a:t>
            </a:r>
          </a:p>
        </p:txBody>
      </p:sp>
    </p:spTree>
    <p:extLst>
      <p:ext uri="{BB962C8B-B14F-4D97-AF65-F5344CB8AC3E}">
        <p14:creationId xmlns:p14="http://schemas.microsoft.com/office/powerpoint/2010/main" val="1690442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696"/>
            <a:ext cx="9144000" cy="2952328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it-IT" altLang="en-US" sz="2400" dirty="0" smtClean="0"/>
              <a:t>E’ la variazione del potere ottico rotatorio di uno zucchero in soluzione, dovuta all’equilibrio dinamico che si instaura tra la forma aperta e i due </a:t>
            </a:r>
            <a:r>
              <a:rPr lang="it-IT" altLang="en-US" sz="2400" dirty="0" err="1" smtClean="0"/>
              <a:t>anomeri</a:t>
            </a:r>
            <a:r>
              <a:rPr lang="it-IT" altLang="en-US" sz="2400" dirty="0" smtClean="0"/>
              <a:t> </a:t>
            </a:r>
            <a:r>
              <a:rPr lang="it-IT" altLang="en-US" sz="2400" dirty="0" smtClean="0">
                <a:latin typeface="Symbol" pitchFamily="18" charset="2"/>
              </a:rPr>
              <a:t>a </a:t>
            </a:r>
            <a:r>
              <a:rPr lang="it-IT" altLang="en-US" sz="2400" dirty="0" smtClean="0"/>
              <a:t>e </a:t>
            </a:r>
            <a:r>
              <a:rPr lang="it-IT" altLang="en-US" sz="2400" dirty="0" smtClean="0">
                <a:latin typeface="Symbol" pitchFamily="18" charset="2"/>
              </a:rPr>
              <a:t>b.</a:t>
            </a:r>
            <a:br>
              <a:rPr lang="it-IT" altLang="en-US" sz="2400" dirty="0" smtClean="0">
                <a:latin typeface="Symbol" pitchFamily="18" charset="2"/>
              </a:rPr>
            </a:br>
            <a:r>
              <a:rPr lang="it-IT" altLang="en-US" sz="2400" dirty="0" smtClean="0">
                <a:latin typeface="Symbol" pitchFamily="18" charset="2"/>
              </a:rPr>
              <a:t/>
            </a:r>
            <a:br>
              <a:rPr lang="it-IT" altLang="en-US" sz="2400" dirty="0" smtClean="0">
                <a:latin typeface="Symbol" pitchFamily="18" charset="2"/>
              </a:rPr>
            </a:br>
            <a:r>
              <a:rPr lang="it-IT" altLang="en-US" sz="2400" dirty="0" smtClean="0"/>
              <a:t>Quando si prepara una soluzione di glucosio, in realtà si scioglie un solo </a:t>
            </a:r>
            <a:r>
              <a:rPr lang="it-IT" altLang="en-US" sz="2400" dirty="0" err="1" smtClean="0"/>
              <a:t>anomero</a:t>
            </a:r>
            <a:r>
              <a:rPr lang="it-IT" altLang="en-US" sz="2400" dirty="0" smtClean="0"/>
              <a:t>. Si parte dal solubilizzare in acqua l’ </a:t>
            </a:r>
            <a:r>
              <a:rPr lang="it-IT" altLang="en-US" sz="2400" b="1" dirty="0" smtClean="0">
                <a:latin typeface="Symbol" pitchFamily="18" charset="2"/>
              </a:rPr>
              <a:t>a</a:t>
            </a:r>
            <a:r>
              <a:rPr lang="it-IT" altLang="en-US" sz="2400" b="1" dirty="0" smtClean="0"/>
              <a:t>-D </a:t>
            </a:r>
            <a:r>
              <a:rPr lang="it-IT" altLang="en-US" sz="2400" b="1" dirty="0" err="1" smtClean="0"/>
              <a:t>glucopiranosio</a:t>
            </a:r>
            <a:r>
              <a:rPr lang="it-IT" altLang="en-US" sz="2400" b="1" dirty="0" smtClean="0"/>
              <a:t> puro</a:t>
            </a:r>
            <a:r>
              <a:rPr lang="it-IT" altLang="en-US" sz="2400" dirty="0" smtClean="0"/>
              <a:t>, che  ha un suo potere rotatorio specifico di +112°. Via Via il potere rotatorio cambia fino a stabilizzarsi ad un valore di +53° .</a:t>
            </a:r>
            <a:endParaRPr lang="it-IT" altLang="en-US" sz="1800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</a:t>
            </a:r>
            <a:r>
              <a:rPr lang="it-IT" sz="3600" dirty="0" err="1" smtClean="0">
                <a:solidFill>
                  <a:srgbClr val="FF0000"/>
                </a:solidFill>
              </a:rPr>
              <a:t>Mutarotazione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504" y="3429000"/>
            <a:ext cx="6923929" cy="14401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en-US" sz="2000" dirty="0" smtClean="0"/>
              <a:t/>
            </a:r>
            <a:br>
              <a:rPr lang="it-IT" altLang="en-US" sz="2000" dirty="0" smtClean="0"/>
            </a:br>
            <a:r>
              <a:rPr lang="it-IT" altLang="en-US" sz="2000" dirty="0" smtClean="0">
                <a:latin typeface="Symbol" pitchFamily="18" charset="2"/>
              </a:rPr>
              <a:t>a- </a:t>
            </a:r>
            <a:r>
              <a:rPr lang="it-IT" altLang="en-US" sz="2000" dirty="0" smtClean="0"/>
              <a:t>D- </a:t>
            </a:r>
            <a:r>
              <a:rPr lang="it-IT" altLang="en-US" sz="2000" dirty="0" err="1" smtClean="0"/>
              <a:t>glucopiranosio</a:t>
            </a:r>
            <a:r>
              <a:rPr lang="it-IT" altLang="en-US" sz="2000" dirty="0" smtClean="0"/>
              <a:t>           </a:t>
            </a:r>
            <a:r>
              <a:rPr lang="it-IT" altLang="en-US" sz="2000" dirty="0" smtClean="0">
                <a:latin typeface="Symbol" pitchFamily="18" charset="2"/>
              </a:rPr>
              <a:t>[a]= +</a:t>
            </a:r>
            <a:r>
              <a:rPr lang="it-IT" altLang="en-US" sz="2000" dirty="0" smtClean="0"/>
              <a:t>112° misurato con polarimetro</a:t>
            </a:r>
            <a:br>
              <a:rPr lang="it-IT" altLang="en-US" sz="2000" dirty="0" smtClean="0"/>
            </a:br>
            <a:r>
              <a:rPr lang="it-IT" altLang="en-US" sz="2000" dirty="0" smtClean="0">
                <a:latin typeface="Symbol" pitchFamily="18" charset="2"/>
              </a:rPr>
              <a:t>b-</a:t>
            </a:r>
            <a:r>
              <a:rPr lang="it-IT" altLang="en-US" sz="2000" dirty="0" smtClean="0"/>
              <a:t> D- </a:t>
            </a:r>
            <a:r>
              <a:rPr lang="it-IT" altLang="en-US" sz="2000" dirty="0" err="1" smtClean="0"/>
              <a:t>glucopiranosio</a:t>
            </a:r>
            <a:r>
              <a:rPr lang="it-IT" altLang="en-US" sz="2000" dirty="0" smtClean="0"/>
              <a:t>           </a:t>
            </a:r>
            <a:r>
              <a:rPr lang="it-IT" altLang="en-US" sz="2000" dirty="0" smtClean="0">
                <a:latin typeface="Symbol" pitchFamily="18" charset="2"/>
              </a:rPr>
              <a:t>[a]= </a:t>
            </a:r>
            <a:r>
              <a:rPr lang="it-IT" altLang="en-US" sz="2000" dirty="0" smtClean="0"/>
              <a:t>+19° misurato con polarimetro </a:t>
            </a:r>
            <a:br>
              <a:rPr lang="it-IT" altLang="en-US" sz="2000" dirty="0" smtClean="0"/>
            </a:br>
            <a:r>
              <a:rPr lang="it-IT" altLang="en-US" sz="2000" dirty="0" smtClean="0">
                <a:latin typeface="Symbol" pitchFamily="18" charset="2"/>
              </a:rPr>
              <a:t>a </a:t>
            </a:r>
            <a:r>
              <a:rPr lang="it-IT" altLang="en-US" sz="2000" dirty="0" smtClean="0"/>
              <a:t>e </a:t>
            </a:r>
            <a:r>
              <a:rPr lang="it-IT" altLang="en-US" sz="2000" dirty="0" smtClean="0">
                <a:latin typeface="Symbol" pitchFamily="18" charset="2"/>
              </a:rPr>
              <a:t>b </a:t>
            </a:r>
            <a:r>
              <a:rPr lang="it-IT" altLang="en-US" sz="2000" dirty="0" smtClean="0"/>
              <a:t>all’equilibrio                </a:t>
            </a:r>
            <a:r>
              <a:rPr lang="it-IT" altLang="en-US" sz="2000" dirty="0" smtClean="0">
                <a:latin typeface="Symbol" pitchFamily="18" charset="2"/>
              </a:rPr>
              <a:t>[a]=</a:t>
            </a:r>
            <a:r>
              <a:rPr lang="it-IT" altLang="en-US" sz="2000" dirty="0" smtClean="0"/>
              <a:t> +53°</a:t>
            </a:r>
            <a:br>
              <a:rPr lang="it-IT" altLang="en-US" sz="2000" dirty="0" smtClean="0"/>
            </a:br>
            <a:endParaRPr lang="it-IT" altLang="en-US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7504" y="5433543"/>
            <a:ext cx="4572000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it-IT" altLang="en-US" sz="2000" dirty="0">
                <a:latin typeface="+mj-lt"/>
                <a:ea typeface="+mj-ea"/>
                <a:cs typeface="+mj-cs"/>
              </a:rPr>
              <a:t>53= (112 X % </a:t>
            </a:r>
            <a:r>
              <a:rPr lang="it-IT" altLang="en-US" sz="2000" dirty="0">
                <a:latin typeface="Symbol" panose="05050102010706020507" pitchFamily="18" charset="2"/>
                <a:ea typeface="+mj-ea"/>
                <a:cs typeface="+mj-cs"/>
              </a:rPr>
              <a:t>a</a:t>
            </a:r>
            <a:r>
              <a:rPr lang="it-IT" altLang="en-US" sz="2000" dirty="0">
                <a:latin typeface="+mj-lt"/>
                <a:ea typeface="+mj-ea"/>
                <a:cs typeface="+mj-cs"/>
              </a:rPr>
              <a:t>/100) + (19 X % </a:t>
            </a:r>
            <a:r>
              <a:rPr lang="it-IT" altLang="en-US" sz="2000" dirty="0">
                <a:latin typeface="Symbol" panose="05050102010706020507" pitchFamily="18" charset="2"/>
                <a:ea typeface="+mj-ea"/>
                <a:cs typeface="+mj-cs"/>
              </a:rPr>
              <a:t>b</a:t>
            </a:r>
            <a:r>
              <a:rPr lang="it-IT" altLang="en-US" sz="2000" dirty="0">
                <a:latin typeface="+mj-lt"/>
                <a:ea typeface="+mj-ea"/>
                <a:cs typeface="+mj-cs"/>
              </a:rPr>
              <a:t>/100)</a:t>
            </a:r>
            <a:br>
              <a:rPr lang="it-IT" altLang="en-US" sz="2000" dirty="0">
                <a:latin typeface="+mj-lt"/>
                <a:ea typeface="+mj-ea"/>
                <a:cs typeface="+mj-cs"/>
              </a:rPr>
            </a:br>
            <a:r>
              <a:rPr lang="it-IT" altLang="en-US" sz="2000" dirty="0">
                <a:latin typeface="+mj-lt"/>
                <a:ea typeface="+mj-ea"/>
                <a:cs typeface="+mj-cs"/>
              </a:rPr>
              <a:t/>
            </a:r>
            <a:br>
              <a:rPr lang="it-IT" altLang="en-US" sz="2000" dirty="0">
                <a:latin typeface="+mj-lt"/>
                <a:ea typeface="+mj-ea"/>
                <a:cs typeface="+mj-cs"/>
              </a:rPr>
            </a:br>
            <a:r>
              <a:rPr lang="it-IT" altLang="en-US" sz="2000" dirty="0">
                <a:latin typeface="+mj-lt"/>
                <a:ea typeface="+mj-ea"/>
                <a:cs typeface="+mj-cs"/>
              </a:rPr>
              <a:t>% </a:t>
            </a:r>
            <a:r>
              <a:rPr lang="it-IT" altLang="en-US" sz="2000" dirty="0">
                <a:latin typeface="Symbol" panose="05050102010706020507" pitchFamily="18" charset="2"/>
                <a:ea typeface="+mj-ea"/>
                <a:cs typeface="+mj-cs"/>
              </a:rPr>
              <a:t>a</a:t>
            </a:r>
            <a:r>
              <a:rPr lang="it-IT" altLang="en-US" sz="2000" dirty="0">
                <a:latin typeface="+mj-lt"/>
                <a:ea typeface="+mj-ea"/>
                <a:cs typeface="+mj-cs"/>
              </a:rPr>
              <a:t> + % </a:t>
            </a:r>
            <a:r>
              <a:rPr lang="it-IT" altLang="en-US" sz="2000" dirty="0">
                <a:latin typeface="Symbol" panose="05050102010706020507" pitchFamily="18" charset="2"/>
                <a:ea typeface="+mj-ea"/>
                <a:cs typeface="+mj-cs"/>
              </a:rPr>
              <a:t>b</a:t>
            </a:r>
            <a:r>
              <a:rPr lang="it-IT" altLang="en-US" sz="2000" dirty="0">
                <a:latin typeface="+mj-lt"/>
                <a:ea typeface="+mj-ea"/>
                <a:cs typeface="+mj-cs"/>
              </a:rPr>
              <a:t> = </a:t>
            </a:r>
            <a:r>
              <a:rPr lang="it-IT" altLang="en-US" sz="2000" dirty="0" smtClean="0">
                <a:latin typeface="+mj-lt"/>
                <a:ea typeface="+mj-ea"/>
                <a:cs typeface="+mj-cs"/>
              </a:rPr>
              <a:t>100</a:t>
            </a:r>
            <a:endParaRPr lang="en-US" sz="2000" dirty="0">
              <a:latin typeface="+mj-lt"/>
              <a:ea typeface="+mj-ea"/>
              <a:cs typeface="+mj-cs"/>
            </a:endParaRPr>
          </a:p>
        </p:txBody>
      </p:sp>
      <p:cxnSp>
        <p:nvCxnSpPr>
          <p:cNvPr id="6" name="Straight Arrow Connector 5"/>
          <p:cNvCxnSpPr>
            <a:endCxn id="2" idx="0"/>
          </p:cNvCxnSpPr>
          <p:nvPr/>
        </p:nvCxnSpPr>
        <p:spPr>
          <a:xfrm>
            <a:off x="2393504" y="4869160"/>
            <a:ext cx="0" cy="564383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745433" y="5397995"/>
            <a:ext cx="42910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altLang="en-US" sz="2000" dirty="0"/>
              <a:t>Avendo questi valori e impostando un’ equazione è possibile ricavare la % di </a:t>
            </a:r>
            <a:r>
              <a:rPr lang="it-IT" altLang="en-US" sz="2000" dirty="0" err="1"/>
              <a:t>anomero</a:t>
            </a:r>
            <a:r>
              <a:rPr lang="it-IT" altLang="en-US" sz="2000" dirty="0"/>
              <a:t> </a:t>
            </a:r>
            <a:r>
              <a:rPr lang="it-IT" altLang="en-US" sz="2000" dirty="0">
                <a:latin typeface="Symbol" pitchFamily="18" charset="2"/>
              </a:rPr>
              <a:t>a </a:t>
            </a:r>
            <a:r>
              <a:rPr lang="it-IT" altLang="en-US" sz="2000" dirty="0"/>
              <a:t>e di </a:t>
            </a:r>
            <a:r>
              <a:rPr lang="it-IT" altLang="en-US" sz="2000" dirty="0" err="1"/>
              <a:t>anomero</a:t>
            </a:r>
            <a:r>
              <a:rPr lang="it-IT" altLang="en-US" sz="2000" dirty="0"/>
              <a:t> </a:t>
            </a:r>
            <a:r>
              <a:rPr lang="it-IT" altLang="en-US" sz="2000" dirty="0" smtClean="0">
                <a:latin typeface="Symbol" pitchFamily="18" charset="2"/>
              </a:rPr>
              <a:t>b</a:t>
            </a:r>
          </a:p>
          <a:p>
            <a:pPr algn="ctr"/>
            <a:r>
              <a:rPr lang="it-IT" altLang="en-US" sz="2000" dirty="0" smtClean="0">
                <a:latin typeface="Symbol" pitchFamily="18" charset="2"/>
              </a:rPr>
              <a:t> </a:t>
            </a:r>
            <a:r>
              <a:rPr lang="it-IT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 </a:t>
            </a:r>
            <a:r>
              <a:rPr lang="it-IT" alt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enantiomerica</a:t>
            </a:r>
            <a:r>
              <a:rPr lang="it-IT" altLang="en-US" sz="2000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it-IT" altLang="en-US" sz="2000" dirty="0">
                <a:latin typeface="Symbol" pitchFamily="18" charset="2"/>
              </a:rPr>
              <a:t/>
            </a:r>
            <a:br>
              <a:rPr lang="it-IT" altLang="en-US" sz="2000" dirty="0">
                <a:latin typeface="Symbol" pitchFamily="18" charset="2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8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en-US" sz="2400" b="1" dirty="0" smtClean="0"/>
              <a:t>1) </a:t>
            </a:r>
            <a:r>
              <a:rPr lang="it-IT" altLang="en-US" sz="2400" b="1" u="sng" dirty="0" smtClean="0"/>
              <a:t>Formazione di glicosidi</a:t>
            </a:r>
          </a:p>
          <a:p>
            <a:pPr eaLnBrk="1" hangingPunct="1"/>
            <a:endParaRPr lang="it-IT" altLang="en-US" sz="2400" dirty="0" smtClean="0"/>
          </a:p>
          <a:p>
            <a:pPr eaLnBrk="1" hangingPunct="1"/>
            <a:endParaRPr lang="it-IT" altLang="en-US" sz="2400" dirty="0" smtClean="0"/>
          </a:p>
          <a:p>
            <a:pPr algn="just" eaLnBrk="1" hangingPunct="1"/>
            <a:r>
              <a:rPr lang="it-IT" altLang="en-US" sz="2400" dirty="0" smtClean="0"/>
              <a:t>Un carboidrato può reagire con un alcol al suo </a:t>
            </a:r>
            <a:r>
              <a:rPr lang="it-IT" altLang="en-US" sz="2400" dirty="0" smtClean="0">
                <a:solidFill>
                  <a:srgbClr val="FF0000"/>
                </a:solidFill>
              </a:rPr>
              <a:t>C </a:t>
            </a:r>
            <a:r>
              <a:rPr lang="it-IT" altLang="en-US" sz="2400" dirty="0" err="1" smtClean="0">
                <a:solidFill>
                  <a:srgbClr val="FF0000"/>
                </a:solidFill>
              </a:rPr>
              <a:t>anomerico</a:t>
            </a:r>
            <a:r>
              <a:rPr lang="it-IT" altLang="en-US" sz="2400" dirty="0" smtClean="0"/>
              <a:t>, formando un acetale.</a:t>
            </a:r>
          </a:p>
          <a:p>
            <a:pPr algn="just" eaLnBrk="1" hangingPunct="1"/>
            <a:r>
              <a:rPr lang="it-IT" altLang="en-US" sz="2400" dirty="0" smtClean="0"/>
              <a:t>La struttura che si genera viene definita </a:t>
            </a:r>
            <a:r>
              <a:rPr lang="it-IT" altLang="en-US" sz="2400" b="1" dirty="0" smtClean="0"/>
              <a:t>glicoside </a:t>
            </a:r>
            <a:r>
              <a:rPr lang="it-IT" altLang="en-US" sz="2400" dirty="0" smtClean="0"/>
              <a:t>e il legame che si instaura tra lo zucchero e l’alcol si chiama </a:t>
            </a:r>
            <a:r>
              <a:rPr lang="it-IT" altLang="en-US" sz="2400" b="1" dirty="0" smtClean="0"/>
              <a:t>legame glicosidico</a:t>
            </a:r>
          </a:p>
          <a:p>
            <a:pPr algn="just" eaLnBrk="1" hangingPunct="1"/>
            <a:r>
              <a:rPr lang="it-IT" altLang="en-US" sz="2400" dirty="0" smtClean="0"/>
              <a:t>La </a:t>
            </a:r>
            <a:r>
              <a:rPr lang="it-IT" altLang="en-US" sz="2400" b="1" dirty="0" smtClean="0"/>
              <a:t>parte non zuccherina</a:t>
            </a:r>
            <a:r>
              <a:rPr lang="it-IT" altLang="en-US" sz="2400" dirty="0" smtClean="0"/>
              <a:t> di un glicoside si chiama </a:t>
            </a:r>
            <a:r>
              <a:rPr lang="it-IT" altLang="en-US" sz="2400" b="1" dirty="0" err="1" smtClean="0"/>
              <a:t>aglicone</a:t>
            </a:r>
            <a:endParaRPr lang="it-IT" altLang="en-US" sz="2400" b="1" dirty="0" smtClean="0"/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2376488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Reazioni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53" y="1340768"/>
            <a:ext cx="4480560" cy="10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323528" y="1294809"/>
            <a:ext cx="38165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1800"/>
              <a:t>Per attribuire il nome a un glicoside, in genere si considera l'alcol come sostituente dello zucchero che prenderà il suffisso -</a:t>
            </a:r>
            <a:r>
              <a:rPr lang="it-IT" altLang="en-US" sz="1800" i="1"/>
              <a:t>side</a:t>
            </a:r>
            <a:r>
              <a:rPr lang="it-IT" altLang="en-US" sz="1800"/>
              <a:t> 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748" y="2741012"/>
            <a:ext cx="3249169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323528" y="2808237"/>
            <a:ext cx="39606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1800"/>
              <a:t>Se l'aglicone è rappresentato da un alcol complesso, lo zucchero viene considerato sostituente dell'aglicone, attribuendogli il suffisso -</a:t>
            </a:r>
            <a:r>
              <a:rPr lang="it-IT" altLang="en-US" sz="1800" i="1"/>
              <a:t>il</a:t>
            </a:r>
            <a:r>
              <a:rPr lang="it-IT" altLang="en-US" sz="1800"/>
              <a:t>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Reazioni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8" y="4333733"/>
            <a:ext cx="5486400" cy="226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5513161" y="4446240"/>
            <a:ext cx="3600525" cy="11430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altLang="en-US" sz="2000" b="1" dirty="0" smtClean="0">
                <a:solidFill>
                  <a:srgbClr val="FF0000"/>
                </a:solidFill>
              </a:rPr>
              <a:t>Meccanismo della </a:t>
            </a:r>
            <a:r>
              <a:rPr lang="it-IT" altLang="en-US" sz="2000" b="1" dirty="0" err="1" smtClean="0">
                <a:solidFill>
                  <a:srgbClr val="FF0000"/>
                </a:solidFill>
              </a:rPr>
              <a:t>glicosazione</a:t>
            </a:r>
            <a:r>
              <a:rPr lang="it-IT" altLang="en-US" sz="2000" dirty="0" smtClean="0"/>
              <a:t>: in eccesso di alcol</a:t>
            </a:r>
            <a:br>
              <a:rPr lang="it-IT" altLang="en-US" sz="2000" dirty="0" smtClean="0"/>
            </a:br>
            <a:r>
              <a:rPr lang="it-IT" altLang="en-US" sz="2000" dirty="0" smtClean="0"/>
              <a:t>(in eccesso di acqua si ha l’idrolisi del legame </a:t>
            </a:r>
            <a:r>
              <a:rPr lang="it-IT" altLang="en-US" sz="2000" dirty="0" err="1" smtClean="0"/>
              <a:t>acetalico</a:t>
            </a:r>
            <a:r>
              <a:rPr lang="it-IT" alt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590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1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381460"/>
              </p:ext>
            </p:extLst>
          </p:nvPr>
        </p:nvGraphicFramePr>
        <p:xfrm>
          <a:off x="1117601" y="1763648"/>
          <a:ext cx="5555799" cy="173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6" name="ISIS/Draw Sketch" r:id="rId3" imgW="5641555" imgH="3136176" progId="ISISServer">
                  <p:embed/>
                </p:oleObj>
              </mc:Choice>
              <mc:Fallback>
                <p:oleObj name="ISIS/Draw Sketch" r:id="rId3" imgW="5641555" imgH="3136176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1" y="1763648"/>
                        <a:ext cx="5555799" cy="1737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1035"/>
          <p:cNvSpPr txBox="1">
            <a:spLocks noChangeArrowheads="1"/>
          </p:cNvSpPr>
          <p:nvPr/>
        </p:nvSpPr>
        <p:spPr bwMode="auto">
          <a:xfrm>
            <a:off x="24275" y="916731"/>
            <a:ext cx="89402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Isomerizzazione </a:t>
            </a:r>
            <a:r>
              <a:rPr lang="it-IT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alcalina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comporta l’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enolizzazione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della funzione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aldeidica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654" name="Object 10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088316"/>
              </p:ext>
            </p:extLst>
          </p:nvPr>
        </p:nvGraphicFramePr>
        <p:xfrm>
          <a:off x="1421156" y="4294638"/>
          <a:ext cx="304109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7" name="ISIS/Draw Sketch" r:id="rId5" imgW="2773638" imgH="3705793" progId="ISISServer">
                  <p:embed/>
                </p:oleObj>
              </mc:Choice>
              <mc:Fallback>
                <p:oleObj name="ISIS/Draw Sketch" r:id="rId5" imgW="2773638" imgH="3705793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156" y="4294638"/>
                        <a:ext cx="304109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Text Box 1039"/>
          <p:cNvSpPr txBox="1">
            <a:spLocks noChangeArrowheads="1"/>
          </p:cNvSpPr>
          <p:nvPr/>
        </p:nvSpPr>
        <p:spPr bwMode="auto">
          <a:xfrm>
            <a:off x="24275" y="3615407"/>
            <a:ext cx="64027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b="1" i="1" dirty="0"/>
              <a:t>Riduzione</a:t>
            </a:r>
            <a:r>
              <a:rPr lang="it-IT" dirty="0"/>
              <a:t> del gruppo carbonilico: i </a:t>
            </a:r>
            <a:r>
              <a:rPr lang="it-IT" dirty="0" err="1"/>
              <a:t>glicitoli</a:t>
            </a:r>
            <a:endParaRPr lang="it-IT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970274" y="4129281"/>
            <a:ext cx="3755130" cy="2263140"/>
            <a:chOff x="4165600" y="3886200"/>
            <a:chExt cx="4267200" cy="2571750"/>
          </a:xfrm>
        </p:grpSpPr>
        <p:pic>
          <p:nvPicPr>
            <p:cNvPr id="27656" name="Picture 1040" descr="sorbus-aucupar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6" r="31496" b="44781"/>
            <a:stretch>
              <a:fillRect/>
            </a:stretch>
          </p:blipFill>
          <p:spPr bwMode="auto">
            <a:xfrm>
              <a:off x="4673600" y="4171950"/>
              <a:ext cx="116046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Text Box 1041"/>
            <p:cNvSpPr txBox="1">
              <a:spLocks noChangeArrowheads="1"/>
            </p:cNvSpPr>
            <p:nvPr/>
          </p:nvSpPr>
          <p:spPr bwMode="auto">
            <a:xfrm>
              <a:off x="4165600" y="4914900"/>
              <a:ext cx="1427163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en-US" sz="1200" dirty="0">
                  <a:latin typeface="Times New Roman" pitchFamily="18" charset="0"/>
                </a:rPr>
                <a:t> “</a:t>
              </a:r>
              <a:r>
                <a:rPr lang="it-IT" altLang="en-US" sz="1200" dirty="0" err="1">
                  <a:latin typeface="Times New Roman" pitchFamily="18" charset="0"/>
                </a:rPr>
                <a:t>Sorbus</a:t>
              </a:r>
              <a:r>
                <a:rPr lang="it-IT" altLang="en-US" sz="1200" dirty="0">
                  <a:latin typeface="Times New Roman" pitchFamily="18" charset="0"/>
                </a:rPr>
                <a:t> </a:t>
              </a:r>
              <a:r>
                <a:rPr lang="it-IT" altLang="en-US" sz="1200" dirty="0" err="1">
                  <a:latin typeface="Times New Roman" pitchFamily="18" charset="0"/>
                </a:rPr>
                <a:t>aucuparia</a:t>
              </a:r>
              <a:r>
                <a:rPr lang="it-IT" altLang="en-US" sz="1200" dirty="0">
                  <a:latin typeface="Times New Roman" pitchFamily="18" charset="0"/>
                </a:rPr>
                <a:t>”</a:t>
              </a:r>
            </a:p>
          </p:txBody>
        </p:sp>
        <p:pic>
          <p:nvPicPr>
            <p:cNvPr id="27658" name="Picture 1042" descr="rodo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600" y="5607050"/>
              <a:ext cx="2032000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9" name="Picture 1043" descr="Pesche%2520Lazio%2520Moretti%252010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5" t="25310" r="19025" b="25310"/>
            <a:stretch>
              <a:fillRect/>
            </a:stretch>
          </p:blipFill>
          <p:spPr bwMode="auto">
            <a:xfrm>
              <a:off x="7010400" y="4800600"/>
              <a:ext cx="1411288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Picture 1044" descr="apple_red_01_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600" y="5715000"/>
              <a:ext cx="1219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1" name="Picture 1045" descr="pera3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600" y="4057650"/>
              <a:ext cx="1011238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2" name="Rectangle 1046"/>
            <p:cNvSpPr>
              <a:spLocks noChangeArrowheads="1"/>
            </p:cNvSpPr>
            <p:nvPr/>
          </p:nvSpPr>
          <p:spPr bwMode="auto">
            <a:xfrm>
              <a:off x="5791200" y="3886200"/>
              <a:ext cx="121920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en-US" sz="1200" b="1"/>
                <a:t>Sorbitolo</a:t>
              </a:r>
            </a:p>
          </p:txBody>
        </p:sp>
        <p:sp>
          <p:nvSpPr>
            <p:cNvPr id="27663" name="Rectangle 1047"/>
            <p:cNvSpPr>
              <a:spLocks noChangeArrowheads="1"/>
            </p:cNvSpPr>
            <p:nvPr/>
          </p:nvSpPr>
          <p:spPr bwMode="auto">
            <a:xfrm>
              <a:off x="5791200" y="5257800"/>
              <a:ext cx="121920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en-US" sz="1200" b="1"/>
                <a:t>Mannitolo</a:t>
              </a: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Reazioni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637323"/>
              </p:ext>
            </p:extLst>
          </p:nvPr>
        </p:nvGraphicFramePr>
        <p:xfrm>
          <a:off x="2952321" y="1988838"/>
          <a:ext cx="3474720" cy="1393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4" name="ISIS/Draw Sketch" r:id="rId3" imgW="4909820" imgH="1968500" progId="ISISServer">
                  <p:embed/>
                </p:oleObj>
              </mc:Choice>
              <mc:Fallback>
                <p:oleObj name="ISIS/Draw Sketch" r:id="rId3" imgW="4909820" imgH="19685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321" y="1988838"/>
                        <a:ext cx="3474720" cy="1393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1014" y="980728"/>
            <a:ext cx="787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b="1" i="1" dirty="0"/>
              <a:t>Ossidazione</a:t>
            </a:r>
            <a:r>
              <a:rPr lang="it-IT" dirty="0"/>
              <a:t> dei carboidrati: </a:t>
            </a:r>
            <a:r>
              <a:rPr lang="it-IT" dirty="0" smtClean="0"/>
              <a:t>gli </a:t>
            </a:r>
            <a:r>
              <a:rPr lang="it-IT" dirty="0"/>
              <a:t>acidi </a:t>
            </a:r>
            <a:r>
              <a:rPr lang="it-IT" dirty="0" err="1"/>
              <a:t>aldonici</a:t>
            </a:r>
            <a:r>
              <a:rPr lang="it-IT" dirty="0"/>
              <a:t>, </a:t>
            </a:r>
            <a:r>
              <a:rPr lang="it-IT" dirty="0" err="1"/>
              <a:t>aldarici</a:t>
            </a:r>
            <a:r>
              <a:rPr lang="it-IT" dirty="0"/>
              <a:t> e </a:t>
            </a:r>
            <a:r>
              <a:rPr lang="it-IT" dirty="0" err="1"/>
              <a:t>alduronici</a:t>
            </a:r>
            <a:endParaRPr lang="it-IT" dirty="0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044093"/>
              </p:ext>
            </p:extLst>
          </p:nvPr>
        </p:nvGraphicFramePr>
        <p:xfrm>
          <a:off x="1443050" y="3573016"/>
          <a:ext cx="6257899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5" name="ISIS/Draw Sketch" r:id="rId5" imgW="4633045" imgH="1561729" progId="ISISServer">
                  <p:embed/>
                </p:oleObj>
              </mc:Choice>
              <mc:Fallback>
                <p:oleObj name="ISIS/Draw Sketch" r:id="rId5" imgW="4633045" imgH="1561729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50" y="3573016"/>
                        <a:ext cx="6257899" cy="118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347864" y="5013176"/>
            <a:ext cx="2400300" cy="1674813"/>
            <a:chOff x="6299200" y="2511425"/>
            <a:chExt cx="2400300" cy="1674813"/>
          </a:xfrm>
        </p:grpSpPr>
        <p:sp>
          <p:nvSpPr>
            <p:cNvPr id="28674" name="Rectangle 12"/>
            <p:cNvSpPr>
              <a:spLocks noChangeArrowheads="1"/>
            </p:cNvSpPr>
            <p:nvPr/>
          </p:nvSpPr>
          <p:spPr bwMode="auto">
            <a:xfrm>
              <a:off x="6299200" y="2511425"/>
              <a:ext cx="2400300" cy="1674813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28680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7198301"/>
                </p:ext>
              </p:extLst>
            </p:nvPr>
          </p:nvGraphicFramePr>
          <p:xfrm>
            <a:off x="6591300" y="2698750"/>
            <a:ext cx="1816100" cy="1300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66" name="ISIS/Draw Sketch" r:id="rId7" imgW="1363379" imgH="1731416" progId="ISISServer">
                    <p:embed/>
                  </p:oleObj>
                </mc:Choice>
                <mc:Fallback>
                  <p:oleObj name="ISIS/Draw Sketch" r:id="rId7" imgW="1363379" imgH="1731416" progId="ISISServer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1300" y="2698750"/>
                          <a:ext cx="1816100" cy="1300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Reazioni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DISACCARIDI :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sono dati dall’unione di 2 monosaccaridi tramite legame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glicosidico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7413"/>
            <a:ext cx="8229600" cy="2365723"/>
          </a:xfrm>
        </p:spPr>
        <p:txBody>
          <a:bodyPr/>
          <a:lstStyle/>
          <a:p>
            <a:pPr eaLnBrk="1" hangingPunct="1"/>
            <a:r>
              <a:rPr lang="it-IT" altLang="en-US" dirty="0" smtClean="0"/>
              <a:t>Saccarosio</a:t>
            </a:r>
          </a:p>
          <a:p>
            <a:pPr eaLnBrk="1" hangingPunct="1"/>
            <a:r>
              <a:rPr lang="it-IT" altLang="en-US" dirty="0" smtClean="0"/>
              <a:t>Lattosio</a:t>
            </a:r>
          </a:p>
          <a:p>
            <a:pPr eaLnBrk="1" hangingPunct="1"/>
            <a:r>
              <a:rPr lang="it-IT" altLang="en-US" dirty="0" smtClean="0"/>
              <a:t>Maltosio</a:t>
            </a:r>
          </a:p>
          <a:p>
            <a:pPr eaLnBrk="1" hangingPunct="1"/>
            <a:r>
              <a:rPr lang="it-IT" altLang="en-US" dirty="0" err="1" smtClean="0"/>
              <a:t>Cellobiosio</a:t>
            </a:r>
            <a:endParaRPr lang="it-IT" alt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Disaccaridi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9"/>
          <a:stretch/>
        </p:blipFill>
        <p:spPr bwMode="auto">
          <a:xfrm>
            <a:off x="4262284" y="1941703"/>
            <a:ext cx="218699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15429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72608"/>
            <a:ext cx="287221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45224"/>
            <a:ext cx="28197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0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268760"/>
            <a:ext cx="8229600" cy="1143000"/>
          </a:xfrm>
        </p:spPr>
        <p:txBody>
          <a:bodyPr/>
          <a:lstStyle/>
          <a:p>
            <a:pPr algn="l" eaLnBrk="1" hangingPunct="1"/>
            <a:r>
              <a:rPr lang="it-IT" altLang="en-US" sz="2800" b="1" dirty="0" smtClean="0"/>
              <a:t>POLISACCARIDI</a:t>
            </a:r>
            <a:r>
              <a:rPr lang="it-IT" altLang="en-US" sz="2800" dirty="0" smtClean="0"/>
              <a:t>: dati dall’unione di più </a:t>
            </a:r>
            <a:r>
              <a:rPr lang="it-IT" altLang="en-US" sz="2800" dirty="0" smtClean="0">
                <a:solidFill>
                  <a:srgbClr val="FF0000"/>
                </a:solidFill>
              </a:rPr>
              <a:t>monosaccaridi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4700" y="2780928"/>
            <a:ext cx="2314600" cy="247687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it-IT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Amido</a:t>
            </a:r>
          </a:p>
          <a:p>
            <a:pPr eaLnBrk="1" hangingPunct="1"/>
            <a:r>
              <a:rPr lang="it-IT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Cellulosa</a:t>
            </a:r>
          </a:p>
          <a:p>
            <a:pPr eaLnBrk="1" hangingPunct="1"/>
            <a:r>
              <a:rPr lang="it-IT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Pectina</a:t>
            </a:r>
          </a:p>
          <a:p>
            <a:pPr eaLnBrk="1" hangingPunct="1"/>
            <a:r>
              <a:rPr lang="it-IT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Chitina</a:t>
            </a:r>
          </a:p>
          <a:p>
            <a:pPr eaLnBrk="1" hangingPunct="1"/>
            <a:r>
              <a:rPr lang="it-IT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Eparina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Polisaccaridi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5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76663"/>
            <a:ext cx="45720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0" y="131753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b="1" dirty="0" smtClean="0"/>
              <a:t>AMIDO</a:t>
            </a:r>
            <a:r>
              <a:rPr lang="it-IT" altLang="en-US" dirty="0" smtClean="0"/>
              <a:t>: Le </a:t>
            </a:r>
            <a:r>
              <a:rPr lang="it-IT" altLang="en-US" dirty="0"/>
              <a:t>ramificazioni dell'amilopectina traggono origine dal legame tra il </a:t>
            </a:r>
            <a:r>
              <a:rPr lang="it-IT" altLang="en-US" dirty="0">
                <a:solidFill>
                  <a:srgbClr val="FF0000"/>
                </a:solidFill>
              </a:rPr>
              <a:t>C6</a:t>
            </a:r>
            <a:r>
              <a:rPr lang="it-IT" altLang="en-US" dirty="0"/>
              <a:t> di un'unità di glucosio e il </a:t>
            </a:r>
            <a:r>
              <a:rPr lang="it-IT" altLang="en-US" dirty="0">
                <a:solidFill>
                  <a:srgbClr val="FF0000"/>
                </a:solidFill>
              </a:rPr>
              <a:t>C1</a:t>
            </a:r>
            <a:r>
              <a:rPr lang="it-IT" altLang="en-US" dirty="0"/>
              <a:t> di un'altra unità e si presentano a intervalli di </a:t>
            </a:r>
            <a:r>
              <a:rPr lang="it-IT" altLang="en-US" dirty="0">
                <a:solidFill>
                  <a:srgbClr val="FF0000"/>
                </a:solidFill>
              </a:rPr>
              <a:t>20-25</a:t>
            </a:r>
            <a:r>
              <a:rPr lang="it-IT" altLang="en-US" dirty="0"/>
              <a:t> unità di glucosio </a:t>
            </a:r>
          </a:p>
        </p:txBody>
      </p:sp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48402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Polisaccaridi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1986488"/>
            <a:ext cx="6640103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1120408"/>
            <a:ext cx="89644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b="1" dirty="0" smtClean="0"/>
              <a:t>CELLULOSA</a:t>
            </a:r>
            <a:r>
              <a:rPr lang="it-IT" altLang="en-US" dirty="0" smtClean="0"/>
              <a:t>: tende </a:t>
            </a:r>
            <a:r>
              <a:rPr lang="it-IT" altLang="en-US" dirty="0"/>
              <a:t>a disporsi su di un piano, formando differenti strati impaccati uniti </a:t>
            </a:r>
            <a:r>
              <a:rPr lang="it-IT" altLang="en-US" dirty="0">
                <a:solidFill>
                  <a:srgbClr val="FF0000"/>
                </a:solidFill>
              </a:rPr>
              <a:t>da legami a idrogeno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Polisaccaridi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923236"/>
            <a:ext cx="89644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b="1" dirty="0" smtClean="0"/>
              <a:t>CHITINA</a:t>
            </a:r>
            <a:r>
              <a:rPr lang="it-IT" altLang="en-US" dirty="0"/>
              <a:t>:  costituito da più unità di N-</a:t>
            </a:r>
            <a:r>
              <a:rPr lang="it-IT" altLang="en-US" dirty="0" err="1"/>
              <a:t>acetilglucos</a:t>
            </a:r>
            <a:r>
              <a:rPr lang="it-IT" altLang="en-US" dirty="0" err="1">
                <a:solidFill>
                  <a:srgbClr val="FF0000"/>
                </a:solidFill>
              </a:rPr>
              <a:t>amina</a:t>
            </a:r>
            <a:r>
              <a:rPr lang="it-IT" altLang="en-US" dirty="0"/>
              <a:t> (N-acetil-D-glucos-2-ammina) legate tra di loro con un legame di tipo </a:t>
            </a:r>
            <a:r>
              <a:rPr lang="it-IT" altLang="en-US" dirty="0">
                <a:solidFill>
                  <a:srgbClr val="FF0000"/>
                </a:solidFill>
              </a:rPr>
              <a:t>β-1,4</a:t>
            </a:r>
            <a:r>
              <a:rPr lang="it-IT" altLang="en-US" dirty="0"/>
              <a:t>, lo stesso delle unità di glucosio che formano la </a:t>
            </a:r>
            <a:r>
              <a:rPr lang="it-IT" altLang="en-US" dirty="0" smtClean="0">
                <a:solidFill>
                  <a:srgbClr val="FF0000"/>
                </a:solidFill>
              </a:rPr>
              <a:t>cellulosa</a:t>
            </a:r>
            <a:r>
              <a:rPr lang="it-IT" altLang="en-US" dirty="0" smtClean="0"/>
              <a:t>. (Scheletro degli insetti, funghi)</a:t>
            </a:r>
            <a:endParaRPr lang="it-IT" altLang="en-US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Polisaccaridi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68" y="2492896"/>
            <a:ext cx="2947151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Formula eparin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02" y="5142760"/>
            <a:ext cx="38100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24315" y="4797152"/>
            <a:ext cx="498495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b="1" dirty="0" smtClean="0"/>
              <a:t>EPARINA</a:t>
            </a:r>
            <a:r>
              <a:rPr lang="it-IT" altLang="en-US" dirty="0"/>
              <a:t>:  è un </a:t>
            </a:r>
            <a:r>
              <a:rPr lang="it-IT" altLang="en-US" dirty="0" err="1"/>
              <a:t>glicosaminoglicano</a:t>
            </a:r>
            <a:r>
              <a:rPr lang="it-IT" altLang="en-US" dirty="0"/>
              <a:t> altamente </a:t>
            </a:r>
            <a:r>
              <a:rPr lang="it-IT" altLang="en-US" dirty="0" smtClean="0"/>
              <a:t>solfatato</a:t>
            </a:r>
            <a:r>
              <a:rPr lang="it-IT" altLang="en-US" dirty="0"/>
              <a:t>. Ha la più alta densità di carica negativa tra tutte le </a:t>
            </a:r>
            <a:r>
              <a:rPr lang="it-IT" altLang="en-US" dirty="0" smtClean="0"/>
              <a:t>biomolecole. (Anticoagulante) </a:t>
            </a:r>
            <a:endParaRPr lang="it-IT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7104063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970673" y="1266657"/>
            <a:ext cx="76815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2371" tIns="0" rIns="52371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ctr" hangingPunct="1"/>
            <a:r>
              <a:rPr lang="it-IT" altLang="en-US" dirty="0"/>
              <a:t>Esempi di polimeri di glucosio: l'amido e la cellulosa      </a:t>
            </a:r>
          </a:p>
        </p:txBody>
      </p:sp>
      <p:pic>
        <p:nvPicPr>
          <p:cNvPr id="4100" name="Picture 6" descr="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213" y="3292475"/>
            <a:ext cx="1047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- Definizione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7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- Classificazione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190" y="1280160"/>
            <a:ext cx="8861428" cy="4453096"/>
            <a:chOff x="180190" y="1280160"/>
            <a:chExt cx="8861428" cy="4453096"/>
          </a:xfrm>
        </p:grpSpPr>
        <p:graphicFrame>
          <p:nvGraphicFramePr>
            <p:cNvPr id="512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1329434"/>
                </p:ext>
              </p:extLst>
            </p:nvPr>
          </p:nvGraphicFramePr>
          <p:xfrm>
            <a:off x="180190" y="1280160"/>
            <a:ext cx="8783620" cy="4297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1" name="CS ChemDraw Drawing" r:id="rId3" imgW="5057775" imgH="2474595" progId="ChemDraw.Document.6.0">
                    <p:embed/>
                  </p:oleObj>
                </mc:Choice>
                <mc:Fallback>
                  <p:oleObj name="CS ChemDraw Drawing" r:id="rId3" imgW="5057775" imgH="2474595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190" y="1280160"/>
                          <a:ext cx="8783620" cy="4297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Oval 2"/>
            <p:cNvSpPr/>
            <p:nvPr/>
          </p:nvSpPr>
          <p:spPr>
            <a:xfrm>
              <a:off x="457200" y="5157192"/>
              <a:ext cx="123448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915816" y="5157192"/>
              <a:ext cx="123448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602972" y="2983936"/>
              <a:ext cx="123448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807138" y="2348880"/>
              <a:ext cx="123448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613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68" y="908720"/>
            <a:ext cx="8771259" cy="1543953"/>
          </a:xfrm>
        </p:spPr>
        <p:txBody>
          <a:bodyPr>
            <a:noAutofit/>
          </a:bodyPr>
          <a:lstStyle/>
          <a:p>
            <a:pPr algn="just"/>
            <a:r>
              <a:rPr lang="it-IT" altLang="en-US" sz="2000" b="1" dirty="0" smtClean="0">
                <a:solidFill>
                  <a:srgbClr val="FF0000"/>
                </a:solidFill>
              </a:rPr>
              <a:t>ALDOSI</a:t>
            </a:r>
            <a:r>
              <a:rPr lang="it-IT" altLang="en-US" sz="2000" b="1" dirty="0" smtClean="0"/>
              <a:t>:</a:t>
            </a:r>
            <a:r>
              <a:rPr lang="it-IT" altLang="en-US" sz="2000" b="1" dirty="0"/>
              <a:t> </a:t>
            </a:r>
            <a:r>
              <a:rPr lang="it-IT" altLang="en-US" sz="2000" dirty="0" smtClean="0"/>
              <a:t>Contengono un gruppo funzionale </a:t>
            </a:r>
            <a:r>
              <a:rPr lang="it-IT" altLang="en-US" sz="2000" u="sng" dirty="0" smtClean="0"/>
              <a:t>aldeidico</a:t>
            </a:r>
            <a:r>
              <a:rPr lang="it-IT" altLang="en-US" sz="2000" dirty="0" smtClean="0"/>
              <a:t>. </a:t>
            </a:r>
            <a:r>
              <a:rPr lang="it-IT" altLang="en-US" sz="2000" dirty="0"/>
              <a:t>La </a:t>
            </a:r>
            <a:r>
              <a:rPr lang="it-IT" altLang="en-US" sz="2000" b="1" dirty="0" err="1"/>
              <a:t>gliceraldeide</a:t>
            </a:r>
            <a:r>
              <a:rPr lang="it-IT" altLang="en-US" sz="2000" dirty="0"/>
              <a:t> è la </a:t>
            </a:r>
            <a:r>
              <a:rPr lang="it-IT" altLang="en-US" sz="2000" dirty="0" err="1" smtClean="0"/>
              <a:t>poliidrossialdeide</a:t>
            </a:r>
            <a:r>
              <a:rPr lang="it-IT" altLang="en-US" sz="2000" dirty="0" smtClean="0"/>
              <a:t> più piccola .Si </a:t>
            </a:r>
            <a:r>
              <a:rPr lang="it-IT" altLang="en-US" sz="2000" dirty="0"/>
              <a:t>può definire </a:t>
            </a:r>
            <a:r>
              <a:rPr lang="it-IT" altLang="en-US" sz="2000" b="1" dirty="0" err="1" smtClean="0"/>
              <a:t>aldotrioso</a:t>
            </a:r>
            <a:r>
              <a:rPr lang="it-IT" altLang="en-US" sz="2000" b="1" dirty="0" smtClean="0"/>
              <a:t>.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59" y="2205161"/>
            <a:ext cx="1093788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08" y="4970864"/>
            <a:ext cx="4583124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212211" y="3781489"/>
            <a:ext cx="88242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en-US" sz="2000" b="1" dirty="0">
                <a:solidFill>
                  <a:srgbClr val="FF0000"/>
                </a:solidFill>
              </a:rPr>
              <a:t>D</a:t>
            </a:r>
            <a:r>
              <a:rPr lang="it-IT" altLang="en-US" sz="2000" b="1" dirty="0"/>
              <a:t> </a:t>
            </a:r>
            <a:r>
              <a:rPr lang="it-IT" altLang="en-US" sz="2000" dirty="0"/>
              <a:t>se l’OH legato allo </a:t>
            </a:r>
            <a:r>
              <a:rPr lang="it-IT" altLang="en-US" sz="2000" dirty="0" err="1"/>
              <a:t>stereocentro</a:t>
            </a:r>
            <a:r>
              <a:rPr lang="it-IT" altLang="en-US" sz="2000" dirty="0"/>
              <a:t> più lontano dal carbonile si trova a </a:t>
            </a:r>
            <a:r>
              <a:rPr lang="it-IT" altLang="en-US" sz="2000" b="1" dirty="0"/>
              <a:t>dx</a:t>
            </a:r>
            <a:r>
              <a:rPr lang="it-IT" altLang="en-US" sz="2000" dirty="0"/>
              <a:t>, in proiezione di </a:t>
            </a:r>
            <a:r>
              <a:rPr lang="it-IT" altLang="en-US" sz="2000" dirty="0" smtClean="0"/>
              <a:t>Fisher. </a:t>
            </a:r>
            <a:r>
              <a:rPr lang="it-IT" altLang="en-US" sz="2000" b="1" dirty="0" smtClean="0">
                <a:solidFill>
                  <a:srgbClr val="FF0000"/>
                </a:solidFill>
              </a:rPr>
              <a:t>L</a:t>
            </a:r>
            <a:r>
              <a:rPr lang="it-IT" altLang="en-US" sz="2000" dirty="0" smtClean="0"/>
              <a:t> </a:t>
            </a:r>
            <a:r>
              <a:rPr lang="it-IT" altLang="en-US" sz="2000" dirty="0"/>
              <a:t>se l’OH legato allo </a:t>
            </a:r>
            <a:r>
              <a:rPr lang="it-IT" altLang="en-US" sz="2000" dirty="0" err="1"/>
              <a:t>stereocentro</a:t>
            </a:r>
            <a:r>
              <a:rPr lang="it-IT" altLang="en-US" sz="2000" dirty="0"/>
              <a:t> più lontano dal carbonile si trova a </a:t>
            </a:r>
            <a:r>
              <a:rPr lang="it-IT" altLang="en-US" sz="2000" b="1" dirty="0" err="1"/>
              <a:t>sx</a:t>
            </a:r>
            <a:r>
              <a:rPr lang="it-IT" altLang="en-US" sz="2000" dirty="0"/>
              <a:t>, in proiezione di </a:t>
            </a:r>
            <a:r>
              <a:rPr lang="it-IT" altLang="en-US" sz="2000" dirty="0" smtClean="0"/>
              <a:t>Fisher</a:t>
            </a:r>
            <a:r>
              <a:rPr lang="it-IT" altLang="en-US" sz="2000" b="1" dirty="0" smtClean="0"/>
              <a:t>.</a:t>
            </a:r>
            <a:endParaRPr lang="it-IT" altLang="en-US" sz="2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Classificazione: Aldosi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3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it-IT" altLang="en-US" sz="2400" dirty="0" smtClean="0"/>
              <a:t>Se alla </a:t>
            </a:r>
            <a:r>
              <a:rPr lang="it-IT" altLang="en-US" sz="2400" b="1" dirty="0" err="1" smtClean="0"/>
              <a:t>gliceraldeide</a:t>
            </a:r>
            <a:r>
              <a:rPr lang="it-IT" altLang="en-US" sz="2400" dirty="0" smtClean="0"/>
              <a:t> (</a:t>
            </a:r>
            <a:r>
              <a:rPr lang="it-IT" altLang="en-US" sz="2400" dirty="0" err="1" smtClean="0"/>
              <a:t>trioso</a:t>
            </a:r>
            <a:r>
              <a:rPr lang="it-IT" altLang="en-US" sz="2400" dirty="0" smtClean="0"/>
              <a:t>) si aggiunge </a:t>
            </a:r>
            <a:r>
              <a:rPr lang="it-IT" altLang="en-US" sz="2400" b="1" dirty="0" smtClean="0"/>
              <a:t>un altro atomo</a:t>
            </a:r>
            <a:r>
              <a:rPr lang="it-IT" altLang="en-US" sz="2400" dirty="0" smtClean="0"/>
              <a:t> di C, per allungare la catena, si ottengono i </a:t>
            </a:r>
            <a:r>
              <a:rPr lang="it-IT" altLang="en-US" sz="2400" b="1" dirty="0" err="1" smtClean="0"/>
              <a:t>tetrosi</a:t>
            </a:r>
            <a:r>
              <a:rPr lang="it-IT" altLang="en-US" sz="2400" b="1" dirty="0" smtClean="0"/>
              <a:t>, </a:t>
            </a:r>
            <a:r>
              <a:rPr lang="it-IT" altLang="en-US" sz="2400" dirty="0" smtClean="0"/>
              <a:t>aventi </a:t>
            </a:r>
            <a:r>
              <a:rPr lang="it-IT" altLang="en-US" sz="2400" b="1" dirty="0" smtClean="0">
                <a:solidFill>
                  <a:srgbClr val="FF0000"/>
                </a:solidFill>
              </a:rPr>
              <a:t>2 </a:t>
            </a:r>
            <a:r>
              <a:rPr lang="it-IT" altLang="en-US" sz="2400" b="1" dirty="0" err="1" smtClean="0">
                <a:solidFill>
                  <a:srgbClr val="FF0000"/>
                </a:solidFill>
              </a:rPr>
              <a:t>stereocentri</a:t>
            </a:r>
            <a:r>
              <a:rPr lang="it-IT" altLang="en-US" sz="2400" b="1" dirty="0" smtClean="0">
                <a:solidFill>
                  <a:srgbClr val="FF0000"/>
                </a:solidFill>
              </a:rPr>
              <a:t> </a:t>
            </a:r>
            <a:r>
              <a:rPr lang="it-IT" altLang="en-US" sz="2400" dirty="0" smtClean="0"/>
              <a:t>(da cui 2</a:t>
            </a:r>
            <a:r>
              <a:rPr lang="it-IT" altLang="en-US" sz="2400" baseline="30000" dirty="0" smtClean="0"/>
              <a:t>2</a:t>
            </a:r>
            <a:r>
              <a:rPr lang="it-IT" altLang="en-US" sz="2400" dirty="0" smtClean="0"/>
              <a:t>stereoisomeri).</a:t>
            </a:r>
            <a:r>
              <a:rPr lang="it-IT" altLang="en-US" sz="2400" b="1" dirty="0" smtClean="0"/>
              <a:t> 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32" y="2412157"/>
            <a:ext cx="7324725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409388" y="4941168"/>
            <a:ext cx="67858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it-IT" altLang="en-US" b="1" dirty="0" err="1" smtClean="0"/>
              <a:t>Treosio</a:t>
            </a:r>
            <a:r>
              <a:rPr lang="it-IT" altLang="en-US" b="1" dirty="0" smtClean="0"/>
              <a:t> </a:t>
            </a:r>
            <a:r>
              <a:rPr lang="it-IT" altLang="en-US" dirty="0"/>
              <a:t>se i due OH sono da parti </a:t>
            </a:r>
            <a:r>
              <a:rPr lang="it-IT" altLang="en-US" dirty="0" smtClean="0"/>
              <a:t>opposte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it-IT" altLang="en-US" dirty="0" smtClean="0"/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it-IT" altLang="en-US" b="1" dirty="0" err="1" smtClean="0"/>
              <a:t>Eritrosio</a:t>
            </a:r>
            <a:r>
              <a:rPr lang="it-IT" altLang="en-US" b="1" dirty="0" smtClean="0"/>
              <a:t> </a:t>
            </a:r>
            <a:r>
              <a:rPr lang="it-IT" altLang="en-US" dirty="0"/>
              <a:t>se i due OH sono dalla stessa parte.</a:t>
            </a:r>
            <a:endParaRPr lang="it-IT" altLang="en-US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Classificazione: Aldosi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1049304"/>
            <a:ext cx="7132320" cy="562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Classificazione: Aldosi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Classificazione: Aldosi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40" y="721974"/>
            <a:ext cx="4846320" cy="502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907284" y="5745389"/>
            <a:ext cx="23214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en-US" sz="2000" b="1" dirty="0" smtClean="0"/>
              <a:t>Dolce</a:t>
            </a:r>
          </a:p>
          <a:p>
            <a:pPr algn="ctr" eaLnBrk="1" hangingPunct="1"/>
            <a:r>
              <a:rPr lang="it-IT" altLang="en-US" sz="2000" dirty="0" smtClean="0"/>
              <a:t>Sostanza nutriente</a:t>
            </a:r>
            <a:endParaRPr lang="it-IT" altLang="en-US" sz="2000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683448" y="5745389"/>
            <a:ext cx="29626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en-US" sz="2000" b="1" dirty="0" smtClean="0"/>
              <a:t>Amaro</a:t>
            </a:r>
          </a:p>
          <a:p>
            <a:pPr algn="ctr" eaLnBrk="1" hangingPunct="1"/>
            <a:r>
              <a:rPr lang="it-IT" altLang="en-US" sz="2000" dirty="0" smtClean="0"/>
              <a:t>Sostanza NON nutriente</a:t>
            </a:r>
            <a:endParaRPr lang="it-IT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8164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6828" y="898881"/>
            <a:ext cx="8830344" cy="1143000"/>
          </a:xfrm>
        </p:spPr>
        <p:txBody>
          <a:bodyPr>
            <a:normAutofit/>
          </a:bodyPr>
          <a:lstStyle/>
          <a:p>
            <a:pPr algn="just"/>
            <a:r>
              <a:rPr lang="it-IT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CHETOSI</a:t>
            </a:r>
            <a:r>
              <a:rPr lang="it-IT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Contengono un gruppo funzionale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chetonico</a:t>
            </a:r>
            <a:endParaRPr lang="it-IT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60575"/>
            <a:ext cx="2374900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23056" y="3937102"/>
            <a:ext cx="84978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it-IT" altLang="en-US" dirty="0"/>
              <a:t>L’</a:t>
            </a:r>
            <a:r>
              <a:rPr lang="it-IT" altLang="en-US" dirty="0">
                <a:solidFill>
                  <a:srgbClr val="FF0000"/>
                </a:solidFill>
              </a:rPr>
              <a:t>1,3-diidrossiacetone</a:t>
            </a:r>
            <a:r>
              <a:rPr lang="it-IT" altLang="en-US" dirty="0"/>
              <a:t>, è il primo della serie dei chetosi ed è l’</a:t>
            </a:r>
            <a:r>
              <a:rPr lang="it-IT" altLang="en-US" b="1" dirty="0"/>
              <a:t>unico</a:t>
            </a:r>
            <a:r>
              <a:rPr lang="it-IT" altLang="en-US" dirty="0"/>
              <a:t> carboidrato </a:t>
            </a:r>
            <a:r>
              <a:rPr lang="it-IT" altLang="en-US" b="1" dirty="0"/>
              <a:t>privo di centri </a:t>
            </a:r>
            <a:r>
              <a:rPr lang="it-IT" altLang="en-US" b="1" dirty="0" err="1"/>
              <a:t>stereogenici</a:t>
            </a:r>
            <a:r>
              <a:rPr lang="it-IT" altLang="en-US" dirty="0"/>
              <a:t>.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endParaRPr lang="it-IT" altLang="en-US" dirty="0"/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it-IT" altLang="en-US" dirty="0"/>
              <a:t>Gli altri chetosi, </a:t>
            </a:r>
            <a:r>
              <a:rPr lang="it-IT" altLang="en-US" dirty="0" err="1"/>
              <a:t>eritr</a:t>
            </a:r>
            <a:r>
              <a:rPr lang="it-IT" altLang="en-US" b="1" dirty="0" err="1"/>
              <a:t>ulosio</a:t>
            </a:r>
            <a:r>
              <a:rPr lang="it-IT" altLang="en-US" dirty="0"/>
              <a:t>, </a:t>
            </a:r>
            <a:r>
              <a:rPr lang="it-IT" altLang="en-US" dirty="0" err="1"/>
              <a:t>xil</a:t>
            </a:r>
            <a:r>
              <a:rPr lang="it-IT" altLang="en-US" b="1" dirty="0" err="1"/>
              <a:t>ulosio</a:t>
            </a:r>
            <a:r>
              <a:rPr lang="it-IT" altLang="en-US" b="1" dirty="0"/>
              <a:t> </a:t>
            </a:r>
            <a:r>
              <a:rPr lang="it-IT" altLang="en-US" dirty="0"/>
              <a:t>e </a:t>
            </a:r>
            <a:r>
              <a:rPr lang="it-IT" altLang="en-US" dirty="0" err="1"/>
              <a:t>rib</a:t>
            </a:r>
            <a:r>
              <a:rPr lang="it-IT" altLang="en-US" b="1" dirty="0" err="1"/>
              <a:t>ulosio</a:t>
            </a:r>
            <a:r>
              <a:rPr lang="it-IT" altLang="en-US" b="1" dirty="0"/>
              <a:t> </a:t>
            </a:r>
            <a:r>
              <a:rPr lang="it-IT" altLang="en-US" dirty="0"/>
              <a:t>hanno nomi derivati direttamente dai rispettivi aldosi con la desinenza </a:t>
            </a:r>
            <a:r>
              <a:rPr lang="it-IT" altLang="en-US" b="1" dirty="0"/>
              <a:t>-osio </a:t>
            </a:r>
            <a:r>
              <a:rPr lang="it-IT" altLang="en-US" dirty="0"/>
              <a:t>cambiata in </a:t>
            </a:r>
            <a:r>
              <a:rPr lang="it-IT" altLang="en-US" b="1" dirty="0">
                <a:solidFill>
                  <a:srgbClr val="FF0000"/>
                </a:solidFill>
              </a:rPr>
              <a:t>-</a:t>
            </a:r>
            <a:r>
              <a:rPr lang="it-IT" altLang="en-US" b="1" dirty="0" err="1">
                <a:solidFill>
                  <a:srgbClr val="FF0000"/>
                </a:solidFill>
              </a:rPr>
              <a:t>ulosio</a:t>
            </a:r>
            <a:r>
              <a:rPr lang="it-IT" altLang="en-US" dirty="0"/>
              <a:t>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Zuccheri – Classificazione: Chetosi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1119</Words>
  <Application>Microsoft Office PowerPoint</Application>
  <PresentationFormat>On-screen Show (4:3)</PresentationFormat>
  <Paragraphs>130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Tema di Office</vt:lpstr>
      <vt:lpstr>CS ChemDraw Drawing</vt:lpstr>
      <vt:lpstr>ISIS/Draw Sketch</vt:lpstr>
      <vt:lpstr>PowerPoint Presentation</vt:lpstr>
      <vt:lpstr>PowerPoint Presentation</vt:lpstr>
      <vt:lpstr>PowerPoint Presentation</vt:lpstr>
      <vt:lpstr>PowerPoint Presentation</vt:lpstr>
      <vt:lpstr>ALDOSI: Contengono un gruppo funzionale aldeidico. La gliceraldeide è la poliidrossialdeide più piccola .Si può definire aldotrioso.</vt:lpstr>
      <vt:lpstr>Se alla gliceraldeide (trioso) si aggiunge un altro atomo di C, per allungare la catena, si ottengono i tetrosi, aventi 2 stereocentri (da cui 22stereoisomeri). </vt:lpstr>
      <vt:lpstr>PowerPoint Presentation</vt:lpstr>
      <vt:lpstr>PowerPoint Presentation</vt:lpstr>
      <vt:lpstr>CHETOSI: Contengono un gruppo funzionale chetonico</vt:lpstr>
      <vt:lpstr>PowerPoint Presentation</vt:lpstr>
      <vt:lpstr>Il fruttosio è un chetoso. </vt:lpstr>
      <vt:lpstr>Strutture cicliche dei monosaccaridi: i monosaccaridi esistono in forma ciclica, perché avendo contemporaneamente un gruppo aldeidico e alcolico nella stessa molecola possono formare un emiacetale ciclico, per condensazione intramolecolare</vt:lpstr>
      <vt:lpstr>PowerPoint Presentation</vt:lpstr>
      <vt:lpstr>PowerPoint Presentation</vt:lpstr>
      <vt:lpstr>Esempio: nel caso del glucosio (aldoesoso), la ciclizzazione può dare origine sia ad una struttura furanosica che piranosica (anche se in natura è presente prevalentemente in forma piranosica).</vt:lpstr>
      <vt:lpstr>Anche il fruttosio (chetoso) può ciclizzare in forma piranosica o furanosica</vt:lpstr>
      <vt:lpstr>PowerPoint Presentation</vt:lpstr>
      <vt:lpstr>PowerPoint Presentation</vt:lpstr>
      <vt:lpstr>PowerPoint Presentation</vt:lpstr>
      <vt:lpstr>E’ la variazione del potere ottico rotatorio di uno zucchero in soluzione, dovuta all’equilibrio dinamico che si instaura tra la forma aperta e i due anomeri a e b.  Quando si prepara una soluzione di glucosio, in realtà si scioglie un solo anomero. Si parte dal solubilizzare in acqua l’ a-D glucopiranosio puro, che  ha un suo potere rotatorio specifico di +112°. Via Via il potere rotatorio cambia fino a stabilizzarsi ad un valore di +53° .</vt:lpstr>
      <vt:lpstr>PowerPoint Presentation</vt:lpstr>
      <vt:lpstr>PowerPoint Presentation</vt:lpstr>
      <vt:lpstr>PowerPoint Presentation</vt:lpstr>
      <vt:lpstr>PowerPoint Presentation</vt:lpstr>
      <vt:lpstr>DISACCARIDI : sono dati dall’unione di 2 monosaccaridi tramite legame glicosidico</vt:lpstr>
      <vt:lpstr>POLISACCARIDI: dati dall’unione di più monosaccaridi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AMBER Software per la simulazione molecolare di sistemi biologici</dc:title>
  <dc:creator>Laurini Erik</dc:creator>
  <cp:lastModifiedBy>Laurini Erik</cp:lastModifiedBy>
  <cp:revision>87</cp:revision>
  <dcterms:created xsi:type="dcterms:W3CDTF">2014-10-26T09:13:45Z</dcterms:created>
  <dcterms:modified xsi:type="dcterms:W3CDTF">2017-02-07T21:30:16Z</dcterms:modified>
</cp:coreProperties>
</file>