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7" r:id="rId15"/>
    <p:sldId id="325" r:id="rId16"/>
    <p:sldId id="329" r:id="rId17"/>
    <p:sldId id="330" r:id="rId18"/>
    <p:sldId id="331" r:id="rId19"/>
    <p:sldId id="332" r:id="rId20"/>
    <p:sldId id="333" r:id="rId21"/>
    <p:sldId id="334" r:id="rId22"/>
    <p:sldId id="33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96BD3AF-9550-4C43-B1DA-D22CC3E1632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96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4E09959-0C8A-4469-844A-C4908F8FEFF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51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/>
              <a:t>Chimica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O</a:t>
            </a:r>
            <a:r>
              <a:rPr lang="en-US" altLang="en-US" sz="4400" dirty="0" err="1" smtClean="0"/>
              <a:t>rganica</a:t>
            </a:r>
            <a:r>
              <a:rPr lang="en-US" altLang="en-US" sz="4400" dirty="0" smtClean="0"/>
              <a:t> e </a:t>
            </a:r>
            <a:r>
              <a:rPr lang="en-US" altLang="en-US" sz="4400" dirty="0" err="1" smtClean="0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0135" y="2348880"/>
            <a:ext cx="26637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</a:rPr>
              <a:t>Prof. Sabrina Pricl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solidFill>
                  <a:srgbClr val="FF0000"/>
                </a:solidFill>
                <a:latin typeface="Times New Roman" pitchFamily="18" charset="0"/>
              </a:rPr>
              <a:t>DNA&amp;RNA</a:t>
            </a: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-30543" y="1030065"/>
            <a:ext cx="3059113" cy="5661248"/>
          </a:xfrm>
        </p:spPr>
        <p:txBody>
          <a:bodyPr/>
          <a:lstStyle/>
          <a:p>
            <a:r>
              <a:rPr lang="it-IT" altLang="en-US" sz="2400" dirty="0"/>
              <a:t>Nel citoplasma</a:t>
            </a:r>
          </a:p>
          <a:p>
            <a:r>
              <a:rPr lang="it-IT" altLang="en-US" sz="2400" dirty="0"/>
              <a:t>Lo zucchero è il </a:t>
            </a:r>
            <a:r>
              <a:rPr lang="it-IT" altLang="en-US" sz="2400" b="1" i="1" dirty="0">
                <a:solidFill>
                  <a:srgbClr val="FF0000"/>
                </a:solidFill>
              </a:rPr>
              <a:t>ribosio</a:t>
            </a:r>
          </a:p>
          <a:p>
            <a:r>
              <a:rPr lang="it-IT" altLang="en-US" sz="2400" dirty="0"/>
              <a:t>Al posto della base timina, c’è l’</a:t>
            </a:r>
            <a:r>
              <a:rPr lang="it-IT" altLang="en-US" sz="2400" b="1" i="1" dirty="0"/>
              <a:t>uracile</a:t>
            </a:r>
            <a:endParaRPr lang="it-IT" altLang="en-US" sz="2400" i="1" dirty="0"/>
          </a:p>
          <a:p>
            <a:r>
              <a:rPr lang="it-IT" altLang="en-US" sz="2400" dirty="0"/>
              <a:t>Molecole di decine, centinaia o </a:t>
            </a:r>
            <a:r>
              <a:rPr lang="it-IT" altLang="en-US" sz="2400" dirty="0">
                <a:solidFill>
                  <a:srgbClr val="FF0000"/>
                </a:solidFill>
              </a:rPr>
              <a:t>migliaia</a:t>
            </a:r>
            <a:r>
              <a:rPr lang="it-IT" altLang="en-US" sz="2400" dirty="0"/>
              <a:t> di nucleotidi</a:t>
            </a:r>
          </a:p>
          <a:p>
            <a:r>
              <a:rPr lang="it-IT" altLang="en-US" sz="2400" dirty="0"/>
              <a:t>Una </a:t>
            </a:r>
            <a:r>
              <a:rPr lang="it-IT" altLang="en-US" sz="2400" dirty="0">
                <a:solidFill>
                  <a:srgbClr val="FF0000"/>
                </a:solidFill>
              </a:rPr>
              <a:t>singola</a:t>
            </a:r>
            <a:r>
              <a:rPr lang="it-IT" altLang="en-US" sz="2400" dirty="0"/>
              <a:t> catena di nucleotidi</a:t>
            </a:r>
          </a:p>
          <a:p>
            <a:r>
              <a:rPr lang="it-IT" altLang="en-US" sz="2400" dirty="0"/>
              <a:t>Sintetizzato su stampo DNA (</a:t>
            </a:r>
            <a:r>
              <a:rPr lang="it-IT" altLang="en-US" sz="2400" dirty="0">
                <a:solidFill>
                  <a:srgbClr val="FF0000"/>
                </a:solidFill>
              </a:rPr>
              <a:t>non</a:t>
            </a:r>
            <a:r>
              <a:rPr lang="it-IT" altLang="en-US" sz="2400" dirty="0"/>
              <a:t> in grado di </a:t>
            </a:r>
            <a:r>
              <a:rPr lang="it-IT" altLang="en-US" sz="2400" dirty="0" err="1"/>
              <a:t>autoduplicazione</a:t>
            </a:r>
            <a:r>
              <a:rPr lang="it-IT" altLang="en-US" sz="2400" dirty="0"/>
              <a:t>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00788" y="1185418"/>
            <a:ext cx="2843212" cy="5350543"/>
          </a:xfrm>
        </p:spPr>
        <p:txBody>
          <a:bodyPr>
            <a:normAutofit lnSpcReduction="10000"/>
          </a:bodyPr>
          <a:lstStyle/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Nel nucleo delle </a:t>
            </a:r>
            <a:r>
              <a:rPr lang="it-IT" altLang="en-US" sz="2400" dirty="0" err="1">
                <a:solidFill>
                  <a:srgbClr val="FF3300"/>
                </a:solidFill>
              </a:rPr>
              <a:t>eucellule</a:t>
            </a:r>
            <a:r>
              <a:rPr lang="it-IT" altLang="en-US" sz="2400" dirty="0">
                <a:solidFill>
                  <a:srgbClr val="FF3300"/>
                </a:solidFill>
              </a:rPr>
              <a:t>, nei mitocondri e nei cloroplasti (poco)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Lunghissime molecole di decine di migliaia o centinaia di migliaia di </a:t>
            </a:r>
            <a:r>
              <a:rPr lang="it-IT" altLang="en-US" sz="2400" b="1" dirty="0"/>
              <a:t>milioni</a:t>
            </a:r>
            <a:r>
              <a:rPr lang="it-IT" altLang="en-US" sz="2400" dirty="0">
                <a:solidFill>
                  <a:srgbClr val="FF3300"/>
                </a:solidFill>
              </a:rPr>
              <a:t> di coppie di nucleotidi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/>
              <a:t>Doppia</a:t>
            </a:r>
            <a:r>
              <a:rPr lang="it-IT" altLang="en-US" sz="2400" dirty="0">
                <a:solidFill>
                  <a:srgbClr val="FF3300"/>
                </a:solidFill>
              </a:rPr>
              <a:t> catena di nucleotidi</a:t>
            </a:r>
          </a:p>
          <a:p>
            <a:pPr marL="87313" indent="-87313">
              <a:tabLst>
                <a:tab pos="261938" algn="l"/>
              </a:tabLst>
            </a:pPr>
            <a:r>
              <a:rPr lang="it-IT" altLang="en-US" sz="2400" dirty="0">
                <a:solidFill>
                  <a:srgbClr val="FF3300"/>
                </a:solidFill>
              </a:rPr>
              <a:t>Sintetizzato su stampo DNA (</a:t>
            </a:r>
            <a:r>
              <a:rPr lang="it-IT" altLang="en-US" sz="2400" dirty="0" err="1"/>
              <a:t>autoduplicazione</a:t>
            </a:r>
            <a:r>
              <a:rPr lang="it-IT" altLang="en-US" sz="24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Differenze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191231" y="1309109"/>
            <a:ext cx="2798066" cy="4753476"/>
            <a:chOff x="3007082" y="1100206"/>
            <a:chExt cx="3291840" cy="5592325"/>
          </a:xfrm>
        </p:grpSpPr>
        <p:pic>
          <p:nvPicPr>
            <p:cNvPr id="27" name="Picture 6" descr="DNA e R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57" y="1100206"/>
              <a:ext cx="3205892" cy="407807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082" y="5178281"/>
              <a:ext cx="3291840" cy="1514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221568"/>
            <a:ext cx="5580063" cy="40513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RNA messaggero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viene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sintetizzato nel nucleo,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un tratto di una delle due catene di DNA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porta nel citoplasma l’istruzione “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fotocopiata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dal programma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inserito nei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viene letto e l’informazione viene “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tradotta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dagli enzimi che sintetizzano 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disponendo gli amminoacidi secondo l’ordine scritto sull’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5572125" y="681038"/>
            <a:ext cx="3571875" cy="5495925"/>
            <a:chOff x="3510" y="429"/>
            <a:chExt cx="2250" cy="3462"/>
          </a:xfrm>
        </p:grpSpPr>
        <p:pic>
          <p:nvPicPr>
            <p:cNvPr id="32775" name="Picture 7" descr="sintesi pro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429"/>
              <a:ext cx="2250" cy="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4014" y="935"/>
              <a:ext cx="1061" cy="52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 altLang="en-US" sz="1600" b="1">
                <a:solidFill>
                  <a:srgbClr val="111111"/>
                </a:solidFill>
              </a:endParaRPr>
            </a:p>
            <a:p>
              <a:r>
                <a:rPr lang="it-IT" altLang="en-US" sz="1600" b="1">
                  <a:solidFill>
                    <a:srgbClr val="111111"/>
                  </a:solidFill>
                </a:rPr>
                <a:t>Trascrizione</a:t>
              </a:r>
            </a:p>
            <a:p>
              <a:endParaRPr lang="it-IT" altLang="en-US" sz="1600" b="1">
                <a:solidFill>
                  <a:srgbClr val="111111"/>
                </a:solidFill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4649" y="2054"/>
              <a:ext cx="763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1600" b="1">
                  <a:solidFill>
                    <a:srgbClr val="111111"/>
                  </a:solidFill>
                </a:rPr>
                <a:t>traduzione</a:t>
              </a: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4967" y="1071"/>
              <a:ext cx="0" cy="4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694" y="1434"/>
              <a:ext cx="182" cy="18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785" y="2931"/>
              <a:ext cx="771" cy="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740" y="3249"/>
              <a:ext cx="816" cy="1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3684" y="3034"/>
              <a:ext cx="63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proteina</a:t>
              </a: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3696" y="2614"/>
              <a:ext cx="660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ribosomi</a:t>
              </a: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</a:t>
            </a:r>
            <a:r>
              <a:rPr lang="it-IT" sz="3600" dirty="0" err="1" smtClean="0">
                <a:solidFill>
                  <a:srgbClr val="FF0000"/>
                </a:solidFill>
              </a:rPr>
              <a:t>mRNA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5183188" y="3402013"/>
            <a:ext cx="3960812" cy="3455987"/>
            <a:chOff x="3265" y="2143"/>
            <a:chExt cx="2495" cy="2177"/>
          </a:xfrm>
        </p:grpSpPr>
        <p:pic>
          <p:nvPicPr>
            <p:cNvPr id="51216" name="Picture 16" descr="tr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2143"/>
              <a:ext cx="2495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3478" y="2568"/>
              <a:ext cx="899" cy="57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>
                  <a:solidFill>
                    <a:srgbClr val="FF3300"/>
                  </a:solidFill>
                </a:rPr>
                <a:t>Anticodone</a:t>
              </a:r>
            </a:p>
            <a:p>
              <a:endParaRPr lang="it-IT" altLang="en-US">
                <a:solidFill>
                  <a:srgbClr val="FF3300"/>
                </a:solidFill>
              </a:endParaRPr>
            </a:p>
            <a:p>
              <a:endParaRPr lang="it-IT" altLang="en-US">
                <a:solidFill>
                  <a:srgbClr val="FF3300"/>
                </a:solidFill>
              </a:endParaRP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3393" y="3612"/>
              <a:ext cx="895" cy="57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sito di</a:t>
              </a:r>
            </a:p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attacco per</a:t>
              </a:r>
            </a:p>
            <a:p>
              <a:pPr algn="ctr"/>
              <a:r>
                <a:rPr lang="it-IT" altLang="en-US">
                  <a:solidFill>
                    <a:srgbClr val="FF3300"/>
                  </a:solidFill>
                </a:rPr>
                <a:t>aminoacido</a:t>
              </a:r>
            </a:p>
          </p:txBody>
        </p:sp>
      </p:grp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29" y="2204864"/>
            <a:ext cx="5004048" cy="41036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RNA:</a:t>
            </a:r>
          </a:p>
          <a:p>
            <a:pPr algn="just"/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molecola di  amminoacido viene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nel citoplasma a una specifica molecola di RNA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corta catena di nucleotidi a forma di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trifoglio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“foglia” centrale è formata da 3 nucleotidi →</a:t>
            </a:r>
            <a:r>
              <a:rPr lang="it-IT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c’è una esatta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corrispondenza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 l’amminoacido e 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cui viene legato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</a:t>
            </a:r>
            <a:r>
              <a:rPr lang="it-IT" sz="3600" dirty="0" err="1" smtClean="0">
                <a:solidFill>
                  <a:srgbClr val="FF0000"/>
                </a:solidFill>
              </a:rPr>
              <a:t>tRNA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6" y="949261"/>
            <a:ext cx="2286000" cy="2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730830"/>
            <a:ext cx="5184576" cy="2182907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>
                <a:latin typeface="Arial" panose="020B0604020202020204" pitchFamily="34" charset="0"/>
                <a:cs typeface="Arial" panose="020B0604020202020204" pitchFamily="34" charset="0"/>
              </a:rPr>
              <a:t>Le molecole di tRNA sono stabili perché alcuni tratti della catena di nucleotidi si </a:t>
            </a:r>
            <a:r>
              <a:rPr lang="it-IT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>
                <a:latin typeface="Arial" panose="020B0604020202020204" pitchFamily="34" charset="0"/>
                <a:cs typeface="Arial" panose="020B0604020202020204" pitchFamily="34" charset="0"/>
              </a:rPr>
              <a:t> con altri tratti della stessa catena, dando la forma a trifoglio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3280" cy="46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</a:t>
            </a:r>
            <a:r>
              <a:rPr lang="it-IT" sz="3600" dirty="0" err="1" smtClean="0">
                <a:solidFill>
                  <a:srgbClr val="FF0000"/>
                </a:solidFill>
              </a:rPr>
              <a:t>tRNA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980728"/>
            <a:ext cx="8226425" cy="39776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CODICE: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insieme di simboli con cui sono registrate le istruzioni sul programma 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ISTRUZIONE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)= codifica per la successione con cui vanno legati gli amminoacidi per sintetizzare una specifica proteina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successione lineare di 3 nucleotidi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tripletta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che codificano per (cioè portano l’istruzione per andare a prendere) un amminoacido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TRIPLETTA: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una delle 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(4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possibili combinazioni lineari di 3 nucleotidi</a:t>
            </a:r>
          </a:p>
          <a:p>
            <a:pPr>
              <a:lnSpc>
                <a:spcPct val="120000"/>
              </a:lnSpc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ANTICODONE: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tripletta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complementare a una tripletta (codone)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Codice Genetico/Linguaggio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</a:t>
            </a:r>
            <a:r>
              <a:rPr lang="it-IT" sz="3600" dirty="0">
                <a:solidFill>
                  <a:srgbClr val="FF0000"/>
                </a:solidFill>
              </a:rPr>
              <a:t>Codice Genetico/Linguaggio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0" y="1124744"/>
            <a:ext cx="350002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4" y="1117678"/>
            <a:ext cx="3566160" cy="54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3541641"/>
            <a:ext cx="462121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1163"/>
            <a:ext cx="4356100" cy="4319588"/>
          </a:xfrm>
        </p:spPr>
        <p:txBody>
          <a:bodyPr>
            <a:normAutofit/>
          </a:bodyPr>
          <a:lstStyle/>
          <a:p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TRASCRIZIONE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sintesi di RNA su stampo DNA</a:t>
            </a:r>
          </a:p>
          <a:p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TRADUZIONE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trasduzione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 far corrispondere a ogni tripletta RNA un preciso amminoacido, per cui una successione di triplette viene “tradotta” in una successione di amminoacidi (polipeptide)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62" y="1268760"/>
            <a:ext cx="4297680" cy="49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4315" y="1052736"/>
            <a:ext cx="8868165" cy="216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nel nucleo aprono un tratto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della doppia elica di DNA</a:t>
            </a:r>
          </a:p>
          <a:p>
            <a:pPr algn="just"/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sola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delle 2 catene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nucleotidi RNA portati dal citoplasma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sintetizzano una catena di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esce dal nucleo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967038" y="4313238"/>
            <a:ext cx="1100137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en-US">
                <a:solidFill>
                  <a:schemeClr val="bg1"/>
                </a:solidFill>
              </a:rPr>
              <a:t>catena-</a:t>
            </a:r>
          </a:p>
          <a:p>
            <a:r>
              <a:rPr lang="it-IT" altLang="en-US">
                <a:solidFill>
                  <a:schemeClr val="bg1"/>
                </a:solidFill>
              </a:rPr>
              <a:t>stampo</a:t>
            </a:r>
          </a:p>
          <a:p>
            <a:r>
              <a:rPr lang="it-IT" altLang="en-US">
                <a:solidFill>
                  <a:schemeClr val="bg1"/>
                </a:solidFill>
              </a:rPr>
              <a:t>DNA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3329014"/>
            <a:ext cx="5212080" cy="34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683568" y="1052736"/>
            <a:ext cx="8351838" cy="5661025"/>
            <a:chOff x="158" y="754"/>
            <a:chExt cx="5602" cy="3566"/>
          </a:xfrm>
        </p:grpSpPr>
        <p:pic>
          <p:nvPicPr>
            <p:cNvPr id="65542" name="Picture 6" descr="transcriptio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934"/>
              <a:ext cx="3030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5012" y="1480"/>
              <a:ext cx="408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5420" y="1480"/>
              <a:ext cx="0" cy="181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4105" y="3067"/>
              <a:ext cx="227" cy="545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3334" y="2931"/>
              <a:ext cx="816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58" y="754"/>
              <a:ext cx="5261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La trascrizione dell’informazione dal </a:t>
              </a:r>
              <a:r>
                <a:rPr lang="it-IT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 all’RNA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avviene secondo le regole della complementarietà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Una sola delle 2 catene DNA funge da stampo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L’enzima </a:t>
              </a:r>
              <a:r>
                <a:rPr lang="it-IT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RNApolimerasi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complementa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 nucleotidi della catena DNA con nucleotidi RNA (zucchero: ribosio)</a:t>
              </a:r>
            </a:p>
            <a:p>
              <a:pPr>
                <a:buFontTx/>
                <a:buChar char="•"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Il nucleotide DNA adenina viene </a:t>
              </a:r>
              <a:r>
                <a:rPr lang="it-IT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complementato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con il nucleotide RNA </a:t>
              </a:r>
              <a:r>
                <a:rPr lang="it-IT" altLang="en-US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uracile</a:t>
              </a:r>
            </a:p>
            <a:p>
              <a:endParaRPr lang="it-IT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9289"/>
            <a:ext cx="8321040" cy="59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97260"/>
            <a:ext cx="32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TRASCRIZIONE DNA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25014" y="2206854"/>
            <a:ext cx="33189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it-IT" altLang="en-US" sz="2400" dirty="0"/>
              <a:t>Il DNA è un polimero</a:t>
            </a:r>
          </a:p>
          <a:p>
            <a:pPr algn="just"/>
            <a:r>
              <a:rPr lang="it-IT" altLang="en-US" sz="2400" dirty="0"/>
              <a:t>I suoi monomeri </a:t>
            </a:r>
          </a:p>
          <a:p>
            <a:pPr algn="just"/>
            <a:r>
              <a:rPr lang="it-IT" altLang="en-US" sz="2400" dirty="0"/>
              <a:t>sono i </a:t>
            </a:r>
            <a:r>
              <a:rPr lang="it-IT" altLang="en-US" sz="2400" dirty="0">
                <a:solidFill>
                  <a:srgbClr val="FF0000"/>
                </a:solidFill>
              </a:rPr>
              <a:t>NUCLEOTIDI</a:t>
            </a:r>
          </a:p>
          <a:p>
            <a:pPr algn="just"/>
            <a:r>
              <a:rPr lang="it-IT" altLang="en-US" sz="2400" dirty="0"/>
              <a:t>I nucleotidi sono formati</a:t>
            </a:r>
          </a:p>
          <a:p>
            <a:pPr algn="just">
              <a:buFontTx/>
              <a:buChar char="-"/>
            </a:pPr>
            <a:r>
              <a:rPr lang="it-IT" altLang="en-US" sz="2400" dirty="0" smtClean="0"/>
              <a:t> Gruppo </a:t>
            </a:r>
            <a:r>
              <a:rPr lang="it-IT" altLang="en-US" sz="2400" dirty="0"/>
              <a:t>fosfato</a:t>
            </a:r>
          </a:p>
          <a:p>
            <a:pPr algn="just">
              <a:buFontTx/>
              <a:buChar char="-"/>
            </a:pPr>
            <a:r>
              <a:rPr lang="it-IT" altLang="en-US" sz="2400" dirty="0" smtClean="0"/>
              <a:t> Zucchero </a:t>
            </a:r>
            <a:r>
              <a:rPr lang="it-IT" altLang="en-US" sz="2400" dirty="0"/>
              <a:t>deossiribosio</a:t>
            </a:r>
          </a:p>
          <a:p>
            <a:pPr algn="just">
              <a:buFontTx/>
              <a:buChar char="-"/>
            </a:pPr>
            <a:r>
              <a:rPr lang="it-IT" altLang="en-US" sz="2400" dirty="0"/>
              <a:t> </a:t>
            </a:r>
            <a:r>
              <a:rPr lang="it-IT" altLang="en-US" sz="2400" dirty="0" smtClean="0"/>
              <a:t>Base </a:t>
            </a:r>
            <a:r>
              <a:rPr lang="it-IT" altLang="en-US" sz="2400" dirty="0"/>
              <a:t>azotata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20168" y="1599407"/>
            <a:ext cx="5421313" cy="3892550"/>
            <a:chOff x="0" y="934"/>
            <a:chExt cx="3415" cy="2452"/>
          </a:xfrm>
        </p:grpSpPr>
        <p:pic>
          <p:nvPicPr>
            <p:cNvPr id="6149" name="Picture 5" descr="nucleot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4"/>
              <a:ext cx="3415" cy="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636" y="1071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BASE AZOTATA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91" y="2160"/>
              <a:ext cx="1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Gruppo fosfato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180" y="3113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accent2"/>
                  </a:solidFill>
                </a:rPr>
                <a:t>zucchero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85" y="1842"/>
              <a:ext cx="1316" cy="318"/>
            </a:xfrm>
            <a:prstGeom prst="rect">
              <a:avLst/>
            </a:prstGeom>
            <a:solidFill>
              <a:srgbClr val="FDFF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Nucleotidi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8788" y="1052736"/>
            <a:ext cx="8226425" cy="2795463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viene inserito per un capo nel ribosoma, che ospita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triplette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cercano nel citoplasma il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l’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anticodone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corrispondente e lo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primo codone, 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 il secondo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codone</a:t>
            </a:r>
          </a:p>
        </p:txBody>
      </p:sp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5628865" y="4135438"/>
            <a:ext cx="3527425" cy="2286000"/>
            <a:chOff x="2971" y="2696"/>
            <a:chExt cx="2222" cy="1440"/>
          </a:xfrm>
        </p:grpSpPr>
        <p:grpSp>
          <p:nvGrpSpPr>
            <p:cNvPr id="46095" name="Group 15"/>
            <p:cNvGrpSpPr>
              <a:grpSpLocks/>
            </p:cNvGrpSpPr>
            <p:nvPr/>
          </p:nvGrpSpPr>
          <p:grpSpPr bwMode="auto">
            <a:xfrm>
              <a:off x="2971" y="2696"/>
              <a:ext cx="2222" cy="1440"/>
              <a:chOff x="2971" y="2696"/>
              <a:chExt cx="2222" cy="1440"/>
            </a:xfrm>
          </p:grpSpPr>
          <p:pic>
            <p:nvPicPr>
              <p:cNvPr id="46089" name="Picture 9" descr="mRNA e tRN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696"/>
                <a:ext cx="2222" cy="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091" name="Text Box 11"/>
              <p:cNvSpPr txBox="1">
                <a:spLocks noChangeArrowheads="1"/>
              </p:cNvSpPr>
              <p:nvPr/>
            </p:nvSpPr>
            <p:spPr bwMode="auto">
              <a:xfrm>
                <a:off x="3907" y="2698"/>
                <a:ext cx="256" cy="2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dirty="0" smtClean="0">
                    <a:solidFill>
                      <a:srgbClr val="111111"/>
                    </a:solidFill>
                  </a:rPr>
                  <a:t>aa</a:t>
                </a:r>
                <a:endParaRPr lang="it-IT" altLang="en-US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4377" y="2698"/>
                <a:ext cx="256" cy="2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dirty="0" smtClean="0">
                    <a:solidFill>
                      <a:srgbClr val="111111"/>
                    </a:solidFill>
                  </a:rPr>
                  <a:t>aa</a:t>
                </a:r>
                <a:endParaRPr lang="it-IT" altLang="en-US" dirty="0">
                  <a:solidFill>
                    <a:srgbClr val="111111"/>
                  </a:solidFill>
                </a:endParaRPr>
              </a:p>
            </p:txBody>
          </p:sp>
        </p:grp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3003" y="3034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tRNA</a:t>
              </a:r>
            </a:p>
          </p:txBody>
        </p:sp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3003" y="3896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>
                  <a:solidFill>
                    <a:srgbClr val="111111"/>
                  </a:solidFill>
                </a:rPr>
                <a:t>mRNA</a:t>
              </a:r>
            </a:p>
          </p:txBody>
        </p:sp>
      </p:grpSp>
      <p:pic>
        <p:nvPicPr>
          <p:cNvPr id="46099" name="Picture 19" descr="codoni anticod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29368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4859338" cy="439271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altri enzimi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l’amminoacido del primo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quello del secondo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primo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allontana e l’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scivola inserendo nel ribosoma un altro codone da  complementare con il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corrispondente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 terzo amminoacido vengono legati il secondo e il primo</a:t>
            </a:r>
          </a:p>
          <a:p>
            <a:pPr algn="just"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secondo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allontana,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ecc.</a:t>
            </a:r>
          </a:p>
          <a:p>
            <a:pPr algn="just">
              <a:lnSpc>
                <a:spcPct val="90000"/>
              </a:lnSpc>
            </a:pP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8005"/>
            <a:ext cx="4114800" cy="51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092185"/>
            <a:ext cx="4037012" cy="5300662"/>
          </a:xfrm>
        </p:spPr>
        <p:txBody>
          <a:bodyPr/>
          <a:lstStyle/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L’informazione genetica fluisce in una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direzione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dal DNA (programma) che si 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autoduplica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</a:p>
          <a:p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 viene sintetizzato su stampo DNA (trascrizione) alla</a:t>
            </a:r>
          </a:p>
          <a:p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(sintesi a livello dei ribosomi)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– Sintesi Proteine «</a:t>
            </a:r>
            <a:r>
              <a:rPr lang="it-IT" sz="3600" dirty="0" err="1" smtClean="0">
                <a:solidFill>
                  <a:srgbClr val="FF0000"/>
                </a:solidFill>
              </a:rPr>
              <a:t>Summary</a:t>
            </a:r>
            <a:r>
              <a:rPr lang="it-IT" sz="3600" dirty="0" smtClean="0">
                <a:solidFill>
                  <a:srgbClr val="FF0000"/>
                </a:solidFill>
              </a:rPr>
              <a:t>»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084"/>
            <a:ext cx="4114800" cy="489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Group 12"/>
          <p:cNvGrpSpPr>
            <a:grpSpLocks noChangeAspect="1"/>
          </p:cNvGrpSpPr>
          <p:nvPr/>
        </p:nvGrpSpPr>
        <p:grpSpPr bwMode="auto">
          <a:xfrm>
            <a:off x="89006" y="1617313"/>
            <a:ext cx="5607368" cy="4206240"/>
            <a:chOff x="0" y="527"/>
            <a:chExt cx="3922" cy="2942"/>
          </a:xfrm>
        </p:grpSpPr>
        <p:pic>
          <p:nvPicPr>
            <p:cNvPr id="8198" name="Picture 6" descr="basi azota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"/>
              <a:ext cx="3922" cy="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93" y="663"/>
              <a:ext cx="2314" cy="227"/>
            </a:xfrm>
            <a:prstGeom prst="rect">
              <a:avLst/>
            </a:prstGeom>
            <a:solidFill>
              <a:srgbClr val="FDFF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9" name="Picture 7" descr="P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76" y="1333948"/>
            <a:ext cx="295075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yrimid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54" y="4941168"/>
            <a:ext cx="260980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766717" y="2827784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b="1" dirty="0"/>
              <a:t>PURINE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13513" y="4365727"/>
            <a:ext cx="184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b="1"/>
              <a:t>PIRIMIDINE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498" y="3410076"/>
            <a:ext cx="4075112" cy="620713"/>
          </a:xfrm>
          <a:noFill/>
        </p:spPr>
        <p:txBody>
          <a:bodyPr>
            <a:normAutofit/>
          </a:bodyPr>
          <a:lstStyle/>
          <a:p>
            <a:r>
              <a:rPr lang="it-IT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basi azotate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Nucleotidi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080" y="1628800"/>
            <a:ext cx="3708400" cy="491378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complementarietà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basa su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Dimensioni delle basi</a:t>
            </a:r>
          </a:p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una purina (lunga) si appaia con una pirimidina (corta</a:t>
            </a:r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Numero di legami a idrogeno</a:t>
            </a:r>
          </a:p>
          <a:p>
            <a:pPr>
              <a:buFont typeface="Wingdings" pitchFamily="2" charset="2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adenina si appaia con timina (2 legami H) </a:t>
            </a:r>
          </a:p>
          <a:p>
            <a:pPr>
              <a:buFont typeface="Wingdings" pitchFamily="2" charset="2"/>
              <a:buNone/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-guanina con citosina (3 legami H)</a:t>
            </a:r>
          </a:p>
        </p:txBody>
      </p:sp>
      <p:pic>
        <p:nvPicPr>
          <p:cNvPr id="10245" name="Picture 5" descr="coppie nucle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754880" cy="35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Nucleotidi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0944" y="1658539"/>
            <a:ext cx="4067944" cy="43204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it-IT" altLang="en-US" sz="2800" b="1" dirty="0" smtClean="0">
                <a:solidFill>
                  <a:srgbClr val="FF0000"/>
                </a:solidFill>
              </a:rPr>
              <a:t>STRUTTURA</a:t>
            </a:r>
            <a:r>
              <a:rPr lang="it-IT" altLang="en-US" sz="2800" dirty="0" smtClean="0"/>
              <a:t>: </a:t>
            </a:r>
          </a:p>
          <a:p>
            <a:r>
              <a:rPr lang="it-IT" altLang="en-US" sz="2800" dirty="0" smtClean="0"/>
              <a:t>I </a:t>
            </a:r>
            <a:r>
              <a:rPr lang="it-IT" altLang="en-US" sz="2800" dirty="0"/>
              <a:t>nucleotidi sono legati l’uno all’altro attraverso il </a:t>
            </a:r>
            <a:r>
              <a:rPr lang="it-IT" altLang="en-US" sz="2800" dirty="0">
                <a:solidFill>
                  <a:srgbClr val="FF0000"/>
                </a:solidFill>
              </a:rPr>
              <a:t>gruppo fosfato</a:t>
            </a:r>
          </a:p>
          <a:p>
            <a:r>
              <a:rPr lang="it-IT" altLang="en-US" sz="2800" dirty="0"/>
              <a:t>Gruppi fosfato e molecole di zucchero formano una successione </a:t>
            </a:r>
            <a:r>
              <a:rPr lang="it-IT" altLang="en-US" sz="2800" dirty="0">
                <a:solidFill>
                  <a:srgbClr val="FF0000"/>
                </a:solidFill>
              </a:rPr>
              <a:t>lineare</a:t>
            </a:r>
          </a:p>
          <a:p>
            <a:r>
              <a:rPr lang="it-IT" altLang="en-US" sz="2800" dirty="0"/>
              <a:t>Le basi azotate legate alle molecole di zucchero </a:t>
            </a:r>
            <a:r>
              <a:rPr lang="it-IT" altLang="en-US" sz="2800" dirty="0">
                <a:solidFill>
                  <a:srgbClr val="FF0000"/>
                </a:solidFill>
              </a:rPr>
              <a:t>sporgono</a:t>
            </a:r>
            <a:r>
              <a:rPr lang="it-IT" altLang="en-US" sz="2800" dirty="0"/>
              <a:t> dalla struttura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36512" y="689143"/>
            <a:ext cx="38862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Fosfato </a:t>
            </a:r>
            <a:r>
              <a:rPr lang="it-IT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it-IT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 </a:t>
            </a:r>
            <a:r>
              <a:rPr lang="it-IT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ponte Tra molecole di zucchero di nucleotidi diversi</a:t>
            </a:r>
            <a:endParaRPr lang="it-IT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7019"/>
            <a:ext cx="4678867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Struttura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9523" y="2136949"/>
            <a:ext cx="4644965" cy="3305520"/>
            <a:chOff x="4999037" y="908050"/>
            <a:chExt cx="4644965" cy="3305520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999038" y="908050"/>
              <a:ext cx="4644964" cy="3305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Una molecola di DNA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è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formata da due catene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nucleotidi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appaiate secondo 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le regole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della </a:t>
              </a:r>
              <a:r>
                <a:rPr lang="it-IT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complementarietà</a:t>
              </a:r>
              <a:endPara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it-IT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doppia elica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endParaRPr lang="it-IT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Una sorta di scala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pioli avvolta a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spirale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dove i pioli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sono </a:t>
              </a:r>
              <a:r>
                <a:rPr lang="it-IT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le coppie di basi </a:t>
              </a:r>
              <a:r>
                <a:rPr lang="it-IT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complementari</a:t>
              </a:r>
              <a:endParaRPr lang="it-IT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4999037" y="2243547"/>
              <a:ext cx="976313" cy="4857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965"/>
            <a:ext cx="3657600" cy="494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Struttura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154650"/>
            <a:ext cx="230505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836613"/>
            <a:ext cx="284877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95304" y="982611"/>
            <a:ext cx="31411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en-US" b="1" dirty="0"/>
              <a:t>Vengono </a:t>
            </a:r>
            <a:r>
              <a:rPr lang="it-IT" altLang="en-US" b="1" dirty="0" smtClean="0"/>
              <a:t>evidenziati i </a:t>
            </a:r>
            <a:r>
              <a:rPr lang="it-IT" altLang="en-US" b="1" dirty="0">
                <a:solidFill>
                  <a:srgbClr val="FF0000"/>
                </a:solidFill>
              </a:rPr>
              <a:t>legami H</a:t>
            </a:r>
            <a:r>
              <a:rPr lang="it-IT" altLang="en-US" b="1" dirty="0"/>
              <a:t> che </a:t>
            </a:r>
            <a:r>
              <a:rPr lang="it-IT" altLang="en-US" b="1" dirty="0" smtClean="0"/>
              <a:t> uniscono </a:t>
            </a:r>
            <a:r>
              <a:rPr lang="it-IT" altLang="en-US" b="1" dirty="0"/>
              <a:t>le </a:t>
            </a:r>
            <a:r>
              <a:rPr lang="it-IT" altLang="en-US" b="1" dirty="0" smtClean="0"/>
              <a:t>basi complementari</a:t>
            </a:r>
            <a:endParaRPr lang="it-IT" altLang="en-US" b="1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12824" y="4132818"/>
            <a:ext cx="46640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en-US" b="1" dirty="0"/>
              <a:t>Le 2 catene </a:t>
            </a:r>
            <a:r>
              <a:rPr lang="it-IT" altLang="en-US" b="1" dirty="0" smtClean="0"/>
              <a:t>di nucleotidi si avvolgono l’una  sull’altra </a:t>
            </a:r>
            <a:r>
              <a:rPr lang="it-IT" altLang="en-US" b="1" dirty="0"/>
              <a:t>a </a:t>
            </a:r>
            <a:r>
              <a:rPr lang="it-IT" altLang="en-US" b="1" dirty="0" smtClean="0"/>
              <a:t>spirale per </a:t>
            </a:r>
            <a:r>
              <a:rPr lang="it-IT" altLang="en-US" b="1" dirty="0"/>
              <a:t>questo </a:t>
            </a:r>
            <a:r>
              <a:rPr lang="it-IT" altLang="en-US" b="1" dirty="0" smtClean="0"/>
              <a:t>la molecola </a:t>
            </a:r>
            <a:r>
              <a:rPr lang="it-IT" altLang="en-US" b="1" dirty="0"/>
              <a:t>di </a:t>
            </a:r>
            <a:r>
              <a:rPr lang="it-IT" altLang="en-US" b="1" dirty="0" smtClean="0"/>
              <a:t>DNA viene chiamata la </a:t>
            </a:r>
            <a:r>
              <a:rPr lang="it-IT" altLang="en-US" b="1" dirty="0">
                <a:solidFill>
                  <a:srgbClr val="FF0000"/>
                </a:solidFill>
              </a:rPr>
              <a:t>DOPPIA ELICA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5449887"/>
            <a:ext cx="6256969" cy="132343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struttura del DNA giustifica le 2 caratteristiche :</a:t>
            </a:r>
          </a:p>
          <a:p>
            <a:pPr algn="just">
              <a:buFontTx/>
              <a:buChar char="•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molecola può venire duplicata facilmente</a:t>
            </a:r>
          </a:p>
          <a:p>
            <a:pPr algn="just">
              <a:buFontTx/>
              <a:buChar char="•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il DNA viene utilizzato dai viventi come un codice</a:t>
            </a:r>
          </a:p>
          <a:p>
            <a:pPr algn="just"/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per registrare e trasmettere informazioni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1463040" cy="405915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Struttura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79513"/>
            <a:ext cx="8226425" cy="3113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ereditario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viene duplicato e trasmesso alle cellule figlie</a:t>
            </a: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della cellula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contiene le informazioni per la sintesi di </a:t>
            </a:r>
            <a:r>
              <a:rPr lang="it-IT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tutte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 proteine dell’organismo</a:t>
            </a:r>
          </a:p>
          <a:p>
            <a:pPr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Ogni tratto di DNA che porta l’informazione per la sintesi di una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proteina→</a:t>
            </a:r>
            <a:r>
              <a:rPr lang="it-IT" altLang="en-US" sz="2400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lang="it-IT" altLang="en-US" sz="2400" b="1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 DNA delle cellule della specie umana ci sono circa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30.000 geni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quello di un batterio, poche migliaia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- Funzioni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78497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enzimi staccano tra loro le 2 catene polinucleotidiche della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molecola di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originario altri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enzimi </a:t>
            </a:r>
            <a:r>
              <a:rPr lang="it-IT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complementano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cioè appaiano secondo le regole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della complementarietà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uno a uno i nucleotidi di ciascuna delle 2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catene “vecchie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sintetizzando 2 catene “nuove”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risultato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molecole di DNA, ciascuna formata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da: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catena nucleotidica proveniente dalla molecola di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partenza, “vecchia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buFontTx/>
              <a:buChar char="-"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una catena nucleotidica neoformata, “nuova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buFontTx/>
              <a:buChar char="-"/>
            </a:pP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questo il modo di riproduzione delle molecole di DNA viene definito</a:t>
            </a:r>
          </a:p>
          <a:p>
            <a:pPr algn="just"/>
            <a:endParaRPr lang="it-IT" altLang="en-US" sz="24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DUPLICAZIONE </a:t>
            </a:r>
            <a:r>
              <a:rPr lang="it-IT" alt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SEMICONSERVATIVA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DNA&amp;RNA </a:t>
            </a:r>
            <a:r>
              <a:rPr lang="it-IT" sz="3600" dirty="0" smtClean="0">
                <a:solidFill>
                  <a:srgbClr val="FF0000"/>
                </a:solidFill>
              </a:rPr>
              <a:t>– Duplicazione DNA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1045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di Office</vt:lpstr>
      <vt:lpstr>PowerPoint Presentation</vt:lpstr>
      <vt:lpstr>PowerPoint Presentation</vt:lpstr>
      <vt:lpstr>Le basi azotate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Laurini Erik</cp:lastModifiedBy>
  <cp:revision>119</cp:revision>
  <dcterms:created xsi:type="dcterms:W3CDTF">2014-10-26T09:13:45Z</dcterms:created>
  <dcterms:modified xsi:type="dcterms:W3CDTF">2017-02-07T22:31:34Z</dcterms:modified>
</cp:coreProperties>
</file>