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9" r:id="rId4"/>
    <p:sldId id="258" r:id="rId5"/>
    <p:sldId id="274" r:id="rId6"/>
    <p:sldId id="277" r:id="rId7"/>
    <p:sldId id="259" r:id="rId8"/>
    <p:sldId id="270" r:id="rId9"/>
    <p:sldId id="271" r:id="rId10"/>
    <p:sldId id="266" r:id="rId11"/>
    <p:sldId id="260" r:id="rId12"/>
    <p:sldId id="272" r:id="rId13"/>
    <p:sldId id="275" r:id="rId14"/>
    <p:sldId id="276" r:id="rId15"/>
    <p:sldId id="261" r:id="rId16"/>
    <p:sldId id="273" r:id="rId17"/>
    <p:sldId id="267" r:id="rId18"/>
    <p:sldId id="262" r:id="rId19"/>
    <p:sldId id="263" r:id="rId20"/>
    <p:sldId id="264" r:id="rId21"/>
    <p:sldId id="265" r:id="rId22"/>
    <p:sldId id="268"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6600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1" autoAdjust="0"/>
    <p:restoredTop sz="94660"/>
  </p:normalViewPr>
  <p:slideViewPr>
    <p:cSldViewPr>
      <p:cViewPr varScale="1">
        <p:scale>
          <a:sx n="90" d="100"/>
          <a:sy n="90" d="100"/>
        </p:scale>
        <p:origin x="-11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02/10/2016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a:p>
        </p:txBody>
      </p:sp>
    </p:spTree>
    <p:extLst>
      <p:ext uri="{BB962C8B-B14F-4D97-AF65-F5344CB8AC3E}">
        <p14:creationId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02/10/2016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02/10/2016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Appelli%20di%20esame/2017/Appelli%20Macromol%20e%20Prop.doc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oft-matter.seas.harvard.edu/images/6/6f/DeGennesReptation.png"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it/url?sa=i&amp;rct=j&amp;q=&amp;esrc=s&amp;frm=1&amp;source=images&amp;cd=&amp;cad=rja&amp;docid=zd3_6_ZXyuQPhM&amp;tbnid=unGvx7kbOWWUyM:&amp;ved=0CAUQjRw&amp;url=http://domesticfutures.wordpress.com/page/2/&amp;ei=dalFUqzeOuie0QWq0IDwBw&amp;bvm=bv.53217764,d.bGE&amp;psig=AFQjCNEEWWRUz_y1hafw14t83Lei10OFqw&amp;ust=138038258452444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3508" y="548680"/>
            <a:ext cx="8420472" cy="1470025"/>
          </a:xfrm>
        </p:spPr>
        <p:txBody>
          <a:bodyPr/>
          <a:lstStyle/>
          <a:p>
            <a:r>
              <a:rPr lang="it-IT" b="1" dirty="0" smtClean="0">
                <a:solidFill>
                  <a:srgbClr val="000099"/>
                </a:solidFill>
              </a:rPr>
              <a:t>CHIMICA DELLE MACROMOLECOLE</a:t>
            </a:r>
            <a:endParaRPr lang="it-IT" b="1" dirty="0">
              <a:solidFill>
                <a:srgbClr val="000099"/>
              </a:solidFill>
            </a:endParaRPr>
          </a:p>
        </p:txBody>
      </p:sp>
      <p:sp>
        <p:nvSpPr>
          <p:cNvPr id="5" name="Rettangolo 4"/>
          <p:cNvSpPr/>
          <p:nvPr/>
        </p:nvSpPr>
        <p:spPr>
          <a:xfrm>
            <a:off x="2267744" y="2276872"/>
            <a:ext cx="4572000" cy="2923877"/>
          </a:xfrm>
          <a:prstGeom prst="rect">
            <a:avLst/>
          </a:prstGeom>
        </p:spPr>
        <p:txBody>
          <a:bodyPr wrap="square">
            <a:spAutoFit/>
          </a:bodyPr>
          <a:lstStyle/>
          <a:p>
            <a:pPr algn="ctr"/>
            <a:endParaRPr lang="it-IT" sz="2400" b="1" dirty="0" smtClean="0">
              <a:solidFill>
                <a:srgbClr val="000099"/>
              </a:solidFill>
            </a:endParaRPr>
          </a:p>
          <a:p>
            <a:pPr algn="ctr"/>
            <a:r>
              <a:rPr lang="it-IT" sz="4000" b="1" dirty="0" smtClean="0">
                <a:solidFill>
                  <a:srgbClr val="000099"/>
                </a:solidFill>
              </a:rPr>
              <a:t>Prof. Roberto Rizzo</a:t>
            </a:r>
          </a:p>
          <a:p>
            <a:pPr algn="ctr"/>
            <a:endParaRPr lang="it-IT" sz="2400" b="1" dirty="0" smtClean="0">
              <a:solidFill>
                <a:srgbClr val="000099"/>
              </a:solidFill>
            </a:endParaRPr>
          </a:p>
          <a:p>
            <a:pPr algn="ctr"/>
            <a:r>
              <a:rPr lang="it-IT" sz="2400" b="1" dirty="0" smtClean="0">
                <a:solidFill>
                  <a:srgbClr val="000099"/>
                </a:solidFill>
              </a:rPr>
              <a:t>Dipartimento di</a:t>
            </a:r>
          </a:p>
          <a:p>
            <a:pPr algn="ctr"/>
            <a:r>
              <a:rPr lang="it-IT" sz="2400" b="1" dirty="0" smtClean="0">
                <a:solidFill>
                  <a:srgbClr val="000099"/>
                </a:solidFill>
              </a:rPr>
              <a:t>Scienze della Vita</a:t>
            </a:r>
          </a:p>
          <a:p>
            <a:pPr algn="ctr"/>
            <a:r>
              <a:rPr lang="it-IT" sz="2400" b="1" dirty="0" smtClean="0">
                <a:solidFill>
                  <a:srgbClr val="000099"/>
                </a:solidFill>
              </a:rPr>
              <a:t>Stanza 238 – tel. 040 5588754</a:t>
            </a:r>
          </a:p>
          <a:p>
            <a:pPr algn="ctr"/>
            <a:r>
              <a:rPr lang="it-IT" sz="2400" b="1" dirty="0" smtClean="0">
                <a:solidFill>
                  <a:srgbClr val="000099"/>
                </a:solidFill>
              </a:rPr>
              <a:t>E-mail: rizzor@units.it</a:t>
            </a:r>
            <a:endParaRPr lang="it-IT" sz="2400" b="1" dirty="0">
              <a:solidFill>
                <a:srgbClr val="00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2886" y="435437"/>
            <a:ext cx="7920880" cy="3785652"/>
          </a:xfrm>
          <a:prstGeom prst="rect">
            <a:avLst/>
          </a:prstGeom>
        </p:spPr>
        <p:txBody>
          <a:bodyPr wrap="square">
            <a:spAutoFit/>
          </a:bodyPr>
          <a:lstStyle/>
          <a:p>
            <a:pPr lvl="0" algn="just"/>
            <a:r>
              <a:rPr lang="it-IT" sz="2000" dirty="0" smtClean="0">
                <a:solidFill>
                  <a:srgbClr val="000099"/>
                </a:solidFill>
              </a:rPr>
              <a:t>Il primo riferimento a prodotti di polimerizzazione ad alta massa molecolare formato da centinaia di “</a:t>
            </a:r>
            <a:r>
              <a:rPr lang="it-IT" sz="2000" dirty="0" err="1" smtClean="0">
                <a:solidFill>
                  <a:srgbClr val="000099"/>
                </a:solidFill>
              </a:rPr>
              <a:t>Bausteinen</a:t>
            </a:r>
            <a:r>
              <a:rPr lang="it-IT" sz="2000" dirty="0" smtClean="0">
                <a:solidFill>
                  <a:srgbClr val="000099"/>
                </a:solidFill>
              </a:rPr>
              <a:t>” (blocchi di isoprene o formaldeide) fu fatto nel  1920 da </a:t>
            </a:r>
            <a:r>
              <a:rPr lang="it-IT" sz="2000" b="1" dirty="0" err="1" smtClean="0">
                <a:solidFill>
                  <a:srgbClr val="000099"/>
                </a:solidFill>
              </a:rPr>
              <a:t>Staudinger</a:t>
            </a:r>
            <a:r>
              <a:rPr lang="it-IT" sz="2000" dirty="0" smtClean="0">
                <a:solidFill>
                  <a:srgbClr val="000099"/>
                </a:solidFill>
              </a:rPr>
              <a:t>, all’ETH di </a:t>
            </a:r>
            <a:r>
              <a:rPr lang="it-IT" sz="2000" dirty="0" err="1" smtClean="0">
                <a:solidFill>
                  <a:srgbClr val="000099"/>
                </a:solidFill>
              </a:rPr>
              <a:t>Zürich</a:t>
            </a:r>
            <a:r>
              <a:rPr lang="it-IT" sz="2000" dirty="0" smtClean="0">
                <a:solidFill>
                  <a:srgbClr val="000099"/>
                </a:solidFill>
              </a:rPr>
              <a:t> che nel 1924 coniò il temine </a:t>
            </a:r>
            <a:r>
              <a:rPr lang="it-IT" sz="2000" b="1" dirty="0" err="1" smtClean="0">
                <a:solidFill>
                  <a:srgbClr val="C00000"/>
                </a:solidFill>
              </a:rPr>
              <a:t>Makromolekül</a:t>
            </a:r>
            <a:r>
              <a:rPr lang="it-IT" sz="2000" dirty="0" smtClean="0">
                <a:solidFill>
                  <a:srgbClr val="C00000"/>
                </a:solidFill>
              </a:rPr>
              <a:t> </a:t>
            </a:r>
            <a:r>
              <a:rPr lang="it-IT" sz="2000" dirty="0" smtClean="0">
                <a:solidFill>
                  <a:srgbClr val="000099"/>
                </a:solidFill>
              </a:rPr>
              <a:t>nella sua famosa: </a:t>
            </a:r>
          </a:p>
          <a:p>
            <a:pPr lvl="0" algn="just"/>
            <a:r>
              <a:rPr lang="it-IT" sz="2000" dirty="0" err="1" smtClean="0">
                <a:solidFill>
                  <a:srgbClr val="000099"/>
                </a:solidFill>
              </a:rPr>
              <a:t>Mitteilung</a:t>
            </a:r>
            <a:r>
              <a:rPr lang="it-IT" sz="2000" dirty="0" smtClean="0">
                <a:solidFill>
                  <a:srgbClr val="000099"/>
                </a:solidFill>
              </a:rPr>
              <a:t> (comunicazione) </a:t>
            </a:r>
            <a:r>
              <a:rPr lang="it-IT" sz="2000" dirty="0" err="1" smtClean="0">
                <a:solidFill>
                  <a:srgbClr val="000099"/>
                </a:solidFill>
              </a:rPr>
              <a:t>über</a:t>
            </a:r>
            <a:r>
              <a:rPr lang="it-IT" sz="2000" dirty="0" smtClean="0">
                <a:solidFill>
                  <a:srgbClr val="000099"/>
                </a:solidFill>
              </a:rPr>
              <a:t> die </a:t>
            </a:r>
            <a:r>
              <a:rPr lang="it-IT" sz="2000" dirty="0" err="1" smtClean="0">
                <a:solidFill>
                  <a:srgbClr val="000099"/>
                </a:solidFill>
              </a:rPr>
              <a:t>Konstitution</a:t>
            </a:r>
            <a:r>
              <a:rPr lang="it-IT" sz="2000" dirty="0" smtClean="0">
                <a:solidFill>
                  <a:srgbClr val="000099"/>
                </a:solidFill>
              </a:rPr>
              <a:t> </a:t>
            </a:r>
            <a:r>
              <a:rPr lang="it-IT" sz="2000" dirty="0" err="1" smtClean="0">
                <a:solidFill>
                  <a:srgbClr val="000099"/>
                </a:solidFill>
              </a:rPr>
              <a:t>des</a:t>
            </a:r>
            <a:r>
              <a:rPr lang="it-IT" sz="2000" dirty="0" smtClean="0">
                <a:solidFill>
                  <a:srgbClr val="000099"/>
                </a:solidFill>
              </a:rPr>
              <a:t> </a:t>
            </a:r>
            <a:r>
              <a:rPr lang="it-IT" sz="2000" dirty="0" err="1" smtClean="0">
                <a:solidFill>
                  <a:srgbClr val="000099"/>
                </a:solidFill>
              </a:rPr>
              <a:t>Kautschuks</a:t>
            </a:r>
            <a:r>
              <a:rPr lang="it-IT" sz="2000" dirty="0" smtClean="0">
                <a:solidFill>
                  <a:srgbClr val="000099"/>
                </a:solidFill>
              </a:rPr>
              <a:t>, </a:t>
            </a:r>
            <a:r>
              <a:rPr lang="it-IT" sz="2000" dirty="0" err="1" smtClean="0">
                <a:solidFill>
                  <a:srgbClr val="000099"/>
                </a:solidFill>
              </a:rPr>
              <a:t>Berichte</a:t>
            </a:r>
            <a:r>
              <a:rPr lang="it-IT" sz="2000" dirty="0" smtClean="0">
                <a:solidFill>
                  <a:srgbClr val="000099"/>
                </a:solidFill>
              </a:rPr>
              <a:t> </a:t>
            </a:r>
            <a:r>
              <a:rPr lang="it-IT" sz="2000" dirty="0" err="1" smtClean="0">
                <a:solidFill>
                  <a:srgbClr val="000099"/>
                </a:solidFill>
              </a:rPr>
              <a:t>der</a:t>
            </a:r>
            <a:r>
              <a:rPr lang="it-IT" sz="2000" dirty="0" smtClean="0">
                <a:solidFill>
                  <a:srgbClr val="000099"/>
                </a:solidFill>
              </a:rPr>
              <a:t> </a:t>
            </a:r>
            <a:r>
              <a:rPr lang="it-IT" sz="2000" dirty="0" err="1" smtClean="0">
                <a:solidFill>
                  <a:srgbClr val="000099"/>
                </a:solidFill>
              </a:rPr>
              <a:t>Deutschen</a:t>
            </a:r>
            <a:r>
              <a:rPr lang="it-IT" sz="2000" dirty="0" smtClean="0">
                <a:solidFill>
                  <a:srgbClr val="000099"/>
                </a:solidFill>
              </a:rPr>
              <a:t> </a:t>
            </a:r>
            <a:r>
              <a:rPr lang="it-IT" sz="2000" dirty="0" err="1" smtClean="0">
                <a:solidFill>
                  <a:srgbClr val="000099"/>
                </a:solidFill>
              </a:rPr>
              <a:t>Chem</a:t>
            </a:r>
            <a:r>
              <a:rPr lang="it-IT" sz="2000" dirty="0" smtClean="0">
                <a:solidFill>
                  <a:srgbClr val="000099"/>
                </a:solidFill>
              </a:rPr>
              <a:t>. </a:t>
            </a:r>
            <a:r>
              <a:rPr lang="it-IT" sz="2000" dirty="0" err="1" smtClean="0">
                <a:solidFill>
                  <a:srgbClr val="000099"/>
                </a:solidFill>
              </a:rPr>
              <a:t>Gesellschaft</a:t>
            </a:r>
            <a:r>
              <a:rPr lang="it-IT" sz="2000" dirty="0" smtClean="0">
                <a:solidFill>
                  <a:srgbClr val="000099"/>
                </a:solidFill>
              </a:rPr>
              <a:t>  57, 1203 (1924).</a:t>
            </a:r>
          </a:p>
          <a:p>
            <a:pPr lvl="0" algn="just"/>
            <a:r>
              <a:rPr lang="it-IT" sz="2000" dirty="0" smtClean="0">
                <a:solidFill>
                  <a:srgbClr val="000099"/>
                </a:solidFill>
              </a:rPr>
              <a:t>Per il suo lavoro, che ha portato all’identificazione della natura macromolecolare dei polimeri, </a:t>
            </a:r>
            <a:r>
              <a:rPr lang="it-IT" sz="2000" b="1" dirty="0" err="1" smtClean="0">
                <a:solidFill>
                  <a:srgbClr val="000099"/>
                </a:solidFill>
              </a:rPr>
              <a:t>Staudinger</a:t>
            </a:r>
            <a:r>
              <a:rPr lang="it-IT" sz="2000" dirty="0" smtClean="0">
                <a:solidFill>
                  <a:srgbClr val="000099"/>
                </a:solidFill>
              </a:rPr>
              <a:t> vinse il premio  Nobel nel 1953.</a:t>
            </a:r>
          </a:p>
          <a:p>
            <a:pPr lvl="0" algn="just"/>
            <a:endParaRPr lang="it-IT" sz="2000" dirty="0">
              <a:solidFill>
                <a:srgbClr val="000099"/>
              </a:solidFill>
            </a:endParaRPr>
          </a:p>
          <a:p>
            <a:pPr lvl="0" algn="just"/>
            <a:r>
              <a:rPr lang="it-IT" sz="2000" dirty="0" smtClean="0">
                <a:solidFill>
                  <a:srgbClr val="000099"/>
                </a:solidFill>
              </a:rPr>
              <a:t>Ma la sua intuizione trovò l’opposizione </a:t>
            </a:r>
            <a:r>
              <a:rPr lang="it-IT" sz="2000" dirty="0">
                <a:solidFill>
                  <a:srgbClr val="000099"/>
                </a:solidFill>
              </a:rPr>
              <a:t>di </a:t>
            </a:r>
            <a:r>
              <a:rPr lang="it-IT" sz="2000" b="1" dirty="0">
                <a:solidFill>
                  <a:srgbClr val="000099"/>
                </a:solidFill>
              </a:rPr>
              <a:t>Mark</a:t>
            </a:r>
            <a:r>
              <a:rPr lang="it-IT" sz="2000" dirty="0">
                <a:solidFill>
                  <a:srgbClr val="000099"/>
                </a:solidFill>
              </a:rPr>
              <a:t> e </a:t>
            </a:r>
            <a:r>
              <a:rPr lang="it-IT" sz="2000" b="1" dirty="0" err="1" smtClean="0">
                <a:solidFill>
                  <a:srgbClr val="000099"/>
                </a:solidFill>
              </a:rPr>
              <a:t>Meyer</a:t>
            </a:r>
            <a:r>
              <a:rPr lang="it-IT" sz="2000" dirty="0" smtClean="0">
                <a:solidFill>
                  <a:srgbClr val="000099"/>
                </a:solidFill>
              </a:rPr>
              <a:t> </a:t>
            </a:r>
            <a:r>
              <a:rPr lang="it-IT" sz="2000" dirty="0">
                <a:solidFill>
                  <a:srgbClr val="000099"/>
                </a:solidFill>
              </a:rPr>
              <a:t>che </a:t>
            </a:r>
            <a:r>
              <a:rPr lang="it-IT" sz="2000" dirty="0" smtClean="0">
                <a:solidFill>
                  <a:srgbClr val="000099"/>
                </a:solidFill>
              </a:rPr>
              <a:t>lavoravano </a:t>
            </a:r>
            <a:r>
              <a:rPr lang="it-IT" sz="2000" dirty="0">
                <a:solidFill>
                  <a:srgbClr val="000099"/>
                </a:solidFill>
              </a:rPr>
              <a:t>proprio </a:t>
            </a:r>
            <a:r>
              <a:rPr lang="it-IT" sz="2000" dirty="0" smtClean="0">
                <a:solidFill>
                  <a:srgbClr val="000099"/>
                </a:solidFill>
              </a:rPr>
              <a:t>sulla </a:t>
            </a:r>
            <a:r>
              <a:rPr lang="it-IT" sz="2000" dirty="0">
                <a:solidFill>
                  <a:srgbClr val="000099"/>
                </a:solidFill>
              </a:rPr>
              <a:t>polimerizzazione, ma puntavano </a:t>
            </a:r>
            <a:r>
              <a:rPr lang="it-IT" sz="2000" dirty="0" smtClean="0">
                <a:solidFill>
                  <a:srgbClr val="000099"/>
                </a:solidFill>
              </a:rPr>
              <a:t>piuttosto alla </a:t>
            </a:r>
            <a:r>
              <a:rPr lang="it-IT" sz="2000" dirty="0">
                <a:solidFill>
                  <a:srgbClr val="000099"/>
                </a:solidFill>
              </a:rPr>
              <a:t>presenza di micelle</a:t>
            </a:r>
            <a:r>
              <a:rPr lang="it-IT" sz="2000" dirty="0" smtClean="0">
                <a:solidFill>
                  <a:srgbClr val="000099"/>
                </a:solidFill>
              </a:rPr>
              <a:t>.</a:t>
            </a:r>
            <a:endParaRPr lang="it-IT" sz="2000" dirty="0">
              <a:solidFill>
                <a:srgbClr val="000099"/>
              </a:solidFill>
            </a:endParaRPr>
          </a:p>
        </p:txBody>
      </p:sp>
      <p:pic>
        <p:nvPicPr>
          <p:cNvPr id="8195" name="Picture 3"/>
          <p:cNvPicPr>
            <a:picLocks noChangeAspect="1" noChangeArrowheads="1"/>
          </p:cNvPicPr>
          <p:nvPr/>
        </p:nvPicPr>
        <p:blipFill>
          <a:blip r:embed="rId2" cstate="print"/>
          <a:srcRect/>
          <a:stretch>
            <a:fillRect/>
          </a:stretch>
        </p:blipFill>
        <p:spPr bwMode="auto">
          <a:xfrm>
            <a:off x="755576" y="4224245"/>
            <a:ext cx="1008112" cy="1338899"/>
          </a:xfrm>
          <a:prstGeom prst="rect">
            <a:avLst/>
          </a:prstGeom>
          <a:noFill/>
          <a:ln w="9525">
            <a:noFill/>
            <a:miter lim="800000"/>
            <a:headEnd/>
            <a:tailEnd/>
          </a:ln>
        </p:spPr>
      </p:pic>
      <p:sp>
        <p:nvSpPr>
          <p:cNvPr id="5" name="CasellaDiTesto 4"/>
          <p:cNvSpPr txBox="1"/>
          <p:nvPr/>
        </p:nvSpPr>
        <p:spPr>
          <a:xfrm>
            <a:off x="539552" y="5711171"/>
            <a:ext cx="1440160" cy="646331"/>
          </a:xfrm>
          <a:prstGeom prst="rect">
            <a:avLst/>
          </a:prstGeom>
          <a:noFill/>
          <a:ln>
            <a:solidFill>
              <a:srgbClr val="000099"/>
            </a:solidFill>
          </a:ln>
        </p:spPr>
        <p:txBody>
          <a:bodyPr wrap="square" rtlCol="0">
            <a:spAutoFit/>
          </a:bodyPr>
          <a:lstStyle/>
          <a:p>
            <a:r>
              <a:rPr lang="it-IT" b="1" dirty="0" smtClean="0">
                <a:solidFill>
                  <a:srgbClr val="000099"/>
                </a:solidFill>
              </a:rPr>
              <a:t>Hermann </a:t>
            </a:r>
            <a:r>
              <a:rPr lang="it-IT" b="1" dirty="0" err="1" smtClean="0">
                <a:solidFill>
                  <a:srgbClr val="000099"/>
                </a:solidFill>
              </a:rPr>
              <a:t>Staudinger</a:t>
            </a:r>
            <a:endParaRPr lang="it-IT" b="1" dirty="0">
              <a:solidFill>
                <a:srgbClr val="000099"/>
              </a:solidFill>
            </a:endParaRPr>
          </a:p>
        </p:txBody>
      </p:sp>
      <p:pic>
        <p:nvPicPr>
          <p:cNvPr id="8198" name="Picture 6"/>
          <p:cNvPicPr>
            <a:picLocks noChangeAspect="1" noChangeArrowheads="1"/>
          </p:cNvPicPr>
          <p:nvPr/>
        </p:nvPicPr>
        <p:blipFill>
          <a:blip r:embed="rId3" cstate="print"/>
          <a:srcRect/>
          <a:stretch>
            <a:fillRect/>
          </a:stretch>
        </p:blipFill>
        <p:spPr bwMode="auto">
          <a:xfrm>
            <a:off x="6823865" y="4224245"/>
            <a:ext cx="1670586" cy="1440160"/>
          </a:xfrm>
          <a:prstGeom prst="rect">
            <a:avLst/>
          </a:prstGeom>
          <a:noFill/>
          <a:ln w="9525">
            <a:noFill/>
            <a:miter lim="800000"/>
            <a:headEnd/>
            <a:tailEnd/>
          </a:ln>
        </p:spPr>
      </p:pic>
      <p:sp>
        <p:nvSpPr>
          <p:cNvPr id="8" name="Rettangolo 7"/>
          <p:cNvSpPr/>
          <p:nvPr/>
        </p:nvSpPr>
        <p:spPr>
          <a:xfrm>
            <a:off x="6543034" y="5733256"/>
            <a:ext cx="2232248" cy="369332"/>
          </a:xfrm>
          <a:prstGeom prst="rect">
            <a:avLst/>
          </a:prstGeom>
          <a:noFill/>
          <a:ln>
            <a:solidFill>
              <a:srgbClr val="000099"/>
            </a:solidFill>
          </a:ln>
        </p:spPr>
        <p:txBody>
          <a:bodyPr wrap="square">
            <a:spAutoFit/>
          </a:bodyPr>
          <a:lstStyle/>
          <a:p>
            <a:r>
              <a:rPr lang="it-IT" b="1" dirty="0" err="1" smtClean="0">
                <a:solidFill>
                  <a:srgbClr val="000099"/>
                </a:solidFill>
              </a:rPr>
              <a:t>Herman</a:t>
            </a:r>
            <a:r>
              <a:rPr lang="it-IT" b="1" dirty="0" smtClean="0">
                <a:solidFill>
                  <a:srgbClr val="000099"/>
                </a:solidFill>
              </a:rPr>
              <a:t> Francis Mark </a:t>
            </a:r>
            <a:endParaRPr lang="it-IT" b="1" dirty="0">
              <a:solidFill>
                <a:srgbClr val="000099"/>
              </a:solidFill>
            </a:endParaRPr>
          </a:p>
        </p:txBody>
      </p:sp>
      <p:pic>
        <p:nvPicPr>
          <p:cNvPr id="8202" name="Picture 10"/>
          <p:cNvPicPr>
            <a:picLocks noChangeAspect="1" noChangeArrowheads="1"/>
          </p:cNvPicPr>
          <p:nvPr/>
        </p:nvPicPr>
        <p:blipFill>
          <a:blip r:embed="rId4" cstate="print"/>
          <a:srcRect/>
          <a:stretch>
            <a:fillRect/>
          </a:stretch>
        </p:blipFill>
        <p:spPr bwMode="auto">
          <a:xfrm>
            <a:off x="3419872" y="4224245"/>
            <a:ext cx="1800200" cy="1374902"/>
          </a:xfrm>
          <a:prstGeom prst="rect">
            <a:avLst/>
          </a:prstGeom>
          <a:noFill/>
          <a:ln w="9525">
            <a:noFill/>
            <a:miter lim="800000"/>
            <a:headEnd/>
            <a:tailEnd/>
          </a:ln>
        </p:spPr>
      </p:pic>
      <p:sp>
        <p:nvSpPr>
          <p:cNvPr id="12" name="Rettangolo 11"/>
          <p:cNvSpPr/>
          <p:nvPr/>
        </p:nvSpPr>
        <p:spPr>
          <a:xfrm>
            <a:off x="2217573" y="5563144"/>
            <a:ext cx="4204798" cy="1200329"/>
          </a:xfrm>
          <a:prstGeom prst="rect">
            <a:avLst/>
          </a:prstGeom>
          <a:ln>
            <a:solidFill>
              <a:srgbClr val="000099"/>
            </a:solidFill>
          </a:ln>
        </p:spPr>
        <p:txBody>
          <a:bodyPr wrap="square">
            <a:spAutoFit/>
          </a:bodyPr>
          <a:lstStyle/>
          <a:p>
            <a:pPr algn="just"/>
            <a:r>
              <a:rPr lang="it-IT" dirty="0" smtClean="0">
                <a:solidFill>
                  <a:srgbClr val="000099"/>
                </a:solidFill>
              </a:rPr>
              <a:t>Il gruppo di ricerca alla </a:t>
            </a:r>
            <a:r>
              <a:rPr lang="it-IT" dirty="0" err="1" smtClean="0">
                <a:solidFill>
                  <a:srgbClr val="000099"/>
                </a:solidFill>
              </a:rPr>
              <a:t>I.G.</a:t>
            </a:r>
            <a:r>
              <a:rPr lang="it-IT" dirty="0" smtClean="0">
                <a:solidFill>
                  <a:srgbClr val="000099"/>
                </a:solidFill>
              </a:rPr>
              <a:t> </a:t>
            </a:r>
            <a:r>
              <a:rPr lang="it-IT" dirty="0" err="1" smtClean="0">
                <a:solidFill>
                  <a:srgbClr val="000099"/>
                </a:solidFill>
              </a:rPr>
              <a:t>Farben</a:t>
            </a:r>
            <a:r>
              <a:rPr lang="it-IT" dirty="0" smtClean="0">
                <a:solidFill>
                  <a:srgbClr val="000099"/>
                </a:solidFill>
              </a:rPr>
              <a:t> </a:t>
            </a:r>
            <a:r>
              <a:rPr lang="it-IT" dirty="0" err="1" smtClean="0">
                <a:solidFill>
                  <a:srgbClr val="000099"/>
                </a:solidFill>
              </a:rPr>
              <a:t>Badische</a:t>
            </a:r>
            <a:r>
              <a:rPr lang="it-IT" dirty="0" smtClean="0">
                <a:solidFill>
                  <a:srgbClr val="000099"/>
                </a:solidFill>
              </a:rPr>
              <a:t>.  </a:t>
            </a:r>
            <a:r>
              <a:rPr lang="it-IT" b="1" dirty="0" smtClean="0">
                <a:solidFill>
                  <a:srgbClr val="000099"/>
                </a:solidFill>
              </a:rPr>
              <a:t>K.H. </a:t>
            </a:r>
            <a:r>
              <a:rPr lang="it-IT" b="1" dirty="0" err="1" smtClean="0">
                <a:solidFill>
                  <a:srgbClr val="000099"/>
                </a:solidFill>
              </a:rPr>
              <a:t>Meyer</a:t>
            </a:r>
            <a:r>
              <a:rPr lang="it-IT" dirty="0" smtClean="0">
                <a:solidFill>
                  <a:srgbClr val="000099"/>
                </a:solidFill>
              </a:rPr>
              <a:t> (in basso a sinistra), </a:t>
            </a:r>
            <a:r>
              <a:rPr lang="it-IT" b="1" dirty="0" smtClean="0">
                <a:solidFill>
                  <a:srgbClr val="000099"/>
                </a:solidFill>
              </a:rPr>
              <a:t>H. Mark</a:t>
            </a:r>
            <a:r>
              <a:rPr lang="it-IT" dirty="0" smtClean="0">
                <a:solidFill>
                  <a:srgbClr val="000099"/>
                </a:solidFill>
              </a:rPr>
              <a:t> (a destra), </a:t>
            </a:r>
            <a:r>
              <a:rPr lang="it-IT" b="1" dirty="0" smtClean="0">
                <a:solidFill>
                  <a:srgbClr val="000099"/>
                </a:solidFill>
              </a:rPr>
              <a:t>E.I. </a:t>
            </a:r>
            <a:r>
              <a:rPr lang="it-IT" b="1" dirty="0" err="1" smtClean="0">
                <a:solidFill>
                  <a:srgbClr val="000099"/>
                </a:solidFill>
              </a:rPr>
              <a:t>Valko</a:t>
            </a:r>
            <a:r>
              <a:rPr lang="it-IT" dirty="0" smtClean="0">
                <a:solidFill>
                  <a:srgbClr val="000099"/>
                </a:solidFill>
              </a:rPr>
              <a:t> (in alto al centro).</a:t>
            </a:r>
            <a:endParaRPr lang="it-IT" dirty="0">
              <a:solidFill>
                <a:srgbClr val="000099"/>
              </a:solidFill>
            </a:endParaRPr>
          </a:p>
        </p:txBody>
      </p:sp>
    </p:spTree>
    <p:extLst>
      <p:ext uri="{BB962C8B-B14F-4D97-AF65-F5344CB8AC3E}">
        <p14:creationId xmlns:p14="http://schemas.microsoft.com/office/powerpoint/2010/main" val="174687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696753"/>
            <a:ext cx="7776864" cy="5324535"/>
          </a:xfrm>
          <a:prstGeom prst="rect">
            <a:avLst/>
          </a:prstGeom>
        </p:spPr>
        <p:txBody>
          <a:bodyPr wrap="square">
            <a:spAutoFit/>
          </a:bodyPr>
          <a:lstStyle/>
          <a:p>
            <a:pPr algn="just"/>
            <a:r>
              <a:rPr lang="it-IT" sz="2000" dirty="0" smtClean="0">
                <a:solidFill>
                  <a:srgbClr val="000099"/>
                </a:solidFill>
              </a:rPr>
              <a:t>Nel periodo 1930-40: </a:t>
            </a:r>
            <a:r>
              <a:rPr lang="it-IT" sz="2000" b="1" dirty="0" err="1" smtClean="0">
                <a:solidFill>
                  <a:srgbClr val="000099"/>
                </a:solidFill>
              </a:rPr>
              <a:t>Röhm</a:t>
            </a:r>
            <a:r>
              <a:rPr lang="it-IT" sz="2000" dirty="0" smtClean="0">
                <a:solidFill>
                  <a:srgbClr val="000099"/>
                </a:solidFill>
              </a:rPr>
              <a:t>, </a:t>
            </a:r>
            <a:r>
              <a:rPr lang="it-IT" sz="2000" b="1" dirty="0" err="1" smtClean="0">
                <a:solidFill>
                  <a:srgbClr val="000099"/>
                </a:solidFill>
              </a:rPr>
              <a:t>Carothers</a:t>
            </a:r>
            <a:r>
              <a:rPr lang="it-IT" sz="2000" dirty="0" smtClean="0">
                <a:solidFill>
                  <a:srgbClr val="000099"/>
                </a:solidFill>
              </a:rPr>
              <a:t>, </a:t>
            </a:r>
            <a:r>
              <a:rPr lang="it-IT" sz="2000" b="1" dirty="0" err="1" smtClean="0">
                <a:solidFill>
                  <a:srgbClr val="000099"/>
                </a:solidFill>
              </a:rPr>
              <a:t>Flory</a:t>
            </a:r>
            <a:r>
              <a:rPr lang="it-IT" sz="2000" dirty="0" smtClean="0">
                <a:solidFill>
                  <a:srgbClr val="000099"/>
                </a:solidFill>
              </a:rPr>
              <a:t>, </a:t>
            </a:r>
            <a:r>
              <a:rPr lang="it-IT" sz="2000" b="1" dirty="0" err="1" smtClean="0">
                <a:solidFill>
                  <a:srgbClr val="000099"/>
                </a:solidFill>
              </a:rPr>
              <a:t>Schlack</a:t>
            </a:r>
            <a:r>
              <a:rPr lang="it-IT" sz="2000" dirty="0" smtClean="0">
                <a:solidFill>
                  <a:srgbClr val="000099"/>
                </a:solidFill>
              </a:rPr>
              <a:t>, </a:t>
            </a:r>
            <a:r>
              <a:rPr lang="it-IT" sz="2000" b="1" dirty="0" err="1" smtClean="0">
                <a:solidFill>
                  <a:srgbClr val="000099"/>
                </a:solidFill>
              </a:rPr>
              <a:t>Castan</a:t>
            </a:r>
            <a:r>
              <a:rPr lang="it-IT" sz="2000" dirty="0" smtClean="0">
                <a:solidFill>
                  <a:srgbClr val="000099"/>
                </a:solidFill>
              </a:rPr>
              <a:t> e altri hanno ampliato la conoscenza delle reazioni di polimerizzazione e dei loro prodotti: PVC, PS, PMMA, LDPE (polietilene a bassa densità), gomma nitrilica (Buna) e </a:t>
            </a:r>
            <a:r>
              <a:rPr lang="it-IT" sz="2000" dirty="0">
                <a:solidFill>
                  <a:srgbClr val="000099"/>
                </a:solidFill>
              </a:rPr>
              <a:t>SBR </a:t>
            </a:r>
            <a:r>
              <a:rPr lang="it-IT" sz="2000" dirty="0" smtClean="0">
                <a:solidFill>
                  <a:srgbClr val="000099"/>
                </a:solidFill>
              </a:rPr>
              <a:t>(gomma stirene-butadiene) furono prodotti per polimerizzazione con accrescimento di catena, le poliammidi PA 6.6, PA 6 e </a:t>
            </a:r>
            <a:r>
              <a:rPr lang="it-IT" sz="2000" dirty="0">
                <a:solidFill>
                  <a:srgbClr val="000099"/>
                </a:solidFill>
              </a:rPr>
              <a:t>BPAPC </a:t>
            </a:r>
            <a:r>
              <a:rPr lang="it-IT" sz="2000" dirty="0" smtClean="0">
                <a:solidFill>
                  <a:srgbClr val="000099"/>
                </a:solidFill>
              </a:rPr>
              <a:t>(</a:t>
            </a:r>
            <a:r>
              <a:rPr lang="it-IT" sz="2000" dirty="0" err="1" smtClean="0">
                <a:solidFill>
                  <a:srgbClr val="000099"/>
                </a:solidFill>
              </a:rPr>
              <a:t>bisfenol</a:t>
            </a:r>
            <a:r>
              <a:rPr lang="it-IT" sz="2000" dirty="0" smtClean="0">
                <a:solidFill>
                  <a:srgbClr val="000099"/>
                </a:solidFill>
              </a:rPr>
              <a:t> </a:t>
            </a:r>
            <a:r>
              <a:rPr lang="it-IT" sz="2000" dirty="0">
                <a:solidFill>
                  <a:srgbClr val="000099"/>
                </a:solidFill>
              </a:rPr>
              <a:t>A </a:t>
            </a:r>
            <a:r>
              <a:rPr lang="it-IT" sz="2000" dirty="0" smtClean="0">
                <a:solidFill>
                  <a:srgbClr val="000099"/>
                </a:solidFill>
              </a:rPr>
              <a:t>policarbonato) </a:t>
            </a:r>
            <a:r>
              <a:rPr lang="it-IT" sz="2000" dirty="0">
                <a:solidFill>
                  <a:srgbClr val="000099"/>
                </a:solidFill>
              </a:rPr>
              <a:t>con </a:t>
            </a:r>
            <a:r>
              <a:rPr lang="it-IT" sz="2000" dirty="0" smtClean="0">
                <a:solidFill>
                  <a:srgbClr val="000099"/>
                </a:solidFill>
              </a:rPr>
              <a:t>tecniche di policondensazione, infine PU e resine epossidiche per reazioni di addizione.</a:t>
            </a:r>
          </a:p>
          <a:p>
            <a:pPr algn="just"/>
            <a:endParaRPr lang="it-IT" sz="2000" dirty="0" smtClean="0">
              <a:solidFill>
                <a:srgbClr val="000099"/>
              </a:solidFill>
            </a:endParaRPr>
          </a:p>
          <a:p>
            <a:pPr algn="just"/>
            <a:r>
              <a:rPr lang="it-IT" sz="2000" dirty="0" smtClean="0">
                <a:solidFill>
                  <a:srgbClr val="000099"/>
                </a:solidFill>
              </a:rPr>
              <a:t>Riconoscere la natura «</a:t>
            </a:r>
            <a:r>
              <a:rPr lang="it-IT" sz="2000" b="1" dirty="0" smtClean="0">
                <a:solidFill>
                  <a:srgbClr val="C00000"/>
                </a:solidFill>
              </a:rPr>
              <a:t>lunga</a:t>
            </a:r>
            <a:r>
              <a:rPr lang="it-IT" sz="2000" dirty="0" smtClean="0">
                <a:solidFill>
                  <a:srgbClr val="000099"/>
                </a:solidFill>
              </a:rPr>
              <a:t>» delle molecole ha stimolato lo studio dell’elasticità della gomma.  </a:t>
            </a:r>
            <a:r>
              <a:rPr lang="it-IT" sz="2000" b="1" dirty="0" smtClean="0">
                <a:solidFill>
                  <a:srgbClr val="000099"/>
                </a:solidFill>
              </a:rPr>
              <a:t>K.H. </a:t>
            </a:r>
            <a:r>
              <a:rPr lang="it-IT" sz="2000" b="1" dirty="0" err="1" smtClean="0">
                <a:solidFill>
                  <a:srgbClr val="000099"/>
                </a:solidFill>
              </a:rPr>
              <a:t>Meyer</a:t>
            </a:r>
            <a:r>
              <a:rPr lang="it-IT" sz="2000" b="1" dirty="0">
                <a:solidFill>
                  <a:srgbClr val="000099"/>
                </a:solidFill>
              </a:rPr>
              <a:t> </a:t>
            </a:r>
            <a:r>
              <a:rPr lang="it-IT" sz="2000" dirty="0" err="1" smtClean="0">
                <a:solidFill>
                  <a:srgbClr val="000099"/>
                </a:solidFill>
              </a:rPr>
              <a:t>insiema</a:t>
            </a:r>
            <a:r>
              <a:rPr lang="it-IT" sz="2000" dirty="0" smtClean="0">
                <a:solidFill>
                  <a:srgbClr val="000099"/>
                </a:solidFill>
              </a:rPr>
              <a:t> a </a:t>
            </a:r>
            <a:r>
              <a:rPr lang="it-IT" sz="2000" b="1" dirty="0" err="1" smtClean="0">
                <a:solidFill>
                  <a:srgbClr val="000099"/>
                </a:solidFill>
              </a:rPr>
              <a:t>Susich</a:t>
            </a:r>
            <a:r>
              <a:rPr lang="it-IT" sz="2000" dirty="0" smtClean="0">
                <a:solidFill>
                  <a:srgbClr val="000099"/>
                </a:solidFill>
              </a:rPr>
              <a:t> capirono che “</a:t>
            </a:r>
            <a:r>
              <a:rPr lang="it-IT" sz="2000" b="1" i="1" dirty="0" err="1" smtClean="0">
                <a:solidFill>
                  <a:srgbClr val="000099"/>
                </a:solidFill>
              </a:rPr>
              <a:t>retractive</a:t>
            </a:r>
            <a:r>
              <a:rPr lang="it-IT" sz="2000" b="1" i="1" dirty="0" smtClean="0">
                <a:solidFill>
                  <a:srgbClr val="000099"/>
                </a:solidFill>
              </a:rPr>
              <a:t> </a:t>
            </a:r>
            <a:r>
              <a:rPr lang="it-IT" sz="2000" b="1" i="1" dirty="0" err="1" smtClean="0">
                <a:solidFill>
                  <a:srgbClr val="000099"/>
                </a:solidFill>
              </a:rPr>
              <a:t>forces</a:t>
            </a:r>
            <a:r>
              <a:rPr lang="it-IT" sz="2000" b="1" i="1" dirty="0" smtClean="0">
                <a:solidFill>
                  <a:srgbClr val="000099"/>
                </a:solidFill>
              </a:rPr>
              <a:t> </a:t>
            </a:r>
            <a:r>
              <a:rPr lang="it-IT" sz="2000" b="1" i="1" dirty="0" err="1" smtClean="0">
                <a:solidFill>
                  <a:srgbClr val="000099"/>
                </a:solidFill>
              </a:rPr>
              <a:t>arise</a:t>
            </a:r>
            <a:r>
              <a:rPr lang="it-IT" sz="2000" b="1" i="1" dirty="0" smtClean="0">
                <a:solidFill>
                  <a:srgbClr val="000099"/>
                </a:solidFill>
              </a:rPr>
              <a:t> from a </a:t>
            </a:r>
            <a:r>
              <a:rPr lang="it-IT" sz="2000" b="1" i="1" dirty="0" err="1" smtClean="0">
                <a:solidFill>
                  <a:srgbClr val="000099"/>
                </a:solidFill>
              </a:rPr>
              <a:t>tendency</a:t>
            </a:r>
            <a:r>
              <a:rPr lang="it-IT" sz="2000" b="1" i="1" dirty="0" smtClean="0">
                <a:solidFill>
                  <a:srgbClr val="000099"/>
                </a:solidFill>
              </a:rPr>
              <a:t> to pass to a state of </a:t>
            </a:r>
            <a:r>
              <a:rPr lang="it-IT" sz="2000" b="1" i="1" dirty="0" err="1" smtClean="0">
                <a:solidFill>
                  <a:srgbClr val="000099"/>
                </a:solidFill>
              </a:rPr>
              <a:t>higher</a:t>
            </a:r>
            <a:r>
              <a:rPr lang="it-IT" sz="2000" b="1" i="1" dirty="0" smtClean="0">
                <a:solidFill>
                  <a:srgbClr val="000099"/>
                </a:solidFill>
              </a:rPr>
              <a:t> </a:t>
            </a:r>
            <a:r>
              <a:rPr lang="it-IT" sz="2000" b="1" i="1" dirty="0" err="1" smtClean="0">
                <a:solidFill>
                  <a:srgbClr val="000099"/>
                </a:solidFill>
              </a:rPr>
              <a:t>entropy</a:t>
            </a:r>
            <a:r>
              <a:rPr lang="it-IT" sz="2000" b="1" i="1" dirty="0" smtClean="0">
                <a:solidFill>
                  <a:srgbClr val="000099"/>
                </a:solidFill>
              </a:rPr>
              <a:t>  </a:t>
            </a:r>
            <a:r>
              <a:rPr lang="it-IT" sz="2000" b="1" i="1" dirty="0" err="1" smtClean="0">
                <a:solidFill>
                  <a:srgbClr val="000099"/>
                </a:solidFill>
              </a:rPr>
              <a:t>rather</a:t>
            </a:r>
            <a:r>
              <a:rPr lang="it-IT" sz="2000" b="1" i="1" dirty="0" smtClean="0">
                <a:solidFill>
                  <a:srgbClr val="000099"/>
                </a:solidFill>
              </a:rPr>
              <a:t> </a:t>
            </a:r>
            <a:r>
              <a:rPr lang="it-IT" sz="2000" b="1" i="1" dirty="0" err="1" smtClean="0">
                <a:solidFill>
                  <a:srgbClr val="000099"/>
                </a:solidFill>
              </a:rPr>
              <a:t>than</a:t>
            </a:r>
            <a:r>
              <a:rPr lang="it-IT" sz="2000" b="1" i="1" dirty="0" smtClean="0">
                <a:solidFill>
                  <a:srgbClr val="000099"/>
                </a:solidFill>
              </a:rPr>
              <a:t> a state of </a:t>
            </a:r>
            <a:r>
              <a:rPr lang="it-IT" sz="2000" b="1" i="1" dirty="0" err="1" smtClean="0">
                <a:solidFill>
                  <a:srgbClr val="000099"/>
                </a:solidFill>
              </a:rPr>
              <a:t>lower</a:t>
            </a:r>
            <a:r>
              <a:rPr lang="it-IT" sz="2000" b="1" i="1" dirty="0" smtClean="0">
                <a:solidFill>
                  <a:srgbClr val="000099"/>
                </a:solidFill>
              </a:rPr>
              <a:t> </a:t>
            </a:r>
            <a:r>
              <a:rPr lang="it-IT" sz="2000" b="1" i="1" dirty="0" err="1" smtClean="0">
                <a:solidFill>
                  <a:srgbClr val="000099"/>
                </a:solidFill>
              </a:rPr>
              <a:t>energy</a:t>
            </a:r>
            <a:r>
              <a:rPr lang="it-IT" sz="2000" dirty="0" smtClean="0">
                <a:solidFill>
                  <a:srgbClr val="000099"/>
                </a:solidFill>
              </a:rPr>
              <a:t>”.</a:t>
            </a:r>
          </a:p>
          <a:p>
            <a:pPr algn="just"/>
            <a:endParaRPr lang="it-IT" sz="2000" dirty="0">
              <a:solidFill>
                <a:srgbClr val="000099"/>
              </a:solidFill>
            </a:endParaRPr>
          </a:p>
          <a:p>
            <a:pPr algn="just"/>
            <a:r>
              <a:rPr lang="it-IT" sz="2000" dirty="0" smtClean="0">
                <a:solidFill>
                  <a:srgbClr val="000099"/>
                </a:solidFill>
              </a:rPr>
              <a:t>14 anni dopo la prima affermazione di </a:t>
            </a:r>
            <a:r>
              <a:rPr lang="it-IT" sz="2000" b="1" dirty="0" err="1" smtClean="0">
                <a:solidFill>
                  <a:srgbClr val="000099"/>
                </a:solidFill>
              </a:rPr>
              <a:t>Staudinger</a:t>
            </a:r>
            <a:r>
              <a:rPr lang="it-IT" sz="2000" dirty="0" smtClean="0">
                <a:solidFill>
                  <a:srgbClr val="000099"/>
                </a:solidFill>
              </a:rPr>
              <a:t> sulla natura macromolecolare, fu finalmente unanimemente riconosciuto che le macromolecole non sono né lunghi bastoncini né corti segmenti pieghevoli, ma appiccicosi , come nel modello </a:t>
            </a:r>
            <a:r>
              <a:rPr lang="it-IT" sz="2000" dirty="0" err="1" smtClean="0">
                <a:solidFill>
                  <a:srgbClr val="000099"/>
                </a:solidFill>
              </a:rPr>
              <a:t>micellare</a:t>
            </a:r>
            <a:r>
              <a:rPr lang="it-IT" sz="2000" dirty="0" smtClean="0">
                <a:solidFill>
                  <a:srgbClr val="000099"/>
                </a:solidFill>
              </a:rPr>
              <a:t>.</a:t>
            </a:r>
            <a:endParaRPr lang="it-IT" sz="2000" dirty="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562588" y="332656"/>
            <a:ext cx="6048375" cy="3362325"/>
          </a:xfrm>
          <a:prstGeom prst="rect">
            <a:avLst/>
          </a:prstGeom>
          <a:noFill/>
          <a:ln w="9525">
            <a:noFill/>
            <a:miter lim="800000"/>
            <a:headEnd/>
            <a:tailEnd/>
          </a:ln>
        </p:spPr>
      </p:pic>
      <p:sp>
        <p:nvSpPr>
          <p:cNvPr id="3" name="CasellaDiTesto 2"/>
          <p:cNvSpPr txBox="1"/>
          <p:nvPr/>
        </p:nvSpPr>
        <p:spPr>
          <a:xfrm>
            <a:off x="897096" y="4149080"/>
            <a:ext cx="7379358" cy="1938992"/>
          </a:xfrm>
          <a:prstGeom prst="rect">
            <a:avLst/>
          </a:prstGeom>
          <a:noFill/>
        </p:spPr>
        <p:txBody>
          <a:bodyPr wrap="square" rtlCol="0">
            <a:spAutoFit/>
          </a:bodyPr>
          <a:lstStyle/>
          <a:p>
            <a:pPr algn="just"/>
            <a:r>
              <a:rPr lang="it-IT" sz="2400" dirty="0" smtClean="0">
                <a:solidFill>
                  <a:srgbClr val="000099"/>
                </a:solidFill>
              </a:rPr>
              <a:t>Stirando un materiale polimerico opportuno (es. elastico) le molecole cambiano conformazione.</a:t>
            </a:r>
          </a:p>
          <a:p>
            <a:pPr algn="just"/>
            <a:r>
              <a:rPr lang="it-IT" sz="2400" dirty="0" smtClean="0">
                <a:solidFill>
                  <a:srgbClr val="000099"/>
                </a:solidFill>
              </a:rPr>
              <a:t>Dallo stato B (disordinato) si passa allo stato A (ordinato) con una perdita di entropia, mentre le interazioni tra (macro)molecole sono circa le stesse (stessa entalpia).</a:t>
            </a:r>
            <a:endParaRPr lang="en-GB" sz="2400" dirty="0">
              <a:solidFill>
                <a:srgbClr val="000099"/>
              </a:solidFill>
            </a:endParaRPr>
          </a:p>
        </p:txBody>
      </p:sp>
    </p:spTree>
    <p:extLst>
      <p:ext uri="{BB962C8B-B14F-4D97-AF65-F5344CB8AC3E}">
        <p14:creationId xmlns:p14="http://schemas.microsoft.com/office/powerpoint/2010/main" val="135821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30" y="332656"/>
            <a:ext cx="5599775" cy="330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95536" y="3861048"/>
            <a:ext cx="8568952" cy="2554545"/>
          </a:xfrm>
          <a:prstGeom prst="rect">
            <a:avLst/>
          </a:prstGeom>
        </p:spPr>
        <p:txBody>
          <a:bodyPr wrap="square">
            <a:spAutoFit/>
          </a:bodyPr>
          <a:lstStyle/>
          <a:p>
            <a:pPr algn="just"/>
            <a:r>
              <a:rPr lang="it-IT" sz="2000" dirty="0">
                <a:solidFill>
                  <a:srgbClr val="170AC6"/>
                </a:solidFill>
              </a:rPr>
              <a:t>Se la forza non viene </a:t>
            </a:r>
            <a:r>
              <a:rPr lang="it-IT" sz="2000" dirty="0" smtClean="0">
                <a:solidFill>
                  <a:srgbClr val="170AC6"/>
                </a:solidFill>
              </a:rPr>
              <a:t>rimossa il </a:t>
            </a:r>
            <a:r>
              <a:rPr lang="it-IT" sz="2000" dirty="0">
                <a:solidFill>
                  <a:srgbClr val="170AC6"/>
                </a:solidFill>
              </a:rPr>
              <a:t>provino rimane </a:t>
            </a:r>
            <a:r>
              <a:rPr lang="it-IT" sz="2000" dirty="0" smtClean="0">
                <a:solidFill>
                  <a:srgbClr val="170AC6"/>
                </a:solidFill>
              </a:rPr>
              <a:t>macroscopicamente deformato, ma </a:t>
            </a:r>
            <a:r>
              <a:rPr lang="it-IT" sz="2000" dirty="0">
                <a:solidFill>
                  <a:srgbClr val="170AC6"/>
                </a:solidFill>
              </a:rPr>
              <a:t>il sistema evolve nel tempo </a:t>
            </a:r>
            <a:r>
              <a:rPr lang="it-IT" sz="2000" dirty="0" smtClean="0">
                <a:solidFill>
                  <a:srgbClr val="170AC6"/>
                </a:solidFill>
              </a:rPr>
              <a:t>e </a:t>
            </a:r>
            <a:r>
              <a:rPr lang="it-IT" sz="2000" dirty="0">
                <a:solidFill>
                  <a:srgbClr val="170AC6"/>
                </a:solidFill>
              </a:rPr>
              <a:t>si hanno </a:t>
            </a:r>
            <a:r>
              <a:rPr lang="it-IT" sz="2000" dirty="0" smtClean="0">
                <a:solidFill>
                  <a:srgbClr val="170AC6"/>
                </a:solidFill>
              </a:rPr>
              <a:t>notevoli modificazioni conformazionali che (</a:t>
            </a:r>
            <a:r>
              <a:rPr lang="it-IT" sz="2000" dirty="0" err="1" smtClean="0">
                <a:solidFill>
                  <a:srgbClr val="170AC6"/>
                </a:solidFill>
              </a:rPr>
              <a:t>ri</a:t>
            </a:r>
            <a:r>
              <a:rPr lang="it-IT" sz="2000" dirty="0" smtClean="0">
                <a:solidFill>
                  <a:srgbClr val="170AC6"/>
                </a:solidFill>
              </a:rPr>
              <a:t>)-abbassano l’entropia: </a:t>
            </a:r>
            <a:r>
              <a:rPr lang="it-IT" sz="2000" dirty="0">
                <a:solidFill>
                  <a:srgbClr val="170AC6"/>
                </a:solidFill>
              </a:rPr>
              <a:t>le macromolecole </a:t>
            </a:r>
            <a:r>
              <a:rPr lang="it-IT" sz="2000" dirty="0" smtClean="0">
                <a:solidFill>
                  <a:srgbClr val="170AC6"/>
                </a:solidFill>
              </a:rPr>
              <a:t>fanno </a:t>
            </a:r>
            <a:r>
              <a:rPr lang="it-IT" sz="2000" dirty="0">
                <a:solidFill>
                  <a:srgbClr val="170AC6"/>
                </a:solidFill>
              </a:rPr>
              <a:t>piccoli movimenti </a:t>
            </a:r>
            <a:r>
              <a:rPr lang="it-IT" sz="2000" dirty="0" smtClean="0">
                <a:solidFill>
                  <a:srgbClr val="170AC6"/>
                </a:solidFill>
              </a:rPr>
              <a:t>di </a:t>
            </a:r>
            <a:r>
              <a:rPr lang="it-IT" sz="2000" dirty="0">
                <a:solidFill>
                  <a:srgbClr val="170AC6"/>
                </a:solidFill>
              </a:rPr>
              <a:t>brevi tratti della catena e tendono a riassumere la conformazione a </a:t>
            </a:r>
            <a:r>
              <a:rPr lang="it-IT" sz="2000" dirty="0" smtClean="0">
                <a:solidFill>
                  <a:srgbClr val="170AC6"/>
                </a:solidFill>
              </a:rPr>
              <a:t>gomitolo.</a:t>
            </a:r>
          </a:p>
          <a:p>
            <a:pPr algn="just"/>
            <a:r>
              <a:rPr lang="it-IT" sz="2000" dirty="0" smtClean="0">
                <a:solidFill>
                  <a:srgbClr val="170AC6"/>
                </a:solidFill>
              </a:rPr>
              <a:t>Alla fine, </a:t>
            </a:r>
            <a:r>
              <a:rPr lang="it-IT" sz="2000" dirty="0">
                <a:solidFill>
                  <a:srgbClr val="170AC6"/>
                </a:solidFill>
              </a:rPr>
              <a:t>la </a:t>
            </a:r>
            <a:r>
              <a:rPr lang="it-IT" sz="2000" dirty="0" smtClean="0">
                <a:solidFill>
                  <a:srgbClr val="170AC6"/>
                </a:solidFill>
              </a:rPr>
              <a:t>conformazione delle </a:t>
            </a:r>
            <a:r>
              <a:rPr lang="it-IT" sz="2000" dirty="0">
                <a:solidFill>
                  <a:srgbClr val="170AC6"/>
                </a:solidFill>
              </a:rPr>
              <a:t>macromolecole </a:t>
            </a:r>
            <a:r>
              <a:rPr lang="it-IT" sz="2000" dirty="0" smtClean="0">
                <a:solidFill>
                  <a:srgbClr val="170AC6"/>
                </a:solidFill>
              </a:rPr>
              <a:t>è </a:t>
            </a:r>
            <a:r>
              <a:rPr lang="it-IT" sz="2000" dirty="0">
                <a:solidFill>
                  <a:srgbClr val="170AC6"/>
                </a:solidFill>
              </a:rPr>
              <a:t>quella iniziale, di </a:t>
            </a:r>
            <a:r>
              <a:rPr lang="it-IT" sz="2000" dirty="0" smtClean="0">
                <a:solidFill>
                  <a:srgbClr val="170AC6"/>
                </a:solidFill>
              </a:rPr>
              <a:t>equilibrio. </a:t>
            </a:r>
            <a:r>
              <a:rPr lang="it-IT" sz="2000" dirty="0">
                <a:solidFill>
                  <a:srgbClr val="170AC6"/>
                </a:solidFill>
              </a:rPr>
              <a:t>Se, </a:t>
            </a:r>
            <a:r>
              <a:rPr lang="it-IT" sz="2000" dirty="0" smtClean="0">
                <a:solidFill>
                  <a:srgbClr val="170AC6"/>
                </a:solidFill>
              </a:rPr>
              <a:t>quindi, </a:t>
            </a:r>
            <a:r>
              <a:rPr lang="it-IT" sz="2000" dirty="0">
                <a:solidFill>
                  <a:srgbClr val="170AC6"/>
                </a:solidFill>
              </a:rPr>
              <a:t>si toglie la forza applicata la forma del provino rimane tal quale, </a:t>
            </a:r>
            <a:r>
              <a:rPr lang="it-IT" sz="2000" dirty="0" smtClean="0">
                <a:solidFill>
                  <a:srgbClr val="170AC6"/>
                </a:solidFill>
              </a:rPr>
              <a:t>deformata in </a:t>
            </a:r>
            <a:r>
              <a:rPr lang="it-IT" sz="2000" dirty="0">
                <a:solidFill>
                  <a:srgbClr val="170AC6"/>
                </a:solidFill>
              </a:rPr>
              <a:t>modo permanente ed </a:t>
            </a:r>
            <a:r>
              <a:rPr lang="it-IT" sz="2000" dirty="0" smtClean="0">
                <a:solidFill>
                  <a:srgbClr val="170AC6"/>
                </a:solidFill>
              </a:rPr>
              <a:t>irreversibile.</a:t>
            </a:r>
            <a:endParaRPr lang="it-IT" sz="2000" dirty="0">
              <a:solidFill>
                <a:srgbClr val="170AC6"/>
              </a:solidFill>
            </a:endParaRPr>
          </a:p>
          <a:p>
            <a:pPr algn="ctr"/>
            <a:r>
              <a:rPr lang="it-IT" sz="2000" b="1" i="1" dirty="0">
                <a:solidFill>
                  <a:srgbClr val="C00000"/>
                </a:solidFill>
              </a:rPr>
              <a:t>Il polimero descritto è un materiale plastico, non è un elastomero</a:t>
            </a:r>
            <a:r>
              <a:rPr lang="it-IT" sz="2000" dirty="0">
                <a:solidFill>
                  <a:srgbClr val="170AC6"/>
                </a:solidFill>
              </a:rPr>
              <a:t>.</a:t>
            </a:r>
            <a:endParaRPr lang="en-US" sz="2000" dirty="0">
              <a:solidFill>
                <a:srgbClr val="170AC6"/>
              </a:solidFill>
            </a:endParaRPr>
          </a:p>
        </p:txBody>
      </p:sp>
    </p:spTree>
    <p:extLst>
      <p:ext uri="{BB962C8B-B14F-4D97-AF65-F5344CB8AC3E}">
        <p14:creationId xmlns:p14="http://schemas.microsoft.com/office/powerpoint/2010/main" val="332962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7866" y="260648"/>
            <a:ext cx="7920880" cy="707886"/>
          </a:xfrm>
          <a:prstGeom prst="rect">
            <a:avLst/>
          </a:prstGeom>
        </p:spPr>
        <p:txBody>
          <a:bodyPr wrap="square">
            <a:spAutoFit/>
          </a:bodyPr>
          <a:lstStyle/>
          <a:p>
            <a:pPr algn="just"/>
            <a:r>
              <a:rPr lang="it-IT" sz="2000" dirty="0" smtClean="0">
                <a:solidFill>
                  <a:srgbClr val="170AC6"/>
                </a:solidFill>
              </a:rPr>
              <a:t>Per avere un </a:t>
            </a:r>
            <a:r>
              <a:rPr lang="it-IT" sz="2000" b="1" i="1" dirty="0" smtClean="0">
                <a:solidFill>
                  <a:srgbClr val="C00000"/>
                </a:solidFill>
              </a:rPr>
              <a:t>elastomero</a:t>
            </a:r>
            <a:r>
              <a:rPr lang="it-IT" sz="2000" dirty="0" smtClean="0">
                <a:solidFill>
                  <a:srgbClr val="C00000"/>
                </a:solidFill>
              </a:rPr>
              <a:t> </a:t>
            </a:r>
            <a:r>
              <a:rPr lang="it-IT" sz="2000" dirty="0" smtClean="0">
                <a:solidFill>
                  <a:srgbClr val="170AC6"/>
                </a:solidFill>
              </a:rPr>
              <a:t>è necessario vincolare le macromolecole del provino l’una alle altre con legami covalenti intermolecolari:</a:t>
            </a:r>
            <a:endParaRPr lang="it-IT" sz="2000" dirty="0">
              <a:solidFill>
                <a:srgbClr val="170AC6"/>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68534"/>
            <a:ext cx="540120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47866" y="4293096"/>
            <a:ext cx="7920880" cy="2246769"/>
          </a:xfrm>
          <a:prstGeom prst="rect">
            <a:avLst/>
          </a:prstGeom>
        </p:spPr>
        <p:txBody>
          <a:bodyPr wrap="square">
            <a:spAutoFit/>
          </a:bodyPr>
          <a:lstStyle/>
          <a:p>
            <a:pPr algn="just"/>
            <a:r>
              <a:rPr lang="it-IT" sz="2000" dirty="0" smtClean="0">
                <a:solidFill>
                  <a:srgbClr val="170AC6"/>
                </a:solidFill>
              </a:rPr>
              <a:t>La singola macromolecola non può riavvolgersi su se stessa perché è vincolata alle altre; in ogni movimento trascina con sé le altre catene polimeriche ed i movimenti favorevoli al riavvolgimento dell’una possono essere sfavorevoli al riavvolgimento dell’altra. La struttura non si modifica nel tempo.  La macromolecola può recuperare lo stato disordinato, di massima entropia, solamente quando, eliminata la forza applicata, è in grado di far riassumere al provino la forma iniziale.</a:t>
            </a:r>
            <a:endParaRPr lang="it-IT" sz="2000" dirty="0">
              <a:solidFill>
                <a:srgbClr val="170AC6"/>
              </a:solidFill>
            </a:endParaRPr>
          </a:p>
        </p:txBody>
      </p:sp>
    </p:spTree>
    <p:extLst>
      <p:ext uri="{BB962C8B-B14F-4D97-AF65-F5344CB8AC3E}">
        <p14:creationId xmlns:p14="http://schemas.microsoft.com/office/powerpoint/2010/main" val="20179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48680"/>
            <a:ext cx="8640960" cy="5632311"/>
          </a:xfrm>
          <a:prstGeom prst="rect">
            <a:avLst/>
          </a:prstGeom>
        </p:spPr>
        <p:txBody>
          <a:bodyPr wrap="square">
            <a:spAutoFit/>
          </a:bodyPr>
          <a:lstStyle/>
          <a:p>
            <a:pPr algn="just"/>
            <a:r>
              <a:rPr lang="it-IT" sz="2000" b="1" dirty="0" smtClean="0">
                <a:solidFill>
                  <a:srgbClr val="000099"/>
                </a:solidFill>
              </a:rPr>
              <a:t>P.J. </a:t>
            </a:r>
            <a:r>
              <a:rPr lang="it-IT" sz="2000" b="1" dirty="0" err="1" smtClean="0">
                <a:solidFill>
                  <a:srgbClr val="000099"/>
                </a:solidFill>
              </a:rPr>
              <a:t>Flory</a:t>
            </a:r>
            <a:r>
              <a:rPr lang="it-IT" sz="2000" b="1" dirty="0" smtClean="0">
                <a:solidFill>
                  <a:srgbClr val="000099"/>
                </a:solidFill>
              </a:rPr>
              <a:t> </a:t>
            </a:r>
            <a:r>
              <a:rPr lang="it-IT" sz="2000" dirty="0" smtClean="0">
                <a:solidFill>
                  <a:srgbClr val="000099"/>
                </a:solidFill>
              </a:rPr>
              <a:t>(1910–1985) aveva già una buona esperienza industriale quando nel 1948 passò alla </a:t>
            </a:r>
            <a:r>
              <a:rPr lang="it-IT" sz="2000" dirty="0" err="1" smtClean="0">
                <a:solidFill>
                  <a:srgbClr val="000099"/>
                </a:solidFill>
              </a:rPr>
              <a:t>Cornell</a:t>
            </a:r>
            <a:r>
              <a:rPr lang="it-IT" sz="2000" dirty="0" smtClean="0">
                <a:solidFill>
                  <a:srgbClr val="000099"/>
                </a:solidFill>
              </a:rPr>
              <a:t> University (USA) cominciando il suo importante lavoro sulla </a:t>
            </a:r>
            <a:r>
              <a:rPr lang="it-IT" sz="2000" b="1" i="1" dirty="0" smtClean="0">
                <a:solidFill>
                  <a:srgbClr val="000099"/>
                </a:solidFill>
              </a:rPr>
              <a:t>Chimica e la Termodinamica Statistica dei </a:t>
            </a:r>
            <a:r>
              <a:rPr lang="it-IT" sz="2000" b="1" i="1" dirty="0">
                <a:solidFill>
                  <a:srgbClr val="000099"/>
                </a:solidFill>
              </a:rPr>
              <a:t>P</a:t>
            </a:r>
            <a:r>
              <a:rPr lang="it-IT" sz="2000" b="1" i="1" dirty="0" smtClean="0">
                <a:solidFill>
                  <a:srgbClr val="000099"/>
                </a:solidFill>
              </a:rPr>
              <a:t>olimeri</a:t>
            </a:r>
            <a:r>
              <a:rPr lang="it-IT" sz="2000" dirty="0" smtClean="0">
                <a:solidFill>
                  <a:srgbClr val="000099"/>
                </a:solidFill>
              </a:rPr>
              <a:t> per il quale fu premiato col Nobel nel 1974.</a:t>
            </a:r>
          </a:p>
          <a:p>
            <a:pPr algn="just"/>
            <a:r>
              <a:rPr lang="it-IT" sz="2000" dirty="0" smtClean="0">
                <a:solidFill>
                  <a:srgbClr val="000099"/>
                </a:solidFill>
              </a:rPr>
              <a:t>Altri argomenti sviluppati nello stesso periodo furono la comprensione dell’ordine cristallino, le tecniche di spettroscopia e di diffrazione dei raggi X, la termodinamica della cristallizzazione e la transizione vetrosa (associate ai nomi di </a:t>
            </a:r>
            <a:r>
              <a:rPr lang="it-IT" sz="2000" b="1" dirty="0" smtClean="0">
                <a:solidFill>
                  <a:srgbClr val="000099"/>
                </a:solidFill>
              </a:rPr>
              <a:t>Huggins</a:t>
            </a:r>
            <a:r>
              <a:rPr lang="it-IT" sz="2000" dirty="0" smtClean="0">
                <a:solidFill>
                  <a:srgbClr val="000099"/>
                </a:solidFill>
              </a:rPr>
              <a:t>, </a:t>
            </a:r>
            <a:r>
              <a:rPr lang="it-IT" sz="2000" b="1" dirty="0" err="1" smtClean="0">
                <a:solidFill>
                  <a:srgbClr val="000099"/>
                </a:solidFill>
              </a:rPr>
              <a:t>Jenckell</a:t>
            </a:r>
            <a:r>
              <a:rPr lang="it-IT" sz="2000" dirty="0" smtClean="0">
                <a:solidFill>
                  <a:srgbClr val="000099"/>
                </a:solidFill>
              </a:rPr>
              <a:t>, </a:t>
            </a:r>
            <a:r>
              <a:rPr lang="it-IT" sz="2000" b="1" dirty="0" err="1" smtClean="0">
                <a:solidFill>
                  <a:srgbClr val="000099"/>
                </a:solidFill>
              </a:rPr>
              <a:t>Kratky</a:t>
            </a:r>
            <a:r>
              <a:rPr lang="it-IT" sz="2000" dirty="0" smtClean="0">
                <a:solidFill>
                  <a:srgbClr val="000099"/>
                </a:solidFill>
              </a:rPr>
              <a:t>, </a:t>
            </a:r>
            <a:r>
              <a:rPr lang="it-IT" sz="2000" b="1" dirty="0" err="1" smtClean="0">
                <a:solidFill>
                  <a:srgbClr val="000099"/>
                </a:solidFill>
              </a:rPr>
              <a:t>Krimm</a:t>
            </a:r>
            <a:r>
              <a:rPr lang="it-IT" sz="2000" dirty="0" smtClean="0">
                <a:solidFill>
                  <a:srgbClr val="000099"/>
                </a:solidFill>
              </a:rPr>
              <a:t>, </a:t>
            </a:r>
            <a:r>
              <a:rPr lang="it-IT" sz="2000" b="1" dirty="0" err="1" smtClean="0">
                <a:solidFill>
                  <a:srgbClr val="000099"/>
                </a:solidFill>
              </a:rPr>
              <a:t>Mandelkern</a:t>
            </a:r>
            <a:r>
              <a:rPr lang="it-IT" sz="2000" dirty="0" smtClean="0">
                <a:solidFill>
                  <a:srgbClr val="000099"/>
                </a:solidFill>
              </a:rPr>
              <a:t>, </a:t>
            </a:r>
            <a:r>
              <a:rPr lang="it-IT" sz="2000" b="1" dirty="0" smtClean="0">
                <a:solidFill>
                  <a:srgbClr val="000099"/>
                </a:solidFill>
              </a:rPr>
              <a:t>Müller</a:t>
            </a:r>
            <a:r>
              <a:rPr lang="it-IT" sz="2000" dirty="0" smtClean="0">
                <a:solidFill>
                  <a:srgbClr val="000099"/>
                </a:solidFill>
              </a:rPr>
              <a:t> e </a:t>
            </a:r>
            <a:r>
              <a:rPr lang="it-IT" sz="2000" b="1" dirty="0" err="1" smtClean="0">
                <a:solidFill>
                  <a:srgbClr val="000099"/>
                </a:solidFill>
              </a:rPr>
              <a:t>Volkenstein</a:t>
            </a:r>
            <a:r>
              <a:rPr lang="it-IT" sz="2000" dirty="0" smtClean="0">
                <a:solidFill>
                  <a:srgbClr val="000099"/>
                </a:solidFill>
              </a:rPr>
              <a:t>).</a:t>
            </a:r>
          </a:p>
          <a:p>
            <a:pPr algn="just"/>
            <a:endParaRPr lang="it-IT" sz="2000" dirty="0" smtClean="0">
              <a:solidFill>
                <a:srgbClr val="000099"/>
              </a:solidFill>
            </a:endParaRPr>
          </a:p>
          <a:p>
            <a:pPr algn="just"/>
            <a:r>
              <a:rPr lang="it-IT" sz="2000" b="1" dirty="0" smtClean="0">
                <a:solidFill>
                  <a:srgbClr val="000099"/>
                </a:solidFill>
              </a:rPr>
              <a:t>Gli anni 1950 e 1960</a:t>
            </a:r>
            <a:r>
              <a:rPr lang="it-IT" sz="2000" dirty="0" smtClean="0">
                <a:solidFill>
                  <a:srgbClr val="000099"/>
                </a:solidFill>
              </a:rPr>
              <a:t>.</a:t>
            </a:r>
          </a:p>
          <a:p>
            <a:pPr algn="just"/>
            <a:r>
              <a:rPr lang="it-IT" sz="2000" dirty="0" smtClean="0">
                <a:solidFill>
                  <a:srgbClr val="000099"/>
                </a:solidFill>
              </a:rPr>
              <a:t>Nel 1953, </a:t>
            </a:r>
            <a:r>
              <a:rPr lang="it-IT" sz="2000" b="1" dirty="0" smtClean="0">
                <a:solidFill>
                  <a:srgbClr val="000099"/>
                </a:solidFill>
              </a:rPr>
              <a:t>K. Ziegler </a:t>
            </a:r>
            <a:r>
              <a:rPr lang="it-IT" sz="2000" dirty="0" smtClean="0">
                <a:solidFill>
                  <a:srgbClr val="000099"/>
                </a:solidFill>
              </a:rPr>
              <a:t>(</a:t>
            </a:r>
            <a:r>
              <a:rPr lang="it-IT" sz="2000" dirty="0" err="1" smtClean="0">
                <a:solidFill>
                  <a:srgbClr val="000099"/>
                </a:solidFill>
              </a:rPr>
              <a:t>Mühlheim</a:t>
            </a:r>
            <a:r>
              <a:rPr lang="it-IT" sz="2000" dirty="0" smtClean="0">
                <a:solidFill>
                  <a:srgbClr val="000099"/>
                </a:solidFill>
              </a:rPr>
              <a:t>) and </a:t>
            </a:r>
            <a:r>
              <a:rPr lang="it-IT" sz="2000" b="1" dirty="0" smtClean="0">
                <a:solidFill>
                  <a:srgbClr val="000099"/>
                </a:solidFill>
              </a:rPr>
              <a:t>G. Natta </a:t>
            </a:r>
            <a:r>
              <a:rPr lang="it-IT" sz="2000" dirty="0" smtClean="0">
                <a:solidFill>
                  <a:srgbClr val="000099"/>
                </a:solidFill>
              </a:rPr>
              <a:t>(Milano) scoprirono la possibilità di ottenere polimeri </a:t>
            </a:r>
            <a:r>
              <a:rPr lang="it-IT" sz="2000" dirty="0" err="1" smtClean="0">
                <a:solidFill>
                  <a:srgbClr val="000099"/>
                </a:solidFill>
              </a:rPr>
              <a:t>stereoregolari</a:t>
            </a:r>
            <a:r>
              <a:rPr lang="it-IT" sz="2000" dirty="0" smtClean="0">
                <a:solidFill>
                  <a:srgbClr val="000099"/>
                </a:solidFill>
              </a:rPr>
              <a:t> (isotattici o sindiotattici) utilizzando catalizzatori organometallici.  Entrambi questi polimeri sono cristallizzabili, contrariamente alle specie atattiche, e permisero il successo tecnologico delle materie plastiche (</a:t>
            </a:r>
            <a:r>
              <a:rPr lang="it-IT" sz="2000" b="1" dirty="0" smtClean="0">
                <a:solidFill>
                  <a:srgbClr val="000099"/>
                </a:solidFill>
              </a:rPr>
              <a:t>Moplen</a:t>
            </a:r>
            <a:r>
              <a:rPr lang="it-IT" sz="2000" b="1" baseline="30000" dirty="0" smtClean="0">
                <a:solidFill>
                  <a:srgbClr val="000099"/>
                </a:solidFill>
                <a:sym typeface="Symbol"/>
              </a:rPr>
              <a:t></a:t>
            </a:r>
            <a:r>
              <a:rPr lang="it-IT" sz="2000" dirty="0" smtClean="0">
                <a:solidFill>
                  <a:srgbClr val="000099"/>
                </a:solidFill>
              </a:rPr>
              <a:t>).</a:t>
            </a:r>
          </a:p>
          <a:p>
            <a:pPr algn="just"/>
            <a:r>
              <a:rPr lang="it-IT" sz="2000" dirty="0" smtClean="0">
                <a:solidFill>
                  <a:srgbClr val="000099"/>
                </a:solidFill>
              </a:rPr>
              <a:t>Fra i più importanti polimeri commerciali sintetizzati vi sono: le poliolefine (PE, PP) ed i copolimeri dell’etilene. Per la loro scoperta </a:t>
            </a:r>
            <a:r>
              <a:rPr lang="it-IT" sz="2000" b="1" dirty="0" err="1" smtClean="0">
                <a:solidFill>
                  <a:srgbClr val="000099"/>
                </a:solidFill>
              </a:rPr>
              <a:t>Ziegler</a:t>
            </a:r>
            <a:r>
              <a:rPr lang="it-IT" sz="2000" dirty="0" smtClean="0">
                <a:solidFill>
                  <a:srgbClr val="000099"/>
                </a:solidFill>
              </a:rPr>
              <a:t> e </a:t>
            </a:r>
            <a:r>
              <a:rPr lang="it-IT" sz="2000" b="1" dirty="0" smtClean="0">
                <a:solidFill>
                  <a:srgbClr val="000099"/>
                </a:solidFill>
              </a:rPr>
              <a:t>Natta</a:t>
            </a:r>
            <a:r>
              <a:rPr lang="it-IT" sz="2000" dirty="0" smtClean="0">
                <a:solidFill>
                  <a:srgbClr val="000099"/>
                </a:solidFill>
              </a:rPr>
              <a:t> ottennero il premio Nobel in Chimica nel 1963.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olimerizzazione stereospecif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87" y="764704"/>
            <a:ext cx="4032448" cy="2963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58597"/>
            <a:ext cx="5319171" cy="192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90445"/>
            <a:ext cx="531917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87" y="3895866"/>
            <a:ext cx="2384399" cy="255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5461" y="4509120"/>
            <a:ext cx="2340039" cy="175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85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24744"/>
            <a:ext cx="8208912" cy="3785652"/>
          </a:xfrm>
          <a:prstGeom prst="rect">
            <a:avLst/>
          </a:prstGeom>
        </p:spPr>
        <p:txBody>
          <a:bodyPr wrap="square">
            <a:spAutoFit/>
          </a:bodyPr>
          <a:lstStyle/>
          <a:p>
            <a:pPr algn="just"/>
            <a:r>
              <a:rPr lang="it-IT" sz="2000" dirty="0" smtClean="0">
                <a:solidFill>
                  <a:srgbClr val="000099"/>
                </a:solidFill>
              </a:rPr>
              <a:t>Studiando la polimerizzazione anionica, l’americano di origine polacca </a:t>
            </a:r>
            <a:r>
              <a:rPr lang="it-IT" sz="2000" b="1" dirty="0" smtClean="0">
                <a:solidFill>
                  <a:srgbClr val="000099"/>
                </a:solidFill>
              </a:rPr>
              <a:t>Michael</a:t>
            </a:r>
            <a:r>
              <a:rPr lang="it-IT" sz="2000" dirty="0" smtClean="0">
                <a:solidFill>
                  <a:srgbClr val="000099"/>
                </a:solidFill>
              </a:rPr>
              <a:t> </a:t>
            </a:r>
            <a:r>
              <a:rPr lang="it-IT" sz="2000" b="1" dirty="0" err="1" smtClean="0">
                <a:solidFill>
                  <a:srgbClr val="000099"/>
                </a:solidFill>
              </a:rPr>
              <a:t>Szwarc</a:t>
            </a:r>
            <a:r>
              <a:rPr lang="it-IT" sz="2000" dirty="0" smtClean="0">
                <a:solidFill>
                  <a:srgbClr val="000099"/>
                </a:solidFill>
              </a:rPr>
              <a:t> (Syracuse, NY, USA) osservò che nelle condizioni opportune i </a:t>
            </a:r>
            <a:r>
              <a:rPr lang="it-IT" sz="2000" dirty="0" err="1" smtClean="0">
                <a:solidFill>
                  <a:srgbClr val="000099"/>
                </a:solidFill>
              </a:rPr>
              <a:t>carbanioni</a:t>
            </a:r>
            <a:r>
              <a:rPr lang="it-IT" sz="2000" dirty="0" smtClean="0">
                <a:solidFill>
                  <a:srgbClr val="000099"/>
                </a:solidFill>
              </a:rPr>
              <a:t> attivi delle catene in crescita, che iniziavano tutte nello stesso momento, non si ricombinavano, ma rimanevano “viventi”.  La “living </a:t>
            </a:r>
            <a:r>
              <a:rPr lang="it-IT" sz="2000" dirty="0" err="1" smtClean="0">
                <a:solidFill>
                  <a:srgbClr val="000099"/>
                </a:solidFill>
              </a:rPr>
              <a:t>polymerization</a:t>
            </a:r>
            <a:r>
              <a:rPr lang="it-IT" sz="2000" dirty="0" smtClean="0">
                <a:solidFill>
                  <a:srgbClr val="000099"/>
                </a:solidFill>
              </a:rPr>
              <a:t>” produce una distribuzione di catene ben controllata con piccola distribuzione di masse molecolari ed offre la possibilità di introdurre gruppi terminali specifici o altri monomeri per la costruzione di polimeri a blocchi.</a:t>
            </a:r>
          </a:p>
          <a:p>
            <a:pPr algn="just"/>
            <a:endParaRPr lang="it-IT" sz="2000" dirty="0" smtClean="0">
              <a:solidFill>
                <a:srgbClr val="000099"/>
              </a:solidFill>
            </a:endParaRPr>
          </a:p>
          <a:p>
            <a:pPr algn="just"/>
            <a:r>
              <a:rPr lang="it-IT" sz="2000" b="1" dirty="0" smtClean="0">
                <a:solidFill>
                  <a:srgbClr val="000099"/>
                </a:solidFill>
              </a:rPr>
              <a:t>A. </a:t>
            </a:r>
            <a:r>
              <a:rPr lang="it-IT" sz="2000" b="1" dirty="0" err="1" smtClean="0">
                <a:solidFill>
                  <a:srgbClr val="000099"/>
                </a:solidFill>
              </a:rPr>
              <a:t>Keller</a:t>
            </a:r>
            <a:r>
              <a:rPr lang="it-IT" sz="2000" dirty="0" smtClean="0">
                <a:solidFill>
                  <a:srgbClr val="000099"/>
                </a:solidFill>
              </a:rPr>
              <a:t>, </a:t>
            </a:r>
            <a:r>
              <a:rPr lang="it-IT" sz="2000" b="1" dirty="0" smtClean="0">
                <a:solidFill>
                  <a:srgbClr val="000099"/>
                </a:solidFill>
              </a:rPr>
              <a:t>E. W. Fischer</a:t>
            </a:r>
            <a:r>
              <a:rPr lang="it-IT" sz="2000" dirty="0" smtClean="0">
                <a:solidFill>
                  <a:srgbClr val="000099"/>
                </a:solidFill>
              </a:rPr>
              <a:t> and </a:t>
            </a:r>
            <a:r>
              <a:rPr lang="it-IT" sz="2000" b="1" dirty="0" err="1" smtClean="0">
                <a:solidFill>
                  <a:srgbClr val="000099"/>
                </a:solidFill>
              </a:rPr>
              <a:t>P.H.</a:t>
            </a:r>
            <a:r>
              <a:rPr lang="it-IT" sz="2000" b="1" dirty="0" smtClean="0">
                <a:solidFill>
                  <a:srgbClr val="000099"/>
                </a:solidFill>
              </a:rPr>
              <a:t> </a:t>
            </a:r>
            <a:r>
              <a:rPr lang="it-IT" sz="2000" b="1" dirty="0" err="1" smtClean="0">
                <a:solidFill>
                  <a:srgbClr val="000099"/>
                </a:solidFill>
              </a:rPr>
              <a:t>Till</a:t>
            </a:r>
            <a:r>
              <a:rPr lang="it-IT" sz="2000" dirty="0" smtClean="0">
                <a:solidFill>
                  <a:srgbClr val="000099"/>
                </a:solidFill>
              </a:rPr>
              <a:t> (</a:t>
            </a:r>
            <a:r>
              <a:rPr lang="it-IT" sz="2000" dirty="0" err="1" smtClean="0">
                <a:solidFill>
                  <a:srgbClr val="000099"/>
                </a:solidFill>
              </a:rPr>
              <a:t>ri</a:t>
            </a:r>
            <a:r>
              <a:rPr lang="it-IT" sz="2000" dirty="0" smtClean="0">
                <a:solidFill>
                  <a:srgbClr val="000099"/>
                </a:solidFill>
              </a:rPr>
              <a:t>)scoprirono che l’asse delle catene polimeriche in cristalli erano perpendicolari alla faccia larga e quindi le catene dovevano essere ripiegate nel cristallo.</a:t>
            </a:r>
          </a:p>
        </p:txBody>
      </p:sp>
      <p:grpSp>
        <p:nvGrpSpPr>
          <p:cNvPr id="5" name="Gruppo 4"/>
          <p:cNvGrpSpPr/>
          <p:nvPr/>
        </p:nvGrpSpPr>
        <p:grpSpPr>
          <a:xfrm>
            <a:off x="1907704" y="4869160"/>
            <a:ext cx="5328592" cy="1298610"/>
            <a:chOff x="1691680" y="4783759"/>
            <a:chExt cx="5328592" cy="1298610"/>
          </a:xfrm>
        </p:grpSpPr>
        <p:pic>
          <p:nvPicPr>
            <p:cNvPr id="1026" name="Picture 2"/>
            <p:cNvPicPr>
              <a:picLocks noChangeAspect="1" noChangeArrowheads="1"/>
            </p:cNvPicPr>
            <p:nvPr/>
          </p:nvPicPr>
          <p:blipFill>
            <a:blip r:embed="rId2" cstate="print"/>
            <a:srcRect/>
            <a:stretch>
              <a:fillRect/>
            </a:stretch>
          </p:blipFill>
          <p:spPr bwMode="auto">
            <a:xfrm>
              <a:off x="4427984" y="4783759"/>
              <a:ext cx="2592288" cy="12961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91680" y="4797152"/>
              <a:ext cx="2952328" cy="1285217"/>
            </a:xfrm>
            <a:prstGeom prst="rect">
              <a:avLst/>
            </a:prstGeom>
            <a:noFill/>
            <a:ln w="9525">
              <a:noFill/>
              <a:miter lim="800000"/>
              <a:headEnd/>
              <a:tailEnd/>
            </a:ln>
          </p:spPr>
        </p:pic>
      </p:grpSp>
    </p:spTree>
    <p:extLst>
      <p:ext uri="{BB962C8B-B14F-4D97-AF65-F5344CB8AC3E}">
        <p14:creationId xmlns:p14="http://schemas.microsoft.com/office/powerpoint/2010/main" val="3821341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605001"/>
            <a:ext cx="8424936" cy="5632311"/>
          </a:xfrm>
          <a:prstGeom prst="rect">
            <a:avLst/>
          </a:prstGeom>
        </p:spPr>
        <p:txBody>
          <a:bodyPr wrap="square">
            <a:spAutoFit/>
          </a:bodyPr>
          <a:lstStyle/>
          <a:p>
            <a:pPr algn="just">
              <a:lnSpc>
                <a:spcPct val="150000"/>
              </a:lnSpc>
            </a:pPr>
            <a:r>
              <a:rPr lang="it-IT" sz="2000" dirty="0" smtClean="0">
                <a:solidFill>
                  <a:srgbClr val="000099"/>
                </a:solidFill>
              </a:rPr>
              <a:t>Nei 50 anni seguenti lo studio sui cristalli di polimeri fu sviluppato con ricerche su dinamica delle catene, difetti cristallini.</a:t>
            </a:r>
          </a:p>
          <a:p>
            <a:pPr algn="just">
              <a:lnSpc>
                <a:spcPct val="150000"/>
              </a:lnSpc>
            </a:pPr>
            <a:r>
              <a:rPr lang="it-IT" sz="2000" dirty="0" smtClean="0">
                <a:solidFill>
                  <a:srgbClr val="000099"/>
                </a:solidFill>
              </a:rPr>
              <a:t>Le scoperte degli anni ‘50 stimolarono la ricerca degli anni ’60: processi di cristallizzazione, moti molecolari locali, orientazioni molecolari, nuovi metodi di caratterizzazione. In particolare, nuove tecniche di sintesi per catene lunghe e </a:t>
            </a:r>
            <a:r>
              <a:rPr lang="it-IT" sz="2000" dirty="0" err="1" smtClean="0">
                <a:solidFill>
                  <a:srgbClr val="000099"/>
                </a:solidFill>
              </a:rPr>
              <a:t>stereoregolari</a:t>
            </a:r>
            <a:r>
              <a:rPr lang="it-IT" sz="2000" dirty="0" smtClean="0">
                <a:solidFill>
                  <a:srgbClr val="000099"/>
                </a:solidFill>
              </a:rPr>
              <a:t>.</a:t>
            </a:r>
          </a:p>
          <a:p>
            <a:pPr algn="just">
              <a:lnSpc>
                <a:spcPct val="150000"/>
              </a:lnSpc>
            </a:pPr>
            <a:r>
              <a:rPr lang="it-IT" sz="2000" dirty="0" smtClean="0">
                <a:solidFill>
                  <a:srgbClr val="000099"/>
                </a:solidFill>
              </a:rPr>
              <a:t>Già nel 1956 la </a:t>
            </a:r>
            <a:r>
              <a:rPr lang="it-IT" sz="2000" b="1" dirty="0" smtClean="0">
                <a:solidFill>
                  <a:srgbClr val="000099"/>
                </a:solidFill>
              </a:rPr>
              <a:t>HOECHST AG </a:t>
            </a:r>
            <a:r>
              <a:rPr lang="it-IT" sz="2000" dirty="0" smtClean="0">
                <a:solidFill>
                  <a:srgbClr val="000099"/>
                </a:solidFill>
              </a:rPr>
              <a:t>(Germania) iniziò la produzione industriale del </a:t>
            </a:r>
            <a:r>
              <a:rPr lang="it-IT" sz="2000" b="1" dirty="0" smtClean="0">
                <a:solidFill>
                  <a:srgbClr val="000099"/>
                </a:solidFill>
              </a:rPr>
              <a:t>HDPE</a:t>
            </a:r>
            <a:r>
              <a:rPr lang="it-IT" sz="2000" dirty="0" smtClean="0">
                <a:solidFill>
                  <a:srgbClr val="000099"/>
                </a:solidFill>
              </a:rPr>
              <a:t>.  Questo è un materiale cristallino rigido, ben adatto per applicazioni che devono sopportare pesi, che rapidamente entrò in numerosi settori della produzione industriale. Nel 1958 la </a:t>
            </a:r>
            <a:r>
              <a:rPr lang="it-IT" sz="2000" b="1" dirty="0" smtClean="0">
                <a:solidFill>
                  <a:srgbClr val="000099"/>
                </a:solidFill>
              </a:rPr>
              <a:t>MANNESMANN AG</a:t>
            </a:r>
            <a:r>
              <a:rPr lang="it-IT" sz="2000" dirty="0" smtClean="0">
                <a:solidFill>
                  <a:srgbClr val="000099"/>
                </a:solidFill>
              </a:rPr>
              <a:t> a </a:t>
            </a:r>
            <a:r>
              <a:rPr lang="it-IT" sz="2000" dirty="0" err="1" smtClean="0">
                <a:solidFill>
                  <a:srgbClr val="000099"/>
                </a:solidFill>
              </a:rPr>
              <a:t>Duisburg</a:t>
            </a:r>
            <a:r>
              <a:rPr lang="it-IT" sz="2000" dirty="0" smtClean="0">
                <a:solidFill>
                  <a:srgbClr val="000099"/>
                </a:solidFill>
              </a:rPr>
              <a:t> (Germania) iniziò la produzione di tubi per acqua fatti da estrusi di </a:t>
            </a:r>
            <a:r>
              <a:rPr lang="it-IT" sz="2000" b="1" dirty="0" smtClean="0">
                <a:solidFill>
                  <a:srgbClr val="000099"/>
                </a:solidFill>
              </a:rPr>
              <a:t>HDPE</a:t>
            </a:r>
            <a:r>
              <a:rPr lang="it-IT" sz="2000" dirty="0" smtClean="0">
                <a:solidFill>
                  <a:srgbClr val="000099"/>
                </a:solidFill>
              </a:rPr>
              <a:t> a basso peso e a pressione limitata.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260648"/>
            <a:ext cx="8280920" cy="707886"/>
          </a:xfrm>
          <a:prstGeom prst="rect">
            <a:avLst/>
          </a:prstGeom>
          <a:noFill/>
        </p:spPr>
        <p:txBody>
          <a:bodyPr wrap="square" rtlCol="0">
            <a:spAutoFit/>
          </a:bodyPr>
          <a:lstStyle/>
          <a:p>
            <a:pPr algn="ctr"/>
            <a:r>
              <a:rPr lang="it-IT" sz="2000" dirty="0" smtClean="0">
                <a:solidFill>
                  <a:srgbClr val="000099"/>
                </a:solidFill>
              </a:rPr>
              <a:t>Contemporaneamente ai progressi della Scienza delle Macromolecole furono fondate numerose </a:t>
            </a:r>
            <a:r>
              <a:rPr lang="it-IT" sz="2000" b="1" dirty="0" smtClean="0">
                <a:solidFill>
                  <a:srgbClr val="C00000"/>
                </a:solidFill>
              </a:rPr>
              <a:t>Società Scientifiche </a:t>
            </a:r>
            <a:r>
              <a:rPr lang="it-IT" sz="2000" dirty="0" smtClean="0">
                <a:solidFill>
                  <a:srgbClr val="000099"/>
                </a:solidFill>
              </a:rPr>
              <a:t>dedicate ai polimeri:</a:t>
            </a:r>
            <a:endParaRPr lang="it-IT" sz="2000" dirty="0">
              <a:solidFill>
                <a:srgbClr val="000099"/>
              </a:solidFill>
            </a:endParaRPr>
          </a:p>
        </p:txBody>
      </p:sp>
      <p:sp>
        <p:nvSpPr>
          <p:cNvPr id="4" name="CasellaDiTesto 3"/>
          <p:cNvSpPr txBox="1"/>
          <p:nvPr/>
        </p:nvSpPr>
        <p:spPr>
          <a:xfrm>
            <a:off x="395536" y="5661248"/>
            <a:ext cx="8280921" cy="707886"/>
          </a:xfrm>
          <a:prstGeom prst="rect">
            <a:avLst/>
          </a:prstGeom>
          <a:noFill/>
        </p:spPr>
        <p:txBody>
          <a:bodyPr wrap="square" rtlCol="0">
            <a:spAutoFit/>
          </a:bodyPr>
          <a:lstStyle/>
          <a:p>
            <a:pPr algn="just"/>
            <a:r>
              <a:rPr lang="it-IT" sz="2000" dirty="0" smtClean="0">
                <a:solidFill>
                  <a:srgbClr val="000099"/>
                </a:solidFill>
              </a:rPr>
              <a:t>L’Associazione Italiana di Scienza e Tecnologia delle Macromolecole è stata rifondata nel 2013.</a:t>
            </a:r>
            <a:endParaRPr lang="it-IT" sz="2000" dirty="0">
              <a:solidFill>
                <a:srgbClr val="000099"/>
              </a:solidFill>
            </a:endParaRPr>
          </a:p>
        </p:txBody>
      </p:sp>
      <p:pic>
        <p:nvPicPr>
          <p:cNvPr id="2050" name="Picture 2"/>
          <p:cNvPicPr>
            <a:picLocks noChangeAspect="1" noChangeArrowheads="1"/>
          </p:cNvPicPr>
          <p:nvPr/>
        </p:nvPicPr>
        <p:blipFill>
          <a:blip r:embed="rId2" cstate="print"/>
          <a:srcRect/>
          <a:stretch>
            <a:fillRect/>
          </a:stretch>
        </p:blipFill>
        <p:spPr bwMode="auto">
          <a:xfrm>
            <a:off x="467544" y="1268760"/>
            <a:ext cx="8296275"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59562" y="332656"/>
            <a:ext cx="8356006" cy="1143070"/>
          </a:xfrm>
          <a:prstGeom prst="rect">
            <a:avLst/>
          </a:prstGeom>
          <a:noFill/>
        </p:spPr>
        <p:txBody>
          <a:bodyPr wrap="none" rtlCol="0">
            <a:spAutoFit/>
          </a:bodyPr>
          <a:lstStyle/>
          <a:p>
            <a:pPr algn="ctr">
              <a:lnSpc>
                <a:spcPct val="150000"/>
              </a:lnSpc>
            </a:pPr>
            <a:r>
              <a:rPr lang="it-IT" sz="2400" b="1" dirty="0" smtClean="0">
                <a:solidFill>
                  <a:srgbClr val="000099"/>
                </a:solidFill>
              </a:rPr>
              <a:t>PROGRAMMA DEL CORSO DI CHIMICA DELLE MACROMOLECOLE</a:t>
            </a:r>
          </a:p>
          <a:p>
            <a:pPr algn="ctr">
              <a:lnSpc>
                <a:spcPct val="150000"/>
              </a:lnSpc>
            </a:pPr>
            <a:r>
              <a:rPr lang="it-IT" sz="2400" b="1" dirty="0" smtClean="0">
                <a:solidFill>
                  <a:srgbClr val="000099"/>
                </a:solidFill>
              </a:rPr>
              <a:t>Laurea Triennale</a:t>
            </a:r>
            <a:endParaRPr lang="it-IT" sz="2400" b="1" dirty="0">
              <a:solidFill>
                <a:srgbClr val="000099"/>
              </a:solidFill>
            </a:endParaRPr>
          </a:p>
        </p:txBody>
      </p:sp>
      <p:sp>
        <p:nvSpPr>
          <p:cNvPr id="6" name="CasellaDiTesto 5"/>
          <p:cNvSpPr txBox="1"/>
          <p:nvPr/>
        </p:nvSpPr>
        <p:spPr>
          <a:xfrm>
            <a:off x="1619672" y="1484784"/>
            <a:ext cx="6011646" cy="3477875"/>
          </a:xfrm>
          <a:prstGeom prst="rect">
            <a:avLst/>
          </a:prstGeom>
          <a:noFill/>
        </p:spPr>
        <p:txBody>
          <a:bodyPr wrap="none" rtlCol="0">
            <a:spAutoFit/>
          </a:bodyPr>
          <a:lstStyle/>
          <a:p>
            <a:pPr marL="273050" indent="-273050">
              <a:buFont typeface="Arial" pitchFamily="34" charset="0"/>
              <a:buChar char="•"/>
            </a:pPr>
            <a:r>
              <a:rPr lang="it-IT" sz="2000" dirty="0" smtClean="0">
                <a:solidFill>
                  <a:srgbClr val="000099"/>
                </a:solidFill>
              </a:rPr>
              <a:t>Storia ed introduzione sui polimeri</a:t>
            </a:r>
          </a:p>
          <a:p>
            <a:pPr marL="273050" indent="-273050">
              <a:buFont typeface="Arial" pitchFamily="34" charset="0"/>
              <a:buChar char="•"/>
            </a:pPr>
            <a:r>
              <a:rPr lang="it-IT" sz="2000" dirty="0" smtClean="0">
                <a:solidFill>
                  <a:srgbClr val="000099"/>
                </a:solidFill>
              </a:rPr>
              <a:t>Polimerizzazioni</a:t>
            </a:r>
          </a:p>
          <a:p>
            <a:pPr marL="273050" indent="-273050">
              <a:buFont typeface="Arial" pitchFamily="34" charset="0"/>
              <a:buChar char="•"/>
            </a:pPr>
            <a:r>
              <a:rPr lang="it-IT" sz="2000" dirty="0" smtClean="0">
                <a:solidFill>
                  <a:srgbClr val="000099"/>
                </a:solidFill>
              </a:rPr>
              <a:t>Massa molecolare e configurazione macromolecolare</a:t>
            </a:r>
          </a:p>
          <a:p>
            <a:pPr marL="273050" indent="-273050">
              <a:buFont typeface="Arial" pitchFamily="34" charset="0"/>
              <a:buChar char="•"/>
            </a:pPr>
            <a:r>
              <a:rPr lang="it-IT" sz="2000" dirty="0" smtClean="0">
                <a:solidFill>
                  <a:srgbClr val="000099"/>
                </a:solidFill>
              </a:rPr>
              <a:t>Proprietà macromolecolari</a:t>
            </a:r>
          </a:p>
          <a:p>
            <a:pPr marL="273050" indent="-273050">
              <a:buFont typeface="Arial" pitchFamily="34" charset="0"/>
              <a:buChar char="•"/>
            </a:pPr>
            <a:r>
              <a:rPr lang="it-IT" sz="2000" dirty="0" smtClean="0">
                <a:solidFill>
                  <a:srgbClr val="000099"/>
                </a:solidFill>
              </a:rPr>
              <a:t>Termodinamica dei polimeri in soluzione</a:t>
            </a:r>
          </a:p>
          <a:p>
            <a:pPr marL="273050" indent="-273050">
              <a:buFont typeface="Arial" pitchFamily="34" charset="0"/>
              <a:buChar char="•"/>
            </a:pPr>
            <a:r>
              <a:rPr lang="it-IT" sz="2000" dirty="0" smtClean="0">
                <a:solidFill>
                  <a:srgbClr val="000099"/>
                </a:solidFill>
              </a:rPr>
              <a:t>Stato vetroso</a:t>
            </a:r>
          </a:p>
          <a:p>
            <a:pPr marL="273050" indent="-273050">
              <a:buFont typeface="Arial" pitchFamily="34" charset="0"/>
              <a:buChar char="•"/>
            </a:pPr>
            <a:r>
              <a:rPr lang="it-IT" sz="2000" dirty="0" smtClean="0">
                <a:solidFill>
                  <a:srgbClr val="000099"/>
                </a:solidFill>
              </a:rPr>
              <a:t>Elasticità della gomma ed elastomeri</a:t>
            </a:r>
          </a:p>
          <a:p>
            <a:pPr marL="273050" indent="-273050">
              <a:buFont typeface="Arial" pitchFamily="34" charset="0"/>
              <a:buChar char="•"/>
            </a:pPr>
            <a:r>
              <a:rPr lang="it-IT" sz="2000" dirty="0" smtClean="0">
                <a:solidFill>
                  <a:srgbClr val="000099"/>
                </a:solidFill>
              </a:rPr>
              <a:t>Stato cristallino</a:t>
            </a:r>
          </a:p>
          <a:p>
            <a:pPr marL="273050" indent="-273050">
              <a:buFont typeface="Arial" pitchFamily="34" charset="0"/>
              <a:buChar char="•"/>
            </a:pPr>
            <a:r>
              <a:rPr lang="it-IT" sz="2000" dirty="0">
                <a:solidFill>
                  <a:srgbClr val="000099"/>
                </a:solidFill>
              </a:rPr>
              <a:t>Metodi sperimentali</a:t>
            </a:r>
          </a:p>
          <a:p>
            <a:pPr marL="273050" indent="-273050">
              <a:buFont typeface="Arial" pitchFamily="34" charset="0"/>
              <a:buChar char="•"/>
            </a:pPr>
            <a:r>
              <a:rPr lang="it-IT" sz="2000" dirty="0" smtClean="0">
                <a:solidFill>
                  <a:srgbClr val="000099"/>
                </a:solidFill>
              </a:rPr>
              <a:t>Materiali polimerici</a:t>
            </a:r>
          </a:p>
          <a:p>
            <a:pPr marL="273050" indent="-273050">
              <a:buFont typeface="Arial" pitchFamily="34" charset="0"/>
              <a:buChar char="•"/>
            </a:pPr>
            <a:r>
              <a:rPr lang="it-IT" sz="2000" dirty="0" err="1" smtClean="0">
                <a:solidFill>
                  <a:srgbClr val="000099"/>
                </a:solidFill>
              </a:rPr>
              <a:t>Polielettroliti</a:t>
            </a:r>
            <a:r>
              <a:rPr lang="it-IT" sz="2000" dirty="0" smtClean="0">
                <a:solidFill>
                  <a:srgbClr val="000099"/>
                </a:solidFill>
              </a:rPr>
              <a:t> (cenni)</a:t>
            </a:r>
          </a:p>
        </p:txBody>
      </p:sp>
      <p:sp>
        <p:nvSpPr>
          <p:cNvPr id="7" name="CasellaDiTesto 6"/>
          <p:cNvSpPr txBox="1"/>
          <p:nvPr/>
        </p:nvSpPr>
        <p:spPr>
          <a:xfrm>
            <a:off x="459563" y="4941168"/>
            <a:ext cx="8356006" cy="1323439"/>
          </a:xfrm>
          <a:prstGeom prst="rect">
            <a:avLst/>
          </a:prstGeom>
          <a:noFill/>
        </p:spPr>
        <p:txBody>
          <a:bodyPr wrap="square" rtlCol="0">
            <a:spAutoFit/>
          </a:bodyPr>
          <a:lstStyle/>
          <a:p>
            <a:pPr algn="just"/>
            <a:r>
              <a:rPr lang="it-IT" sz="2000" dirty="0" smtClean="0">
                <a:solidFill>
                  <a:srgbClr val="000099"/>
                </a:solidFill>
              </a:rPr>
              <a:t>L’esame del corso è costituito da una prova orale che prevede tre domande sugli argomenti trattati.            </a:t>
            </a:r>
            <a:r>
              <a:rPr lang="it-IT" sz="2000" dirty="0" smtClean="0">
                <a:solidFill>
                  <a:srgbClr val="000099"/>
                </a:solidFill>
                <a:hlinkClick r:id="rId2" action="ppaction://hlinkfile"/>
              </a:rPr>
              <a:t>Appelli d’esame 2017</a:t>
            </a:r>
            <a:endParaRPr lang="it-IT" sz="2000" dirty="0" smtClean="0">
              <a:solidFill>
                <a:srgbClr val="000099"/>
              </a:solidFill>
            </a:endParaRPr>
          </a:p>
          <a:p>
            <a:pPr algn="just"/>
            <a:r>
              <a:rPr lang="it-IT" sz="2000" dirty="0" smtClean="0">
                <a:solidFill>
                  <a:srgbClr val="000099"/>
                </a:solidFill>
              </a:rPr>
              <a:t>Le diapo del corso sono inserite nella apposita pagina in </a:t>
            </a:r>
            <a:r>
              <a:rPr lang="it-IT" sz="2000" dirty="0" err="1" smtClean="0">
                <a:solidFill>
                  <a:srgbClr val="000099"/>
                </a:solidFill>
              </a:rPr>
              <a:t>Moodle</a:t>
            </a:r>
            <a:r>
              <a:rPr lang="it-IT" sz="2000" dirty="0">
                <a:solidFill>
                  <a:srgbClr val="000099"/>
                </a:solidFill>
              </a:rPr>
              <a:t> </a:t>
            </a:r>
            <a:r>
              <a:rPr lang="it-IT" sz="2000" dirty="0" smtClean="0">
                <a:solidFill>
                  <a:srgbClr val="000099"/>
                </a:solidFill>
              </a:rPr>
              <a:t>insieme ad alcuni testi di riferimento.</a:t>
            </a:r>
            <a:endParaRPr lang="it-IT" sz="2000" dirty="0">
              <a:solidFill>
                <a:srgbClr val="0000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548680"/>
            <a:ext cx="7848872" cy="3785652"/>
          </a:xfrm>
          <a:prstGeom prst="rect">
            <a:avLst/>
          </a:prstGeom>
        </p:spPr>
        <p:txBody>
          <a:bodyPr wrap="square">
            <a:spAutoFit/>
          </a:bodyPr>
          <a:lstStyle/>
          <a:p>
            <a:pPr algn="just"/>
            <a:r>
              <a:rPr lang="it-IT" sz="2000" b="1" dirty="0" smtClean="0">
                <a:solidFill>
                  <a:srgbClr val="000099"/>
                </a:solidFill>
              </a:rPr>
              <a:t>Gli anni ’70.</a:t>
            </a:r>
          </a:p>
          <a:p>
            <a:pPr algn="just"/>
            <a:r>
              <a:rPr lang="it-IT" sz="2000" dirty="0" smtClean="0">
                <a:solidFill>
                  <a:srgbClr val="000099"/>
                </a:solidFill>
              </a:rPr>
              <a:t>Continuano i progressi in nuovi concetti, nuovi materiali e nuove metodologie di caratterizzazione.  In particolare, il concetto di “reptazione”, polimeri funzionali, miscele polimeriche e fibre rinforzate; diffusione di neutroni, spettroscopia NMR 2D e 3D.</a:t>
            </a:r>
          </a:p>
          <a:p>
            <a:pPr algn="just"/>
            <a:endParaRPr lang="it-IT" sz="2000" dirty="0" smtClean="0">
              <a:solidFill>
                <a:srgbClr val="000099"/>
              </a:solidFill>
            </a:endParaRPr>
          </a:p>
          <a:p>
            <a:pPr algn="just"/>
            <a:r>
              <a:rPr lang="it-IT" sz="2000" b="1" i="1" dirty="0" smtClean="0">
                <a:solidFill>
                  <a:srgbClr val="000099"/>
                </a:solidFill>
              </a:rPr>
              <a:t>Reptazione</a:t>
            </a:r>
            <a:r>
              <a:rPr lang="it-IT" sz="2000" dirty="0" smtClean="0">
                <a:solidFill>
                  <a:srgbClr val="000099"/>
                </a:solidFill>
              </a:rPr>
              <a:t>:  La presenza di “</a:t>
            </a:r>
            <a:r>
              <a:rPr lang="it-IT" sz="2000" dirty="0" err="1" smtClean="0">
                <a:solidFill>
                  <a:srgbClr val="000099"/>
                </a:solidFill>
              </a:rPr>
              <a:t>autoavvolgimenti</a:t>
            </a:r>
            <a:r>
              <a:rPr lang="it-IT" sz="2000" dirty="0" smtClean="0">
                <a:solidFill>
                  <a:srgbClr val="000099"/>
                </a:solidFill>
              </a:rPr>
              <a:t>” rendeva difficile il trattamento teorico di fusi polimerici o soluzioni concentrate.  </a:t>
            </a:r>
            <a:r>
              <a:rPr lang="it-IT" sz="2000" b="1" dirty="0" smtClean="0">
                <a:solidFill>
                  <a:srgbClr val="000099"/>
                </a:solidFill>
              </a:rPr>
              <a:t>P.G. de </a:t>
            </a:r>
            <a:r>
              <a:rPr lang="it-IT" sz="2000" b="1" dirty="0" err="1" smtClean="0">
                <a:solidFill>
                  <a:srgbClr val="000099"/>
                </a:solidFill>
              </a:rPr>
              <a:t>Gennes</a:t>
            </a:r>
            <a:r>
              <a:rPr lang="it-IT" sz="2000" b="1" dirty="0" smtClean="0">
                <a:solidFill>
                  <a:srgbClr val="000099"/>
                </a:solidFill>
              </a:rPr>
              <a:t> </a:t>
            </a:r>
            <a:r>
              <a:rPr lang="it-IT" sz="2000" dirty="0" smtClean="0">
                <a:solidFill>
                  <a:srgbClr val="000099"/>
                </a:solidFill>
              </a:rPr>
              <a:t>ha risolto il problema nel 1971 introducendo il concetto di “tubo</a:t>
            </a:r>
            <a:r>
              <a:rPr lang="it-IT" sz="2000" smtClean="0">
                <a:solidFill>
                  <a:srgbClr val="000099"/>
                </a:solidFill>
              </a:rPr>
              <a:t>”:  i </a:t>
            </a:r>
            <a:r>
              <a:rPr lang="it-IT" sz="2000" dirty="0" smtClean="0">
                <a:solidFill>
                  <a:srgbClr val="000099"/>
                </a:solidFill>
              </a:rPr>
              <a:t>movimenti “</a:t>
            </a:r>
            <a:r>
              <a:rPr lang="it-IT" sz="2000" dirty="0" err="1" smtClean="0">
                <a:solidFill>
                  <a:srgbClr val="000099"/>
                </a:solidFill>
              </a:rPr>
              <a:t>reptazionali</a:t>
            </a:r>
            <a:r>
              <a:rPr lang="it-IT" sz="2000" dirty="0" smtClean="0">
                <a:solidFill>
                  <a:srgbClr val="000099"/>
                </a:solidFill>
              </a:rPr>
              <a:t>” (dal movimento dei rettili) in un tubo immaginario sono dovuto agli ostacoli laterali creati dalla stessa o da altre catene.</a:t>
            </a:r>
            <a:endParaRPr lang="it-IT" sz="2000" dirty="0">
              <a:solidFill>
                <a:srgbClr val="000099"/>
              </a:solidFill>
            </a:endParaRPr>
          </a:p>
        </p:txBody>
      </p:sp>
      <p:pic>
        <p:nvPicPr>
          <p:cNvPr id="2052" name="Picture 4" descr="Image:DeGennesReptation.png">
            <a:hlinkClick r:id="rId2"/>
          </p:cNvPr>
          <p:cNvPicPr>
            <a:picLocks noChangeAspect="1" noChangeArrowheads="1"/>
          </p:cNvPicPr>
          <p:nvPr/>
        </p:nvPicPr>
        <p:blipFill>
          <a:blip r:embed="rId3" cstate="print"/>
          <a:srcRect/>
          <a:stretch>
            <a:fillRect/>
          </a:stretch>
        </p:blipFill>
        <p:spPr bwMode="auto">
          <a:xfrm>
            <a:off x="1403648" y="4077072"/>
            <a:ext cx="2448272" cy="2026943"/>
          </a:xfrm>
          <a:prstGeom prst="rect">
            <a:avLst/>
          </a:prstGeom>
          <a:noFill/>
        </p:spPr>
      </p:pic>
      <p:sp>
        <p:nvSpPr>
          <p:cNvPr id="5" name="Rettangolo 4"/>
          <p:cNvSpPr/>
          <p:nvPr/>
        </p:nvSpPr>
        <p:spPr>
          <a:xfrm>
            <a:off x="5796136" y="4279624"/>
            <a:ext cx="2808312" cy="1631216"/>
          </a:xfrm>
          <a:prstGeom prst="rect">
            <a:avLst/>
          </a:prstGeom>
        </p:spPr>
        <p:txBody>
          <a:bodyPr wrap="square">
            <a:spAutoFit/>
          </a:bodyPr>
          <a:lstStyle/>
          <a:p>
            <a:r>
              <a:rPr lang="it-IT" sz="2000" b="1" dirty="0" err="1" smtClean="0">
                <a:solidFill>
                  <a:srgbClr val="000099"/>
                </a:solidFill>
              </a:rPr>
              <a:t>Pierre-Gilles</a:t>
            </a:r>
            <a:r>
              <a:rPr lang="it-IT" sz="2000" b="1" dirty="0" smtClean="0">
                <a:solidFill>
                  <a:srgbClr val="000099"/>
                </a:solidFill>
              </a:rPr>
              <a:t> de </a:t>
            </a:r>
            <a:r>
              <a:rPr lang="it-IT" sz="2000" b="1" dirty="0" err="1" smtClean="0">
                <a:solidFill>
                  <a:srgbClr val="000099"/>
                </a:solidFill>
              </a:rPr>
              <a:t>Gennes</a:t>
            </a:r>
            <a:r>
              <a:rPr lang="it-IT" sz="2000" b="1" dirty="0" smtClean="0">
                <a:solidFill>
                  <a:srgbClr val="000099"/>
                </a:solidFill>
              </a:rPr>
              <a:t> (1932–2007)</a:t>
            </a:r>
          </a:p>
          <a:p>
            <a:r>
              <a:rPr lang="it-IT" sz="2000" b="1" dirty="0" smtClean="0">
                <a:solidFill>
                  <a:srgbClr val="000099"/>
                </a:solidFill>
              </a:rPr>
              <a:t>Nobel in Fisica nel 1991 per i cristalli liquidi ed i polimeri</a:t>
            </a:r>
            <a:endParaRPr lang="it-IT" sz="2000" dirty="0">
              <a:solidFill>
                <a:srgbClr val="000099"/>
              </a:solidFill>
            </a:endParaRPr>
          </a:p>
        </p:txBody>
      </p:sp>
      <p:pic>
        <p:nvPicPr>
          <p:cNvPr id="2054" name="Picture 6" descr="http://www.nature.com/nature/journal/v448/n7150/images/448149a-i1.0.jpg"/>
          <p:cNvPicPr>
            <a:picLocks noChangeAspect="1" noChangeArrowheads="1"/>
          </p:cNvPicPr>
          <p:nvPr/>
        </p:nvPicPr>
        <p:blipFill>
          <a:blip r:embed="rId4" cstate="print"/>
          <a:srcRect/>
          <a:stretch>
            <a:fillRect/>
          </a:stretch>
        </p:blipFill>
        <p:spPr bwMode="auto">
          <a:xfrm>
            <a:off x="3970307" y="4087120"/>
            <a:ext cx="1537797" cy="20162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76672"/>
            <a:ext cx="8208912" cy="5940088"/>
          </a:xfrm>
          <a:prstGeom prst="rect">
            <a:avLst/>
          </a:prstGeom>
        </p:spPr>
        <p:txBody>
          <a:bodyPr wrap="square">
            <a:spAutoFit/>
          </a:bodyPr>
          <a:lstStyle/>
          <a:p>
            <a:pPr algn="just"/>
            <a:r>
              <a:rPr lang="it-IT" sz="2000" b="1" dirty="0" smtClean="0">
                <a:solidFill>
                  <a:srgbClr val="000099"/>
                </a:solidFill>
              </a:rPr>
              <a:t>Gli anni 1980 - 2000.</a:t>
            </a:r>
          </a:p>
          <a:p>
            <a:pPr algn="just"/>
            <a:r>
              <a:rPr lang="it-IT" sz="2000" b="1" i="1" dirty="0" smtClean="0">
                <a:solidFill>
                  <a:srgbClr val="000099"/>
                </a:solidFill>
              </a:rPr>
              <a:t>Nuovi catalizzatori a singolo sito</a:t>
            </a:r>
            <a:r>
              <a:rPr lang="it-IT" sz="2000" dirty="0" smtClean="0">
                <a:solidFill>
                  <a:srgbClr val="000099"/>
                </a:solidFill>
              </a:rPr>
              <a:t>: contrariamente a quelli Ziegler-Natta, che sono eterogenei e contengono molti siti catalitici diversi, questi catalizzatori a </a:t>
            </a:r>
            <a:r>
              <a:rPr lang="it-IT" sz="2000" dirty="0" err="1" smtClean="0">
                <a:solidFill>
                  <a:srgbClr val="000099"/>
                </a:solidFill>
              </a:rPr>
              <a:t>metallocene</a:t>
            </a:r>
            <a:r>
              <a:rPr lang="it-IT" sz="2000" dirty="0" smtClean="0">
                <a:solidFill>
                  <a:srgbClr val="000099"/>
                </a:solidFill>
              </a:rPr>
              <a:t> contengono un’unica specie polimerizzante e sono solubili ed attivi in solventi organici non-nucleofili come toluene e idrocarburi alifatici.</a:t>
            </a:r>
          </a:p>
          <a:p>
            <a:pPr algn="just"/>
            <a:endParaRPr lang="it-IT" sz="2000" i="1" dirty="0" smtClean="0">
              <a:solidFill>
                <a:srgbClr val="000099"/>
              </a:solidFill>
            </a:endParaRPr>
          </a:p>
          <a:p>
            <a:pPr algn="just"/>
            <a:r>
              <a:rPr lang="it-IT" sz="2000" i="1" dirty="0" smtClean="0">
                <a:solidFill>
                  <a:srgbClr val="000099"/>
                </a:solidFill>
              </a:rPr>
              <a:t>Sviluppo della micro-meccanica di polimeri</a:t>
            </a:r>
            <a:r>
              <a:rPr lang="it-IT" sz="2000" dirty="0" smtClean="0">
                <a:solidFill>
                  <a:srgbClr val="000099"/>
                </a:solidFill>
              </a:rPr>
              <a:t>, </a:t>
            </a:r>
            <a:r>
              <a:rPr lang="it-IT" sz="2000" i="1" dirty="0" smtClean="0">
                <a:solidFill>
                  <a:srgbClr val="000099"/>
                </a:solidFill>
              </a:rPr>
              <a:t>nano-compositi</a:t>
            </a:r>
            <a:r>
              <a:rPr lang="it-IT" sz="2000" dirty="0" smtClean="0">
                <a:solidFill>
                  <a:srgbClr val="000099"/>
                </a:solidFill>
              </a:rPr>
              <a:t>.</a:t>
            </a:r>
            <a:endParaRPr lang="it-IT" sz="2000" i="1" dirty="0" smtClean="0">
              <a:solidFill>
                <a:srgbClr val="000099"/>
              </a:solidFill>
            </a:endParaRPr>
          </a:p>
          <a:p>
            <a:pPr algn="just"/>
            <a:endParaRPr lang="it-IT" sz="2000" b="1" dirty="0" smtClean="0">
              <a:solidFill>
                <a:srgbClr val="000099"/>
              </a:solidFill>
            </a:endParaRPr>
          </a:p>
          <a:p>
            <a:pPr algn="just"/>
            <a:r>
              <a:rPr lang="it-IT" sz="2000" b="1" dirty="0" smtClean="0">
                <a:solidFill>
                  <a:srgbClr val="000099"/>
                </a:solidFill>
              </a:rPr>
              <a:t>Il ventunesimo secolo verso il </a:t>
            </a:r>
            <a:r>
              <a:rPr lang="it-IT" sz="2000" b="1" i="1" dirty="0" err="1" smtClean="0">
                <a:solidFill>
                  <a:srgbClr val="000099"/>
                </a:solidFill>
              </a:rPr>
              <a:t>nano–bio–self</a:t>
            </a:r>
            <a:r>
              <a:rPr lang="it-IT" sz="2000" dirty="0" smtClean="0">
                <a:solidFill>
                  <a:srgbClr val="000099"/>
                </a:solidFill>
              </a:rPr>
              <a:t>:</a:t>
            </a:r>
          </a:p>
          <a:p>
            <a:pPr algn="just"/>
            <a:r>
              <a:rPr lang="it-IT" sz="2000" dirty="0" smtClean="0">
                <a:solidFill>
                  <a:srgbClr val="000099"/>
                </a:solidFill>
              </a:rPr>
              <a:t>Importanti obiettivi di ricerca sono: esplorare nuove strategie sintetiche, usare monomeri biologici, identificare e migliorare micro-strutture proprietà fisiche e meccaniche, migliorare i processi ed il riciclo.  Disegnare materiali adatti alla specializzazione delle richieste specialmente nel campo delle necessità e del conforto umano: trattamento delle acque, energia solare, applicazioni mediche e funzionali, imballaggio e rispetto dell’ambiente  (</a:t>
            </a:r>
            <a:r>
              <a:rPr lang="it-IT" sz="2000" dirty="0" err="1" smtClean="0">
                <a:solidFill>
                  <a:srgbClr val="000099"/>
                </a:solidFill>
              </a:rPr>
              <a:t>monomeri</a:t>
            </a:r>
            <a:r>
              <a:rPr lang="it-IT" sz="2000" dirty="0" smtClean="0">
                <a:solidFill>
                  <a:srgbClr val="000099"/>
                </a:solidFill>
              </a:rPr>
              <a:t> da fonti biologiche e non petrolio).</a:t>
            </a:r>
          </a:p>
          <a:p>
            <a:pPr algn="just"/>
            <a:r>
              <a:rPr lang="it-IT" sz="2000" dirty="0" smtClean="0">
                <a:solidFill>
                  <a:srgbClr val="000099"/>
                </a:solidFill>
              </a:rPr>
              <a:t>Sviluppare materiali funzionali morbidi, auto-assemblanti, che comunicano con l’ambiente e stimolino selettivamente reazioni chimiche  (</a:t>
            </a:r>
            <a:r>
              <a:rPr lang="it-IT" sz="2000" b="1" i="1" dirty="0" smtClean="0">
                <a:solidFill>
                  <a:srgbClr val="000099"/>
                </a:solidFill>
              </a:rPr>
              <a:t>autoriparazione</a:t>
            </a:r>
            <a:r>
              <a:rPr lang="it-IT" sz="2000" dirty="0" smtClean="0">
                <a:solidFill>
                  <a:srgbClr val="000099"/>
                </a:solidFill>
              </a:rPr>
              <a:t>).</a:t>
            </a:r>
            <a:endParaRPr lang="it-IT" sz="2000" dirty="0">
              <a:solidFill>
                <a:srgbClr val="00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332656"/>
            <a:ext cx="8136904" cy="3785652"/>
          </a:xfrm>
          <a:prstGeom prst="rect">
            <a:avLst/>
          </a:prstGeom>
          <a:noFill/>
        </p:spPr>
        <p:txBody>
          <a:bodyPr wrap="square" rtlCol="0">
            <a:spAutoFit/>
          </a:bodyPr>
          <a:lstStyle/>
          <a:p>
            <a:pPr algn="just">
              <a:lnSpc>
                <a:spcPct val="150000"/>
              </a:lnSpc>
            </a:pPr>
            <a:r>
              <a:rPr lang="it-IT" sz="2000" dirty="0" smtClean="0">
                <a:solidFill>
                  <a:srgbClr val="000099"/>
                </a:solidFill>
              </a:rPr>
              <a:t>I materiali </a:t>
            </a:r>
            <a:r>
              <a:rPr lang="it-IT" sz="2000" b="1" i="1" dirty="0" err="1" smtClean="0">
                <a:solidFill>
                  <a:srgbClr val="C00000"/>
                </a:solidFill>
              </a:rPr>
              <a:t>autoriparanti</a:t>
            </a:r>
            <a:r>
              <a:rPr lang="it-IT" sz="2000" dirty="0" smtClean="0">
                <a:solidFill>
                  <a:srgbClr val="C00000"/>
                </a:solidFill>
              </a:rPr>
              <a:t> </a:t>
            </a:r>
            <a:r>
              <a:rPr lang="it-IT" sz="2000" dirty="0" smtClean="0">
                <a:solidFill>
                  <a:srgbClr val="000099"/>
                </a:solidFill>
              </a:rPr>
              <a:t>sono una classe di materiali «</a:t>
            </a:r>
            <a:r>
              <a:rPr lang="it-IT" sz="2000" b="1" i="1" dirty="0" smtClean="0">
                <a:solidFill>
                  <a:srgbClr val="C00000"/>
                </a:solidFill>
              </a:rPr>
              <a:t>intelligenti</a:t>
            </a:r>
            <a:r>
              <a:rPr lang="it-IT" sz="2000" dirty="0" smtClean="0">
                <a:solidFill>
                  <a:srgbClr val="000099"/>
                </a:solidFill>
              </a:rPr>
              <a:t>» che hanno la capacità di riparare danni causati nel tempo dall’uso.  Le micro-rotture dei materiali ne cambiano le caratteristiche termiche, elettriche ed acustiche ed alla fine producono la perdita dell’intera qualità del materiale.  Generalmente le rotture sono riparate a mano, ma questo non è semplice poiché le fratture sono spesso microscopiche.  Per essere «</a:t>
            </a:r>
            <a:r>
              <a:rPr lang="it-IT" sz="2000" b="1" i="1" dirty="0" err="1" smtClean="0">
                <a:solidFill>
                  <a:srgbClr val="C00000"/>
                </a:solidFill>
              </a:rPr>
              <a:t>autoriparante</a:t>
            </a:r>
            <a:r>
              <a:rPr lang="it-IT" sz="2000" dirty="0" smtClean="0">
                <a:solidFill>
                  <a:srgbClr val="000099"/>
                </a:solidFill>
              </a:rPr>
              <a:t>» un materiale deve essere in grado di eliminare le microfratture senza l’intervento umano.</a:t>
            </a:r>
            <a:endParaRPr lang="en-US" sz="2000" dirty="0">
              <a:solidFill>
                <a:srgbClr val="000099"/>
              </a:solidFill>
            </a:endParaRPr>
          </a:p>
        </p:txBody>
      </p:sp>
      <p:pic>
        <p:nvPicPr>
          <p:cNvPr id="1026" name="Picture 2" descr="http://domesticfutures.files.wordpress.com/2010/01/polym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111011"/>
            <a:ext cx="4968552" cy="248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8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980728"/>
            <a:ext cx="7992888" cy="4154984"/>
          </a:xfrm>
          <a:prstGeom prst="rect">
            <a:avLst/>
          </a:prstGeom>
        </p:spPr>
        <p:txBody>
          <a:bodyPr wrap="square">
            <a:spAutoFit/>
          </a:bodyPr>
          <a:lstStyle/>
          <a:p>
            <a:r>
              <a:rPr lang="it-IT" altLang="en-US" sz="2400" b="1" dirty="0" smtClean="0">
                <a:solidFill>
                  <a:srgbClr val="000099"/>
                </a:solidFill>
              </a:rPr>
              <a:t>TESTI DI RIFERIMENTO:</a:t>
            </a:r>
          </a:p>
          <a:p>
            <a:endParaRPr lang="it-IT" altLang="en-US" sz="2400" b="1" dirty="0" smtClean="0">
              <a:solidFill>
                <a:srgbClr val="000099"/>
              </a:solidFill>
            </a:endParaRPr>
          </a:p>
          <a:p>
            <a:r>
              <a:rPr lang="it-IT" altLang="en-US" sz="2400" b="1" dirty="0" smtClean="0">
                <a:solidFill>
                  <a:srgbClr val="000099"/>
                </a:solidFill>
              </a:rPr>
              <a:t>AIM </a:t>
            </a:r>
            <a:r>
              <a:rPr lang="it-IT" altLang="en-US" sz="2400" b="1" dirty="0">
                <a:solidFill>
                  <a:srgbClr val="000099"/>
                </a:solidFill>
              </a:rPr>
              <a:t>(autori vari),</a:t>
            </a:r>
            <a:r>
              <a:rPr lang="it-IT" altLang="en-US" sz="2400" b="1" i="1" dirty="0">
                <a:solidFill>
                  <a:srgbClr val="000099"/>
                </a:solidFill>
              </a:rPr>
              <a:t> Fondamenti di Scienza dei Polimeri</a:t>
            </a:r>
            <a:r>
              <a:rPr lang="it-IT" altLang="en-US" sz="2400" b="1" dirty="0">
                <a:solidFill>
                  <a:srgbClr val="000099"/>
                </a:solidFill>
              </a:rPr>
              <a:t>, </a:t>
            </a:r>
            <a:r>
              <a:rPr lang="it-IT" altLang="en-US" sz="2400" b="1" dirty="0" err="1">
                <a:solidFill>
                  <a:srgbClr val="000099"/>
                </a:solidFill>
              </a:rPr>
              <a:t>Pacini</a:t>
            </a:r>
            <a:r>
              <a:rPr lang="it-IT" altLang="en-US" sz="2400" b="1" dirty="0">
                <a:solidFill>
                  <a:srgbClr val="000099"/>
                </a:solidFill>
              </a:rPr>
              <a:t> Editore, </a:t>
            </a:r>
            <a:r>
              <a:rPr lang="it-IT" altLang="en-US" sz="2400" b="1" dirty="0" smtClean="0">
                <a:solidFill>
                  <a:srgbClr val="000099"/>
                </a:solidFill>
              </a:rPr>
              <a:t>  Pisa </a:t>
            </a:r>
            <a:r>
              <a:rPr lang="it-IT" altLang="en-US" sz="2400" b="1" dirty="0">
                <a:solidFill>
                  <a:srgbClr val="000099"/>
                </a:solidFill>
              </a:rPr>
              <a:t>(1998). </a:t>
            </a:r>
            <a:endParaRPr lang="it-IT" altLang="en-US" sz="2400" b="1" dirty="0" smtClean="0">
              <a:solidFill>
                <a:srgbClr val="000099"/>
              </a:solidFill>
            </a:endParaRPr>
          </a:p>
          <a:p>
            <a:endParaRPr lang="it-IT" altLang="en-US" sz="2400" b="1" dirty="0">
              <a:solidFill>
                <a:srgbClr val="000099"/>
              </a:solidFill>
            </a:endParaRPr>
          </a:p>
          <a:p>
            <a:endParaRPr lang="it-IT" altLang="en-US" sz="2400" b="1" dirty="0" smtClean="0">
              <a:solidFill>
                <a:srgbClr val="000099"/>
              </a:solidFill>
            </a:endParaRPr>
          </a:p>
          <a:p>
            <a:r>
              <a:rPr lang="it-IT" altLang="en-US" sz="2400" b="1" dirty="0" err="1">
                <a:solidFill>
                  <a:srgbClr val="000099"/>
                </a:solidFill>
              </a:rPr>
              <a:t>Hiemenz</a:t>
            </a:r>
            <a:r>
              <a:rPr lang="it-IT" altLang="en-US" sz="2400" b="1" dirty="0">
                <a:solidFill>
                  <a:srgbClr val="000099"/>
                </a:solidFill>
              </a:rPr>
              <a:t>, P. C. </a:t>
            </a:r>
            <a:r>
              <a:rPr lang="it-IT" altLang="en-US" sz="2400" b="1" i="1" dirty="0" err="1">
                <a:solidFill>
                  <a:srgbClr val="000099"/>
                </a:solidFill>
              </a:rPr>
              <a:t>Polymer</a:t>
            </a:r>
            <a:r>
              <a:rPr lang="it-IT" altLang="en-US" sz="2400" b="1" i="1" dirty="0">
                <a:solidFill>
                  <a:srgbClr val="000099"/>
                </a:solidFill>
              </a:rPr>
              <a:t> </a:t>
            </a:r>
            <a:r>
              <a:rPr lang="it-IT" altLang="en-US" sz="2400" b="1" i="1" dirty="0" err="1">
                <a:solidFill>
                  <a:srgbClr val="000099"/>
                </a:solidFill>
              </a:rPr>
              <a:t>Chemistry</a:t>
            </a:r>
            <a:r>
              <a:rPr lang="it-IT" altLang="en-US" sz="2400" b="1" dirty="0">
                <a:solidFill>
                  <a:srgbClr val="000099"/>
                </a:solidFill>
              </a:rPr>
              <a:t>, Marcel </a:t>
            </a:r>
            <a:r>
              <a:rPr lang="it-IT" altLang="en-US" sz="2400" b="1" dirty="0" err="1">
                <a:solidFill>
                  <a:srgbClr val="000099"/>
                </a:solidFill>
              </a:rPr>
              <a:t>Dekker</a:t>
            </a:r>
            <a:r>
              <a:rPr lang="it-IT" altLang="en-US" sz="2400" b="1" dirty="0">
                <a:solidFill>
                  <a:srgbClr val="000099"/>
                </a:solidFill>
              </a:rPr>
              <a:t>, </a:t>
            </a:r>
            <a:r>
              <a:rPr lang="it-IT" altLang="en-US" sz="2400" b="1" dirty="0" err="1">
                <a:solidFill>
                  <a:srgbClr val="000099"/>
                </a:solidFill>
              </a:rPr>
              <a:t>Inc</a:t>
            </a:r>
            <a:r>
              <a:rPr lang="it-IT" altLang="en-US" sz="2400" b="1" dirty="0">
                <a:solidFill>
                  <a:srgbClr val="000099"/>
                </a:solidFill>
              </a:rPr>
              <a:t>., N.Y., 1984</a:t>
            </a:r>
            <a:r>
              <a:rPr lang="it-IT" altLang="en-US" sz="2400" dirty="0">
                <a:solidFill>
                  <a:srgbClr val="000099"/>
                </a:solidFill>
              </a:rPr>
              <a:t>.</a:t>
            </a:r>
          </a:p>
          <a:p>
            <a:endParaRPr lang="it-IT" altLang="en-US" sz="2400" b="1" dirty="0">
              <a:solidFill>
                <a:srgbClr val="000099"/>
              </a:solidFill>
            </a:endParaRPr>
          </a:p>
          <a:p>
            <a:r>
              <a:rPr lang="it-IT" altLang="en-US" sz="2400" b="1" dirty="0" smtClean="0">
                <a:solidFill>
                  <a:srgbClr val="000099"/>
                </a:solidFill>
              </a:rPr>
              <a:t>Sperling</a:t>
            </a:r>
            <a:r>
              <a:rPr lang="it-IT" altLang="en-US" sz="2400" b="1" dirty="0">
                <a:solidFill>
                  <a:srgbClr val="000099"/>
                </a:solidFill>
              </a:rPr>
              <a:t>, L. H., </a:t>
            </a:r>
            <a:r>
              <a:rPr lang="it-IT" altLang="en-US" sz="2400" b="1" i="1" dirty="0" err="1">
                <a:solidFill>
                  <a:srgbClr val="000099"/>
                </a:solidFill>
              </a:rPr>
              <a:t>Introduction</a:t>
            </a:r>
            <a:r>
              <a:rPr lang="it-IT" altLang="en-US" sz="2400" b="1" i="1" dirty="0">
                <a:solidFill>
                  <a:srgbClr val="000099"/>
                </a:solidFill>
              </a:rPr>
              <a:t> to </a:t>
            </a:r>
            <a:r>
              <a:rPr lang="it-IT" altLang="en-US" sz="2400" b="1" i="1" dirty="0" err="1">
                <a:solidFill>
                  <a:srgbClr val="000099"/>
                </a:solidFill>
              </a:rPr>
              <a:t>Physical</a:t>
            </a:r>
            <a:r>
              <a:rPr lang="it-IT" altLang="en-US" sz="2400" b="1" i="1" dirty="0">
                <a:solidFill>
                  <a:srgbClr val="000099"/>
                </a:solidFill>
              </a:rPr>
              <a:t> </a:t>
            </a:r>
            <a:r>
              <a:rPr lang="it-IT" altLang="en-US" sz="2400" b="1" i="1" dirty="0" err="1">
                <a:solidFill>
                  <a:srgbClr val="000099"/>
                </a:solidFill>
              </a:rPr>
              <a:t>Polymer</a:t>
            </a:r>
            <a:r>
              <a:rPr lang="it-IT" altLang="en-US" sz="2400" b="1" i="1" dirty="0">
                <a:solidFill>
                  <a:srgbClr val="000099"/>
                </a:solidFill>
              </a:rPr>
              <a:t> Science</a:t>
            </a:r>
            <a:r>
              <a:rPr lang="it-IT" altLang="en-US" sz="2400" b="1" dirty="0">
                <a:solidFill>
                  <a:srgbClr val="000099"/>
                </a:solidFill>
              </a:rPr>
              <a:t>, 3rd </a:t>
            </a:r>
            <a:r>
              <a:rPr lang="it-IT" altLang="en-US" sz="2400" b="1" dirty="0" err="1">
                <a:solidFill>
                  <a:srgbClr val="000099"/>
                </a:solidFill>
              </a:rPr>
              <a:t>edition</a:t>
            </a:r>
            <a:r>
              <a:rPr lang="it-IT" altLang="en-US" sz="2400" b="1" dirty="0">
                <a:solidFill>
                  <a:srgbClr val="000099"/>
                </a:solidFill>
              </a:rPr>
              <a:t>, </a:t>
            </a:r>
            <a:r>
              <a:rPr lang="it-IT" altLang="en-US" sz="2400" b="1" dirty="0" smtClean="0">
                <a:solidFill>
                  <a:srgbClr val="000099"/>
                </a:solidFill>
              </a:rPr>
              <a:t>  John </a:t>
            </a:r>
            <a:r>
              <a:rPr lang="it-IT" altLang="en-US" sz="2400" b="1" dirty="0" err="1">
                <a:solidFill>
                  <a:srgbClr val="000099"/>
                </a:solidFill>
              </a:rPr>
              <a:t>Wiley</a:t>
            </a:r>
            <a:r>
              <a:rPr lang="it-IT" altLang="en-US" sz="2400" b="1" dirty="0">
                <a:solidFill>
                  <a:srgbClr val="000099"/>
                </a:solidFill>
              </a:rPr>
              <a:t> &amp; </a:t>
            </a:r>
            <a:r>
              <a:rPr lang="it-IT" altLang="en-US" sz="2400" b="1" dirty="0" err="1">
                <a:solidFill>
                  <a:srgbClr val="000099"/>
                </a:solidFill>
              </a:rPr>
              <a:t>Sons</a:t>
            </a:r>
            <a:r>
              <a:rPr lang="it-IT" altLang="en-US" sz="2400" b="1" dirty="0">
                <a:solidFill>
                  <a:srgbClr val="000099"/>
                </a:solidFill>
              </a:rPr>
              <a:t>, </a:t>
            </a:r>
            <a:r>
              <a:rPr lang="it-IT" altLang="en-US" sz="2400" b="1" dirty="0" err="1">
                <a:solidFill>
                  <a:srgbClr val="000099"/>
                </a:solidFill>
              </a:rPr>
              <a:t>Inc</a:t>
            </a:r>
            <a:r>
              <a:rPr lang="it-IT" altLang="en-US" sz="2400" b="1" dirty="0">
                <a:solidFill>
                  <a:srgbClr val="000099"/>
                </a:solidFill>
              </a:rPr>
              <a:t>. N.Y., 2001</a:t>
            </a:r>
            <a:r>
              <a:rPr lang="it-IT" altLang="en-US" sz="2400" b="1" dirty="0" smtClean="0">
                <a:solidFill>
                  <a:srgbClr val="000099"/>
                </a:solidFill>
              </a:rPr>
              <a:t>.</a:t>
            </a:r>
            <a:endParaRPr lang="it-IT" altLang="en-US" sz="2400" b="1" dirty="0">
              <a:solidFill>
                <a:srgbClr val="000099"/>
              </a:solidFill>
            </a:endParaRPr>
          </a:p>
        </p:txBody>
      </p:sp>
    </p:spTree>
    <p:extLst>
      <p:ext uri="{BB962C8B-B14F-4D97-AF65-F5344CB8AC3E}">
        <p14:creationId xmlns:p14="http://schemas.microsoft.com/office/powerpoint/2010/main" val="29588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71522" y="379895"/>
            <a:ext cx="8132440" cy="60083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C00000"/>
                </a:solidFill>
                <a:effectLst/>
                <a:uLnTx/>
                <a:uFillTx/>
                <a:latin typeface="+mj-lt"/>
                <a:ea typeface="+mj-ea"/>
                <a:cs typeface="+mj-cs"/>
              </a:rPr>
              <a:t>UN PO’ DI STORIA</a:t>
            </a:r>
            <a:endParaRPr kumimoji="0" lang="it-IT"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3" name="CasellaDiTesto 2"/>
          <p:cNvSpPr txBox="1"/>
          <p:nvPr/>
        </p:nvSpPr>
        <p:spPr>
          <a:xfrm>
            <a:off x="471522" y="1260043"/>
            <a:ext cx="8280920" cy="4708981"/>
          </a:xfrm>
          <a:prstGeom prst="rect">
            <a:avLst/>
          </a:prstGeom>
          <a:noFill/>
        </p:spPr>
        <p:txBody>
          <a:bodyPr wrap="square" rtlCol="0">
            <a:spAutoFit/>
          </a:bodyPr>
          <a:lstStyle/>
          <a:p>
            <a:pPr algn="just"/>
            <a:r>
              <a:rPr lang="it-IT" sz="2000" dirty="0" smtClean="0">
                <a:solidFill>
                  <a:srgbClr val="000099"/>
                </a:solidFill>
              </a:rPr>
              <a:t>Alcuni biopolimeri sono “conosciuti “ dall’uomo da millenni: la produzione di fibre di cotone è una tecnologia conosciuta già in India più di 7000 anni fa e si può considerare una “</a:t>
            </a:r>
            <a:r>
              <a:rPr lang="it-IT" sz="2000" i="1" u="sng" dirty="0" smtClean="0">
                <a:solidFill>
                  <a:srgbClr val="C00000"/>
                </a:solidFill>
              </a:rPr>
              <a:t>tecnologia polimerica</a:t>
            </a:r>
            <a:r>
              <a:rPr lang="it-IT" sz="2000" dirty="0" smtClean="0">
                <a:solidFill>
                  <a:srgbClr val="000099"/>
                </a:solidFill>
              </a:rPr>
              <a:t>”.  La stessa cosa si può dire per la produzione della seta in Cina o della gomma naturale in Brasile.</a:t>
            </a:r>
          </a:p>
          <a:p>
            <a:pPr algn="just"/>
            <a:endParaRPr lang="it-IT" sz="2000" dirty="0" smtClean="0">
              <a:solidFill>
                <a:srgbClr val="000099"/>
              </a:solidFill>
            </a:endParaRPr>
          </a:p>
          <a:p>
            <a:pPr algn="just"/>
            <a:r>
              <a:rPr lang="it-IT" sz="2000" dirty="0" smtClean="0">
                <a:solidFill>
                  <a:srgbClr val="000099"/>
                </a:solidFill>
              </a:rPr>
              <a:t>La </a:t>
            </a:r>
            <a:r>
              <a:rPr lang="it-IT" sz="2000" i="1" u="sng" dirty="0" smtClean="0">
                <a:solidFill>
                  <a:srgbClr val="C00000"/>
                </a:solidFill>
              </a:rPr>
              <a:t>scienza</a:t>
            </a:r>
            <a:r>
              <a:rPr lang="it-IT" sz="2000" dirty="0" smtClean="0">
                <a:solidFill>
                  <a:srgbClr val="0000FF"/>
                </a:solidFill>
              </a:rPr>
              <a:t> </a:t>
            </a:r>
            <a:r>
              <a:rPr lang="it-IT" sz="2000" dirty="0" smtClean="0">
                <a:solidFill>
                  <a:srgbClr val="000099"/>
                </a:solidFill>
              </a:rPr>
              <a:t>delle macromolecole invece si può datare agli inizi del 1900 AD.</a:t>
            </a: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99"/>
                </a:solidFill>
              </a:rPr>
              <a:t>Argomenti tipici della </a:t>
            </a:r>
            <a:r>
              <a:rPr lang="it-IT" sz="2000" b="1" i="1" dirty="0" smtClean="0">
                <a:solidFill>
                  <a:srgbClr val="000099"/>
                </a:solidFill>
              </a:rPr>
              <a:t>Scienza della Macromolecole </a:t>
            </a:r>
            <a:r>
              <a:rPr lang="it-IT" sz="2000" dirty="0" smtClean="0">
                <a:solidFill>
                  <a:srgbClr val="000099"/>
                </a:solidFill>
              </a:rPr>
              <a:t>sono:</a:t>
            </a:r>
          </a:p>
          <a:p>
            <a:pPr marL="457200" indent="-457200" algn="just">
              <a:buAutoNum type="arabicParenR"/>
            </a:pPr>
            <a:r>
              <a:rPr lang="it-IT" sz="2000" dirty="0" smtClean="0">
                <a:solidFill>
                  <a:srgbClr val="000099"/>
                </a:solidFill>
              </a:rPr>
              <a:t>Definire e meccanismi di sintesi delle macromolecole.</a:t>
            </a:r>
          </a:p>
          <a:p>
            <a:pPr marL="457200" indent="-457200" algn="just">
              <a:buAutoNum type="arabicParenR"/>
            </a:pPr>
            <a:r>
              <a:rPr lang="it-IT" sz="2000" dirty="0" smtClean="0">
                <a:solidFill>
                  <a:srgbClr val="000099"/>
                </a:solidFill>
              </a:rPr>
              <a:t>Determinare e controllare la struttura e la lunghezza delle molecole.</a:t>
            </a:r>
          </a:p>
          <a:p>
            <a:pPr marL="457200" indent="-457200" algn="just">
              <a:buAutoNum type="arabicParenR"/>
            </a:pPr>
            <a:r>
              <a:rPr lang="it-IT" sz="2000" dirty="0" smtClean="0">
                <a:solidFill>
                  <a:srgbClr val="000099"/>
                </a:solidFill>
              </a:rPr>
              <a:t>Determinare la costituzione e la geometria delle singole catene.</a:t>
            </a:r>
          </a:p>
          <a:p>
            <a:pPr marL="457200" indent="-457200" algn="just">
              <a:buAutoNum type="arabicParenR"/>
            </a:pPr>
            <a:r>
              <a:rPr lang="it-IT" sz="2000" dirty="0" smtClean="0">
                <a:solidFill>
                  <a:srgbClr val="000099"/>
                </a:solidFill>
              </a:rPr>
              <a:t>Determinare le interazioni delle catene polimeriche in fase liquida o solida e le transizioni tra questi stati.</a:t>
            </a:r>
          </a:p>
          <a:p>
            <a:pPr marL="457200" indent="-457200" algn="just">
              <a:buAutoNum type="arabicParenR"/>
            </a:pPr>
            <a:r>
              <a:rPr lang="it-IT" sz="2000" dirty="0" smtClean="0">
                <a:solidFill>
                  <a:srgbClr val="000099"/>
                </a:solidFill>
              </a:rPr>
              <a:t>Studiare la tecnologia dei materiali polimerici.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8503" y="2394308"/>
            <a:ext cx="7632848" cy="3416320"/>
          </a:xfrm>
          <a:prstGeom prst="rect">
            <a:avLst/>
          </a:prstGeom>
        </p:spPr>
        <p:txBody>
          <a:bodyPr wrap="square">
            <a:spAutoFit/>
          </a:bodyPr>
          <a:lstStyle/>
          <a:p>
            <a:pPr lvl="0" algn="ctr">
              <a:lnSpc>
                <a:spcPct val="150000"/>
              </a:lnSpc>
            </a:pPr>
            <a:r>
              <a:rPr lang="it-IT" sz="2400" b="1" dirty="0">
                <a:solidFill>
                  <a:srgbClr val="0000FF"/>
                </a:solidFill>
              </a:rPr>
              <a:t>C</a:t>
            </a:r>
            <a:r>
              <a:rPr lang="it-IT" sz="2400" b="1" dirty="0" smtClean="0">
                <a:solidFill>
                  <a:srgbClr val="0000FF"/>
                </a:solidFill>
              </a:rPr>
              <a:t>onsideriamo il polimetilene </a:t>
            </a:r>
          </a:p>
          <a:p>
            <a:pPr lvl="0" algn="ctr">
              <a:lnSpc>
                <a:spcPct val="150000"/>
              </a:lnSpc>
            </a:pPr>
            <a:r>
              <a:rPr lang="it-IT" sz="2400" b="1" dirty="0" smtClean="0">
                <a:solidFill>
                  <a:srgbClr val="0000FF"/>
                </a:solidFill>
              </a:rPr>
              <a:t>(</a:t>
            </a:r>
            <a:r>
              <a:rPr lang="it-IT" sz="2400" b="1" dirty="0">
                <a:solidFill>
                  <a:srgbClr val="0000FF"/>
                </a:solidFill>
              </a:rPr>
              <a:t>conosciuto come polietilene):</a:t>
            </a:r>
          </a:p>
          <a:p>
            <a:pPr lvl="0" algn="ctr">
              <a:lnSpc>
                <a:spcPct val="150000"/>
              </a:lnSpc>
            </a:pPr>
            <a:r>
              <a:rPr lang="pl-PL" sz="2400" b="1" dirty="0">
                <a:solidFill>
                  <a:srgbClr val="0000FF"/>
                </a:solidFill>
              </a:rPr>
              <a:t>–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a:t>
            </a:r>
          </a:p>
          <a:p>
            <a:pPr lvl="0">
              <a:lnSpc>
                <a:spcPct val="150000"/>
              </a:lnSpc>
            </a:pPr>
            <a:endParaRPr lang="it-IT" sz="2400" b="1" dirty="0" smtClean="0">
              <a:solidFill>
                <a:srgbClr val="0000FF"/>
              </a:solidFill>
            </a:endParaRPr>
          </a:p>
          <a:p>
            <a:pPr lvl="0" algn="just">
              <a:lnSpc>
                <a:spcPct val="150000"/>
              </a:lnSpc>
            </a:pPr>
            <a:r>
              <a:rPr lang="it-IT" sz="2400" b="1" dirty="0" smtClean="0">
                <a:solidFill>
                  <a:srgbClr val="0000FF"/>
                </a:solidFill>
              </a:rPr>
              <a:t>Un </a:t>
            </a:r>
            <a:r>
              <a:rPr lang="it-IT" sz="2400" b="1" dirty="0">
                <a:solidFill>
                  <a:srgbClr val="0000FF"/>
                </a:solidFill>
              </a:rPr>
              <a:t>polimetilene di massa molecolare 280000 contiene </a:t>
            </a:r>
            <a:r>
              <a:rPr lang="it-IT" sz="2400" b="1" dirty="0" smtClean="0">
                <a:solidFill>
                  <a:srgbClr val="0000FF"/>
                </a:solidFill>
              </a:rPr>
              <a:t>20000  </a:t>
            </a:r>
            <a:r>
              <a:rPr lang="it-IT" sz="2400" b="1" dirty="0">
                <a:solidFill>
                  <a:srgbClr val="0000FF"/>
                </a:solidFill>
              </a:rPr>
              <a:t>gruppi CH</a:t>
            </a:r>
            <a:r>
              <a:rPr lang="it-IT" sz="2400" b="1" baseline="-25000" dirty="0">
                <a:solidFill>
                  <a:srgbClr val="0000FF"/>
                </a:solidFill>
              </a:rPr>
              <a:t>2</a:t>
            </a:r>
            <a:r>
              <a:rPr lang="it-IT" sz="2400" b="1" dirty="0">
                <a:solidFill>
                  <a:srgbClr val="0000FF"/>
                </a:solidFill>
              </a:rPr>
              <a:t> in sequenza.</a:t>
            </a:r>
          </a:p>
        </p:txBody>
      </p:sp>
      <p:sp>
        <p:nvSpPr>
          <p:cNvPr id="3" name="Rettangolo 2"/>
          <p:cNvSpPr/>
          <p:nvPr/>
        </p:nvSpPr>
        <p:spPr>
          <a:xfrm>
            <a:off x="832499" y="836712"/>
            <a:ext cx="7704856" cy="1200329"/>
          </a:xfrm>
          <a:prstGeom prst="rect">
            <a:avLst/>
          </a:prstGeom>
        </p:spPr>
        <p:txBody>
          <a:bodyPr wrap="square">
            <a:spAutoFit/>
          </a:bodyPr>
          <a:lstStyle/>
          <a:p>
            <a:pPr lvl="0" algn="just"/>
            <a:r>
              <a:rPr lang="it-IT" sz="2400" dirty="0">
                <a:solidFill>
                  <a:srgbClr val="000099"/>
                </a:solidFill>
              </a:rPr>
              <a:t>I</a:t>
            </a:r>
            <a:r>
              <a:rPr lang="it-IT" sz="2400" dirty="0" smtClean="0">
                <a:solidFill>
                  <a:srgbClr val="000099"/>
                </a:solidFill>
              </a:rPr>
              <a:t>l </a:t>
            </a:r>
            <a:r>
              <a:rPr lang="it-IT" sz="2400" dirty="0">
                <a:solidFill>
                  <a:srgbClr val="000099"/>
                </a:solidFill>
              </a:rPr>
              <a:t>termine </a:t>
            </a:r>
            <a:r>
              <a:rPr lang="it-IT" sz="2400" b="1" i="1" dirty="0">
                <a:solidFill>
                  <a:srgbClr val="C00000"/>
                </a:solidFill>
              </a:rPr>
              <a:t>Scienza delle Macromolecole</a:t>
            </a:r>
            <a:r>
              <a:rPr lang="it-IT" sz="2400" dirty="0">
                <a:solidFill>
                  <a:srgbClr val="C00000"/>
                </a:solidFill>
              </a:rPr>
              <a:t> </a:t>
            </a:r>
            <a:r>
              <a:rPr lang="it-IT" sz="2400" dirty="0">
                <a:solidFill>
                  <a:srgbClr val="000099"/>
                </a:solidFill>
              </a:rPr>
              <a:t>si applica sostanzialmente a studi su sistemi molecolari di cui si riconosce la natura “</a:t>
            </a:r>
            <a:r>
              <a:rPr lang="it-IT" sz="2400" b="1" dirty="0">
                <a:solidFill>
                  <a:srgbClr val="C00000"/>
                </a:solidFill>
              </a:rPr>
              <a:t>lunga</a:t>
            </a:r>
            <a:r>
              <a:rPr lang="it-IT" sz="2400" dirty="0">
                <a:solidFill>
                  <a:srgbClr val="000099"/>
                </a:solidFill>
              </a:rPr>
              <a:t>” delle molecole.</a:t>
            </a:r>
          </a:p>
        </p:txBody>
      </p:sp>
    </p:spTree>
    <p:extLst>
      <p:ext uri="{BB962C8B-B14F-4D97-AF65-F5344CB8AC3E}">
        <p14:creationId xmlns:p14="http://schemas.microsoft.com/office/powerpoint/2010/main" val="156327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683568" y="1844824"/>
            <a:ext cx="3096344" cy="2774646"/>
          </a:xfrm>
          <a:prstGeom prst="rect">
            <a:avLst/>
          </a:prstGeom>
          <a:noFill/>
          <a:ln w="9525">
            <a:noFill/>
            <a:miter lim="800000"/>
            <a:headEnd/>
            <a:tailEnd/>
          </a:ln>
        </p:spPr>
      </p:pic>
      <p:pic>
        <p:nvPicPr>
          <p:cNvPr id="20484" name="Picture 4" descr="http://upload.wikimedia.org/wikipedia/commons/0/03/Single_Polymer_Chains_AFM.jpg"/>
          <p:cNvPicPr>
            <a:picLocks noChangeAspect="1" noChangeArrowheads="1"/>
          </p:cNvPicPr>
          <p:nvPr/>
        </p:nvPicPr>
        <p:blipFill>
          <a:blip r:embed="rId3" cstate="print"/>
          <a:srcRect/>
          <a:stretch>
            <a:fillRect/>
          </a:stretch>
        </p:blipFill>
        <p:spPr bwMode="auto">
          <a:xfrm>
            <a:off x="4860032" y="1628800"/>
            <a:ext cx="3096344" cy="3096344"/>
          </a:xfrm>
          <a:prstGeom prst="rect">
            <a:avLst/>
          </a:prstGeom>
          <a:noFill/>
        </p:spPr>
      </p:pic>
      <p:sp>
        <p:nvSpPr>
          <p:cNvPr id="4" name="CasellaDiTesto 3"/>
          <p:cNvSpPr txBox="1"/>
          <p:nvPr/>
        </p:nvSpPr>
        <p:spPr>
          <a:xfrm>
            <a:off x="899592" y="5085184"/>
            <a:ext cx="7344816" cy="830997"/>
          </a:xfrm>
          <a:prstGeom prst="rect">
            <a:avLst/>
          </a:prstGeom>
          <a:noFill/>
        </p:spPr>
        <p:txBody>
          <a:bodyPr wrap="square" rtlCol="0">
            <a:spAutoFit/>
          </a:bodyPr>
          <a:lstStyle/>
          <a:p>
            <a:pPr algn="ctr"/>
            <a:r>
              <a:rPr lang="it-IT" sz="2400" b="1" dirty="0" smtClean="0">
                <a:solidFill>
                  <a:srgbClr val="C00000"/>
                </a:solidFill>
              </a:rPr>
              <a:t>Immagini di polimeri ottenute mediante microscopia a forza atomica (AFM)</a:t>
            </a:r>
            <a:endParaRPr lang="it-IT" sz="2400" b="1" dirty="0">
              <a:solidFill>
                <a:srgbClr val="C00000"/>
              </a:solidFill>
            </a:endParaRPr>
          </a:p>
        </p:txBody>
      </p:sp>
      <p:sp>
        <p:nvSpPr>
          <p:cNvPr id="5" name="CasellaDiTesto 4"/>
          <p:cNvSpPr txBox="1"/>
          <p:nvPr/>
        </p:nvSpPr>
        <p:spPr>
          <a:xfrm>
            <a:off x="1979712" y="620688"/>
            <a:ext cx="5521448" cy="523220"/>
          </a:xfrm>
          <a:prstGeom prst="rect">
            <a:avLst/>
          </a:prstGeom>
          <a:noFill/>
        </p:spPr>
        <p:txBody>
          <a:bodyPr wrap="none" rtlCol="0">
            <a:spAutoFit/>
          </a:bodyPr>
          <a:lstStyle/>
          <a:p>
            <a:r>
              <a:rPr lang="it-IT" sz="2800" b="1" dirty="0" smtClean="0">
                <a:solidFill>
                  <a:srgbClr val="0000FF"/>
                </a:solidFill>
              </a:rPr>
              <a:t>Oggi i polimeri si possono </a:t>
            </a:r>
            <a:r>
              <a:rPr lang="it-IT" sz="2800" b="1" dirty="0" smtClean="0">
                <a:solidFill>
                  <a:srgbClr val="C00000"/>
                </a:solidFill>
              </a:rPr>
              <a:t>“vedere”:</a:t>
            </a:r>
            <a:endParaRPr lang="it-IT" sz="2800" b="1" dirty="0">
              <a:solidFill>
                <a:srgbClr val="C00000"/>
              </a:solidFill>
            </a:endParaRPr>
          </a:p>
        </p:txBody>
      </p:sp>
    </p:spTree>
    <p:extLst>
      <p:ext uri="{BB962C8B-B14F-4D97-AF65-F5344CB8AC3E}">
        <p14:creationId xmlns:p14="http://schemas.microsoft.com/office/powerpoint/2010/main" val="417623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1750" y="1340768"/>
            <a:ext cx="3720854" cy="5016758"/>
          </a:xfrm>
          <a:prstGeom prst="rect">
            <a:avLst/>
          </a:prstGeom>
        </p:spPr>
        <p:txBody>
          <a:bodyPr wrap="square">
            <a:spAutoFit/>
          </a:bodyPr>
          <a:lstStyle/>
          <a:p>
            <a:pPr algn="just"/>
            <a:r>
              <a:rPr lang="it-IT" sz="2000" b="1" dirty="0" smtClean="0">
                <a:solidFill>
                  <a:srgbClr val="000099"/>
                </a:solidFill>
              </a:rPr>
              <a:t>Charles Goodyear</a:t>
            </a:r>
            <a:r>
              <a:rPr lang="it-IT" sz="2000" dirty="0" smtClean="0">
                <a:solidFill>
                  <a:srgbClr val="000099"/>
                </a:solidFill>
              </a:rPr>
              <a:t> scoprì empiricamente la vulcanizzazione del caucciù (gomma naturale) (1839).</a:t>
            </a:r>
          </a:p>
          <a:p>
            <a:pPr algn="just"/>
            <a:endParaRPr lang="it-IT" sz="2000" dirty="0" smtClean="0">
              <a:solidFill>
                <a:srgbClr val="000099"/>
              </a:solidFill>
            </a:endParaRPr>
          </a:p>
          <a:p>
            <a:pPr algn="just"/>
            <a:endParaRPr lang="it-IT" sz="2000" dirty="0">
              <a:solidFill>
                <a:srgbClr val="000099"/>
              </a:solidFill>
            </a:endParaRPr>
          </a:p>
          <a:p>
            <a:pPr algn="just"/>
            <a:endParaRPr lang="it-IT" sz="2000" dirty="0" smtClean="0">
              <a:solidFill>
                <a:srgbClr val="000099"/>
              </a:solidFill>
            </a:endParaRPr>
          </a:p>
          <a:p>
            <a:pPr algn="just"/>
            <a:r>
              <a:rPr lang="it-IT" sz="2000" dirty="0" smtClean="0">
                <a:solidFill>
                  <a:srgbClr val="000099"/>
                </a:solidFill>
              </a:rPr>
              <a:t> </a:t>
            </a:r>
            <a:r>
              <a:rPr lang="it-IT" sz="2000" b="1" dirty="0" err="1" smtClean="0">
                <a:solidFill>
                  <a:srgbClr val="000099"/>
                </a:solidFill>
              </a:rPr>
              <a:t>Schönbein</a:t>
            </a:r>
            <a:r>
              <a:rPr lang="it-IT" sz="2000" dirty="0" smtClean="0">
                <a:solidFill>
                  <a:srgbClr val="000099"/>
                </a:solidFill>
              </a:rPr>
              <a:t> ottenne la nitrocellulosa nel 1845.</a:t>
            </a:r>
          </a:p>
          <a:p>
            <a:pPr algn="just"/>
            <a:endParaRPr lang="it-IT" sz="2000" dirty="0" smtClean="0">
              <a:solidFill>
                <a:srgbClr val="000099"/>
              </a:solidFill>
            </a:endParaRPr>
          </a:p>
          <a:p>
            <a:pPr algn="just"/>
            <a:endParaRPr lang="it-IT" sz="2000" dirty="0">
              <a:solidFill>
                <a:srgbClr val="000099"/>
              </a:solidFill>
            </a:endParaRPr>
          </a:p>
          <a:p>
            <a:pPr algn="just"/>
            <a:r>
              <a:rPr lang="it-IT" sz="2000" dirty="0" smtClean="0">
                <a:solidFill>
                  <a:srgbClr val="000099"/>
                </a:solidFill>
              </a:rPr>
              <a:t>I fratelli </a:t>
            </a:r>
            <a:r>
              <a:rPr lang="it-IT" sz="2000" b="1" dirty="0" err="1" smtClean="0">
                <a:solidFill>
                  <a:srgbClr val="000099"/>
                </a:solidFill>
              </a:rPr>
              <a:t>Hyatt</a:t>
            </a:r>
            <a:r>
              <a:rPr lang="it-IT" sz="2000" dirty="0" smtClean="0">
                <a:solidFill>
                  <a:srgbClr val="000099"/>
                </a:solidFill>
              </a:rPr>
              <a:t> produssero la </a:t>
            </a:r>
            <a:r>
              <a:rPr lang="it-IT" sz="2000" b="1" dirty="0" smtClean="0">
                <a:solidFill>
                  <a:srgbClr val="000099"/>
                </a:solidFill>
              </a:rPr>
              <a:t>celluloide</a:t>
            </a:r>
            <a:r>
              <a:rPr lang="it-IT" sz="2000" dirty="0" smtClean="0">
                <a:solidFill>
                  <a:srgbClr val="000099"/>
                </a:solidFill>
              </a:rPr>
              <a:t> (</a:t>
            </a:r>
            <a:r>
              <a:rPr lang="it-IT" sz="2000" dirty="0" err="1" smtClean="0">
                <a:solidFill>
                  <a:srgbClr val="000099"/>
                </a:solidFill>
              </a:rPr>
              <a:t>dinitrato</a:t>
            </a:r>
            <a:r>
              <a:rPr lang="it-IT" sz="2000" dirty="0" smtClean="0">
                <a:solidFill>
                  <a:srgbClr val="000099"/>
                </a:solidFill>
              </a:rPr>
              <a:t> di cellulosa modificato con canfora) come sostituto dell’avorio (1869).</a:t>
            </a:r>
          </a:p>
          <a:p>
            <a:pPr algn="just"/>
            <a:endParaRPr lang="it-IT" sz="2000" dirty="0" smtClean="0">
              <a:solidFill>
                <a:srgbClr val="00009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492896"/>
            <a:ext cx="1736340" cy="234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511750" y="231031"/>
            <a:ext cx="8092698" cy="461665"/>
          </a:xfrm>
          <a:prstGeom prst="rect">
            <a:avLst/>
          </a:prstGeom>
        </p:spPr>
        <p:txBody>
          <a:bodyPr wrap="square">
            <a:spAutoFit/>
          </a:bodyPr>
          <a:lstStyle/>
          <a:p>
            <a:pPr lvl="0" algn="ctr"/>
            <a:r>
              <a:rPr lang="it-IT" sz="2400" b="1" i="1" dirty="0">
                <a:solidFill>
                  <a:srgbClr val="C00000"/>
                </a:solidFill>
              </a:rPr>
              <a:t>Inizi della Scienza delle Macromolecole</a:t>
            </a:r>
          </a:p>
        </p:txBody>
      </p:sp>
      <p:sp>
        <p:nvSpPr>
          <p:cNvPr id="4" name="Rettangolo 3"/>
          <p:cNvSpPr/>
          <p:nvPr/>
        </p:nvSpPr>
        <p:spPr>
          <a:xfrm>
            <a:off x="6253854" y="4941168"/>
            <a:ext cx="2549096" cy="369332"/>
          </a:xfrm>
          <a:prstGeom prst="rect">
            <a:avLst/>
          </a:prstGeom>
        </p:spPr>
        <p:txBody>
          <a:bodyPr wrap="none">
            <a:spAutoFit/>
          </a:bodyPr>
          <a:lstStyle/>
          <a:p>
            <a:r>
              <a:rPr lang="en-GB" dirty="0">
                <a:latin typeface="Blackadder ITC" panose="04020505051007020D02" pitchFamily="82" charset="0"/>
              </a:rPr>
              <a:t>Christian Friedrich </a:t>
            </a:r>
            <a:r>
              <a:rPr lang="en-GB" dirty="0" err="1">
                <a:latin typeface="Blackadder ITC" panose="04020505051007020D02" pitchFamily="82" charset="0"/>
              </a:rPr>
              <a:t>Schönbein</a:t>
            </a:r>
            <a:endParaRPr lang="en-GB" dirty="0">
              <a:latin typeface="Blackadder ITC" panose="04020505051007020D02" pitchFamily="8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36711"/>
            <a:ext cx="1736340" cy="252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529" y="4229412"/>
            <a:ext cx="1619250"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176635" y="6022256"/>
            <a:ext cx="2239716" cy="369332"/>
          </a:xfrm>
          <a:prstGeom prst="rect">
            <a:avLst/>
          </a:prstGeom>
        </p:spPr>
        <p:txBody>
          <a:bodyPr wrap="none">
            <a:spAutoFit/>
          </a:bodyPr>
          <a:lstStyle/>
          <a:p>
            <a:r>
              <a:rPr lang="en-GB" i="1" dirty="0" err="1" smtClean="0">
                <a:solidFill>
                  <a:srgbClr val="000099"/>
                </a:solidFill>
                <a:latin typeface="Calibri" panose="020F0502020204030204" pitchFamily="34" charset="0"/>
              </a:rPr>
              <a:t>Bambola</a:t>
            </a:r>
            <a:r>
              <a:rPr lang="en-GB" i="1" dirty="0" smtClean="0">
                <a:solidFill>
                  <a:srgbClr val="000099"/>
                </a:solidFill>
                <a:latin typeface="Calibri" panose="020F0502020204030204" pitchFamily="34" charset="0"/>
              </a:rPr>
              <a:t> di </a:t>
            </a:r>
            <a:r>
              <a:rPr lang="en-GB" i="1" dirty="0" err="1" smtClean="0">
                <a:solidFill>
                  <a:srgbClr val="000099"/>
                </a:solidFill>
                <a:latin typeface="Calibri" panose="020F0502020204030204" pitchFamily="34" charset="0"/>
              </a:rPr>
              <a:t>celluloide</a:t>
            </a:r>
            <a:endParaRPr lang="en-GB" i="1" dirty="0">
              <a:solidFill>
                <a:srgbClr val="00009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116632"/>
            <a:ext cx="7848872" cy="4708981"/>
          </a:xfrm>
          <a:prstGeom prst="rect">
            <a:avLst/>
          </a:prstGeom>
        </p:spPr>
        <p:txBody>
          <a:bodyPr wrap="square">
            <a:spAutoFit/>
          </a:bodyPr>
          <a:lstStyle/>
          <a:p>
            <a:pPr lvl="0" algn="just"/>
            <a:r>
              <a:rPr lang="it-IT" sz="2000" dirty="0">
                <a:solidFill>
                  <a:srgbClr val="000099"/>
                </a:solidFill>
              </a:rPr>
              <a:t>Il riscaldamento della gomma per estensione (osservato da </a:t>
            </a:r>
            <a:r>
              <a:rPr lang="it-IT" sz="2000" b="1" dirty="0" err="1">
                <a:solidFill>
                  <a:srgbClr val="000099"/>
                </a:solidFill>
              </a:rPr>
              <a:t>Gough</a:t>
            </a:r>
            <a:r>
              <a:rPr lang="it-IT" sz="2000" dirty="0">
                <a:solidFill>
                  <a:srgbClr val="000099"/>
                </a:solidFill>
              </a:rPr>
              <a:t> nel 1805) fu studiato nel 1850 da </a:t>
            </a:r>
            <a:r>
              <a:rPr lang="it-IT" sz="2000" b="1" dirty="0">
                <a:solidFill>
                  <a:srgbClr val="000099"/>
                </a:solidFill>
              </a:rPr>
              <a:t>W. Thomson (Lord Kelvin)</a:t>
            </a:r>
            <a:r>
              <a:rPr lang="it-IT" sz="2000" dirty="0">
                <a:solidFill>
                  <a:srgbClr val="000099"/>
                </a:solidFill>
              </a:rPr>
              <a:t> e </a:t>
            </a:r>
            <a:r>
              <a:rPr lang="it-IT" sz="2000" b="1" dirty="0">
                <a:solidFill>
                  <a:srgbClr val="000099"/>
                </a:solidFill>
              </a:rPr>
              <a:t>Joule</a:t>
            </a:r>
            <a:r>
              <a:rPr lang="it-IT" sz="2000" dirty="0">
                <a:solidFill>
                  <a:srgbClr val="000099"/>
                </a:solidFill>
              </a:rPr>
              <a:t>.    </a:t>
            </a:r>
            <a:endParaRPr lang="it-IT" sz="2000" dirty="0" smtClean="0">
              <a:solidFill>
                <a:srgbClr val="000099"/>
              </a:solidFill>
            </a:endParaRPr>
          </a:p>
          <a:p>
            <a:pPr lvl="0" algn="just"/>
            <a:endParaRPr lang="it-IT" sz="2000" b="1" dirty="0">
              <a:solidFill>
                <a:srgbClr val="000099"/>
              </a:solidFill>
            </a:endParaRPr>
          </a:p>
          <a:p>
            <a:pPr lvl="0" algn="just"/>
            <a:endParaRPr lang="it-IT" sz="2000" b="1" dirty="0" smtClean="0">
              <a:solidFill>
                <a:srgbClr val="000099"/>
              </a:solidFill>
            </a:endParaRPr>
          </a:p>
          <a:p>
            <a:pPr lvl="0" algn="just"/>
            <a:endParaRPr lang="it-IT" sz="2000" b="1" dirty="0">
              <a:solidFill>
                <a:srgbClr val="000099"/>
              </a:solidFill>
            </a:endParaRPr>
          </a:p>
          <a:p>
            <a:pPr lvl="0" algn="just"/>
            <a:endParaRPr lang="it-IT" sz="2000" b="1" dirty="0" smtClean="0">
              <a:solidFill>
                <a:srgbClr val="000099"/>
              </a:solidFill>
            </a:endParaRPr>
          </a:p>
          <a:p>
            <a:pPr lvl="0" algn="just"/>
            <a:endParaRPr lang="it-IT" sz="2000" b="1" dirty="0">
              <a:solidFill>
                <a:srgbClr val="000099"/>
              </a:solidFill>
            </a:endParaRPr>
          </a:p>
          <a:p>
            <a:pPr lvl="0" algn="just"/>
            <a:endParaRPr lang="it-IT" sz="2000" b="1" dirty="0" smtClean="0">
              <a:solidFill>
                <a:srgbClr val="000099"/>
              </a:solidFill>
            </a:endParaRPr>
          </a:p>
          <a:p>
            <a:pPr lvl="0" algn="just"/>
            <a:endParaRPr lang="it-IT" sz="2000" b="1" dirty="0">
              <a:solidFill>
                <a:srgbClr val="000099"/>
              </a:solidFill>
            </a:endParaRPr>
          </a:p>
          <a:p>
            <a:pPr lvl="0" algn="just"/>
            <a:endParaRPr lang="it-IT" sz="2000" b="1" dirty="0" smtClean="0">
              <a:solidFill>
                <a:srgbClr val="000099"/>
              </a:solidFill>
            </a:endParaRPr>
          </a:p>
          <a:p>
            <a:pPr lvl="0" algn="just"/>
            <a:r>
              <a:rPr lang="it-IT" sz="2000" b="1" dirty="0" err="1" smtClean="0">
                <a:solidFill>
                  <a:srgbClr val="000099"/>
                </a:solidFill>
              </a:rPr>
              <a:t>Marcelin</a:t>
            </a:r>
            <a:r>
              <a:rPr lang="it-IT" sz="2000" b="1" dirty="0" smtClean="0">
                <a:solidFill>
                  <a:srgbClr val="000099"/>
                </a:solidFill>
              </a:rPr>
              <a:t> </a:t>
            </a:r>
            <a:r>
              <a:rPr lang="it-IT" sz="2000" b="1" dirty="0" err="1" smtClean="0">
                <a:solidFill>
                  <a:srgbClr val="000099"/>
                </a:solidFill>
              </a:rPr>
              <a:t>Berthelot</a:t>
            </a:r>
            <a:r>
              <a:rPr lang="it-IT" sz="2000" dirty="0" smtClean="0">
                <a:solidFill>
                  <a:srgbClr val="000099"/>
                </a:solidFill>
              </a:rPr>
              <a:t> </a:t>
            </a:r>
            <a:r>
              <a:rPr lang="it-IT" sz="2000" dirty="0">
                <a:solidFill>
                  <a:srgbClr val="000099"/>
                </a:solidFill>
              </a:rPr>
              <a:t>(1827–1907) presentò nel 1863 la prima relazione sulla polimerizzazione (adottando il termine proposto da </a:t>
            </a:r>
            <a:r>
              <a:rPr lang="it-IT" sz="2000" b="1" dirty="0" err="1">
                <a:solidFill>
                  <a:srgbClr val="000099"/>
                </a:solidFill>
              </a:rPr>
              <a:t>Berzelius</a:t>
            </a:r>
            <a:r>
              <a:rPr lang="it-IT" sz="2000" dirty="0">
                <a:solidFill>
                  <a:srgbClr val="000099"/>
                </a:solidFill>
              </a:rPr>
              <a:t>).  </a:t>
            </a:r>
            <a:r>
              <a:rPr lang="it-IT" sz="2000" b="1" dirty="0" err="1">
                <a:solidFill>
                  <a:srgbClr val="000099"/>
                </a:solidFill>
              </a:rPr>
              <a:t>Berthelot</a:t>
            </a:r>
            <a:r>
              <a:rPr lang="it-IT" sz="2000" dirty="0">
                <a:solidFill>
                  <a:srgbClr val="000099"/>
                </a:solidFill>
              </a:rPr>
              <a:t> affermò che  “</a:t>
            </a:r>
            <a:r>
              <a:rPr lang="it-IT" sz="2000" dirty="0" err="1">
                <a:solidFill>
                  <a:srgbClr val="000099"/>
                </a:solidFill>
              </a:rPr>
              <a:t>all</a:t>
            </a:r>
            <a:r>
              <a:rPr lang="it-IT" sz="2000" dirty="0">
                <a:solidFill>
                  <a:srgbClr val="000099"/>
                </a:solidFill>
              </a:rPr>
              <a:t> </a:t>
            </a:r>
            <a:r>
              <a:rPr lang="it-IT" sz="2000" dirty="0" err="1">
                <a:solidFill>
                  <a:srgbClr val="000099"/>
                </a:solidFill>
              </a:rPr>
              <a:t>compounds</a:t>
            </a:r>
            <a:r>
              <a:rPr lang="it-IT" sz="2000" dirty="0">
                <a:solidFill>
                  <a:srgbClr val="000099"/>
                </a:solidFill>
              </a:rPr>
              <a:t> </a:t>
            </a:r>
            <a:r>
              <a:rPr lang="it-IT" sz="2000" dirty="0" err="1">
                <a:solidFill>
                  <a:srgbClr val="000099"/>
                </a:solidFill>
              </a:rPr>
              <a:t>able</a:t>
            </a:r>
            <a:r>
              <a:rPr lang="it-IT" sz="2000" dirty="0">
                <a:solidFill>
                  <a:srgbClr val="000099"/>
                </a:solidFill>
              </a:rPr>
              <a:t> to </a:t>
            </a:r>
            <a:r>
              <a:rPr lang="it-IT" sz="2000" dirty="0" err="1">
                <a:solidFill>
                  <a:srgbClr val="000099"/>
                </a:solidFill>
              </a:rPr>
              <a:t>add</a:t>
            </a:r>
            <a:r>
              <a:rPr lang="it-IT" sz="2000" dirty="0">
                <a:solidFill>
                  <a:srgbClr val="000099"/>
                </a:solidFill>
              </a:rPr>
              <a:t> </a:t>
            </a:r>
            <a:r>
              <a:rPr lang="it-IT" sz="2000" dirty="0" err="1">
                <a:solidFill>
                  <a:srgbClr val="000099"/>
                </a:solidFill>
              </a:rPr>
              <a:t>hydrogen</a:t>
            </a:r>
            <a:r>
              <a:rPr lang="it-IT" sz="2000" dirty="0">
                <a:solidFill>
                  <a:srgbClr val="000099"/>
                </a:solidFill>
              </a:rPr>
              <a:t>, </a:t>
            </a:r>
            <a:r>
              <a:rPr lang="it-IT" sz="2000" dirty="0" err="1">
                <a:solidFill>
                  <a:srgbClr val="000099"/>
                </a:solidFill>
              </a:rPr>
              <a:t>chlorine</a:t>
            </a:r>
            <a:r>
              <a:rPr lang="it-IT" sz="2000" dirty="0">
                <a:solidFill>
                  <a:srgbClr val="000099"/>
                </a:solidFill>
              </a:rPr>
              <a:t>, water, must be </a:t>
            </a:r>
            <a:r>
              <a:rPr lang="it-IT" sz="2000" dirty="0" err="1">
                <a:solidFill>
                  <a:srgbClr val="000099"/>
                </a:solidFill>
              </a:rPr>
              <a:t>able</a:t>
            </a:r>
            <a:r>
              <a:rPr lang="it-IT" sz="2000" dirty="0">
                <a:solidFill>
                  <a:srgbClr val="000099"/>
                </a:solidFill>
              </a:rPr>
              <a:t> to </a:t>
            </a:r>
            <a:r>
              <a:rPr lang="it-IT" sz="2000" dirty="0" err="1">
                <a:solidFill>
                  <a:srgbClr val="000099"/>
                </a:solidFill>
              </a:rPr>
              <a:t>add</a:t>
            </a:r>
            <a:r>
              <a:rPr lang="it-IT" sz="2000" dirty="0">
                <a:solidFill>
                  <a:srgbClr val="000099"/>
                </a:solidFill>
              </a:rPr>
              <a:t> </a:t>
            </a:r>
            <a:r>
              <a:rPr lang="it-IT" sz="2000" dirty="0" err="1">
                <a:solidFill>
                  <a:srgbClr val="000099"/>
                </a:solidFill>
              </a:rPr>
              <a:t>molecules</a:t>
            </a:r>
            <a:r>
              <a:rPr lang="it-IT" sz="2000" dirty="0">
                <a:solidFill>
                  <a:srgbClr val="000099"/>
                </a:solidFill>
              </a:rPr>
              <a:t> </a:t>
            </a:r>
            <a:r>
              <a:rPr lang="it-IT" sz="2000" dirty="0" err="1">
                <a:solidFill>
                  <a:srgbClr val="000099"/>
                </a:solidFill>
              </a:rPr>
              <a:t>identical</a:t>
            </a:r>
            <a:r>
              <a:rPr lang="it-IT" sz="2000" dirty="0">
                <a:solidFill>
                  <a:srgbClr val="000099"/>
                </a:solidFill>
              </a:rPr>
              <a:t> to </a:t>
            </a:r>
            <a:r>
              <a:rPr lang="it-IT" sz="2000" dirty="0" err="1">
                <a:solidFill>
                  <a:srgbClr val="000099"/>
                </a:solidFill>
              </a:rPr>
              <a:t>themselves</a:t>
            </a:r>
            <a:r>
              <a:rPr lang="it-IT" sz="2000" dirty="0">
                <a:solidFill>
                  <a:srgbClr val="000099"/>
                </a:solidFill>
              </a:rPr>
              <a:t>”.   Parole profetiche, ma dimenticate per 60 anni</a:t>
            </a:r>
            <a:r>
              <a:rPr lang="it-IT" sz="2000" dirty="0" smtClean="0">
                <a:solidFill>
                  <a:srgbClr val="000099"/>
                </a:solidFill>
              </a:rPr>
              <a:t>.</a:t>
            </a:r>
            <a:endParaRPr lang="it-IT" sz="2000" dirty="0">
              <a:solidFill>
                <a:srgbClr val="00009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1296144" cy="206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303" y="836712"/>
            <a:ext cx="1407405" cy="21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940152" y="2021837"/>
            <a:ext cx="2119298" cy="369332"/>
          </a:xfrm>
          <a:prstGeom prst="rect">
            <a:avLst/>
          </a:prstGeom>
        </p:spPr>
        <p:txBody>
          <a:bodyPr wrap="none">
            <a:spAutoFit/>
          </a:bodyPr>
          <a:lstStyle/>
          <a:p>
            <a:r>
              <a:rPr lang="en-GB" i="1" dirty="0">
                <a:solidFill>
                  <a:srgbClr val="000099"/>
                </a:solidFill>
              </a:rPr>
              <a:t>James Prescott Joule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509120"/>
            <a:ext cx="1656184" cy="207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283968" y="5363333"/>
            <a:ext cx="2037674" cy="369332"/>
          </a:xfrm>
          <a:prstGeom prst="rect">
            <a:avLst/>
          </a:prstGeom>
        </p:spPr>
        <p:txBody>
          <a:bodyPr wrap="none">
            <a:spAutoFit/>
          </a:bodyPr>
          <a:lstStyle/>
          <a:p>
            <a:r>
              <a:rPr lang="it-IT" i="1" dirty="0" err="1">
                <a:solidFill>
                  <a:srgbClr val="000099"/>
                </a:solidFill>
              </a:rPr>
              <a:t>Marcelin</a:t>
            </a:r>
            <a:r>
              <a:rPr lang="it-IT" i="1" dirty="0">
                <a:solidFill>
                  <a:srgbClr val="000099"/>
                </a:solidFill>
              </a:rPr>
              <a:t> </a:t>
            </a:r>
            <a:r>
              <a:rPr lang="it-IT" i="1" dirty="0" err="1">
                <a:solidFill>
                  <a:srgbClr val="000099"/>
                </a:solidFill>
              </a:rPr>
              <a:t>Berthelot</a:t>
            </a:r>
            <a:r>
              <a:rPr lang="it-IT" i="1" dirty="0">
                <a:solidFill>
                  <a:srgbClr val="000099"/>
                </a:solidFill>
              </a:rPr>
              <a:t> </a:t>
            </a:r>
            <a:endParaRPr lang="en-GB" i="1" dirty="0"/>
          </a:p>
        </p:txBody>
      </p:sp>
    </p:spTree>
    <p:extLst>
      <p:ext uri="{BB962C8B-B14F-4D97-AF65-F5344CB8AC3E}">
        <p14:creationId xmlns:p14="http://schemas.microsoft.com/office/powerpoint/2010/main" val="399062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76672"/>
            <a:ext cx="8352928" cy="5940088"/>
          </a:xfrm>
          <a:prstGeom prst="rect">
            <a:avLst/>
          </a:prstGeom>
        </p:spPr>
        <p:txBody>
          <a:bodyPr wrap="square">
            <a:spAutoFit/>
          </a:bodyPr>
          <a:lstStyle/>
          <a:p>
            <a:pPr lvl="0" algn="just"/>
            <a:r>
              <a:rPr lang="it-IT" sz="2000" dirty="0">
                <a:solidFill>
                  <a:srgbClr val="000099"/>
                </a:solidFill>
              </a:rPr>
              <a:t>Agli inizi del 1900 fu sintetizzato il primo elastomero (a base di isoprene) e la prima plastica sintetica: la resina fenolica </a:t>
            </a:r>
            <a:r>
              <a:rPr lang="it-IT" sz="2000" b="1" dirty="0">
                <a:solidFill>
                  <a:srgbClr val="000099"/>
                </a:solidFill>
              </a:rPr>
              <a:t>Bakelite® </a:t>
            </a:r>
            <a:r>
              <a:rPr lang="it-IT" sz="2000" dirty="0">
                <a:solidFill>
                  <a:srgbClr val="000099"/>
                </a:solidFill>
              </a:rPr>
              <a:t>brevettata da </a:t>
            </a:r>
            <a:r>
              <a:rPr lang="it-IT" sz="2000" b="1" dirty="0">
                <a:solidFill>
                  <a:srgbClr val="000099"/>
                </a:solidFill>
              </a:rPr>
              <a:t>Leo </a:t>
            </a:r>
            <a:r>
              <a:rPr lang="it-IT" sz="2000" b="1" dirty="0" err="1">
                <a:solidFill>
                  <a:srgbClr val="000099"/>
                </a:solidFill>
              </a:rPr>
              <a:t>Baekeland</a:t>
            </a:r>
            <a:r>
              <a:rPr lang="it-IT" sz="2000" dirty="0">
                <a:solidFill>
                  <a:srgbClr val="000099"/>
                </a:solidFill>
              </a:rPr>
              <a:t> nel 1907, belga trasferitosi negli USA. </a:t>
            </a: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endParaRPr lang="it-IT" sz="2000" dirty="0" smtClean="0">
              <a:solidFill>
                <a:srgbClr val="000099"/>
              </a:solidFill>
            </a:endParaRPr>
          </a:p>
          <a:p>
            <a:pPr lvl="0" algn="just"/>
            <a:endParaRPr lang="it-IT" sz="2000" dirty="0">
              <a:solidFill>
                <a:srgbClr val="000099"/>
              </a:solidFill>
            </a:endParaRPr>
          </a:p>
          <a:p>
            <a:pPr lvl="0" algn="just"/>
            <a:r>
              <a:rPr lang="it-IT" sz="2000" dirty="0" smtClean="0">
                <a:solidFill>
                  <a:srgbClr val="000099"/>
                </a:solidFill>
              </a:rPr>
              <a:t>tutto </a:t>
            </a:r>
            <a:r>
              <a:rPr lang="it-IT" sz="2000" dirty="0">
                <a:solidFill>
                  <a:srgbClr val="000099"/>
                </a:solidFill>
              </a:rPr>
              <a:t>ciò senza rendersi conto della </a:t>
            </a:r>
            <a:r>
              <a:rPr lang="it-IT" sz="2000" b="1" dirty="0">
                <a:solidFill>
                  <a:srgbClr val="000099"/>
                </a:solidFill>
              </a:rPr>
              <a:t>natura macromolecolare </a:t>
            </a:r>
            <a:r>
              <a:rPr lang="it-IT" sz="2000" dirty="0">
                <a:solidFill>
                  <a:srgbClr val="000099"/>
                </a:solidFill>
              </a:rPr>
              <a:t>dei prodotti.</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49182"/>
            <a:ext cx="3542632" cy="19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881455"/>
            <a:ext cx="1533854" cy="212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4572000" y="2741064"/>
            <a:ext cx="1730987" cy="400110"/>
          </a:xfrm>
          <a:prstGeom prst="rect">
            <a:avLst/>
          </a:prstGeom>
        </p:spPr>
        <p:txBody>
          <a:bodyPr wrap="none">
            <a:spAutoFit/>
          </a:bodyPr>
          <a:lstStyle/>
          <a:p>
            <a:r>
              <a:rPr lang="it-IT" sz="2000" i="1" dirty="0">
                <a:solidFill>
                  <a:srgbClr val="000099"/>
                </a:solidFill>
              </a:rPr>
              <a:t>Leo </a:t>
            </a:r>
            <a:r>
              <a:rPr lang="it-IT" sz="2000" i="1" dirty="0" err="1">
                <a:solidFill>
                  <a:srgbClr val="000099"/>
                </a:solidFill>
              </a:rPr>
              <a:t>Baekeland</a:t>
            </a:r>
            <a:endParaRPr lang="en-GB" i="1" dirty="0"/>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437112"/>
            <a:ext cx="1770280" cy="121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446063"/>
            <a:ext cx="1959848" cy="121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450538"/>
            <a:ext cx="1734301"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4167" y="4443497"/>
            <a:ext cx="1602976" cy="121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31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2018</Words>
  <Application>Microsoft Office PowerPoint</Application>
  <PresentationFormat>Presentazione su schermo (4:3)</PresentationFormat>
  <Paragraphs>141</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CHIMICA DELLE MACROMOLECOLE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Roberto Rizzo</cp:lastModifiedBy>
  <cp:revision>155</cp:revision>
  <dcterms:created xsi:type="dcterms:W3CDTF">2013-03-06T13:40:11Z</dcterms:created>
  <dcterms:modified xsi:type="dcterms:W3CDTF">2016-10-02T15:15:38Z</dcterms:modified>
</cp:coreProperties>
</file>