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78" r:id="rId5"/>
    <p:sldId id="279" r:id="rId6"/>
    <p:sldId id="280" r:id="rId7"/>
    <p:sldId id="259" r:id="rId8"/>
    <p:sldId id="260" r:id="rId9"/>
    <p:sldId id="261" r:id="rId10"/>
    <p:sldId id="262" r:id="rId11"/>
    <p:sldId id="263" r:id="rId12"/>
    <p:sldId id="275" r:id="rId13"/>
    <p:sldId id="281" r:id="rId14"/>
    <p:sldId id="282" r:id="rId15"/>
    <p:sldId id="283" r:id="rId16"/>
    <p:sldId id="284" r:id="rId17"/>
    <p:sldId id="285" r:id="rId18"/>
    <p:sldId id="286" r:id="rId19"/>
    <p:sldId id="287" r:id="rId20"/>
    <p:sldId id="264" r:id="rId21"/>
    <p:sldId id="265" r:id="rId22"/>
    <p:sldId id="266" r:id="rId23"/>
    <p:sldId id="267" r:id="rId24"/>
    <p:sldId id="268" r:id="rId25"/>
    <p:sldId id="269" r:id="rId26"/>
    <p:sldId id="270" r:id="rId27"/>
    <p:sldId id="277" r:id="rId28"/>
    <p:sldId id="290" r:id="rId29"/>
    <p:sldId id="276" r:id="rId30"/>
    <p:sldId id="291" r:id="rId31"/>
    <p:sldId id="292" r:id="rId32"/>
    <p:sldId id="271" r:id="rId33"/>
    <p:sldId id="272" r:id="rId34"/>
    <p:sldId id="273" r:id="rId35"/>
    <p:sldId id="274"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AC6"/>
    <a:srgbClr val="6600FF"/>
    <a:srgbClr val="0000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1" autoAdjust="0"/>
    <p:restoredTop sz="94660"/>
  </p:normalViewPr>
  <p:slideViewPr>
    <p:cSldViewPr>
      <p:cViewPr varScale="1">
        <p:scale>
          <a:sx n="74" d="100"/>
          <a:sy n="74" d="100"/>
        </p:scale>
        <p:origin x="-65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6.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C94C3-D060-46DF-AAB1-1FBFEEDF43A7}" type="datetimeFigureOut">
              <a:rPr lang="it-IT" smtClean="0"/>
              <a:pPr/>
              <a:t>12/10/2017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1F4D-C73E-4D7F-A7DC-E73F4FE757D2}" type="slidenum">
              <a:rPr lang="it-IT" smtClean="0"/>
              <a:pPr/>
              <a:t>‹N›</a:t>
            </a:fld>
            <a:endParaRPr lang="it-IT"/>
          </a:p>
        </p:txBody>
      </p:sp>
    </p:spTree>
    <p:extLst>
      <p:ext uri="{BB962C8B-B14F-4D97-AF65-F5344CB8AC3E}">
        <p14:creationId xmlns:p14="http://schemas.microsoft.com/office/powerpoint/2010/main" val="418746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06801F4D-C73E-4D7F-A7DC-E73F4FE757D2}" type="slidenum">
              <a:rPr lang="it-IT" smtClean="0"/>
              <a:pPr/>
              <a:t>23</a:t>
            </a:fld>
            <a:endParaRPr lang="it-IT"/>
          </a:p>
        </p:txBody>
      </p:sp>
    </p:spTree>
    <p:extLst>
      <p:ext uri="{BB962C8B-B14F-4D97-AF65-F5344CB8AC3E}">
        <p14:creationId xmlns:p14="http://schemas.microsoft.com/office/powerpoint/2010/main" val="207161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12/10/2017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6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B591-3D5F-4E4D-833E-FE020D8C45E8}" type="datetimeFigureOut">
              <a:rPr lang="it-IT" smtClean="0"/>
              <a:pPr/>
              <a:t>12/10/2017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0A4F-5E8A-4B85-B16C-3D99A9F181E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24.wmf"/><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3.wmf"/></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6.w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8132440" cy="1470025"/>
          </a:xfrm>
        </p:spPr>
        <p:txBody>
          <a:bodyPr/>
          <a:lstStyle/>
          <a:p>
            <a:r>
              <a:rPr lang="it-IT" b="1" dirty="0" smtClean="0">
                <a:solidFill>
                  <a:srgbClr val="170AC6"/>
                </a:solidFill>
                <a:latin typeface="Calibri" pitchFamily="34" charset="0"/>
              </a:rPr>
              <a:t>Massa molecolare dei polimeri</a:t>
            </a:r>
            <a:endParaRPr lang="it-IT" dirty="0">
              <a:solidFill>
                <a:srgbClr val="170AC6"/>
              </a:solidFill>
              <a:latin typeface="Calibri" pitchFamily="34" charset="0"/>
            </a:endParaRPr>
          </a:p>
        </p:txBody>
      </p:sp>
      <p:sp>
        <p:nvSpPr>
          <p:cNvPr id="6" name="Rettangolo 5"/>
          <p:cNvSpPr/>
          <p:nvPr/>
        </p:nvSpPr>
        <p:spPr>
          <a:xfrm>
            <a:off x="755576" y="2821578"/>
            <a:ext cx="8029400" cy="1754326"/>
          </a:xfrm>
          <a:prstGeom prst="rect">
            <a:avLst/>
          </a:prstGeom>
        </p:spPr>
        <p:txBody>
          <a:bodyPr wrap="square">
            <a:spAutoFit/>
          </a:bodyPr>
          <a:lstStyle/>
          <a:p>
            <a:pPr>
              <a:lnSpc>
                <a:spcPct val="150000"/>
              </a:lnSpc>
            </a:pPr>
            <a:r>
              <a:rPr lang="it-IT" sz="2400" dirty="0" smtClean="0">
                <a:solidFill>
                  <a:srgbClr val="170AC6"/>
                </a:solidFill>
              </a:rPr>
              <a:t>Il peso molecolare condiziona molte proprietà fisiche: </a:t>
            </a:r>
          </a:p>
          <a:p>
            <a:pPr>
              <a:lnSpc>
                <a:spcPct val="150000"/>
              </a:lnSpc>
            </a:pPr>
            <a:r>
              <a:rPr lang="it-IT" sz="2400" dirty="0" smtClean="0">
                <a:solidFill>
                  <a:srgbClr val="170AC6"/>
                </a:solidFill>
              </a:rPr>
              <a:t>temperatura di transizione: liquido →cera → gomma → solido;</a:t>
            </a:r>
          </a:p>
          <a:p>
            <a:pPr>
              <a:lnSpc>
                <a:spcPct val="150000"/>
              </a:lnSpc>
            </a:pPr>
            <a:r>
              <a:rPr lang="it-IT" sz="2400" dirty="0" smtClean="0">
                <a:solidFill>
                  <a:srgbClr val="170AC6"/>
                </a:solidFill>
              </a:rPr>
              <a:t>proprietà meccaniche : rigidità, forza, viscoelasticità</a:t>
            </a:r>
            <a:endParaRPr lang="it-IT" sz="2400" dirty="0">
              <a:solidFill>
                <a:srgbClr val="170AC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332656"/>
            <a:ext cx="6149504" cy="461665"/>
          </a:xfrm>
          <a:prstGeom prst="rect">
            <a:avLst/>
          </a:prstGeom>
          <a:noFill/>
        </p:spPr>
        <p:txBody>
          <a:bodyPr wrap="none" rtlCol="0">
            <a:spAutoFit/>
          </a:bodyPr>
          <a:lstStyle/>
          <a:p>
            <a:r>
              <a:rPr lang="it-IT" sz="2400" b="1" dirty="0" smtClean="0">
                <a:solidFill>
                  <a:srgbClr val="170AC6"/>
                </a:solidFill>
              </a:rPr>
              <a:t>MASSA MOLECOLARE MEDIA VISCOSIMETRICA</a:t>
            </a:r>
            <a:endParaRPr lang="it-IT" sz="2400" b="1" dirty="0">
              <a:solidFill>
                <a:srgbClr val="170AC6"/>
              </a:solidFill>
            </a:endParaRPr>
          </a:p>
        </p:txBody>
      </p:sp>
      <p:sp>
        <p:nvSpPr>
          <p:cNvPr id="3" name="CasellaDiTesto 2"/>
          <p:cNvSpPr txBox="1"/>
          <p:nvPr/>
        </p:nvSpPr>
        <p:spPr>
          <a:xfrm>
            <a:off x="611560" y="980728"/>
            <a:ext cx="7848872" cy="4708981"/>
          </a:xfrm>
          <a:prstGeom prst="rect">
            <a:avLst/>
          </a:prstGeom>
          <a:noFill/>
        </p:spPr>
        <p:txBody>
          <a:bodyPr wrap="square" rtlCol="0">
            <a:spAutoFit/>
          </a:bodyPr>
          <a:lstStyle/>
          <a:p>
            <a:r>
              <a:rPr lang="it-IT" sz="2000" dirty="0" smtClean="0">
                <a:solidFill>
                  <a:srgbClr val="170AC6"/>
                </a:solidFill>
              </a:rPr>
              <a:t>La massa molecolare media misurata mediante viscosità risponde ad una equazione un po’ diversa:</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Dove </a:t>
            </a:r>
            <a:r>
              <a:rPr lang="it-IT" sz="2000" b="1" i="1" dirty="0" smtClean="0">
                <a:solidFill>
                  <a:srgbClr val="FF0000"/>
                </a:solidFill>
              </a:rPr>
              <a:t>a</a:t>
            </a:r>
            <a:r>
              <a:rPr lang="it-IT" sz="2000" dirty="0" smtClean="0">
                <a:solidFill>
                  <a:srgbClr val="170AC6"/>
                </a:solidFill>
              </a:rPr>
              <a:t> è una costante che dipende dalla coppia polimero/solvente utilizzata</a:t>
            </a:r>
            <a:endParaRPr lang="it-IT" sz="2000" dirty="0">
              <a:solidFill>
                <a:srgbClr val="170AC6"/>
              </a:solidFill>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1191921691"/>
              </p:ext>
            </p:extLst>
          </p:nvPr>
        </p:nvGraphicFramePr>
        <p:xfrm>
          <a:off x="2562225" y="2074863"/>
          <a:ext cx="3800475" cy="2520950"/>
        </p:xfrm>
        <a:graphic>
          <a:graphicData uri="http://schemas.openxmlformats.org/presentationml/2006/ole">
            <mc:AlternateContent xmlns:mc="http://schemas.openxmlformats.org/markup-compatibility/2006">
              <mc:Choice xmlns:v="urn:schemas-microsoft-com:vml" Requires="v">
                <p:oleObj spid="_x0000_s7233" name="Equazione" r:id="rId3" imgW="1434960" imgH="952200" progId="Equation.3">
                  <p:embed/>
                </p:oleObj>
              </mc:Choice>
              <mc:Fallback>
                <p:oleObj name="Equazione" r:id="rId3" imgW="1434960" imgH="952200" progId="Equation.3">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225" y="2074863"/>
                        <a:ext cx="3800475" cy="252095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76672"/>
            <a:ext cx="8486810" cy="5940088"/>
          </a:xfrm>
          <a:prstGeom prst="rect">
            <a:avLst/>
          </a:prstGeom>
          <a:noFill/>
        </p:spPr>
        <p:txBody>
          <a:bodyPr wrap="none" rtlCol="0">
            <a:spAutoFit/>
          </a:bodyPr>
          <a:lstStyle/>
          <a:p>
            <a:r>
              <a:rPr lang="it-IT" sz="2000" dirty="0" smtClean="0">
                <a:solidFill>
                  <a:srgbClr val="170AC6"/>
                </a:solidFill>
              </a:rPr>
              <a:t>Statisticamente, una tipica distribuzione di pesi molecolari è data dal grafico:</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Le varie medie delle masse molecolari sono indicate sulla curva di distribuzione.</a:t>
            </a:r>
          </a:p>
          <a:p>
            <a:endParaRPr lang="it-IT" sz="2000" dirty="0">
              <a:solidFill>
                <a:srgbClr val="170AC6"/>
              </a:solidFill>
            </a:endParaRPr>
          </a:p>
          <a:p>
            <a:r>
              <a:rPr lang="it-IT" sz="2000" dirty="0" smtClean="0">
                <a:solidFill>
                  <a:srgbClr val="170AC6"/>
                </a:solidFill>
              </a:rPr>
              <a:t>E’ utile avere una misura del rapporto tra pesi molecolari. Il rapporto:</a:t>
            </a:r>
          </a:p>
          <a:p>
            <a:r>
              <a:rPr lang="it-IT" sz="2000" dirty="0">
                <a:solidFill>
                  <a:srgbClr val="170AC6"/>
                </a:solidFill>
              </a:rPr>
              <a:t>s</a:t>
            </a:r>
            <a:r>
              <a:rPr lang="it-IT" sz="2000" dirty="0" smtClean="0">
                <a:solidFill>
                  <a:srgbClr val="170AC6"/>
                </a:solidFill>
              </a:rPr>
              <a:t>i chiama «</a:t>
            </a:r>
            <a:r>
              <a:rPr lang="it-IT" sz="2000" b="1" i="1" dirty="0" smtClean="0">
                <a:solidFill>
                  <a:srgbClr val="C00000"/>
                </a:solidFill>
              </a:rPr>
              <a:t>indice di </a:t>
            </a:r>
            <a:r>
              <a:rPr lang="it-IT" sz="2000" b="1" i="1" dirty="0" err="1" smtClean="0">
                <a:solidFill>
                  <a:srgbClr val="C00000"/>
                </a:solidFill>
              </a:rPr>
              <a:t>polidispersità</a:t>
            </a:r>
            <a:r>
              <a:rPr lang="it-IT" sz="2000" dirty="0" smtClean="0">
                <a:solidFill>
                  <a:srgbClr val="170AC6"/>
                </a:solidFill>
              </a:rPr>
              <a:t>» </a:t>
            </a:r>
            <a:endParaRPr lang="it-IT" sz="2000" dirty="0">
              <a:solidFill>
                <a:srgbClr val="170AC6"/>
              </a:solidFill>
            </a:endParaRPr>
          </a:p>
        </p:txBody>
      </p:sp>
      <p:pic>
        <p:nvPicPr>
          <p:cNvPr id="8194" name="Picture 2"/>
          <p:cNvPicPr>
            <a:picLocks noChangeAspect="1" noChangeArrowheads="1"/>
          </p:cNvPicPr>
          <p:nvPr/>
        </p:nvPicPr>
        <p:blipFill>
          <a:blip r:embed="rId2" cstate="print"/>
          <a:srcRect/>
          <a:stretch>
            <a:fillRect/>
          </a:stretch>
        </p:blipFill>
        <p:spPr bwMode="auto">
          <a:xfrm>
            <a:off x="1521811" y="908720"/>
            <a:ext cx="6090244" cy="403244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CasellaDiTesto 4"/>
              <p:cNvSpPr txBox="1"/>
              <p:nvPr/>
            </p:nvSpPr>
            <p:spPr>
              <a:xfrm>
                <a:off x="7740352" y="5589240"/>
                <a:ext cx="1008866" cy="5455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b="1" i="1" smtClean="0">
                              <a:solidFill>
                                <a:srgbClr val="C00000"/>
                              </a:solidFill>
                              <a:latin typeface="Cambria Math"/>
                            </a:rPr>
                          </m:ctrlPr>
                        </m:fPr>
                        <m:num>
                          <m:sSub>
                            <m:sSubPr>
                              <m:ctrlPr>
                                <a:rPr lang="it-IT" b="1" i="1" smtClean="0">
                                  <a:solidFill>
                                    <a:srgbClr val="C00000"/>
                                  </a:solidFill>
                                  <a:latin typeface="Cambria Math"/>
                                </a:rPr>
                              </m:ctrlPr>
                            </m:sSubPr>
                            <m:e>
                              <m:r>
                                <a:rPr lang="it-IT" b="1" i="1" smtClean="0">
                                  <a:solidFill>
                                    <a:srgbClr val="C00000"/>
                                  </a:solidFill>
                                  <a:latin typeface="Cambria Math"/>
                                </a:rPr>
                                <m:t>𝑴</m:t>
                              </m:r>
                            </m:e>
                            <m:sub>
                              <m:r>
                                <a:rPr lang="it-IT" b="1" i="1" smtClean="0">
                                  <a:solidFill>
                                    <a:srgbClr val="C00000"/>
                                  </a:solidFill>
                                  <a:latin typeface="Cambria Math"/>
                                </a:rPr>
                                <m:t>𝒘</m:t>
                              </m:r>
                            </m:sub>
                          </m:sSub>
                        </m:num>
                        <m:den>
                          <m:sSub>
                            <m:sSubPr>
                              <m:ctrlPr>
                                <a:rPr lang="en-US" b="1" i="1" smtClean="0">
                                  <a:solidFill>
                                    <a:srgbClr val="C00000"/>
                                  </a:solidFill>
                                  <a:latin typeface="Cambria Math"/>
                                </a:rPr>
                              </m:ctrlPr>
                            </m:sSubPr>
                            <m:e>
                              <m:r>
                                <a:rPr lang="it-IT" b="1" i="1" smtClean="0">
                                  <a:solidFill>
                                    <a:srgbClr val="C00000"/>
                                  </a:solidFill>
                                  <a:latin typeface="Cambria Math"/>
                                </a:rPr>
                                <m:t>𝑴</m:t>
                              </m:r>
                            </m:e>
                            <m:sub>
                              <m:r>
                                <a:rPr lang="it-IT" b="1" i="1" smtClean="0">
                                  <a:solidFill>
                                    <a:srgbClr val="C00000"/>
                                  </a:solidFill>
                                  <a:latin typeface="Cambria Math"/>
                                </a:rPr>
                                <m:t>𝒏</m:t>
                              </m:r>
                            </m:sub>
                          </m:sSub>
                        </m:den>
                      </m:f>
                    </m:oMath>
                  </m:oMathPara>
                </a14:m>
                <a:endParaRPr lang="en-US" b="1" dirty="0">
                  <a:solidFill>
                    <a:srgbClr val="C00000"/>
                  </a:solidFill>
                </a:endParaRPr>
              </a:p>
            </p:txBody>
          </p:sp>
        </mc:Choice>
        <mc:Fallback xmlns="">
          <p:sp>
            <p:nvSpPr>
              <p:cNvPr id="5" name="CasellaDiTesto 4"/>
              <p:cNvSpPr txBox="1">
                <a:spLocks noRot="1" noChangeAspect="1" noMove="1" noResize="1" noEditPoints="1" noAdjustHandles="1" noChangeArrowheads="1" noChangeShapeType="1" noTextEdit="1"/>
              </p:cNvSpPr>
              <p:nvPr/>
            </p:nvSpPr>
            <p:spPr>
              <a:xfrm>
                <a:off x="7740352" y="5589240"/>
                <a:ext cx="1008866" cy="545599"/>
              </a:xfrm>
              <a:prstGeom prst="rect">
                <a:avLst/>
              </a:prstGeom>
              <a:blipFill rotWithShape="1">
                <a:blip r:embed="rId3" cstate="print"/>
                <a:stretch>
                  <a:fillRect/>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36712"/>
            <a:ext cx="6895430" cy="468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059832" y="116632"/>
            <a:ext cx="2917465" cy="461665"/>
          </a:xfrm>
          <a:prstGeom prst="rect">
            <a:avLst/>
          </a:prstGeom>
          <a:noFill/>
        </p:spPr>
        <p:txBody>
          <a:bodyPr wrap="none" rtlCol="0">
            <a:spAutoFit/>
          </a:bodyPr>
          <a:lstStyle/>
          <a:p>
            <a:pPr algn="ctr"/>
            <a:r>
              <a:rPr lang="it-IT" sz="2400" dirty="0" smtClean="0">
                <a:solidFill>
                  <a:srgbClr val="170AC6"/>
                </a:solidFill>
              </a:rPr>
              <a:t>Un esempio di calcolo</a:t>
            </a:r>
            <a:endParaRPr lang="en-US" sz="2400" dirty="0">
              <a:solidFill>
                <a:srgbClr val="170AC6"/>
              </a:solidFill>
            </a:endParaRPr>
          </a:p>
        </p:txBody>
      </p:sp>
      <p:sp>
        <p:nvSpPr>
          <p:cNvPr id="4" name="CasellaDiTesto 3"/>
          <p:cNvSpPr txBox="1"/>
          <p:nvPr/>
        </p:nvSpPr>
        <p:spPr>
          <a:xfrm>
            <a:off x="460560" y="5822140"/>
            <a:ext cx="8221290" cy="400110"/>
          </a:xfrm>
          <a:prstGeom prst="rect">
            <a:avLst/>
          </a:prstGeom>
          <a:noFill/>
        </p:spPr>
        <p:txBody>
          <a:bodyPr wrap="none" rtlCol="0">
            <a:spAutoFit/>
          </a:bodyPr>
          <a:lstStyle/>
          <a:p>
            <a:r>
              <a:rPr lang="it-IT" sz="2000" dirty="0" smtClean="0">
                <a:solidFill>
                  <a:srgbClr val="170AC6"/>
                </a:solidFill>
              </a:rPr>
              <a:t>L’</a:t>
            </a:r>
            <a:r>
              <a:rPr lang="it-IT" sz="2000" b="1" i="1" dirty="0" smtClean="0">
                <a:solidFill>
                  <a:srgbClr val="C00000"/>
                </a:solidFill>
              </a:rPr>
              <a:t>indice di </a:t>
            </a:r>
            <a:r>
              <a:rPr lang="it-IT" sz="2000" b="1" i="1" dirty="0" err="1" smtClean="0">
                <a:solidFill>
                  <a:srgbClr val="C00000"/>
                </a:solidFill>
              </a:rPr>
              <a:t>polidispersità</a:t>
            </a:r>
            <a:r>
              <a:rPr lang="it-IT" sz="2000" b="1" i="1" dirty="0" smtClean="0">
                <a:solidFill>
                  <a:srgbClr val="C00000"/>
                </a:solidFill>
              </a:rPr>
              <a:t> </a:t>
            </a:r>
            <a:r>
              <a:rPr lang="it-IT" sz="2000" dirty="0" smtClean="0">
                <a:solidFill>
                  <a:srgbClr val="170AC6"/>
                </a:solidFill>
              </a:rPr>
              <a:t>offre una buona stima di come è costituito il sistema</a:t>
            </a:r>
            <a:endParaRPr lang="en-US" sz="2000" dirty="0">
              <a:solidFill>
                <a:srgbClr val="170AC6"/>
              </a:solidFill>
            </a:endParaRPr>
          </a:p>
        </p:txBody>
      </p:sp>
      <p:graphicFrame>
        <p:nvGraphicFramePr>
          <p:cNvPr id="54273" name="Object 1"/>
          <p:cNvGraphicFramePr>
            <a:graphicFrameLocks noChangeAspect="1"/>
          </p:cNvGraphicFramePr>
          <p:nvPr/>
        </p:nvGraphicFramePr>
        <p:xfrm>
          <a:off x="7164288" y="3645024"/>
          <a:ext cx="1758106" cy="1316365"/>
        </p:xfrm>
        <a:graphic>
          <a:graphicData uri="http://schemas.openxmlformats.org/presentationml/2006/ole">
            <mc:AlternateContent xmlns:mc="http://schemas.openxmlformats.org/markup-compatibility/2006">
              <mc:Choice xmlns:v="urn:schemas-microsoft-com:vml" Requires="v">
                <p:oleObj spid="_x0000_s54279" name="Equation" r:id="rId4" imgW="1117440" imgH="838080" progId="Equation.3">
                  <p:embed/>
                </p:oleObj>
              </mc:Choice>
              <mc:Fallback>
                <p:oleObj name="Equation" r:id="rId4" imgW="1117440" imgH="8380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645024"/>
                        <a:ext cx="1758106" cy="1316365"/>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4" name="Object 2"/>
          <p:cNvGraphicFramePr>
            <a:graphicFrameLocks noChangeAspect="1"/>
          </p:cNvGraphicFramePr>
          <p:nvPr/>
        </p:nvGraphicFramePr>
        <p:xfrm>
          <a:off x="7164288" y="1556792"/>
          <a:ext cx="1681163" cy="1371600"/>
        </p:xfrm>
        <a:graphic>
          <a:graphicData uri="http://schemas.openxmlformats.org/presentationml/2006/ole">
            <mc:AlternateContent xmlns:mc="http://schemas.openxmlformats.org/markup-compatibility/2006">
              <mc:Choice xmlns:v="urn:schemas-microsoft-com:vml" Requires="v">
                <p:oleObj spid="_x0000_s54280" name="Equation" r:id="rId6" imgW="1028520" imgH="838080" progId="Equation.3">
                  <p:embed/>
                </p:oleObj>
              </mc:Choice>
              <mc:Fallback>
                <p:oleObj name="Equation" r:id="rId6" imgW="1028520" imgH="8380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1556792"/>
                        <a:ext cx="1681163" cy="137160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1412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2123728" y="836712"/>
            <a:ext cx="4933950" cy="3257550"/>
          </a:xfrm>
          <a:prstGeom prst="rect">
            <a:avLst/>
          </a:prstGeom>
          <a:noFill/>
          <a:ln w="9525">
            <a:noFill/>
            <a:miter lim="800000"/>
            <a:headEnd/>
            <a:tailEnd/>
          </a:ln>
        </p:spPr>
      </p:pic>
      <p:sp>
        <p:nvSpPr>
          <p:cNvPr id="3" name="CasellaDiTesto 2"/>
          <p:cNvSpPr txBox="1"/>
          <p:nvPr/>
        </p:nvSpPr>
        <p:spPr>
          <a:xfrm>
            <a:off x="467544" y="188640"/>
            <a:ext cx="8225393" cy="461665"/>
          </a:xfrm>
          <a:prstGeom prst="rect">
            <a:avLst/>
          </a:prstGeom>
          <a:noFill/>
        </p:spPr>
        <p:txBody>
          <a:bodyPr wrap="none" rtlCol="0">
            <a:spAutoFit/>
          </a:bodyPr>
          <a:lstStyle/>
          <a:p>
            <a:r>
              <a:rPr lang="it-IT" sz="2400" dirty="0" smtClean="0">
                <a:solidFill>
                  <a:srgbClr val="170AC6"/>
                </a:solidFill>
              </a:rPr>
              <a:t>Perché la distribuzione dei pesi molecolari ha una questa forma?</a:t>
            </a:r>
            <a:endParaRPr lang="en-GB" sz="2400" dirty="0">
              <a:solidFill>
                <a:srgbClr val="170AC6"/>
              </a:solidFill>
            </a:endParaRPr>
          </a:p>
        </p:txBody>
      </p:sp>
      <p:sp>
        <p:nvSpPr>
          <p:cNvPr id="4" name="CasellaDiTesto 3"/>
          <p:cNvSpPr txBox="1"/>
          <p:nvPr/>
        </p:nvSpPr>
        <p:spPr>
          <a:xfrm>
            <a:off x="611560" y="4581128"/>
            <a:ext cx="8280920" cy="1569660"/>
          </a:xfrm>
          <a:prstGeom prst="rect">
            <a:avLst/>
          </a:prstGeom>
          <a:noFill/>
        </p:spPr>
        <p:txBody>
          <a:bodyPr wrap="square" rtlCol="0">
            <a:spAutoFit/>
          </a:bodyPr>
          <a:lstStyle/>
          <a:p>
            <a:r>
              <a:rPr lang="it-IT" sz="2400" dirty="0" smtClean="0">
                <a:solidFill>
                  <a:srgbClr val="170AC6"/>
                </a:solidFill>
              </a:rPr>
              <a:t>La curva si chiama “distribuzione aspettata o più probabile” e può essere spiegata (</a:t>
            </a:r>
            <a:r>
              <a:rPr lang="it-IT" sz="2400" dirty="0" err="1" smtClean="0">
                <a:solidFill>
                  <a:srgbClr val="170AC6"/>
                </a:solidFill>
              </a:rPr>
              <a:t>Flory</a:t>
            </a:r>
            <a:r>
              <a:rPr lang="it-IT" sz="2400" dirty="0" smtClean="0">
                <a:solidFill>
                  <a:srgbClr val="170AC6"/>
                </a:solidFill>
              </a:rPr>
              <a:t> 1940) con la polimerizzazione di un </a:t>
            </a:r>
            <a:r>
              <a:rPr lang="it-IT" sz="2400" dirty="0" err="1" smtClean="0">
                <a:solidFill>
                  <a:srgbClr val="170AC6"/>
                </a:solidFill>
              </a:rPr>
              <a:t>monomero</a:t>
            </a:r>
            <a:r>
              <a:rPr lang="it-IT" sz="2400" dirty="0" smtClean="0">
                <a:solidFill>
                  <a:srgbClr val="170AC6"/>
                </a:solidFill>
              </a:rPr>
              <a:t> </a:t>
            </a:r>
            <a:r>
              <a:rPr lang="it-IT" sz="2400" dirty="0" err="1" smtClean="0">
                <a:solidFill>
                  <a:srgbClr val="170AC6"/>
                </a:solidFill>
              </a:rPr>
              <a:t>bifunzionale</a:t>
            </a:r>
            <a:r>
              <a:rPr lang="it-IT" sz="2400" dirty="0" smtClean="0">
                <a:solidFill>
                  <a:srgbClr val="170AC6"/>
                </a:solidFill>
              </a:rPr>
              <a:t>: A—B     (es. HO-CH</a:t>
            </a:r>
            <a:r>
              <a:rPr lang="it-IT" sz="2400" baseline="-25000" dirty="0" smtClean="0">
                <a:solidFill>
                  <a:srgbClr val="170AC6"/>
                </a:solidFill>
              </a:rPr>
              <a:t>2</a:t>
            </a:r>
            <a:r>
              <a:rPr lang="it-IT" sz="2400" dirty="0" smtClean="0">
                <a:solidFill>
                  <a:srgbClr val="170AC6"/>
                </a:solidFill>
              </a:rPr>
              <a:t>-COOH)</a:t>
            </a:r>
          </a:p>
          <a:p>
            <a:r>
              <a:rPr lang="it-IT" sz="2400" dirty="0" smtClean="0">
                <a:solidFill>
                  <a:srgbClr val="170AC6"/>
                </a:solidFill>
              </a:rPr>
              <a:t>La reazione è n(A—B) → -(</a:t>
            </a:r>
            <a:r>
              <a:rPr lang="it-IT" sz="2400" dirty="0" err="1" smtClean="0">
                <a:solidFill>
                  <a:srgbClr val="170AC6"/>
                </a:solidFill>
              </a:rPr>
              <a:t>A—B</a:t>
            </a:r>
            <a:r>
              <a:rPr lang="it-IT" sz="2400" dirty="0" smtClean="0">
                <a:solidFill>
                  <a:srgbClr val="170AC6"/>
                </a:solidFill>
              </a:rPr>
              <a:t>)</a:t>
            </a:r>
            <a:r>
              <a:rPr lang="it-IT" sz="2400" baseline="-25000" dirty="0" smtClean="0">
                <a:solidFill>
                  <a:srgbClr val="170AC6"/>
                </a:solidFill>
              </a:rPr>
              <a:t>n</a:t>
            </a:r>
            <a:r>
              <a:rPr lang="it-IT" sz="2400" dirty="0" smtClean="0">
                <a:solidFill>
                  <a:srgbClr val="170AC6"/>
                </a:solidFill>
              </a:rPr>
              <a:t>-</a:t>
            </a:r>
            <a:endParaRPr lang="en-GB" sz="2400" dirty="0">
              <a:solidFill>
                <a:srgbClr val="170AC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692696"/>
            <a:ext cx="7848872" cy="4154984"/>
          </a:xfrm>
          <a:prstGeom prst="rect">
            <a:avLst/>
          </a:prstGeom>
          <a:noFill/>
        </p:spPr>
        <p:txBody>
          <a:bodyPr wrap="square" rtlCol="0">
            <a:spAutoFit/>
          </a:bodyPr>
          <a:lstStyle/>
          <a:p>
            <a:r>
              <a:rPr lang="it-IT" sz="2400" dirty="0" smtClean="0">
                <a:solidFill>
                  <a:srgbClr val="170AC6"/>
                </a:solidFill>
              </a:rPr>
              <a:t>Definiamo </a:t>
            </a:r>
            <a:r>
              <a:rPr lang="it-IT" sz="2400" i="1" dirty="0" smtClean="0">
                <a:solidFill>
                  <a:srgbClr val="FF0000"/>
                </a:solidFill>
              </a:rPr>
              <a:t>p</a:t>
            </a:r>
            <a:r>
              <a:rPr lang="it-IT" sz="2400" dirty="0" smtClean="0">
                <a:solidFill>
                  <a:srgbClr val="170AC6"/>
                </a:solidFill>
              </a:rPr>
              <a:t> la frazione di gruppi di tipo A che hanno reagito ad un certo stadio della polimerizzazione.  Poiché 1 gruppo A reagisce con 1 gruppo B, lo stesso </a:t>
            </a:r>
            <a:r>
              <a:rPr lang="it-IT" sz="2400" i="1" dirty="0" smtClean="0">
                <a:solidFill>
                  <a:srgbClr val="FF0000"/>
                </a:solidFill>
              </a:rPr>
              <a:t>p</a:t>
            </a:r>
            <a:r>
              <a:rPr lang="it-IT" sz="2400" dirty="0" smtClean="0">
                <a:solidFill>
                  <a:srgbClr val="170AC6"/>
                </a:solidFill>
              </a:rPr>
              <a:t> vale anche per B.</a:t>
            </a:r>
          </a:p>
          <a:p>
            <a:r>
              <a:rPr lang="it-IT" sz="2400" dirty="0" smtClean="0">
                <a:solidFill>
                  <a:srgbClr val="170AC6"/>
                </a:solidFill>
              </a:rPr>
              <a:t>Spesso </a:t>
            </a:r>
            <a:r>
              <a:rPr lang="it-IT" sz="2400" i="1" dirty="0" smtClean="0">
                <a:solidFill>
                  <a:srgbClr val="FF0000"/>
                </a:solidFill>
              </a:rPr>
              <a:t>p</a:t>
            </a:r>
            <a:r>
              <a:rPr lang="it-IT" sz="2400" dirty="0" smtClean="0">
                <a:solidFill>
                  <a:srgbClr val="170AC6"/>
                </a:solidFill>
              </a:rPr>
              <a:t> può essere misurato, p.es. titolando i gruppi acidi residui durante la polimerizzazione.</a:t>
            </a:r>
          </a:p>
          <a:p>
            <a:r>
              <a:rPr lang="it-IT" sz="2400" dirty="0" smtClean="0">
                <a:solidFill>
                  <a:srgbClr val="170AC6"/>
                </a:solidFill>
              </a:rPr>
              <a:t>Una molecola a caso ad un certo stadio di polimerizzazione (</a:t>
            </a:r>
            <a:r>
              <a:rPr lang="it-IT" sz="2400" i="1" dirty="0" smtClean="0">
                <a:solidFill>
                  <a:srgbClr val="170AC6"/>
                </a:solidFill>
              </a:rPr>
              <a:t>p≠0</a:t>
            </a:r>
            <a:r>
              <a:rPr lang="it-IT" sz="2400" dirty="0" smtClean="0">
                <a:solidFill>
                  <a:srgbClr val="170AC6"/>
                </a:solidFill>
              </a:rPr>
              <a:t>) ha un gruppo A come terminale che non ha reagito.</a:t>
            </a:r>
          </a:p>
          <a:p>
            <a:r>
              <a:rPr lang="it-IT" sz="2400" dirty="0" smtClean="0">
                <a:solidFill>
                  <a:srgbClr val="170AC6"/>
                </a:solidFill>
              </a:rPr>
              <a:t>La probabilità che anche il gruppo B adiacente non abbia reagito è (</a:t>
            </a:r>
            <a:r>
              <a:rPr lang="it-IT" sz="2400" i="1" dirty="0" smtClean="0">
                <a:solidFill>
                  <a:srgbClr val="FF0000"/>
                </a:solidFill>
              </a:rPr>
              <a:t>1-p</a:t>
            </a:r>
            <a:r>
              <a:rPr lang="it-IT" sz="2400" dirty="0" smtClean="0">
                <a:solidFill>
                  <a:srgbClr val="170AC6"/>
                </a:solidFill>
              </a:rPr>
              <a:t>).</a:t>
            </a:r>
          </a:p>
          <a:p>
            <a:r>
              <a:rPr lang="it-IT" sz="2400" dirty="0" smtClean="0">
                <a:solidFill>
                  <a:srgbClr val="170AC6"/>
                </a:solidFill>
              </a:rPr>
              <a:t>Quindi la probabilità che la molecola scelta a caso sia un </a:t>
            </a:r>
            <a:r>
              <a:rPr lang="it-IT" sz="2400" dirty="0" err="1" smtClean="0">
                <a:solidFill>
                  <a:srgbClr val="170AC6"/>
                </a:solidFill>
              </a:rPr>
              <a:t>monomero</a:t>
            </a:r>
            <a:r>
              <a:rPr lang="it-IT" sz="2400" dirty="0" smtClean="0">
                <a:solidFill>
                  <a:srgbClr val="170AC6"/>
                </a:solidFill>
              </a:rPr>
              <a:t> è:</a:t>
            </a:r>
            <a:endParaRPr lang="en-GB" sz="2400" dirty="0">
              <a:solidFill>
                <a:srgbClr val="170AC6"/>
              </a:solidFill>
            </a:endParaRPr>
          </a:p>
        </p:txBody>
      </p:sp>
      <p:graphicFrame>
        <p:nvGraphicFramePr>
          <p:cNvPr id="3" name="Oggetto 2"/>
          <p:cNvGraphicFramePr>
            <a:graphicFrameLocks noChangeAspect="1"/>
          </p:cNvGraphicFramePr>
          <p:nvPr/>
        </p:nvGraphicFramePr>
        <p:xfrm>
          <a:off x="2843809" y="4797152"/>
          <a:ext cx="3384376" cy="608427"/>
        </p:xfrm>
        <a:graphic>
          <a:graphicData uri="http://schemas.openxmlformats.org/presentationml/2006/ole">
            <mc:AlternateContent xmlns:mc="http://schemas.openxmlformats.org/markup-compatibility/2006">
              <mc:Choice xmlns:v="urn:schemas-microsoft-com:vml" Requires="v">
                <p:oleObj spid="_x0000_s61445" name="Equation" r:id="rId3" imgW="1130040" imgH="203040" progId="Equation.3">
                  <p:embed/>
                </p:oleObj>
              </mc:Choice>
              <mc:Fallback>
                <p:oleObj name="Equation" r:id="rId3" imgW="11300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9" y="4797152"/>
                        <a:ext cx="3384376" cy="608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60648"/>
            <a:ext cx="8568952" cy="1569660"/>
          </a:xfrm>
          <a:prstGeom prst="rect">
            <a:avLst/>
          </a:prstGeom>
          <a:noFill/>
        </p:spPr>
        <p:txBody>
          <a:bodyPr wrap="square" rtlCol="0">
            <a:spAutoFit/>
          </a:bodyPr>
          <a:lstStyle/>
          <a:p>
            <a:r>
              <a:rPr lang="it-IT" sz="2400" dirty="0" smtClean="0">
                <a:solidFill>
                  <a:srgbClr val="170AC6"/>
                </a:solidFill>
              </a:rPr>
              <a:t>La probabilità che la molecola scelta sia un dimero comporta che il primo </a:t>
            </a:r>
            <a:r>
              <a:rPr lang="it-IT" sz="2400" dirty="0" err="1" smtClean="0">
                <a:solidFill>
                  <a:srgbClr val="170AC6"/>
                </a:solidFill>
              </a:rPr>
              <a:t>monomero</a:t>
            </a:r>
            <a:r>
              <a:rPr lang="it-IT" sz="2400" dirty="0" smtClean="0">
                <a:solidFill>
                  <a:srgbClr val="170AC6"/>
                </a:solidFill>
              </a:rPr>
              <a:t> abbia reagito (probabilità = p) ed il secondo no (probabilità = (1-p)).</a:t>
            </a:r>
          </a:p>
          <a:p>
            <a:r>
              <a:rPr lang="it-IT" sz="2400" dirty="0" smtClean="0">
                <a:solidFill>
                  <a:srgbClr val="170AC6"/>
                </a:solidFill>
              </a:rPr>
              <a:t>Quindi:</a:t>
            </a:r>
            <a:endParaRPr lang="en-GB" sz="2400" dirty="0">
              <a:solidFill>
                <a:srgbClr val="170AC6"/>
              </a:solidFill>
            </a:endParaRPr>
          </a:p>
        </p:txBody>
      </p:sp>
      <p:graphicFrame>
        <p:nvGraphicFramePr>
          <p:cNvPr id="62466" name="Object 2"/>
          <p:cNvGraphicFramePr>
            <a:graphicFrameLocks noChangeAspect="1"/>
          </p:cNvGraphicFramePr>
          <p:nvPr/>
        </p:nvGraphicFramePr>
        <p:xfrm>
          <a:off x="2627784" y="1556792"/>
          <a:ext cx="3502893" cy="565602"/>
        </p:xfrm>
        <a:graphic>
          <a:graphicData uri="http://schemas.openxmlformats.org/presentationml/2006/ole">
            <mc:AlternateContent xmlns:mc="http://schemas.openxmlformats.org/markup-compatibility/2006">
              <mc:Choice xmlns:v="urn:schemas-microsoft-com:vml" Requires="v">
                <p:oleObj spid="_x0000_s62475" name="Equation" r:id="rId3" imgW="1257120" imgH="203040" progId="Equation.3">
                  <p:embed/>
                </p:oleObj>
              </mc:Choice>
              <mc:Fallback>
                <p:oleObj name="Equation" r:id="rId3" imgW="125712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556792"/>
                        <a:ext cx="3502893" cy="565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asellaDiTesto 3"/>
          <p:cNvSpPr txBox="1"/>
          <p:nvPr/>
        </p:nvSpPr>
        <p:spPr>
          <a:xfrm>
            <a:off x="251520" y="2276872"/>
            <a:ext cx="8424936" cy="830997"/>
          </a:xfrm>
          <a:prstGeom prst="rect">
            <a:avLst/>
          </a:prstGeom>
          <a:noFill/>
        </p:spPr>
        <p:txBody>
          <a:bodyPr wrap="square" rtlCol="0">
            <a:spAutoFit/>
          </a:bodyPr>
          <a:lstStyle/>
          <a:p>
            <a:r>
              <a:rPr lang="it-IT" sz="2400" dirty="0" smtClean="0">
                <a:solidFill>
                  <a:srgbClr val="170AC6"/>
                </a:solidFill>
              </a:rPr>
              <a:t>Continuando, la probabilità che la molecola scelta a caso abbia un grado di polimerizzazione </a:t>
            </a:r>
            <a:r>
              <a:rPr lang="it-IT" sz="2400" i="1" dirty="0" smtClean="0">
                <a:solidFill>
                  <a:srgbClr val="FF0000"/>
                </a:solidFill>
              </a:rPr>
              <a:t>i</a:t>
            </a:r>
            <a:r>
              <a:rPr lang="it-IT" sz="2400" dirty="0" smtClean="0">
                <a:solidFill>
                  <a:srgbClr val="170AC6"/>
                </a:solidFill>
              </a:rPr>
              <a:t> è:</a:t>
            </a:r>
            <a:endParaRPr lang="en-GB" sz="2400" dirty="0">
              <a:solidFill>
                <a:srgbClr val="170AC6"/>
              </a:solidFill>
            </a:endParaRPr>
          </a:p>
        </p:txBody>
      </p:sp>
      <p:graphicFrame>
        <p:nvGraphicFramePr>
          <p:cNvPr id="62467" name="Object 3"/>
          <p:cNvGraphicFramePr>
            <a:graphicFrameLocks noChangeAspect="1"/>
          </p:cNvGraphicFramePr>
          <p:nvPr/>
        </p:nvGraphicFramePr>
        <p:xfrm>
          <a:off x="2555776" y="3212976"/>
          <a:ext cx="3460750" cy="684213"/>
        </p:xfrm>
        <a:graphic>
          <a:graphicData uri="http://schemas.openxmlformats.org/presentationml/2006/ole">
            <mc:AlternateContent xmlns:mc="http://schemas.openxmlformats.org/markup-compatibility/2006">
              <mc:Choice xmlns:v="urn:schemas-microsoft-com:vml" Requires="v">
                <p:oleObj spid="_x0000_s62476" name="Equation" r:id="rId5" imgW="1155600" imgH="228600" progId="Equation.3">
                  <p:embed/>
                </p:oleObj>
              </mc:Choice>
              <mc:Fallback>
                <p:oleObj name="Equation" r:id="rId5" imgW="11556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212976"/>
                        <a:ext cx="3460750"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asellaDiTesto 5"/>
          <p:cNvSpPr txBox="1"/>
          <p:nvPr/>
        </p:nvSpPr>
        <p:spPr>
          <a:xfrm>
            <a:off x="395536" y="4005064"/>
            <a:ext cx="8424936" cy="830997"/>
          </a:xfrm>
          <a:prstGeom prst="rect">
            <a:avLst/>
          </a:prstGeom>
          <a:noFill/>
        </p:spPr>
        <p:txBody>
          <a:bodyPr wrap="square" rtlCol="0">
            <a:spAutoFit/>
          </a:bodyPr>
          <a:lstStyle/>
          <a:p>
            <a:r>
              <a:rPr lang="it-IT" sz="2400" dirty="0" smtClean="0">
                <a:solidFill>
                  <a:srgbClr val="170AC6"/>
                </a:solidFill>
              </a:rPr>
              <a:t>Nella miscela ci sono </a:t>
            </a:r>
            <a:r>
              <a:rPr lang="it-IT" sz="2400" i="1" dirty="0" smtClean="0">
                <a:solidFill>
                  <a:srgbClr val="FF0000"/>
                </a:solidFill>
              </a:rPr>
              <a:t>N</a:t>
            </a:r>
            <a:r>
              <a:rPr lang="it-IT" sz="2400" i="1" baseline="-25000" dirty="0" smtClean="0">
                <a:solidFill>
                  <a:srgbClr val="FF0000"/>
                </a:solidFill>
              </a:rPr>
              <a:t>i</a:t>
            </a:r>
            <a:r>
              <a:rPr lang="it-IT" sz="2400" dirty="0" smtClean="0">
                <a:solidFill>
                  <a:srgbClr val="170AC6"/>
                </a:solidFill>
              </a:rPr>
              <a:t> molecole con grado di polimerizzazione </a:t>
            </a:r>
            <a:r>
              <a:rPr lang="it-IT" sz="2400" i="1" dirty="0" smtClean="0">
                <a:solidFill>
                  <a:srgbClr val="FF0000"/>
                </a:solidFill>
              </a:rPr>
              <a:t>i </a:t>
            </a:r>
            <a:r>
              <a:rPr lang="it-IT" sz="2400" dirty="0" smtClean="0">
                <a:solidFill>
                  <a:srgbClr val="170AC6"/>
                </a:solidFill>
              </a:rPr>
              <a:t>in un totale di </a:t>
            </a:r>
            <a:r>
              <a:rPr lang="it-IT" sz="2400" i="1" dirty="0" smtClean="0">
                <a:solidFill>
                  <a:srgbClr val="FF0000"/>
                </a:solidFill>
              </a:rPr>
              <a:t>N</a:t>
            </a:r>
            <a:r>
              <a:rPr lang="it-IT" sz="2400" dirty="0" smtClean="0">
                <a:solidFill>
                  <a:srgbClr val="170AC6"/>
                </a:solidFill>
              </a:rPr>
              <a:t> molecole (polimeri più </a:t>
            </a:r>
            <a:r>
              <a:rPr lang="it-IT" sz="2400" dirty="0" err="1" smtClean="0">
                <a:solidFill>
                  <a:srgbClr val="170AC6"/>
                </a:solidFill>
              </a:rPr>
              <a:t>monomeri</a:t>
            </a:r>
            <a:r>
              <a:rPr lang="it-IT" sz="2400" dirty="0" smtClean="0">
                <a:solidFill>
                  <a:srgbClr val="170AC6"/>
                </a:solidFill>
              </a:rPr>
              <a:t>):</a:t>
            </a:r>
            <a:endParaRPr lang="en-GB" sz="2400" dirty="0">
              <a:solidFill>
                <a:srgbClr val="170AC6"/>
              </a:solidFill>
            </a:endParaRPr>
          </a:p>
        </p:txBody>
      </p:sp>
      <p:graphicFrame>
        <p:nvGraphicFramePr>
          <p:cNvPr id="62468" name="Object 4"/>
          <p:cNvGraphicFramePr>
            <a:graphicFrameLocks noChangeAspect="1"/>
          </p:cNvGraphicFramePr>
          <p:nvPr/>
        </p:nvGraphicFramePr>
        <p:xfrm>
          <a:off x="2843808" y="5085184"/>
          <a:ext cx="3348037" cy="722312"/>
        </p:xfrm>
        <a:graphic>
          <a:graphicData uri="http://schemas.openxmlformats.org/presentationml/2006/ole">
            <mc:AlternateContent xmlns:mc="http://schemas.openxmlformats.org/markup-compatibility/2006">
              <mc:Choice xmlns:v="urn:schemas-microsoft-com:vml" Requires="v">
                <p:oleObj spid="_x0000_s62477" name="Equation" r:id="rId7" imgW="1117440" imgH="241200" progId="Equation.3">
                  <p:embed/>
                </p:oleObj>
              </mc:Choice>
              <mc:Fallback>
                <p:oleObj name="Equation" r:id="rId7" imgW="111744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5085184"/>
                        <a:ext cx="3348037"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04664"/>
            <a:ext cx="8280920" cy="830997"/>
          </a:xfrm>
          <a:prstGeom prst="rect">
            <a:avLst/>
          </a:prstGeom>
          <a:noFill/>
        </p:spPr>
        <p:txBody>
          <a:bodyPr wrap="square" rtlCol="0">
            <a:spAutoFit/>
          </a:bodyPr>
          <a:lstStyle/>
          <a:p>
            <a:r>
              <a:rPr lang="it-IT" sz="2400" i="1" dirty="0" smtClean="0">
                <a:solidFill>
                  <a:srgbClr val="FF0000"/>
                </a:solidFill>
              </a:rPr>
              <a:t>N</a:t>
            </a:r>
            <a:r>
              <a:rPr lang="it-IT" sz="2400" dirty="0" smtClean="0"/>
              <a:t> </a:t>
            </a:r>
            <a:r>
              <a:rPr lang="it-IT" sz="2400" dirty="0" smtClean="0">
                <a:solidFill>
                  <a:srgbClr val="170AC6"/>
                </a:solidFill>
              </a:rPr>
              <a:t>è relazionato al numero di </a:t>
            </a:r>
            <a:r>
              <a:rPr lang="it-IT" sz="2400" dirty="0" err="1" smtClean="0">
                <a:solidFill>
                  <a:srgbClr val="170AC6"/>
                </a:solidFill>
              </a:rPr>
              <a:t>monomeri</a:t>
            </a:r>
            <a:r>
              <a:rPr lang="it-IT" sz="2400" dirty="0" smtClean="0">
                <a:solidFill>
                  <a:srgbClr val="170AC6"/>
                </a:solidFill>
              </a:rPr>
              <a:t> iniziale </a:t>
            </a:r>
            <a:r>
              <a:rPr lang="it-IT" sz="2400" i="1" dirty="0" smtClean="0">
                <a:solidFill>
                  <a:srgbClr val="FF0000"/>
                </a:solidFill>
              </a:rPr>
              <a:t>N</a:t>
            </a:r>
            <a:r>
              <a:rPr lang="it-IT" sz="2400" i="1" baseline="-25000" dirty="0" smtClean="0">
                <a:solidFill>
                  <a:srgbClr val="FF0000"/>
                </a:solidFill>
              </a:rPr>
              <a:t>0</a:t>
            </a:r>
            <a:r>
              <a:rPr lang="it-IT" sz="2400" dirty="0" smtClean="0"/>
              <a:t> </a:t>
            </a:r>
            <a:r>
              <a:rPr lang="it-IT" sz="2400" dirty="0" smtClean="0">
                <a:solidFill>
                  <a:srgbClr val="170AC6"/>
                </a:solidFill>
              </a:rPr>
              <a:t>con una relazione del tipo:</a:t>
            </a:r>
            <a:endParaRPr lang="en-GB" sz="2400" dirty="0">
              <a:solidFill>
                <a:srgbClr val="170AC6"/>
              </a:solidFill>
            </a:endParaRPr>
          </a:p>
        </p:txBody>
      </p:sp>
      <p:graphicFrame>
        <p:nvGraphicFramePr>
          <p:cNvPr id="3" name="Oggetto 2"/>
          <p:cNvGraphicFramePr>
            <a:graphicFrameLocks noChangeAspect="1"/>
          </p:cNvGraphicFramePr>
          <p:nvPr/>
        </p:nvGraphicFramePr>
        <p:xfrm>
          <a:off x="3059831" y="1124744"/>
          <a:ext cx="2368263" cy="576064"/>
        </p:xfrm>
        <a:graphic>
          <a:graphicData uri="http://schemas.openxmlformats.org/presentationml/2006/ole">
            <mc:AlternateContent xmlns:mc="http://schemas.openxmlformats.org/markup-compatibility/2006">
              <mc:Choice xmlns:v="urn:schemas-microsoft-com:vml" Requires="v">
                <p:oleObj spid="_x0000_s63496" name="Equation" r:id="rId3" imgW="939600" imgH="228600" progId="Equation.3">
                  <p:embed/>
                </p:oleObj>
              </mc:Choice>
              <mc:Fallback>
                <p:oleObj name="Equation" r:id="rId3" imgW="9396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1" y="1124744"/>
                        <a:ext cx="2368263"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asellaDiTesto 3"/>
          <p:cNvSpPr txBox="1"/>
          <p:nvPr/>
        </p:nvSpPr>
        <p:spPr>
          <a:xfrm>
            <a:off x="395536" y="1947604"/>
            <a:ext cx="9376081" cy="3785652"/>
          </a:xfrm>
          <a:prstGeom prst="rect">
            <a:avLst/>
          </a:prstGeom>
          <a:noFill/>
        </p:spPr>
        <p:txBody>
          <a:bodyPr wrap="square" rtlCol="0">
            <a:spAutoFit/>
          </a:bodyPr>
          <a:lstStyle/>
          <a:p>
            <a:r>
              <a:rPr lang="it-IT" sz="2400" dirty="0" smtClean="0">
                <a:solidFill>
                  <a:srgbClr val="170AC6"/>
                </a:solidFill>
              </a:rPr>
              <a:t>10 </a:t>
            </a:r>
            <a:r>
              <a:rPr lang="it-IT" sz="2400" dirty="0" err="1" smtClean="0">
                <a:solidFill>
                  <a:srgbClr val="170AC6"/>
                </a:solidFill>
              </a:rPr>
              <a:t>monomeri</a:t>
            </a:r>
            <a:r>
              <a:rPr lang="it-IT" sz="2400" dirty="0" smtClean="0">
                <a:solidFill>
                  <a:srgbClr val="170AC6"/>
                </a:solidFill>
              </a:rPr>
              <a:t> = 10 molecole  →</a:t>
            </a:r>
          </a:p>
          <a:p>
            <a:r>
              <a:rPr lang="it-IT" sz="2400" dirty="0" smtClean="0">
                <a:solidFill>
                  <a:srgbClr val="170AC6"/>
                </a:solidFill>
              </a:rPr>
              <a:t>                           1 dimero e 8 </a:t>
            </a:r>
            <a:r>
              <a:rPr lang="it-IT" sz="2400" dirty="0" err="1" smtClean="0">
                <a:solidFill>
                  <a:srgbClr val="170AC6"/>
                </a:solidFill>
              </a:rPr>
              <a:t>monomeri</a:t>
            </a:r>
            <a:r>
              <a:rPr lang="it-IT" sz="2400" dirty="0" smtClean="0">
                <a:solidFill>
                  <a:srgbClr val="170AC6"/>
                </a:solidFill>
              </a:rPr>
              <a:t> = 9 molecole →</a:t>
            </a:r>
          </a:p>
          <a:p>
            <a:r>
              <a:rPr lang="it-IT" sz="2400" dirty="0" smtClean="0">
                <a:solidFill>
                  <a:srgbClr val="170AC6"/>
                </a:solidFill>
              </a:rPr>
              <a:t>		1 </a:t>
            </a:r>
            <a:r>
              <a:rPr lang="it-IT" sz="2400" dirty="0" err="1" smtClean="0">
                <a:solidFill>
                  <a:srgbClr val="170AC6"/>
                </a:solidFill>
              </a:rPr>
              <a:t>trimero</a:t>
            </a:r>
            <a:r>
              <a:rPr lang="it-IT" sz="2400" dirty="0" smtClean="0">
                <a:solidFill>
                  <a:srgbClr val="170AC6"/>
                </a:solidFill>
              </a:rPr>
              <a:t> e 7 </a:t>
            </a:r>
            <a:r>
              <a:rPr lang="it-IT" sz="2400" dirty="0" err="1" smtClean="0">
                <a:solidFill>
                  <a:srgbClr val="170AC6"/>
                </a:solidFill>
              </a:rPr>
              <a:t>monomeri</a:t>
            </a:r>
            <a:r>
              <a:rPr lang="it-IT" sz="2400" dirty="0" smtClean="0">
                <a:solidFill>
                  <a:srgbClr val="170AC6"/>
                </a:solidFill>
              </a:rPr>
              <a:t> = 8 molecole →</a:t>
            </a:r>
          </a:p>
          <a:p>
            <a:r>
              <a:rPr lang="it-IT" sz="2400" dirty="0" smtClean="0">
                <a:solidFill>
                  <a:srgbClr val="170AC6"/>
                </a:solidFill>
              </a:rPr>
              <a:t>		1 tetramero e 6 </a:t>
            </a:r>
            <a:r>
              <a:rPr lang="it-IT" sz="2400" dirty="0" err="1" smtClean="0">
                <a:solidFill>
                  <a:srgbClr val="170AC6"/>
                </a:solidFill>
              </a:rPr>
              <a:t>monomeri</a:t>
            </a:r>
            <a:r>
              <a:rPr lang="it-IT" sz="2400" dirty="0" smtClean="0">
                <a:solidFill>
                  <a:srgbClr val="170AC6"/>
                </a:solidFill>
              </a:rPr>
              <a:t> = 7 </a:t>
            </a:r>
            <a:r>
              <a:rPr lang="it-IT" sz="2400" dirty="0" err="1" smtClean="0">
                <a:solidFill>
                  <a:srgbClr val="170AC6"/>
                </a:solidFill>
              </a:rPr>
              <a:t>molecole…</a:t>
            </a:r>
            <a:r>
              <a:rPr lang="it-IT" sz="2400" dirty="0" smtClean="0">
                <a:solidFill>
                  <a:srgbClr val="170AC6"/>
                </a:solidFill>
              </a:rPr>
              <a:t>..</a:t>
            </a:r>
          </a:p>
          <a:p>
            <a:endParaRPr lang="it-IT" sz="2400" dirty="0" smtClean="0">
              <a:solidFill>
                <a:srgbClr val="170AC6"/>
              </a:solidFill>
            </a:endParaRPr>
          </a:p>
          <a:p>
            <a:r>
              <a:rPr lang="it-IT" sz="2400" dirty="0" smtClean="0">
                <a:solidFill>
                  <a:srgbClr val="170AC6"/>
                </a:solidFill>
              </a:rPr>
              <a:t>Sostituendo N nell’equazione precedente si ha:</a:t>
            </a: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che descrive la distribuzione completa dei polimeri. Si chiama </a:t>
            </a:r>
            <a:r>
              <a:rPr lang="it-IT" sz="2400" i="1" dirty="0" smtClean="0">
                <a:solidFill>
                  <a:srgbClr val="FF0000"/>
                </a:solidFill>
              </a:rPr>
              <a:t>distribuzione più probabile </a:t>
            </a:r>
            <a:r>
              <a:rPr lang="it-IT" sz="2400" dirty="0" smtClean="0">
                <a:solidFill>
                  <a:srgbClr val="170AC6"/>
                </a:solidFill>
              </a:rPr>
              <a:t>o </a:t>
            </a:r>
            <a:r>
              <a:rPr lang="it-IT" sz="2400" i="1" dirty="0" smtClean="0">
                <a:solidFill>
                  <a:srgbClr val="FF0000"/>
                </a:solidFill>
              </a:rPr>
              <a:t>Distribuzione di </a:t>
            </a:r>
            <a:r>
              <a:rPr lang="it-IT" sz="2400" i="1" dirty="0" err="1" smtClean="0">
                <a:solidFill>
                  <a:srgbClr val="FF0000"/>
                </a:solidFill>
              </a:rPr>
              <a:t>Flory</a:t>
            </a:r>
            <a:r>
              <a:rPr lang="it-IT" sz="2400" i="1" dirty="0" smtClean="0">
                <a:solidFill>
                  <a:srgbClr val="FF0000"/>
                </a:solidFill>
              </a:rPr>
              <a:t>.</a:t>
            </a:r>
            <a:endParaRPr lang="en-GB" sz="2400" i="1" dirty="0">
              <a:solidFill>
                <a:srgbClr val="FF0000"/>
              </a:solidFill>
            </a:endParaRPr>
          </a:p>
        </p:txBody>
      </p:sp>
      <p:graphicFrame>
        <p:nvGraphicFramePr>
          <p:cNvPr id="63491" name="Object 3"/>
          <p:cNvGraphicFramePr>
            <a:graphicFrameLocks noChangeAspect="1"/>
          </p:cNvGraphicFramePr>
          <p:nvPr/>
        </p:nvGraphicFramePr>
        <p:xfrm>
          <a:off x="2699792" y="4221088"/>
          <a:ext cx="3729037" cy="722313"/>
        </p:xfrm>
        <a:graphic>
          <a:graphicData uri="http://schemas.openxmlformats.org/presentationml/2006/ole">
            <mc:AlternateContent xmlns:mc="http://schemas.openxmlformats.org/markup-compatibility/2006">
              <mc:Choice xmlns:v="urn:schemas-microsoft-com:vml" Requires="v">
                <p:oleObj spid="_x0000_s63497" name="Equation" r:id="rId5" imgW="1244520" imgH="241200" progId="Equation.3">
                  <p:embed/>
                </p:oleObj>
              </mc:Choice>
              <mc:Fallback>
                <p:oleObj name="Equation" r:id="rId5" imgW="124452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4221088"/>
                        <a:ext cx="3729037"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835696" y="1772816"/>
            <a:ext cx="5688632" cy="3552098"/>
          </a:xfrm>
          <a:prstGeom prst="rect">
            <a:avLst/>
          </a:prstGeom>
          <a:noFill/>
          <a:ln w="9525">
            <a:noFill/>
            <a:miter lim="800000"/>
            <a:headEnd/>
            <a:tailEnd/>
          </a:ln>
        </p:spPr>
      </p:pic>
      <p:sp>
        <p:nvSpPr>
          <p:cNvPr id="3" name="CasellaDiTesto 2"/>
          <p:cNvSpPr txBox="1"/>
          <p:nvPr/>
        </p:nvSpPr>
        <p:spPr>
          <a:xfrm>
            <a:off x="539552" y="188640"/>
            <a:ext cx="8136904" cy="1569660"/>
          </a:xfrm>
          <a:prstGeom prst="rect">
            <a:avLst/>
          </a:prstGeom>
          <a:noFill/>
        </p:spPr>
        <p:txBody>
          <a:bodyPr wrap="square" rtlCol="0">
            <a:spAutoFit/>
          </a:bodyPr>
          <a:lstStyle/>
          <a:p>
            <a:r>
              <a:rPr lang="it-IT" sz="2400" dirty="0" smtClean="0">
                <a:solidFill>
                  <a:srgbClr val="170AC6"/>
                </a:solidFill>
              </a:rPr>
              <a:t>La trattazione è molto semplificata, ma corrisponde bene a quello che si ottiene realmente per le reazioni di polimerizzazione con condensazione.</a:t>
            </a:r>
          </a:p>
          <a:p>
            <a:r>
              <a:rPr lang="it-IT" sz="2400" dirty="0" smtClean="0">
                <a:solidFill>
                  <a:srgbClr val="170AC6"/>
                </a:solidFill>
              </a:rPr>
              <a:t>Le curve che descrivono </a:t>
            </a:r>
            <a:r>
              <a:rPr lang="it-IT" sz="2400" i="1" dirty="0" smtClean="0">
                <a:solidFill>
                  <a:srgbClr val="FF0000"/>
                </a:solidFill>
              </a:rPr>
              <a:t>N</a:t>
            </a:r>
            <a:r>
              <a:rPr lang="it-IT" sz="2400" i="1" baseline="-25000" dirty="0" smtClean="0">
                <a:solidFill>
                  <a:srgbClr val="FF0000"/>
                </a:solidFill>
              </a:rPr>
              <a:t>i</a:t>
            </a:r>
            <a:r>
              <a:rPr lang="it-IT" sz="2400" dirty="0" smtClean="0">
                <a:solidFill>
                  <a:srgbClr val="170AC6"/>
                </a:solidFill>
              </a:rPr>
              <a:t> a diversi valori di </a:t>
            </a:r>
            <a:r>
              <a:rPr lang="it-IT" sz="2400" i="1" dirty="0" smtClean="0">
                <a:solidFill>
                  <a:srgbClr val="FF0000"/>
                </a:solidFill>
              </a:rPr>
              <a:t>p</a:t>
            </a:r>
            <a:r>
              <a:rPr lang="it-IT" sz="2400" dirty="0" smtClean="0">
                <a:solidFill>
                  <a:srgbClr val="170AC6"/>
                </a:solidFill>
              </a:rPr>
              <a:t> sono le seguenti:</a:t>
            </a:r>
            <a:endParaRPr lang="en-GB" sz="2400" dirty="0">
              <a:solidFill>
                <a:srgbClr val="170AC6"/>
              </a:solidFill>
            </a:endParaRPr>
          </a:p>
        </p:txBody>
      </p:sp>
      <p:sp>
        <p:nvSpPr>
          <p:cNvPr id="4" name="CasellaDiTesto 3"/>
          <p:cNvSpPr txBox="1"/>
          <p:nvPr/>
        </p:nvSpPr>
        <p:spPr>
          <a:xfrm>
            <a:off x="539552" y="5373216"/>
            <a:ext cx="8136904" cy="1200329"/>
          </a:xfrm>
          <a:prstGeom prst="rect">
            <a:avLst/>
          </a:prstGeom>
          <a:noFill/>
        </p:spPr>
        <p:txBody>
          <a:bodyPr wrap="square" rtlCol="0">
            <a:spAutoFit/>
          </a:bodyPr>
          <a:lstStyle/>
          <a:p>
            <a:r>
              <a:rPr lang="it-IT" sz="2400" dirty="0" smtClean="0">
                <a:solidFill>
                  <a:srgbClr val="170AC6"/>
                </a:solidFill>
              </a:rPr>
              <a:t>Per qualsiasi valore di </a:t>
            </a:r>
            <a:r>
              <a:rPr lang="it-IT" sz="2400" i="1" dirty="0" smtClean="0">
                <a:solidFill>
                  <a:srgbClr val="FF0000"/>
                </a:solidFill>
              </a:rPr>
              <a:t>p</a:t>
            </a:r>
            <a:r>
              <a:rPr lang="it-IT" sz="2400" dirty="0" smtClean="0">
                <a:solidFill>
                  <a:srgbClr val="170AC6"/>
                </a:solidFill>
              </a:rPr>
              <a:t> sono presenti tutte le masse molecolari, ma sorprendentemente per tutti i valori di </a:t>
            </a:r>
            <a:r>
              <a:rPr lang="it-IT" sz="2400" i="1" dirty="0" smtClean="0">
                <a:solidFill>
                  <a:srgbClr val="FF0000"/>
                </a:solidFill>
              </a:rPr>
              <a:t>p</a:t>
            </a:r>
            <a:r>
              <a:rPr lang="it-IT" sz="2400" dirty="0" smtClean="0">
                <a:solidFill>
                  <a:srgbClr val="170AC6"/>
                </a:solidFill>
              </a:rPr>
              <a:t> la specie più probabile è il </a:t>
            </a:r>
            <a:r>
              <a:rPr lang="it-IT" sz="2400" dirty="0" err="1" smtClean="0">
                <a:solidFill>
                  <a:srgbClr val="170AC6"/>
                </a:solidFill>
              </a:rPr>
              <a:t>monomero</a:t>
            </a:r>
            <a:r>
              <a:rPr lang="it-IT" sz="2400" dirty="0" smtClean="0">
                <a:solidFill>
                  <a:srgbClr val="170AC6"/>
                </a:solidFill>
              </a:rPr>
              <a:t>.</a:t>
            </a:r>
            <a:endParaRPr lang="en-GB" sz="2400" dirty="0">
              <a:solidFill>
                <a:srgbClr val="170AC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620688"/>
            <a:ext cx="8424936" cy="5632311"/>
          </a:xfrm>
          <a:prstGeom prst="rect">
            <a:avLst/>
          </a:prstGeom>
          <a:noFill/>
        </p:spPr>
        <p:txBody>
          <a:bodyPr wrap="square" rtlCol="0">
            <a:spAutoFit/>
          </a:bodyPr>
          <a:lstStyle/>
          <a:p>
            <a:r>
              <a:rPr lang="it-IT" sz="2400" dirty="0" smtClean="0">
                <a:solidFill>
                  <a:srgbClr val="170AC6"/>
                </a:solidFill>
              </a:rPr>
              <a:t>Per avere la curva da cui siamo partiti:</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dobbiamo passare alla frazione in peso di polimeri con lunghezza </a:t>
            </a:r>
            <a:r>
              <a:rPr lang="it-IT" sz="2400" i="1" dirty="0" smtClean="0">
                <a:solidFill>
                  <a:srgbClr val="FF0000"/>
                </a:solidFill>
              </a:rPr>
              <a:t>i</a:t>
            </a:r>
            <a:r>
              <a:rPr lang="it-IT" sz="2400" dirty="0" smtClean="0">
                <a:solidFill>
                  <a:srgbClr val="170AC6"/>
                </a:solidFill>
              </a:rPr>
              <a:t>.</a:t>
            </a:r>
          </a:p>
          <a:p>
            <a:r>
              <a:rPr lang="it-IT" sz="2400" dirty="0" smtClean="0">
                <a:solidFill>
                  <a:srgbClr val="170AC6"/>
                </a:solidFill>
              </a:rPr>
              <a:t>Questa è definita da:</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C’è un’approssimazione di cui non è difficile tener conto: nella condensazione ci sarà una perdita di una molecola di H</a:t>
            </a:r>
            <a:r>
              <a:rPr lang="it-IT" sz="2400" baseline="-25000" dirty="0" smtClean="0">
                <a:solidFill>
                  <a:srgbClr val="170AC6"/>
                </a:solidFill>
              </a:rPr>
              <a:t>2</a:t>
            </a:r>
            <a:r>
              <a:rPr lang="it-IT" sz="2400" dirty="0" smtClean="0">
                <a:solidFill>
                  <a:srgbClr val="170AC6"/>
                </a:solidFill>
              </a:rPr>
              <a:t>O.  Allora </a:t>
            </a:r>
            <a:r>
              <a:rPr lang="it-IT" sz="2400" i="1" dirty="0" smtClean="0">
                <a:solidFill>
                  <a:srgbClr val="FF0000"/>
                </a:solidFill>
              </a:rPr>
              <a:t>M</a:t>
            </a:r>
            <a:r>
              <a:rPr lang="it-IT" sz="2400" i="1" baseline="-25000" dirty="0" smtClean="0">
                <a:solidFill>
                  <a:srgbClr val="FF0000"/>
                </a:solidFill>
              </a:rPr>
              <a:t>0</a:t>
            </a:r>
            <a:r>
              <a:rPr lang="it-IT" sz="2400" dirty="0" smtClean="0">
                <a:solidFill>
                  <a:srgbClr val="170AC6"/>
                </a:solidFill>
              </a:rPr>
              <a:t> può essere sostituito dall’unità di ripetizione al posto del </a:t>
            </a:r>
            <a:r>
              <a:rPr lang="it-IT" sz="2400" dirty="0" err="1" smtClean="0">
                <a:solidFill>
                  <a:srgbClr val="170AC6"/>
                </a:solidFill>
              </a:rPr>
              <a:t>monomero</a:t>
            </a:r>
            <a:r>
              <a:rPr lang="it-IT" sz="2400" dirty="0" smtClean="0">
                <a:solidFill>
                  <a:srgbClr val="170AC6"/>
                </a:solidFill>
              </a:rPr>
              <a:t> intero.</a:t>
            </a:r>
            <a:endParaRPr lang="en-GB" sz="2400" dirty="0">
              <a:solidFill>
                <a:srgbClr val="170AC6"/>
              </a:solidFill>
            </a:endParaRPr>
          </a:p>
        </p:txBody>
      </p:sp>
      <p:pic>
        <p:nvPicPr>
          <p:cNvPr id="3" name="Picture 2"/>
          <p:cNvPicPr>
            <a:picLocks noChangeAspect="1" noChangeArrowheads="1"/>
          </p:cNvPicPr>
          <p:nvPr/>
        </p:nvPicPr>
        <p:blipFill>
          <a:blip r:embed="rId3" cstate="print"/>
          <a:srcRect/>
          <a:stretch>
            <a:fillRect/>
          </a:stretch>
        </p:blipFill>
        <p:spPr bwMode="auto">
          <a:xfrm>
            <a:off x="5868144" y="548680"/>
            <a:ext cx="2835683" cy="1872208"/>
          </a:xfrm>
          <a:prstGeom prst="rect">
            <a:avLst/>
          </a:prstGeom>
          <a:noFill/>
          <a:ln w="9525">
            <a:noFill/>
            <a:miter lim="800000"/>
            <a:headEnd/>
            <a:tailEnd/>
          </a:ln>
        </p:spPr>
      </p:pic>
      <p:graphicFrame>
        <p:nvGraphicFramePr>
          <p:cNvPr id="4" name="Oggetto 3"/>
          <p:cNvGraphicFramePr>
            <a:graphicFrameLocks noChangeAspect="1"/>
          </p:cNvGraphicFramePr>
          <p:nvPr/>
        </p:nvGraphicFramePr>
        <p:xfrm>
          <a:off x="2195736" y="3429000"/>
          <a:ext cx="5252349" cy="1152128"/>
        </p:xfrm>
        <a:graphic>
          <a:graphicData uri="http://schemas.openxmlformats.org/presentationml/2006/ole">
            <mc:AlternateContent xmlns:mc="http://schemas.openxmlformats.org/markup-compatibility/2006">
              <mc:Choice xmlns:v="urn:schemas-microsoft-com:vml" Requires="v">
                <p:oleObj spid="_x0000_s65541" name="Equation" r:id="rId4" imgW="1968480" imgH="431640" progId="Equation.3">
                  <p:embed/>
                </p:oleObj>
              </mc:Choice>
              <mc:Fallback>
                <p:oleObj name="Equation" r:id="rId4" imgW="19684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429000"/>
                        <a:ext cx="5252349"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32656"/>
            <a:ext cx="8712968" cy="6001643"/>
          </a:xfrm>
          <a:prstGeom prst="rect">
            <a:avLst/>
          </a:prstGeom>
          <a:noFill/>
        </p:spPr>
        <p:txBody>
          <a:bodyPr wrap="square" rtlCol="0">
            <a:spAutoFit/>
          </a:bodyPr>
          <a:lstStyle/>
          <a:p>
            <a:r>
              <a:rPr lang="it-IT" sz="2400" dirty="0" smtClean="0">
                <a:solidFill>
                  <a:srgbClr val="170AC6"/>
                </a:solidFill>
              </a:rPr>
              <a:t>Le curve che descrivono la distribuzione della frazione in peso sono:</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Dove la specie prevalente non è il monomero che, sebbene presente in buona quantità, pesa molto poco</a:t>
            </a:r>
            <a:endParaRPr lang="en-GB" sz="2400" dirty="0">
              <a:solidFill>
                <a:srgbClr val="170AC6"/>
              </a:solidFill>
            </a:endParaRPr>
          </a:p>
        </p:txBody>
      </p:sp>
      <p:pic>
        <p:nvPicPr>
          <p:cNvPr id="66562" name="Picture 2"/>
          <p:cNvPicPr>
            <a:picLocks noChangeAspect="1" noChangeArrowheads="1"/>
          </p:cNvPicPr>
          <p:nvPr/>
        </p:nvPicPr>
        <p:blipFill>
          <a:blip r:embed="rId2" cstate="print"/>
          <a:srcRect/>
          <a:stretch>
            <a:fillRect/>
          </a:stretch>
        </p:blipFill>
        <p:spPr bwMode="auto">
          <a:xfrm>
            <a:off x="1619672" y="1124744"/>
            <a:ext cx="6210300" cy="3943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260648"/>
            <a:ext cx="8352928" cy="6370975"/>
          </a:xfrm>
          <a:prstGeom prst="rect">
            <a:avLst/>
          </a:prstGeom>
        </p:spPr>
        <p:txBody>
          <a:bodyPr wrap="square">
            <a:spAutoFit/>
          </a:bodyPr>
          <a:lstStyle/>
          <a:p>
            <a:r>
              <a:rPr lang="it-IT" sz="2400" dirty="0" smtClean="0">
                <a:solidFill>
                  <a:srgbClr val="170AC6"/>
                </a:solidFill>
              </a:rPr>
              <a:t>Consideriamo la resistenza alla trazione: </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A bassa massa molecolare (MM) la forza è troppo bassa per un utilizzo come materiale.  Ad alto peso la forza si avvicina al valore limite S</a:t>
            </a:r>
            <a:r>
              <a:rPr lang="it-IT" sz="2400" baseline="-25000" dirty="0" smtClean="0">
                <a:solidFill>
                  <a:srgbClr val="170AC6"/>
                </a:solidFill>
                <a:sym typeface="Symbol"/>
              </a:rPr>
              <a:t></a:t>
            </a:r>
            <a:r>
              <a:rPr lang="it-IT" sz="2400" dirty="0" smtClean="0">
                <a:solidFill>
                  <a:srgbClr val="170AC6"/>
                </a:solidFill>
              </a:rPr>
              <a:t>.</a:t>
            </a:r>
          </a:p>
          <a:p>
            <a:r>
              <a:rPr lang="it-IT" sz="2400" dirty="0" smtClean="0">
                <a:solidFill>
                  <a:srgbClr val="170AC6"/>
                </a:solidFill>
              </a:rPr>
              <a:t>La relazione tra S e </a:t>
            </a:r>
            <a:r>
              <a:rPr lang="it-IT" sz="2400" dirty="0" err="1" smtClean="0">
                <a:solidFill>
                  <a:srgbClr val="170AC6"/>
                </a:solidFill>
              </a:rPr>
              <a:t>MM</a:t>
            </a:r>
            <a:r>
              <a:rPr lang="it-IT" sz="2400" dirty="0" smtClean="0">
                <a:solidFill>
                  <a:srgbClr val="170AC6"/>
                </a:solidFill>
              </a:rPr>
              <a:t> può essere scritta (approssimata) come:</a:t>
            </a:r>
          </a:p>
          <a:p>
            <a:endParaRPr lang="it-IT" sz="2400" dirty="0" smtClean="0">
              <a:solidFill>
                <a:srgbClr val="170AC6"/>
              </a:solidFill>
            </a:endParaRPr>
          </a:p>
          <a:p>
            <a:endParaRPr lang="it-IT" sz="2400" dirty="0" smtClean="0">
              <a:solidFill>
                <a:srgbClr val="170AC6"/>
              </a:solidFill>
            </a:endParaRPr>
          </a:p>
          <a:p>
            <a:endParaRPr lang="it-IT" sz="2400" dirty="0" smtClean="0">
              <a:solidFill>
                <a:srgbClr val="170AC6"/>
              </a:solidFill>
            </a:endParaRPr>
          </a:p>
          <a:p>
            <a:r>
              <a:rPr lang="it-IT" sz="2400" dirty="0" smtClean="0">
                <a:solidFill>
                  <a:srgbClr val="170AC6"/>
                </a:solidFill>
              </a:rPr>
              <a:t>Dove A è una costante che dipende dal polimero. </a:t>
            </a:r>
            <a:endParaRPr lang="it-IT" sz="2400" dirty="0">
              <a:solidFill>
                <a:srgbClr val="170AC6"/>
              </a:solidFill>
            </a:endParaRPr>
          </a:p>
        </p:txBody>
      </p:sp>
      <p:pic>
        <p:nvPicPr>
          <p:cNvPr id="2050" name="Picture 2"/>
          <p:cNvPicPr>
            <a:picLocks noChangeAspect="1" noChangeArrowheads="1"/>
          </p:cNvPicPr>
          <p:nvPr/>
        </p:nvPicPr>
        <p:blipFill>
          <a:blip r:embed="rId3" cstate="print"/>
          <a:srcRect/>
          <a:stretch>
            <a:fillRect/>
          </a:stretch>
        </p:blipFill>
        <p:spPr bwMode="auto">
          <a:xfrm>
            <a:off x="2771800" y="908720"/>
            <a:ext cx="3495278" cy="2635667"/>
          </a:xfrm>
          <a:prstGeom prst="rect">
            <a:avLst/>
          </a:prstGeom>
          <a:noFill/>
          <a:ln w="9525">
            <a:noFill/>
            <a:miter lim="800000"/>
            <a:headEnd/>
            <a:tailEnd/>
          </a:ln>
        </p:spPr>
      </p:pic>
      <p:graphicFrame>
        <p:nvGraphicFramePr>
          <p:cNvPr id="5" name="Oggetto 4"/>
          <p:cNvGraphicFramePr>
            <a:graphicFrameLocks noChangeAspect="1"/>
          </p:cNvGraphicFramePr>
          <p:nvPr>
            <p:extLst>
              <p:ext uri="{D42A27DB-BD31-4B8C-83A1-F6EECF244321}">
                <p14:modId xmlns:p14="http://schemas.microsoft.com/office/powerpoint/2010/main" val="223918919"/>
              </p:ext>
            </p:extLst>
          </p:nvPr>
        </p:nvGraphicFramePr>
        <p:xfrm>
          <a:off x="3599892" y="5085184"/>
          <a:ext cx="1800200" cy="914856"/>
        </p:xfrm>
        <a:graphic>
          <a:graphicData uri="http://schemas.openxmlformats.org/presentationml/2006/ole">
            <mc:AlternateContent xmlns:mc="http://schemas.openxmlformats.org/markup-compatibility/2006">
              <mc:Choice xmlns:v="urn:schemas-microsoft-com:vml" Requires="v">
                <p:oleObj spid="_x0000_s2114" name="Equation" r:id="rId4" imgW="774364" imgH="393529" progId="Equation.3">
                  <p:embed/>
                </p:oleObj>
              </mc:Choice>
              <mc:Fallback>
                <p:oleObj name="Equation" r:id="rId4" imgW="774364" imgH="393529" progId="Equation.3">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892" y="5085184"/>
                        <a:ext cx="1800200" cy="914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9004" y="1412776"/>
            <a:ext cx="8280920" cy="1015663"/>
          </a:xfrm>
          <a:prstGeom prst="rect">
            <a:avLst/>
          </a:prstGeom>
        </p:spPr>
        <p:txBody>
          <a:bodyPr wrap="square">
            <a:spAutoFit/>
          </a:bodyPr>
          <a:lstStyle/>
          <a:p>
            <a:pPr algn="just"/>
            <a:r>
              <a:rPr lang="it-IT" sz="2000" dirty="0" smtClean="0">
                <a:solidFill>
                  <a:srgbClr val="170AC6"/>
                </a:solidFill>
              </a:rPr>
              <a:t>Come in ogni molecola, nei polimeri vi sono tre </a:t>
            </a:r>
            <a:r>
              <a:rPr lang="it-IT" sz="2000" dirty="0">
                <a:solidFill>
                  <a:srgbClr val="170AC6"/>
                </a:solidFill>
              </a:rPr>
              <a:t>aspetti </a:t>
            </a:r>
            <a:r>
              <a:rPr lang="it-IT" sz="2000" dirty="0" smtClean="0">
                <a:solidFill>
                  <a:srgbClr val="170AC6"/>
                </a:solidFill>
              </a:rPr>
              <a:t>fondamentali:</a:t>
            </a:r>
          </a:p>
          <a:p>
            <a:pPr algn="just"/>
            <a:r>
              <a:rPr lang="it-IT" sz="2000" dirty="0" smtClean="0">
                <a:solidFill>
                  <a:srgbClr val="170AC6"/>
                </a:solidFill>
              </a:rPr>
              <a:t>la </a:t>
            </a:r>
            <a:r>
              <a:rPr lang="it-IT" sz="2000" b="1" u="sng" dirty="0" smtClean="0">
                <a:solidFill>
                  <a:srgbClr val="170AC6"/>
                </a:solidFill>
              </a:rPr>
              <a:t>costituzione</a:t>
            </a:r>
            <a:r>
              <a:rPr lang="it-IT" sz="2000" dirty="0">
                <a:solidFill>
                  <a:srgbClr val="170AC6"/>
                </a:solidFill>
              </a:rPr>
              <a:t>, la </a:t>
            </a:r>
            <a:r>
              <a:rPr lang="it-IT" sz="2000" b="1" u="sng" dirty="0">
                <a:solidFill>
                  <a:srgbClr val="170AC6"/>
                </a:solidFill>
              </a:rPr>
              <a:t>configurazione</a:t>
            </a:r>
            <a:r>
              <a:rPr lang="it-IT" sz="2000" dirty="0">
                <a:solidFill>
                  <a:srgbClr val="170AC6"/>
                </a:solidFill>
              </a:rPr>
              <a:t> e la </a:t>
            </a:r>
            <a:r>
              <a:rPr lang="it-IT" sz="2000" b="1" u="sng" dirty="0" smtClean="0">
                <a:solidFill>
                  <a:srgbClr val="170AC6"/>
                </a:solidFill>
              </a:rPr>
              <a:t>conformazione</a:t>
            </a:r>
            <a:r>
              <a:rPr lang="it-IT" sz="2000" dirty="0" smtClean="0">
                <a:solidFill>
                  <a:srgbClr val="170AC6"/>
                </a:solidFill>
              </a:rPr>
              <a:t>.  Questi parametri determinano le proprietà dei materiali a base di polimeri.</a:t>
            </a:r>
          </a:p>
        </p:txBody>
      </p:sp>
      <p:sp>
        <p:nvSpPr>
          <p:cNvPr id="4" name="Rettangolo 3"/>
          <p:cNvSpPr/>
          <p:nvPr/>
        </p:nvSpPr>
        <p:spPr>
          <a:xfrm>
            <a:off x="445902" y="3444969"/>
            <a:ext cx="1569982" cy="400110"/>
          </a:xfrm>
          <a:prstGeom prst="rect">
            <a:avLst/>
          </a:prstGeom>
          <a:ln w="19050">
            <a:solidFill>
              <a:srgbClr val="C00000"/>
            </a:solidFill>
          </a:ln>
        </p:spPr>
        <p:txBody>
          <a:bodyPr wrap="none">
            <a:spAutoFit/>
          </a:bodyPr>
          <a:lstStyle/>
          <a:p>
            <a:pPr lvl="0"/>
            <a:r>
              <a:rPr lang="it-IT" sz="2000" b="1" dirty="0">
                <a:solidFill>
                  <a:srgbClr val="170AC6"/>
                </a:solidFill>
              </a:rPr>
              <a:t>Costituzione</a:t>
            </a:r>
            <a:r>
              <a:rPr lang="it-IT" sz="2000" dirty="0">
                <a:solidFill>
                  <a:srgbClr val="170AC6"/>
                </a:solidFill>
              </a:rPr>
              <a:t>.</a:t>
            </a:r>
          </a:p>
        </p:txBody>
      </p:sp>
      <p:grpSp>
        <p:nvGrpSpPr>
          <p:cNvPr id="21" name="Gruppo 20"/>
          <p:cNvGrpSpPr/>
          <p:nvPr/>
        </p:nvGrpSpPr>
        <p:grpSpPr>
          <a:xfrm>
            <a:off x="2134476" y="3084929"/>
            <a:ext cx="792088" cy="936104"/>
            <a:chOff x="2483768" y="1556792"/>
            <a:chExt cx="792088" cy="936104"/>
          </a:xfrm>
        </p:grpSpPr>
        <p:cxnSp>
          <p:nvCxnSpPr>
            <p:cNvPr id="6" name="Connettore 2 5"/>
            <p:cNvCxnSpPr/>
            <p:nvPr/>
          </p:nvCxnSpPr>
          <p:spPr>
            <a:xfrm flipV="1">
              <a:off x="2483768" y="1556792"/>
              <a:ext cx="720080" cy="56009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2483768" y="2116888"/>
              <a:ext cx="792088" cy="37600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CasellaDiTesto 8"/>
          <p:cNvSpPr txBox="1"/>
          <p:nvPr/>
        </p:nvSpPr>
        <p:spPr>
          <a:xfrm>
            <a:off x="3070580" y="2900263"/>
            <a:ext cx="1633845" cy="400110"/>
          </a:xfrm>
          <a:prstGeom prst="rect">
            <a:avLst/>
          </a:prstGeom>
          <a:noFill/>
          <a:ln w="19050">
            <a:solidFill>
              <a:srgbClr val="C00000"/>
            </a:solidFill>
          </a:ln>
        </p:spPr>
        <p:txBody>
          <a:bodyPr wrap="none" rtlCol="0">
            <a:spAutoFit/>
          </a:bodyPr>
          <a:lstStyle/>
          <a:p>
            <a:r>
              <a:rPr lang="it-IT" sz="2000" b="1" dirty="0" err="1" smtClean="0">
                <a:solidFill>
                  <a:srgbClr val="170AC6"/>
                </a:solidFill>
              </a:rPr>
              <a:t>omopolimero</a:t>
            </a:r>
            <a:endParaRPr lang="en-US" sz="2000" b="1" dirty="0">
              <a:solidFill>
                <a:srgbClr val="170AC6"/>
              </a:solidFill>
            </a:endParaRPr>
          </a:p>
        </p:txBody>
      </p:sp>
      <p:sp>
        <p:nvSpPr>
          <p:cNvPr id="10" name="CasellaDiTesto 9"/>
          <p:cNvSpPr txBox="1"/>
          <p:nvPr/>
        </p:nvSpPr>
        <p:spPr>
          <a:xfrm>
            <a:off x="3070580" y="3832046"/>
            <a:ext cx="1393715" cy="400110"/>
          </a:xfrm>
          <a:prstGeom prst="rect">
            <a:avLst/>
          </a:prstGeom>
          <a:noFill/>
          <a:ln w="19050">
            <a:solidFill>
              <a:srgbClr val="C00000"/>
            </a:solidFill>
          </a:ln>
        </p:spPr>
        <p:txBody>
          <a:bodyPr wrap="none" rtlCol="0">
            <a:spAutoFit/>
          </a:bodyPr>
          <a:lstStyle/>
          <a:p>
            <a:r>
              <a:rPr lang="it-IT" sz="2000" b="1" dirty="0" smtClean="0">
                <a:solidFill>
                  <a:srgbClr val="170AC6"/>
                </a:solidFill>
              </a:rPr>
              <a:t>copolimero</a:t>
            </a:r>
            <a:endParaRPr lang="en-US" sz="2000" b="1" dirty="0">
              <a:solidFill>
                <a:srgbClr val="170AC6"/>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93" y="4958276"/>
            <a:ext cx="17621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uppo 19"/>
          <p:cNvGrpSpPr/>
          <p:nvPr/>
        </p:nvGrpSpPr>
        <p:grpSpPr>
          <a:xfrm>
            <a:off x="2275228" y="4650499"/>
            <a:ext cx="987947" cy="1152128"/>
            <a:chOff x="2673101" y="2996952"/>
            <a:chExt cx="987947" cy="1152128"/>
          </a:xfrm>
        </p:grpSpPr>
        <p:cxnSp>
          <p:nvCxnSpPr>
            <p:cNvPr id="15" name="Connettore 2 14"/>
            <p:cNvCxnSpPr/>
            <p:nvPr/>
          </p:nvCxnSpPr>
          <p:spPr>
            <a:xfrm flipV="1">
              <a:off x="2673101" y="2996952"/>
              <a:ext cx="890787" cy="56009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2699792" y="3557047"/>
              <a:ext cx="961256" cy="404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2699792" y="3579240"/>
              <a:ext cx="864096" cy="5698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CasellaDiTesto 24"/>
          <p:cNvSpPr txBox="1"/>
          <p:nvPr/>
        </p:nvSpPr>
        <p:spPr>
          <a:xfrm>
            <a:off x="3306253" y="4450444"/>
            <a:ext cx="922368" cy="400110"/>
          </a:xfrm>
          <a:prstGeom prst="rect">
            <a:avLst/>
          </a:prstGeom>
          <a:noFill/>
          <a:ln w="19050">
            <a:solidFill>
              <a:srgbClr val="C00000"/>
            </a:solidFill>
          </a:ln>
        </p:spPr>
        <p:txBody>
          <a:bodyPr wrap="none" rtlCol="0">
            <a:spAutoFit/>
          </a:bodyPr>
          <a:lstStyle/>
          <a:p>
            <a:r>
              <a:rPr lang="it-IT" sz="2000" b="1" dirty="0" smtClean="0">
                <a:solidFill>
                  <a:srgbClr val="170AC6"/>
                </a:solidFill>
              </a:rPr>
              <a:t>lineare</a:t>
            </a:r>
            <a:endParaRPr lang="en-US" sz="2000" b="1" dirty="0">
              <a:solidFill>
                <a:srgbClr val="170AC6"/>
              </a:solidFill>
            </a:endParaRPr>
          </a:p>
        </p:txBody>
      </p:sp>
      <p:sp>
        <p:nvSpPr>
          <p:cNvPr id="26" name="CasellaDiTesto 25"/>
          <p:cNvSpPr txBox="1"/>
          <p:nvPr/>
        </p:nvSpPr>
        <p:spPr>
          <a:xfrm>
            <a:off x="3306253" y="5010539"/>
            <a:ext cx="126592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ramificato</a:t>
            </a:r>
            <a:endParaRPr lang="en-US" sz="2000" b="1" dirty="0">
              <a:solidFill>
                <a:srgbClr val="170AC6"/>
              </a:solidFill>
            </a:endParaRPr>
          </a:p>
        </p:txBody>
      </p:sp>
      <p:grpSp>
        <p:nvGrpSpPr>
          <p:cNvPr id="37" name="Gruppo 36"/>
          <p:cNvGrpSpPr/>
          <p:nvPr/>
        </p:nvGrpSpPr>
        <p:grpSpPr>
          <a:xfrm>
            <a:off x="4704425" y="4612400"/>
            <a:ext cx="3666881" cy="1002389"/>
            <a:chOff x="4704425" y="4612400"/>
            <a:chExt cx="3666881" cy="1002389"/>
          </a:xfrm>
        </p:grpSpPr>
        <p:grpSp>
          <p:nvGrpSpPr>
            <p:cNvPr id="24" name="Gruppo 23"/>
            <p:cNvGrpSpPr/>
            <p:nvPr/>
          </p:nvGrpSpPr>
          <p:grpSpPr>
            <a:xfrm>
              <a:off x="4704425" y="4796336"/>
              <a:ext cx="1006371" cy="618398"/>
              <a:chOff x="4861773" y="2704019"/>
              <a:chExt cx="1006371" cy="618398"/>
            </a:xfrm>
          </p:grpSpPr>
          <p:cxnSp>
            <p:nvCxnSpPr>
              <p:cNvPr id="30" name="Connettore 2 29"/>
              <p:cNvCxnSpPr/>
              <p:nvPr/>
            </p:nvCxnSpPr>
            <p:spPr>
              <a:xfrm flipV="1">
                <a:off x="4861773" y="2704019"/>
                <a:ext cx="1006371" cy="3447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4861773" y="3048735"/>
                <a:ext cx="1006371" cy="27368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CasellaDiTesto 34"/>
            <p:cNvSpPr txBox="1"/>
            <p:nvPr/>
          </p:nvSpPr>
          <p:spPr>
            <a:xfrm>
              <a:off x="5878892" y="4612400"/>
              <a:ext cx="249241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frequenza delle </a:t>
              </a:r>
              <a:r>
                <a:rPr lang="it-IT" sz="2000" b="1" dirty="0" err="1" smtClean="0">
                  <a:solidFill>
                    <a:srgbClr val="170AC6"/>
                  </a:solidFill>
                </a:rPr>
                <a:t>ramif</a:t>
              </a:r>
              <a:endParaRPr lang="en-US" sz="2000" b="1" dirty="0">
                <a:solidFill>
                  <a:srgbClr val="170AC6"/>
                </a:solidFill>
              </a:endParaRPr>
            </a:p>
          </p:txBody>
        </p:sp>
        <p:sp>
          <p:nvSpPr>
            <p:cNvPr id="36" name="CasellaDiTesto 35"/>
            <p:cNvSpPr txBox="1"/>
            <p:nvPr/>
          </p:nvSpPr>
          <p:spPr>
            <a:xfrm>
              <a:off x="5878892" y="5214679"/>
              <a:ext cx="2441502" cy="400110"/>
            </a:xfrm>
            <a:prstGeom prst="rect">
              <a:avLst/>
            </a:prstGeom>
            <a:noFill/>
            <a:ln w="19050">
              <a:solidFill>
                <a:srgbClr val="C00000"/>
              </a:solidFill>
            </a:ln>
          </p:spPr>
          <p:txBody>
            <a:bodyPr wrap="none" rtlCol="0">
              <a:spAutoFit/>
            </a:bodyPr>
            <a:lstStyle/>
            <a:p>
              <a:r>
                <a:rPr lang="it-IT" sz="2000" b="1" dirty="0" smtClean="0">
                  <a:solidFill>
                    <a:srgbClr val="170AC6"/>
                  </a:solidFill>
                </a:rPr>
                <a:t>lunghezza delle </a:t>
              </a:r>
              <a:r>
                <a:rPr lang="it-IT" sz="2000" b="1" dirty="0" err="1" smtClean="0">
                  <a:solidFill>
                    <a:srgbClr val="170AC6"/>
                  </a:solidFill>
                </a:rPr>
                <a:t>ramif</a:t>
              </a:r>
              <a:endParaRPr lang="en-US" sz="2000" b="1" dirty="0">
                <a:solidFill>
                  <a:srgbClr val="170AC6"/>
                </a:solidFill>
              </a:endParaRPr>
            </a:p>
          </p:txBody>
        </p:sp>
      </p:grpSp>
      <p:grpSp>
        <p:nvGrpSpPr>
          <p:cNvPr id="38" name="Gruppo 37"/>
          <p:cNvGrpSpPr/>
          <p:nvPr/>
        </p:nvGrpSpPr>
        <p:grpSpPr>
          <a:xfrm>
            <a:off x="3306253" y="5602572"/>
            <a:ext cx="5403671" cy="706748"/>
            <a:chOff x="3306253" y="5602572"/>
            <a:chExt cx="5403671" cy="706748"/>
          </a:xfrm>
        </p:grpSpPr>
        <p:sp>
          <p:nvSpPr>
            <p:cNvPr id="27" name="CasellaDiTesto 26"/>
            <p:cNvSpPr txBox="1"/>
            <p:nvPr/>
          </p:nvSpPr>
          <p:spPr>
            <a:xfrm>
              <a:off x="3306253" y="5602572"/>
              <a:ext cx="1206228" cy="400110"/>
            </a:xfrm>
            <a:prstGeom prst="rect">
              <a:avLst/>
            </a:prstGeom>
            <a:noFill/>
            <a:ln w="19050">
              <a:solidFill>
                <a:srgbClr val="C00000"/>
              </a:solidFill>
            </a:ln>
          </p:spPr>
          <p:txBody>
            <a:bodyPr wrap="none" rtlCol="0">
              <a:spAutoFit/>
            </a:bodyPr>
            <a:lstStyle/>
            <a:p>
              <a:r>
                <a:rPr lang="it-IT" sz="2000" b="1" dirty="0" smtClean="0">
                  <a:solidFill>
                    <a:srgbClr val="170AC6"/>
                  </a:solidFill>
                </a:rPr>
                <a:t>reticolato</a:t>
              </a:r>
              <a:endParaRPr lang="en-US" sz="2000" b="1" dirty="0">
                <a:solidFill>
                  <a:srgbClr val="170AC6"/>
                </a:solidFill>
              </a:endParaRPr>
            </a:p>
          </p:txBody>
        </p:sp>
        <p:cxnSp>
          <p:nvCxnSpPr>
            <p:cNvPr id="32" name="Connettore 2 31"/>
            <p:cNvCxnSpPr/>
            <p:nvPr/>
          </p:nvCxnSpPr>
          <p:spPr>
            <a:xfrm>
              <a:off x="4704425" y="5802627"/>
              <a:ext cx="1006371" cy="30663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5904348" y="5909210"/>
              <a:ext cx="2805576" cy="400110"/>
            </a:xfrm>
            <a:prstGeom prst="rect">
              <a:avLst/>
            </a:prstGeom>
            <a:noFill/>
            <a:ln w="19050">
              <a:solidFill>
                <a:srgbClr val="C00000"/>
              </a:solidFill>
            </a:ln>
          </p:spPr>
          <p:txBody>
            <a:bodyPr wrap="none" rtlCol="0">
              <a:spAutoFit/>
            </a:bodyPr>
            <a:lstStyle/>
            <a:p>
              <a:r>
                <a:rPr lang="it-IT" sz="2000" b="1" dirty="0" smtClean="0">
                  <a:solidFill>
                    <a:srgbClr val="170AC6"/>
                  </a:solidFill>
                </a:rPr>
                <a:t>dimensione delle maglie</a:t>
              </a:r>
              <a:endParaRPr lang="en-US" sz="2000" b="1" dirty="0">
                <a:solidFill>
                  <a:srgbClr val="170AC6"/>
                </a:solidFill>
              </a:endParaRPr>
            </a:p>
          </p:txBody>
        </p:sp>
      </p:grpSp>
      <p:sp>
        <p:nvSpPr>
          <p:cNvPr id="33" name="CasellaDiTesto 32"/>
          <p:cNvSpPr txBox="1"/>
          <p:nvPr/>
        </p:nvSpPr>
        <p:spPr>
          <a:xfrm>
            <a:off x="1710304" y="353340"/>
            <a:ext cx="6132961" cy="769441"/>
          </a:xfrm>
          <a:prstGeom prst="rect">
            <a:avLst/>
          </a:prstGeom>
          <a:noFill/>
        </p:spPr>
        <p:txBody>
          <a:bodyPr wrap="none" rtlCol="0">
            <a:spAutoFit/>
          </a:bodyPr>
          <a:lstStyle/>
          <a:p>
            <a:r>
              <a:rPr lang="it-IT" sz="4400" b="1" dirty="0" smtClean="0">
                <a:solidFill>
                  <a:srgbClr val="170AC6"/>
                </a:solidFill>
              </a:rPr>
              <a:t>PROPRIETÀ</a:t>
            </a:r>
            <a:r>
              <a:rPr lang="it-IT" sz="4400" b="1" dirty="0" smtClean="0">
                <a:solidFill>
                  <a:srgbClr val="170AC6"/>
                </a:solidFill>
                <a:latin typeface="+mj-lt"/>
              </a:rPr>
              <a:t> STRUTTURALI</a:t>
            </a:r>
            <a:endParaRPr lang="en-US" sz="4400" b="1" dirty="0">
              <a:solidFill>
                <a:srgbClr val="170AC6"/>
              </a:solidFill>
              <a:latin typeface="+mj-lt"/>
            </a:endParaRPr>
          </a:p>
        </p:txBody>
      </p:sp>
    </p:spTree>
    <p:extLst>
      <p:ext uri="{BB962C8B-B14F-4D97-AF65-F5344CB8AC3E}">
        <p14:creationId xmlns:p14="http://schemas.microsoft.com/office/powerpoint/2010/main" val="1579387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158" y="4365104"/>
            <a:ext cx="720080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Gruppo 46"/>
          <p:cNvGrpSpPr/>
          <p:nvPr/>
        </p:nvGrpSpPr>
        <p:grpSpPr>
          <a:xfrm>
            <a:off x="610012" y="116632"/>
            <a:ext cx="8213401" cy="4166187"/>
            <a:chOff x="610012" y="342933"/>
            <a:chExt cx="8213401" cy="4166187"/>
          </a:xfrm>
        </p:grpSpPr>
        <p:cxnSp>
          <p:nvCxnSpPr>
            <p:cNvPr id="20" name="Connettore 2 19"/>
            <p:cNvCxnSpPr/>
            <p:nvPr/>
          </p:nvCxnSpPr>
          <p:spPr>
            <a:xfrm flipV="1">
              <a:off x="2116928" y="936960"/>
              <a:ext cx="877442" cy="7601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2130274" y="1701160"/>
              <a:ext cx="890787"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2116928" y="1697216"/>
              <a:ext cx="877442" cy="76989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3233883" y="1519738"/>
              <a:ext cx="1139351" cy="400110"/>
            </a:xfrm>
            <a:prstGeom prst="rect">
              <a:avLst/>
            </a:prstGeom>
            <a:noFill/>
            <a:ln w="19050">
              <a:solidFill>
                <a:srgbClr val="C00000"/>
              </a:solidFill>
            </a:ln>
          </p:spPr>
          <p:txBody>
            <a:bodyPr wrap="none" rtlCol="0">
              <a:spAutoFit/>
            </a:bodyPr>
            <a:lstStyle/>
            <a:p>
              <a:r>
                <a:rPr lang="it-IT" sz="2000" b="1" dirty="0" smtClean="0">
                  <a:solidFill>
                    <a:srgbClr val="170AC6"/>
                  </a:solidFill>
                </a:rPr>
                <a:t>statistico</a:t>
              </a:r>
              <a:endParaRPr lang="en-US" sz="2000" b="1" dirty="0">
                <a:solidFill>
                  <a:srgbClr val="170AC6"/>
                </a:solidFill>
              </a:endParaRPr>
            </a:p>
          </p:txBody>
        </p:sp>
        <p:sp>
          <p:nvSpPr>
            <p:cNvPr id="11" name="CasellaDiTesto 10"/>
            <p:cNvSpPr txBox="1"/>
            <p:nvPr/>
          </p:nvSpPr>
          <p:spPr>
            <a:xfrm>
              <a:off x="3206360" y="736905"/>
              <a:ext cx="1151277" cy="400110"/>
            </a:xfrm>
            <a:prstGeom prst="rect">
              <a:avLst/>
            </a:prstGeom>
            <a:noFill/>
            <a:ln w="19050">
              <a:solidFill>
                <a:srgbClr val="C00000"/>
              </a:solidFill>
            </a:ln>
          </p:spPr>
          <p:txBody>
            <a:bodyPr wrap="none" rtlCol="0">
              <a:spAutoFit/>
            </a:bodyPr>
            <a:lstStyle/>
            <a:p>
              <a:r>
                <a:rPr lang="it-IT" sz="2000" b="1" dirty="0" smtClean="0">
                  <a:solidFill>
                    <a:srgbClr val="170AC6"/>
                  </a:solidFill>
                </a:rPr>
                <a:t>a blocchi</a:t>
              </a:r>
              <a:endParaRPr lang="en-US" sz="2000" b="1" dirty="0">
                <a:solidFill>
                  <a:srgbClr val="170AC6"/>
                </a:solidFill>
              </a:endParaRPr>
            </a:p>
          </p:txBody>
        </p:sp>
        <p:sp>
          <p:nvSpPr>
            <p:cNvPr id="12" name="CasellaDiTesto 11"/>
            <p:cNvSpPr txBox="1"/>
            <p:nvPr/>
          </p:nvSpPr>
          <p:spPr>
            <a:xfrm>
              <a:off x="3208973" y="2226861"/>
              <a:ext cx="1189172" cy="400110"/>
            </a:xfrm>
            <a:prstGeom prst="rect">
              <a:avLst/>
            </a:prstGeom>
            <a:noFill/>
            <a:ln w="19050">
              <a:solidFill>
                <a:srgbClr val="C00000"/>
              </a:solidFill>
            </a:ln>
          </p:spPr>
          <p:txBody>
            <a:bodyPr wrap="none" rtlCol="0">
              <a:spAutoFit/>
            </a:bodyPr>
            <a:lstStyle/>
            <a:p>
              <a:r>
                <a:rPr lang="it-IT" sz="2000" b="1" smtClean="0">
                  <a:solidFill>
                    <a:srgbClr val="170AC6"/>
                  </a:solidFill>
                </a:rPr>
                <a:t>a </a:t>
              </a:r>
              <a:r>
                <a:rPr lang="it-IT" sz="2000" b="1" dirty="0" smtClean="0">
                  <a:solidFill>
                    <a:srgbClr val="170AC6"/>
                  </a:solidFill>
                </a:rPr>
                <a:t>innesto</a:t>
              </a:r>
              <a:endParaRPr lang="en-US" sz="2000" b="1" dirty="0">
                <a:solidFill>
                  <a:srgbClr val="170AC6"/>
                </a:solidFill>
              </a:endParaRPr>
            </a:p>
          </p:txBody>
        </p:sp>
        <p:grpSp>
          <p:nvGrpSpPr>
            <p:cNvPr id="13" name="Gruppo 12"/>
            <p:cNvGrpSpPr/>
            <p:nvPr/>
          </p:nvGrpSpPr>
          <p:grpSpPr>
            <a:xfrm>
              <a:off x="4499141" y="570685"/>
              <a:ext cx="1006371" cy="618398"/>
              <a:chOff x="4861773" y="2704019"/>
              <a:chExt cx="1006371" cy="618398"/>
            </a:xfrm>
          </p:grpSpPr>
          <p:cxnSp>
            <p:nvCxnSpPr>
              <p:cNvPr id="18" name="Connettore 2 17"/>
              <p:cNvCxnSpPr/>
              <p:nvPr/>
            </p:nvCxnSpPr>
            <p:spPr>
              <a:xfrm flipV="1">
                <a:off x="4861773" y="2704019"/>
                <a:ext cx="1006371" cy="3447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4861773" y="3048735"/>
                <a:ext cx="1006371" cy="27368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CasellaDiTesto 13"/>
            <p:cNvSpPr txBox="1"/>
            <p:nvPr/>
          </p:nvSpPr>
          <p:spPr>
            <a:xfrm>
              <a:off x="5813871" y="1484250"/>
              <a:ext cx="3009542" cy="400110"/>
            </a:xfrm>
            <a:prstGeom prst="rect">
              <a:avLst/>
            </a:prstGeom>
            <a:noFill/>
            <a:ln w="19050">
              <a:solidFill>
                <a:srgbClr val="C00000"/>
              </a:solidFill>
            </a:ln>
          </p:spPr>
          <p:txBody>
            <a:bodyPr wrap="none" rtlCol="0">
              <a:spAutoFit/>
            </a:bodyPr>
            <a:lstStyle/>
            <a:p>
              <a:r>
                <a:rPr lang="it-IT" sz="2000" b="1" dirty="0" smtClean="0">
                  <a:solidFill>
                    <a:srgbClr val="170AC6"/>
                  </a:solidFill>
                </a:rPr>
                <a:t>composizione percentuale</a:t>
              </a:r>
              <a:endParaRPr lang="en-US" sz="2000" b="1" dirty="0">
                <a:solidFill>
                  <a:srgbClr val="170AC6"/>
                </a:solidFill>
              </a:endParaRPr>
            </a:p>
          </p:txBody>
        </p:sp>
        <p:sp>
          <p:nvSpPr>
            <p:cNvPr id="15" name="CasellaDiTesto 14"/>
            <p:cNvSpPr txBox="1"/>
            <p:nvPr/>
          </p:nvSpPr>
          <p:spPr>
            <a:xfrm>
              <a:off x="5813871" y="970800"/>
              <a:ext cx="2437527" cy="400110"/>
            </a:xfrm>
            <a:prstGeom prst="rect">
              <a:avLst/>
            </a:prstGeom>
            <a:noFill/>
            <a:ln w="19050">
              <a:solidFill>
                <a:srgbClr val="C00000"/>
              </a:solidFill>
            </a:ln>
          </p:spPr>
          <p:txBody>
            <a:bodyPr wrap="none" rtlCol="0">
              <a:spAutoFit/>
            </a:bodyPr>
            <a:lstStyle/>
            <a:p>
              <a:r>
                <a:rPr lang="it-IT" sz="2000" b="1" dirty="0" smtClean="0">
                  <a:solidFill>
                    <a:srgbClr val="170AC6"/>
                  </a:solidFill>
                </a:rPr>
                <a:t>lunghezza dei blocchi</a:t>
              </a:r>
              <a:endParaRPr lang="en-US" sz="2000" b="1" dirty="0">
                <a:solidFill>
                  <a:srgbClr val="170AC6"/>
                </a:solidFill>
              </a:endParaRPr>
            </a:p>
          </p:txBody>
        </p:sp>
        <p:cxnSp>
          <p:nvCxnSpPr>
            <p:cNvPr id="16" name="Connettore 2 15"/>
            <p:cNvCxnSpPr/>
            <p:nvPr/>
          </p:nvCxnSpPr>
          <p:spPr>
            <a:xfrm>
              <a:off x="2227512" y="3557047"/>
              <a:ext cx="1120352"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5813871" y="342933"/>
              <a:ext cx="212436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numero di blocchi</a:t>
              </a:r>
              <a:endParaRPr lang="en-US" sz="2000" b="1" dirty="0">
                <a:solidFill>
                  <a:srgbClr val="170AC6"/>
                </a:solidFill>
              </a:endParaRPr>
            </a:p>
          </p:txBody>
        </p:sp>
        <p:sp>
          <p:nvSpPr>
            <p:cNvPr id="25" name="CasellaDiTesto 24"/>
            <p:cNvSpPr txBox="1"/>
            <p:nvPr/>
          </p:nvSpPr>
          <p:spPr>
            <a:xfrm>
              <a:off x="610012" y="1501105"/>
              <a:ext cx="1393715" cy="400110"/>
            </a:xfrm>
            <a:prstGeom prst="rect">
              <a:avLst/>
            </a:prstGeom>
            <a:noFill/>
            <a:ln w="19050">
              <a:solidFill>
                <a:srgbClr val="C00000"/>
              </a:solidFill>
            </a:ln>
          </p:spPr>
          <p:txBody>
            <a:bodyPr wrap="none" rtlCol="0">
              <a:spAutoFit/>
            </a:bodyPr>
            <a:lstStyle/>
            <a:p>
              <a:r>
                <a:rPr lang="it-IT" sz="2000" b="1" dirty="0" smtClean="0">
                  <a:solidFill>
                    <a:srgbClr val="170AC6"/>
                  </a:solidFill>
                </a:rPr>
                <a:t>copolimero</a:t>
              </a:r>
              <a:endParaRPr lang="en-US" sz="2000" b="1" dirty="0">
                <a:solidFill>
                  <a:srgbClr val="170AC6"/>
                </a:solidFill>
              </a:endParaRPr>
            </a:p>
          </p:txBody>
        </p:sp>
        <p:cxnSp>
          <p:nvCxnSpPr>
            <p:cNvPr id="26" name="Connettore 2 25"/>
            <p:cNvCxnSpPr/>
            <p:nvPr/>
          </p:nvCxnSpPr>
          <p:spPr>
            <a:xfrm flipV="1">
              <a:off x="4499141" y="1697111"/>
              <a:ext cx="1159740" cy="1454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5" name="Gruppo 34"/>
            <p:cNvGrpSpPr/>
            <p:nvPr/>
          </p:nvGrpSpPr>
          <p:grpSpPr>
            <a:xfrm>
              <a:off x="4652510" y="2134985"/>
              <a:ext cx="1006371" cy="618398"/>
              <a:chOff x="4861773" y="2704019"/>
              <a:chExt cx="1006371" cy="618398"/>
            </a:xfrm>
          </p:grpSpPr>
          <p:cxnSp>
            <p:nvCxnSpPr>
              <p:cNvPr id="38" name="Connettore 2 37"/>
              <p:cNvCxnSpPr/>
              <p:nvPr/>
            </p:nvCxnSpPr>
            <p:spPr>
              <a:xfrm flipV="1">
                <a:off x="4861773" y="2704019"/>
                <a:ext cx="1006371" cy="3447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a:off x="4861773" y="3048735"/>
                <a:ext cx="1006371" cy="27368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CasellaDiTesto 35"/>
            <p:cNvSpPr txBox="1"/>
            <p:nvPr/>
          </p:nvSpPr>
          <p:spPr>
            <a:xfrm>
              <a:off x="5826977" y="1951049"/>
              <a:ext cx="249241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frequenza delle </a:t>
              </a:r>
              <a:r>
                <a:rPr lang="it-IT" sz="2000" b="1" dirty="0" err="1" smtClean="0">
                  <a:solidFill>
                    <a:srgbClr val="170AC6"/>
                  </a:solidFill>
                </a:rPr>
                <a:t>ramif</a:t>
              </a:r>
              <a:endParaRPr lang="en-US" sz="2000" b="1" dirty="0">
                <a:solidFill>
                  <a:srgbClr val="170AC6"/>
                </a:solidFill>
              </a:endParaRPr>
            </a:p>
          </p:txBody>
        </p:sp>
        <p:sp>
          <p:nvSpPr>
            <p:cNvPr id="37" name="CasellaDiTesto 36"/>
            <p:cNvSpPr txBox="1"/>
            <p:nvPr/>
          </p:nvSpPr>
          <p:spPr>
            <a:xfrm>
              <a:off x="5826977" y="2553328"/>
              <a:ext cx="2441502" cy="400110"/>
            </a:xfrm>
            <a:prstGeom prst="rect">
              <a:avLst/>
            </a:prstGeom>
            <a:noFill/>
            <a:ln w="19050">
              <a:solidFill>
                <a:srgbClr val="C00000"/>
              </a:solidFill>
            </a:ln>
          </p:spPr>
          <p:txBody>
            <a:bodyPr wrap="none" rtlCol="0">
              <a:spAutoFit/>
            </a:bodyPr>
            <a:lstStyle/>
            <a:p>
              <a:r>
                <a:rPr lang="it-IT" sz="2000" b="1" dirty="0" smtClean="0">
                  <a:solidFill>
                    <a:srgbClr val="170AC6"/>
                  </a:solidFill>
                </a:rPr>
                <a:t>lunghezza delle </a:t>
              </a:r>
              <a:r>
                <a:rPr lang="it-IT" sz="2000" b="1" dirty="0" err="1" smtClean="0">
                  <a:solidFill>
                    <a:srgbClr val="170AC6"/>
                  </a:solidFill>
                </a:rPr>
                <a:t>ramif</a:t>
              </a:r>
              <a:endParaRPr lang="en-US" sz="2000" b="1" dirty="0">
                <a:solidFill>
                  <a:srgbClr val="170AC6"/>
                </a:solidFill>
              </a:endParaRPr>
            </a:p>
          </p:txBody>
        </p:sp>
        <p:sp>
          <p:nvSpPr>
            <p:cNvPr id="43" name="CasellaDiTesto 42"/>
            <p:cNvSpPr txBox="1"/>
            <p:nvPr/>
          </p:nvSpPr>
          <p:spPr>
            <a:xfrm>
              <a:off x="3609240" y="3356992"/>
              <a:ext cx="5199437" cy="400110"/>
            </a:xfrm>
            <a:prstGeom prst="rect">
              <a:avLst/>
            </a:prstGeom>
            <a:noFill/>
            <a:ln w="19050">
              <a:solidFill>
                <a:srgbClr val="C00000"/>
              </a:solidFill>
            </a:ln>
          </p:spPr>
          <p:txBody>
            <a:bodyPr wrap="none" rtlCol="0">
              <a:spAutoFit/>
            </a:bodyPr>
            <a:lstStyle/>
            <a:p>
              <a:r>
                <a:rPr lang="it-IT" sz="2000" b="1" dirty="0" smtClean="0">
                  <a:solidFill>
                    <a:srgbClr val="170AC6"/>
                  </a:solidFill>
                </a:rPr>
                <a:t>tipi di concatenamento con unità asimmetriche</a:t>
              </a:r>
              <a:endParaRPr lang="en-US" sz="2000" b="1" dirty="0">
                <a:solidFill>
                  <a:srgbClr val="170AC6"/>
                </a:solidFill>
              </a:endParaRPr>
            </a:p>
          </p:txBody>
        </p:sp>
        <p:sp>
          <p:nvSpPr>
            <p:cNvPr id="44" name="CasellaDiTesto 43"/>
            <p:cNvSpPr txBox="1"/>
            <p:nvPr/>
          </p:nvSpPr>
          <p:spPr>
            <a:xfrm>
              <a:off x="610012" y="3356992"/>
              <a:ext cx="1633845" cy="400110"/>
            </a:xfrm>
            <a:prstGeom prst="rect">
              <a:avLst/>
            </a:prstGeom>
            <a:noFill/>
            <a:ln w="19050">
              <a:solidFill>
                <a:srgbClr val="C00000"/>
              </a:solidFill>
            </a:ln>
          </p:spPr>
          <p:txBody>
            <a:bodyPr wrap="none" rtlCol="0">
              <a:spAutoFit/>
            </a:bodyPr>
            <a:lstStyle/>
            <a:p>
              <a:r>
                <a:rPr lang="it-IT" sz="2000" b="1" dirty="0" err="1" smtClean="0">
                  <a:solidFill>
                    <a:srgbClr val="170AC6"/>
                  </a:solidFill>
                </a:rPr>
                <a:t>omopolimero</a:t>
              </a:r>
              <a:endParaRPr lang="en-US" sz="2000" b="1" dirty="0">
                <a:solidFill>
                  <a:srgbClr val="170AC6"/>
                </a:solidFill>
              </a:endParaRPr>
            </a:p>
          </p:txBody>
        </p:sp>
        <p:cxnSp>
          <p:nvCxnSpPr>
            <p:cNvPr id="48" name="Connettore 2 47"/>
            <p:cNvCxnSpPr/>
            <p:nvPr/>
          </p:nvCxnSpPr>
          <p:spPr>
            <a:xfrm>
              <a:off x="5486469" y="3917435"/>
              <a:ext cx="0" cy="59168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1" name="CasellaDiTesto 50"/>
          <p:cNvSpPr txBox="1"/>
          <p:nvPr/>
        </p:nvSpPr>
        <p:spPr>
          <a:xfrm>
            <a:off x="2339752" y="5949280"/>
            <a:ext cx="6392969" cy="400110"/>
          </a:xfrm>
          <a:prstGeom prst="rect">
            <a:avLst/>
          </a:prstGeom>
          <a:noFill/>
          <a:ln w="19050">
            <a:solidFill>
              <a:srgbClr val="C00000"/>
            </a:solidFill>
          </a:ln>
        </p:spPr>
        <p:txBody>
          <a:bodyPr wrap="none" rtlCol="0">
            <a:spAutoFit/>
          </a:bodyPr>
          <a:lstStyle/>
          <a:p>
            <a:r>
              <a:rPr lang="it-IT" sz="2000" b="1" smtClean="0">
                <a:solidFill>
                  <a:srgbClr val="170AC6"/>
                </a:solidFill>
              </a:rPr>
              <a:t>testa-coda </a:t>
            </a:r>
            <a:r>
              <a:rPr lang="it-IT" sz="2000" b="1" dirty="0" smtClean="0">
                <a:solidFill>
                  <a:srgbClr val="170AC6"/>
                </a:solidFill>
              </a:rPr>
              <a:t>più probabile per risonanza e ingombro sterico </a:t>
            </a:r>
            <a:endParaRPr lang="en-US" sz="2000" b="1" dirty="0">
              <a:solidFill>
                <a:srgbClr val="170AC6"/>
              </a:solidFill>
            </a:endParaRPr>
          </a:p>
        </p:txBody>
      </p:sp>
      <p:sp>
        <p:nvSpPr>
          <p:cNvPr id="49" name="Ovale 48"/>
          <p:cNvSpPr/>
          <p:nvPr/>
        </p:nvSpPr>
        <p:spPr>
          <a:xfrm>
            <a:off x="2195736" y="5229200"/>
            <a:ext cx="1706488" cy="385192"/>
          </a:xfrm>
          <a:prstGeom prst="ellipse">
            <a:avLst/>
          </a:prstGeom>
          <a:solidFill>
            <a:srgbClr val="FF0000">
              <a:alpha val="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ccia circolare a sinistra 49"/>
          <p:cNvSpPr/>
          <p:nvPr/>
        </p:nvSpPr>
        <p:spPr>
          <a:xfrm flipH="1" flipV="1">
            <a:off x="1763688" y="5373216"/>
            <a:ext cx="471978" cy="931503"/>
          </a:xfrm>
          <a:prstGeom prst="curvedLeftArrow">
            <a:avLst>
              <a:gd name="adj1" fmla="val 24941"/>
              <a:gd name="adj2" fmla="val 92609"/>
              <a:gd name="adj3" fmla="val 33963"/>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212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88640"/>
            <a:ext cx="8208912" cy="1015663"/>
          </a:xfrm>
          <a:prstGeom prst="rect">
            <a:avLst/>
          </a:prstGeom>
        </p:spPr>
        <p:txBody>
          <a:bodyPr wrap="square">
            <a:spAutoFit/>
          </a:bodyPr>
          <a:lstStyle/>
          <a:p>
            <a:r>
              <a:rPr lang="it-IT" sz="2000" dirty="0" smtClean="0">
                <a:solidFill>
                  <a:srgbClr val="170AC6"/>
                </a:solidFill>
              </a:rPr>
              <a:t>Valutare </a:t>
            </a:r>
            <a:r>
              <a:rPr lang="it-IT" sz="2000" dirty="0">
                <a:solidFill>
                  <a:srgbClr val="170AC6"/>
                </a:solidFill>
              </a:rPr>
              <a:t>la natura e la percentuale dei </a:t>
            </a:r>
            <a:r>
              <a:rPr lang="it-IT" sz="2000" b="1" u="sng" dirty="0">
                <a:solidFill>
                  <a:srgbClr val="170AC6"/>
                </a:solidFill>
              </a:rPr>
              <a:t>gruppi terminali </a:t>
            </a:r>
            <a:r>
              <a:rPr lang="it-IT" sz="2000" dirty="0" smtClean="0">
                <a:solidFill>
                  <a:srgbClr val="170AC6"/>
                </a:solidFill>
              </a:rPr>
              <a:t>dei polimeri;</a:t>
            </a:r>
          </a:p>
          <a:p>
            <a:r>
              <a:rPr lang="it-IT" sz="2000" dirty="0" smtClean="0">
                <a:solidFill>
                  <a:srgbClr val="170AC6"/>
                </a:solidFill>
              </a:rPr>
              <a:t>essi </a:t>
            </a:r>
            <a:r>
              <a:rPr lang="it-IT" sz="2000" dirty="0">
                <a:solidFill>
                  <a:srgbClr val="170AC6"/>
                </a:solidFill>
              </a:rPr>
              <a:t>costituiscono dei gruppi anomali rispetto </a:t>
            </a:r>
            <a:r>
              <a:rPr lang="it-IT" sz="2000" dirty="0" smtClean="0">
                <a:solidFill>
                  <a:srgbClr val="170AC6"/>
                </a:solidFill>
              </a:rPr>
              <a:t>al resto </a:t>
            </a:r>
            <a:r>
              <a:rPr lang="it-IT" sz="2000" dirty="0">
                <a:solidFill>
                  <a:srgbClr val="170AC6"/>
                </a:solidFill>
              </a:rPr>
              <a:t>della catena; soprattutto nel caso di polimeri a bassa massa </a:t>
            </a:r>
            <a:r>
              <a:rPr lang="it-IT" sz="2000" dirty="0" smtClean="0">
                <a:solidFill>
                  <a:srgbClr val="170AC6"/>
                </a:solidFill>
              </a:rPr>
              <a:t>molecolare.</a:t>
            </a:r>
            <a:endParaRPr lang="en-US" sz="2000" dirty="0">
              <a:solidFill>
                <a:srgbClr val="170AC6"/>
              </a:solidFill>
            </a:endParaRPr>
          </a:p>
        </p:txBody>
      </p:sp>
      <p:pic>
        <p:nvPicPr>
          <p:cNvPr id="3" name="Picture 2"/>
          <p:cNvPicPr>
            <a:picLocks noChangeAspect="1" noChangeArrowheads="1"/>
          </p:cNvPicPr>
          <p:nvPr/>
        </p:nvPicPr>
        <p:blipFill>
          <a:blip r:embed="rId2" cstate="print"/>
          <a:srcRect/>
          <a:stretch>
            <a:fillRect/>
          </a:stretch>
        </p:blipFill>
        <p:spPr bwMode="auto">
          <a:xfrm>
            <a:off x="611560" y="1178158"/>
            <a:ext cx="5888707" cy="1033106"/>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611560" y="2276872"/>
            <a:ext cx="6338093" cy="2012924"/>
          </a:xfrm>
          <a:prstGeom prst="rect">
            <a:avLst/>
          </a:prstGeom>
          <a:noFill/>
          <a:ln w="9525">
            <a:noFill/>
            <a:miter lim="800000"/>
            <a:headEnd/>
            <a:tailEnd/>
          </a:ln>
        </p:spPr>
      </p:pic>
      <p:sp>
        <p:nvSpPr>
          <p:cNvPr id="5" name="Rettangolo 4"/>
          <p:cNvSpPr/>
          <p:nvPr/>
        </p:nvSpPr>
        <p:spPr>
          <a:xfrm>
            <a:off x="539552" y="4509120"/>
            <a:ext cx="8395430" cy="1938992"/>
          </a:xfrm>
          <a:prstGeom prst="rect">
            <a:avLst/>
          </a:prstGeom>
        </p:spPr>
        <p:txBody>
          <a:bodyPr wrap="square">
            <a:spAutoFit/>
          </a:bodyPr>
          <a:lstStyle/>
          <a:p>
            <a:pPr algn="just"/>
            <a:r>
              <a:rPr lang="it-IT" sz="2000" dirty="0">
                <a:solidFill>
                  <a:srgbClr val="170AC6"/>
                </a:solidFill>
              </a:rPr>
              <a:t>Nella polimerizzazione a catena </a:t>
            </a:r>
            <a:r>
              <a:rPr lang="it-IT" sz="2000" dirty="0" smtClean="0">
                <a:solidFill>
                  <a:srgbClr val="170AC6"/>
                </a:solidFill>
              </a:rPr>
              <a:t>i meccanismi </a:t>
            </a:r>
            <a:r>
              <a:rPr lang="it-IT" sz="2000" dirty="0">
                <a:solidFill>
                  <a:srgbClr val="170AC6"/>
                </a:solidFill>
              </a:rPr>
              <a:t>di </a:t>
            </a:r>
            <a:r>
              <a:rPr lang="it-IT" sz="2000" dirty="0" smtClean="0">
                <a:solidFill>
                  <a:srgbClr val="170AC6"/>
                </a:solidFill>
              </a:rPr>
              <a:t>terminazione portano </a:t>
            </a:r>
            <a:r>
              <a:rPr lang="it-IT" sz="2000" dirty="0">
                <a:solidFill>
                  <a:srgbClr val="170AC6"/>
                </a:solidFill>
              </a:rPr>
              <a:t>a risultati diversi. </a:t>
            </a:r>
            <a:r>
              <a:rPr lang="it-IT" sz="2000" dirty="0" smtClean="0">
                <a:solidFill>
                  <a:srgbClr val="170AC6"/>
                </a:solidFill>
              </a:rPr>
              <a:t> L’accoppiamento </a:t>
            </a:r>
            <a:r>
              <a:rPr lang="it-IT" sz="2000" dirty="0">
                <a:solidFill>
                  <a:srgbClr val="170AC6"/>
                </a:solidFill>
              </a:rPr>
              <a:t>determina </a:t>
            </a:r>
            <a:r>
              <a:rPr lang="it-IT" sz="2000" dirty="0" smtClean="0">
                <a:solidFill>
                  <a:srgbClr val="170AC6"/>
                </a:solidFill>
              </a:rPr>
              <a:t>agli </a:t>
            </a:r>
            <a:r>
              <a:rPr lang="it-IT" sz="2000" dirty="0">
                <a:solidFill>
                  <a:srgbClr val="170AC6"/>
                </a:solidFill>
              </a:rPr>
              <a:t>estremi </a:t>
            </a:r>
            <a:r>
              <a:rPr lang="it-IT" sz="2000" dirty="0" smtClean="0">
                <a:solidFill>
                  <a:srgbClr val="170AC6"/>
                </a:solidFill>
              </a:rPr>
              <a:t>della catena la presenza di </a:t>
            </a:r>
            <a:r>
              <a:rPr lang="it-IT" sz="2000" dirty="0">
                <a:solidFill>
                  <a:srgbClr val="170AC6"/>
                </a:solidFill>
              </a:rPr>
              <a:t>due residui dell’iniziatore; </a:t>
            </a:r>
            <a:r>
              <a:rPr lang="it-IT" sz="2000" dirty="0" smtClean="0">
                <a:solidFill>
                  <a:srgbClr val="170AC6"/>
                </a:solidFill>
              </a:rPr>
              <a:t> il </a:t>
            </a:r>
            <a:r>
              <a:rPr lang="it-IT" sz="2000" dirty="0">
                <a:solidFill>
                  <a:srgbClr val="170AC6"/>
                </a:solidFill>
              </a:rPr>
              <a:t>disproporzionamento </a:t>
            </a:r>
            <a:r>
              <a:rPr lang="it-IT" sz="2000" dirty="0" smtClean="0">
                <a:solidFill>
                  <a:srgbClr val="170AC6"/>
                </a:solidFill>
              </a:rPr>
              <a:t>forma due catene </a:t>
            </a:r>
            <a:r>
              <a:rPr lang="it-IT" sz="2000" dirty="0">
                <a:solidFill>
                  <a:srgbClr val="170AC6"/>
                </a:solidFill>
              </a:rPr>
              <a:t>diverse, entrambe con un unico residuo dell’iniziatore, ma una con un </a:t>
            </a:r>
            <a:r>
              <a:rPr lang="it-IT" sz="2000" dirty="0" smtClean="0">
                <a:solidFill>
                  <a:srgbClr val="170AC6"/>
                </a:solidFill>
              </a:rPr>
              <a:t>secondo estremo </a:t>
            </a:r>
            <a:r>
              <a:rPr lang="it-IT" sz="2000" dirty="0">
                <a:solidFill>
                  <a:srgbClr val="170AC6"/>
                </a:solidFill>
              </a:rPr>
              <a:t>insaturo e l’altra con un secondo estremo privo di doppi legami.</a:t>
            </a:r>
            <a:endParaRPr lang="en-US" sz="2000" dirty="0">
              <a:solidFill>
                <a:srgbClr val="170AC6"/>
              </a:solidFill>
            </a:endParaRPr>
          </a:p>
        </p:txBody>
      </p:sp>
      <p:sp>
        <p:nvSpPr>
          <p:cNvPr id="6" name="CasellaDiTesto 5"/>
          <p:cNvSpPr txBox="1"/>
          <p:nvPr/>
        </p:nvSpPr>
        <p:spPr>
          <a:xfrm>
            <a:off x="6764433" y="1340768"/>
            <a:ext cx="2099556" cy="707886"/>
          </a:xfrm>
          <a:prstGeom prst="rect">
            <a:avLst/>
          </a:prstGeom>
          <a:noFill/>
        </p:spPr>
        <p:txBody>
          <a:bodyPr wrap="square" rtlCol="0">
            <a:spAutoFit/>
          </a:bodyPr>
          <a:lstStyle/>
          <a:p>
            <a:r>
              <a:rPr lang="it-IT" sz="2000" dirty="0" smtClean="0">
                <a:solidFill>
                  <a:srgbClr val="170AC6"/>
                </a:solidFill>
              </a:rPr>
              <a:t>terminali non ambigui</a:t>
            </a:r>
            <a:endParaRPr lang="en-US" sz="2000" dirty="0">
              <a:solidFill>
                <a:srgbClr val="170AC6"/>
              </a:solidFill>
            </a:endParaRPr>
          </a:p>
        </p:txBody>
      </p:sp>
      <p:sp>
        <p:nvSpPr>
          <p:cNvPr id="7" name="CasellaDiTesto 6"/>
          <p:cNvSpPr txBox="1"/>
          <p:nvPr/>
        </p:nvSpPr>
        <p:spPr>
          <a:xfrm>
            <a:off x="7152238" y="2775502"/>
            <a:ext cx="1656184" cy="1015663"/>
          </a:xfrm>
          <a:prstGeom prst="rect">
            <a:avLst/>
          </a:prstGeom>
          <a:noFill/>
        </p:spPr>
        <p:txBody>
          <a:bodyPr wrap="square" rtlCol="0">
            <a:spAutoFit/>
          </a:bodyPr>
          <a:lstStyle/>
          <a:p>
            <a:r>
              <a:rPr lang="it-IT" sz="2000" dirty="0" smtClean="0">
                <a:solidFill>
                  <a:srgbClr val="170AC6"/>
                </a:solidFill>
              </a:rPr>
              <a:t>possibilità di terminali diversi</a:t>
            </a:r>
            <a:endParaRPr lang="en-US" sz="2000" dirty="0">
              <a:solidFill>
                <a:srgbClr val="170AC6"/>
              </a:solidFill>
            </a:endParaRPr>
          </a:p>
        </p:txBody>
      </p:sp>
    </p:spTree>
    <p:extLst>
      <p:ext uri="{BB962C8B-B14F-4D97-AF65-F5344CB8AC3E}">
        <p14:creationId xmlns:p14="http://schemas.microsoft.com/office/powerpoint/2010/main" val="311951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389855"/>
            <a:ext cx="4832541" cy="461665"/>
          </a:xfrm>
          <a:prstGeom prst="rect">
            <a:avLst/>
          </a:prstGeom>
        </p:spPr>
        <p:txBody>
          <a:bodyPr wrap="none">
            <a:spAutoFit/>
          </a:bodyPr>
          <a:lstStyle/>
          <a:p>
            <a:r>
              <a:rPr lang="it-IT" sz="2400" b="1" dirty="0" smtClean="0">
                <a:solidFill>
                  <a:srgbClr val="170AC6"/>
                </a:solidFill>
                <a:latin typeface="+mj-lt"/>
              </a:rPr>
              <a:t>Configurazione delle macromolecole</a:t>
            </a:r>
            <a:endParaRPr lang="it-IT" sz="2400" dirty="0">
              <a:solidFill>
                <a:srgbClr val="170AC6"/>
              </a:solidFill>
              <a:latin typeface="+mj-lt"/>
            </a:endParaRPr>
          </a:p>
        </p:txBody>
      </p:sp>
      <p:sp>
        <p:nvSpPr>
          <p:cNvPr id="3" name="Rettangolo 2"/>
          <p:cNvSpPr/>
          <p:nvPr/>
        </p:nvSpPr>
        <p:spPr>
          <a:xfrm>
            <a:off x="683569" y="980728"/>
            <a:ext cx="8136904" cy="1631216"/>
          </a:xfrm>
          <a:prstGeom prst="rect">
            <a:avLst/>
          </a:prstGeom>
        </p:spPr>
        <p:txBody>
          <a:bodyPr wrap="square">
            <a:spAutoFit/>
          </a:bodyPr>
          <a:lstStyle/>
          <a:p>
            <a:pPr algn="just"/>
            <a:r>
              <a:rPr lang="it-IT" sz="2000" b="1" dirty="0" smtClean="0">
                <a:solidFill>
                  <a:srgbClr val="170AC6"/>
                </a:solidFill>
              </a:rPr>
              <a:t>Isomeria cis-trans relativa alla presenza di doppi legami.</a:t>
            </a:r>
          </a:p>
          <a:p>
            <a:pPr algn="just"/>
            <a:r>
              <a:rPr lang="it-IT" sz="2000" dirty="0" smtClean="0">
                <a:solidFill>
                  <a:srgbClr val="170AC6"/>
                </a:solidFill>
              </a:rPr>
              <a:t>Polimeri dienici, </a:t>
            </a:r>
            <a:r>
              <a:rPr lang="it-IT" sz="2000" dirty="0">
                <a:solidFill>
                  <a:srgbClr val="170AC6"/>
                </a:solidFill>
              </a:rPr>
              <a:t>quando presentano </a:t>
            </a:r>
            <a:r>
              <a:rPr lang="it-IT" sz="2000" dirty="0" smtClean="0">
                <a:solidFill>
                  <a:srgbClr val="170AC6"/>
                </a:solidFill>
              </a:rPr>
              <a:t>il concatenamento </a:t>
            </a:r>
            <a:r>
              <a:rPr lang="it-IT" sz="2000" dirty="0">
                <a:solidFill>
                  <a:srgbClr val="170AC6"/>
                </a:solidFill>
              </a:rPr>
              <a:t>1- 4, hanno in catena un doppio legame </a:t>
            </a:r>
            <a:r>
              <a:rPr lang="it-IT" sz="2000" dirty="0" smtClean="0">
                <a:solidFill>
                  <a:srgbClr val="170AC6"/>
                </a:solidFill>
              </a:rPr>
              <a:t>per </a:t>
            </a:r>
            <a:r>
              <a:rPr lang="it-IT" sz="2000" dirty="0">
                <a:solidFill>
                  <a:srgbClr val="170AC6"/>
                </a:solidFill>
              </a:rPr>
              <a:t>ogni unità </a:t>
            </a:r>
            <a:r>
              <a:rPr lang="it-IT" sz="2000" dirty="0" smtClean="0">
                <a:solidFill>
                  <a:srgbClr val="170AC6"/>
                </a:solidFill>
              </a:rPr>
              <a:t>di ripetizione (poliisoprene). </a:t>
            </a:r>
            <a:r>
              <a:rPr lang="it-IT" sz="2000" dirty="0">
                <a:solidFill>
                  <a:srgbClr val="170AC6"/>
                </a:solidFill>
              </a:rPr>
              <a:t>E’ </a:t>
            </a:r>
            <a:r>
              <a:rPr lang="it-IT" sz="2000" dirty="0" smtClean="0">
                <a:solidFill>
                  <a:srgbClr val="170AC6"/>
                </a:solidFill>
              </a:rPr>
              <a:t>possibile </a:t>
            </a:r>
            <a:r>
              <a:rPr lang="it-IT" sz="2000" dirty="0">
                <a:solidFill>
                  <a:srgbClr val="170AC6"/>
                </a:solidFill>
              </a:rPr>
              <a:t>che </a:t>
            </a:r>
            <a:r>
              <a:rPr lang="it-IT" sz="2000" dirty="0" smtClean="0">
                <a:solidFill>
                  <a:srgbClr val="170AC6"/>
                </a:solidFill>
              </a:rPr>
              <a:t>la disposizione </a:t>
            </a:r>
            <a:r>
              <a:rPr lang="it-IT" sz="2000" dirty="0">
                <a:solidFill>
                  <a:srgbClr val="170AC6"/>
                </a:solidFill>
              </a:rPr>
              <a:t>dei due tratti della macromolecola rispetto al doppio legame corrisponda </a:t>
            </a:r>
            <a:r>
              <a:rPr lang="it-IT" sz="2000" dirty="0" smtClean="0">
                <a:solidFill>
                  <a:srgbClr val="170AC6"/>
                </a:solidFill>
              </a:rPr>
              <a:t>ad una </a:t>
            </a:r>
            <a:r>
              <a:rPr lang="it-IT" sz="2000" dirty="0">
                <a:solidFill>
                  <a:srgbClr val="170AC6"/>
                </a:solidFill>
              </a:rPr>
              <a:t>configurazione </a:t>
            </a:r>
            <a:r>
              <a:rPr lang="it-IT" sz="2000" b="1" dirty="0">
                <a:solidFill>
                  <a:srgbClr val="170AC6"/>
                </a:solidFill>
              </a:rPr>
              <a:t>cis</a:t>
            </a:r>
            <a:r>
              <a:rPr lang="it-IT" sz="2000" dirty="0">
                <a:solidFill>
                  <a:srgbClr val="170AC6"/>
                </a:solidFill>
              </a:rPr>
              <a:t> o ad una configurazione </a:t>
            </a:r>
            <a:r>
              <a:rPr lang="it-IT" sz="2000" b="1" dirty="0">
                <a:solidFill>
                  <a:srgbClr val="170AC6"/>
                </a:solidFill>
              </a:rPr>
              <a:t>trans</a:t>
            </a:r>
            <a:r>
              <a:rPr lang="it-IT" sz="2000" dirty="0">
                <a:solidFill>
                  <a:srgbClr val="170AC6"/>
                </a:solidFill>
              </a:rPr>
              <a:t>.</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924944"/>
            <a:ext cx="5419839"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83568" y="4509120"/>
            <a:ext cx="8136904" cy="1938992"/>
          </a:xfrm>
          <a:prstGeom prst="rect">
            <a:avLst/>
          </a:prstGeom>
        </p:spPr>
        <p:txBody>
          <a:bodyPr wrap="square">
            <a:spAutoFit/>
          </a:bodyPr>
          <a:lstStyle/>
          <a:p>
            <a:pPr algn="just"/>
            <a:r>
              <a:rPr lang="it-IT" sz="2000" dirty="0">
                <a:solidFill>
                  <a:srgbClr val="170AC6"/>
                </a:solidFill>
              </a:rPr>
              <a:t>Se </a:t>
            </a:r>
            <a:r>
              <a:rPr lang="it-IT" sz="2000" dirty="0" smtClean="0">
                <a:solidFill>
                  <a:srgbClr val="170AC6"/>
                </a:solidFill>
              </a:rPr>
              <a:t>la </a:t>
            </a:r>
            <a:r>
              <a:rPr lang="it-IT" sz="2000" dirty="0">
                <a:solidFill>
                  <a:srgbClr val="170AC6"/>
                </a:solidFill>
              </a:rPr>
              <a:t>reazione </a:t>
            </a:r>
            <a:r>
              <a:rPr lang="it-IT" sz="2000" dirty="0" smtClean="0">
                <a:solidFill>
                  <a:srgbClr val="170AC6"/>
                </a:solidFill>
              </a:rPr>
              <a:t>non </a:t>
            </a:r>
            <a:r>
              <a:rPr lang="it-IT" sz="2000" dirty="0">
                <a:solidFill>
                  <a:srgbClr val="170AC6"/>
                </a:solidFill>
              </a:rPr>
              <a:t>è opportunamente </a:t>
            </a:r>
            <a:r>
              <a:rPr lang="it-IT" sz="2000" dirty="0" smtClean="0">
                <a:solidFill>
                  <a:srgbClr val="170AC6"/>
                </a:solidFill>
              </a:rPr>
              <a:t>pilotata, i </a:t>
            </a:r>
            <a:r>
              <a:rPr lang="it-IT" sz="2000" dirty="0">
                <a:solidFill>
                  <a:srgbClr val="170AC6"/>
                </a:solidFill>
              </a:rPr>
              <a:t>due tipi di unità si </a:t>
            </a:r>
            <a:r>
              <a:rPr lang="it-IT" sz="2000" dirty="0" smtClean="0">
                <a:solidFill>
                  <a:srgbClr val="170AC6"/>
                </a:solidFill>
              </a:rPr>
              <a:t>susseguono </a:t>
            </a:r>
            <a:r>
              <a:rPr lang="it-IT" sz="2000" dirty="0">
                <a:solidFill>
                  <a:srgbClr val="170AC6"/>
                </a:solidFill>
              </a:rPr>
              <a:t>in modo </a:t>
            </a:r>
            <a:r>
              <a:rPr lang="it-IT" sz="2000" dirty="0" smtClean="0">
                <a:solidFill>
                  <a:srgbClr val="170AC6"/>
                </a:solidFill>
              </a:rPr>
              <a:t>casuale: in questo </a:t>
            </a:r>
            <a:r>
              <a:rPr lang="it-IT" sz="2000" dirty="0">
                <a:solidFill>
                  <a:srgbClr val="170AC6"/>
                </a:solidFill>
              </a:rPr>
              <a:t>caso il polimero si dice “</a:t>
            </a:r>
            <a:r>
              <a:rPr lang="it-IT" sz="2000" b="1" dirty="0">
                <a:solidFill>
                  <a:srgbClr val="170AC6"/>
                </a:solidFill>
              </a:rPr>
              <a:t>atattico</a:t>
            </a:r>
            <a:r>
              <a:rPr lang="it-IT" sz="2000" dirty="0">
                <a:solidFill>
                  <a:srgbClr val="170AC6"/>
                </a:solidFill>
              </a:rPr>
              <a:t>” cioè privo di regolarità. </a:t>
            </a:r>
            <a:r>
              <a:rPr lang="it-IT" sz="2000" dirty="0" smtClean="0">
                <a:solidFill>
                  <a:srgbClr val="170AC6"/>
                </a:solidFill>
              </a:rPr>
              <a:t> E’ possibile utilizzare </a:t>
            </a:r>
            <a:r>
              <a:rPr lang="it-IT" sz="2000" dirty="0">
                <a:solidFill>
                  <a:srgbClr val="170AC6"/>
                </a:solidFill>
              </a:rPr>
              <a:t>catalizzatori fortemente specifici </a:t>
            </a:r>
            <a:r>
              <a:rPr lang="it-IT" sz="2000" dirty="0" smtClean="0">
                <a:solidFill>
                  <a:srgbClr val="170AC6"/>
                </a:solidFill>
              </a:rPr>
              <a:t>nei confronti non </a:t>
            </a:r>
            <a:r>
              <a:rPr lang="it-IT" sz="2000" dirty="0">
                <a:solidFill>
                  <a:srgbClr val="170AC6"/>
                </a:solidFill>
              </a:rPr>
              <a:t>solo del </a:t>
            </a:r>
            <a:r>
              <a:rPr lang="it-IT" sz="2000" dirty="0" smtClean="0">
                <a:solidFill>
                  <a:srgbClr val="170AC6"/>
                </a:solidFill>
              </a:rPr>
              <a:t>concatenamento, </a:t>
            </a:r>
            <a:r>
              <a:rPr lang="it-IT" sz="2000" dirty="0">
                <a:solidFill>
                  <a:srgbClr val="170AC6"/>
                </a:solidFill>
              </a:rPr>
              <a:t>ma anche della </a:t>
            </a:r>
            <a:r>
              <a:rPr lang="it-IT" sz="2000" dirty="0" err="1">
                <a:solidFill>
                  <a:srgbClr val="170AC6"/>
                </a:solidFill>
              </a:rPr>
              <a:t>stereospecificità</a:t>
            </a:r>
            <a:r>
              <a:rPr lang="it-IT" sz="2000" dirty="0">
                <a:solidFill>
                  <a:srgbClr val="170AC6"/>
                </a:solidFill>
              </a:rPr>
              <a:t>, </a:t>
            </a:r>
            <a:r>
              <a:rPr lang="it-IT" sz="2000" dirty="0" smtClean="0">
                <a:solidFill>
                  <a:srgbClr val="170AC6"/>
                </a:solidFill>
              </a:rPr>
              <a:t>cioè </a:t>
            </a:r>
            <a:r>
              <a:rPr lang="it-IT" sz="2000" dirty="0">
                <a:solidFill>
                  <a:srgbClr val="170AC6"/>
                </a:solidFill>
              </a:rPr>
              <a:t>si possono </a:t>
            </a:r>
            <a:r>
              <a:rPr lang="it-IT" sz="2000" dirty="0" smtClean="0">
                <a:solidFill>
                  <a:srgbClr val="170AC6"/>
                </a:solidFill>
              </a:rPr>
              <a:t>avere polimeri </a:t>
            </a:r>
            <a:r>
              <a:rPr lang="it-IT" sz="2000" dirty="0">
                <a:solidFill>
                  <a:srgbClr val="170AC6"/>
                </a:solidFill>
              </a:rPr>
              <a:t>concatenati in 1,4 e con un grado di </a:t>
            </a:r>
            <a:r>
              <a:rPr lang="it-IT" sz="2000" b="1" dirty="0" err="1">
                <a:solidFill>
                  <a:srgbClr val="170AC6"/>
                </a:solidFill>
              </a:rPr>
              <a:t>tatticità</a:t>
            </a:r>
            <a:r>
              <a:rPr lang="it-IT" sz="2000" dirty="0">
                <a:solidFill>
                  <a:srgbClr val="170AC6"/>
                </a:solidFill>
              </a:rPr>
              <a:t> superiore al 99%</a:t>
            </a:r>
            <a:endParaRPr lang="en-US" sz="2000" dirty="0">
              <a:solidFill>
                <a:srgbClr val="170AC6"/>
              </a:solidFill>
            </a:endParaRPr>
          </a:p>
        </p:txBody>
      </p:sp>
    </p:spTree>
    <p:extLst>
      <p:ext uri="{BB962C8B-B14F-4D97-AF65-F5344CB8AC3E}">
        <p14:creationId xmlns:p14="http://schemas.microsoft.com/office/powerpoint/2010/main" val="195832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88640"/>
            <a:ext cx="3470565" cy="461665"/>
          </a:xfrm>
          <a:prstGeom prst="rect">
            <a:avLst/>
          </a:prstGeom>
        </p:spPr>
        <p:txBody>
          <a:bodyPr wrap="none">
            <a:spAutoFit/>
          </a:bodyPr>
          <a:lstStyle/>
          <a:p>
            <a:r>
              <a:rPr lang="en-US" sz="2400" b="1" dirty="0" err="1">
                <a:solidFill>
                  <a:srgbClr val="170AC6"/>
                </a:solidFill>
                <a:latin typeface="+mj-lt"/>
              </a:rPr>
              <a:t>Isomeria</a:t>
            </a:r>
            <a:r>
              <a:rPr lang="en-US" sz="2400" b="1" dirty="0">
                <a:solidFill>
                  <a:srgbClr val="170AC6"/>
                </a:solidFill>
                <a:latin typeface="+mj-lt"/>
              </a:rPr>
              <a:t> </a:t>
            </a:r>
            <a:r>
              <a:rPr lang="en-US" sz="2400" b="1" dirty="0" err="1">
                <a:solidFill>
                  <a:srgbClr val="170AC6"/>
                </a:solidFill>
                <a:latin typeface="+mj-lt"/>
              </a:rPr>
              <a:t>configurazionale</a:t>
            </a:r>
            <a:endParaRPr lang="en-US" sz="2400" b="1" dirty="0">
              <a:solidFill>
                <a:srgbClr val="170AC6"/>
              </a:solidFill>
              <a:latin typeface="+mj-lt"/>
            </a:endParaRPr>
          </a:p>
        </p:txBody>
      </p:sp>
      <p:sp>
        <p:nvSpPr>
          <p:cNvPr id="3" name="CasellaDiTesto 2"/>
          <p:cNvSpPr txBox="1"/>
          <p:nvPr/>
        </p:nvSpPr>
        <p:spPr>
          <a:xfrm>
            <a:off x="683568" y="692696"/>
            <a:ext cx="7766037" cy="1015663"/>
          </a:xfrm>
          <a:prstGeom prst="rect">
            <a:avLst/>
          </a:prstGeom>
          <a:noFill/>
        </p:spPr>
        <p:txBody>
          <a:bodyPr wrap="none" rtlCol="0">
            <a:spAutoFit/>
          </a:bodyPr>
          <a:lstStyle/>
          <a:p>
            <a:r>
              <a:rPr lang="it-IT" sz="2000" dirty="0" smtClean="0">
                <a:solidFill>
                  <a:srgbClr val="170AC6"/>
                </a:solidFill>
              </a:rPr>
              <a:t>Presenza di atomi di </a:t>
            </a:r>
            <a:r>
              <a:rPr lang="it-IT" sz="2000" dirty="0">
                <a:solidFill>
                  <a:srgbClr val="170AC6"/>
                </a:solidFill>
              </a:rPr>
              <a:t>carbonio </a:t>
            </a:r>
            <a:r>
              <a:rPr lang="it-IT" sz="2000" dirty="0" smtClean="0">
                <a:solidFill>
                  <a:srgbClr val="170AC6"/>
                </a:solidFill>
              </a:rPr>
              <a:t>asimmetrici.</a:t>
            </a:r>
          </a:p>
          <a:p>
            <a:r>
              <a:rPr lang="it-IT" sz="2000" dirty="0" smtClean="0">
                <a:solidFill>
                  <a:srgbClr val="170AC6"/>
                </a:solidFill>
              </a:rPr>
              <a:t>Nel </a:t>
            </a:r>
            <a:r>
              <a:rPr lang="it-IT" sz="2000" dirty="0">
                <a:solidFill>
                  <a:srgbClr val="170AC6"/>
                </a:solidFill>
              </a:rPr>
              <a:t>polipropilene ogni unità di ripetizione contiene un atomo di carbonio</a:t>
            </a:r>
          </a:p>
          <a:p>
            <a:r>
              <a:rPr lang="it-IT" sz="2000" dirty="0">
                <a:solidFill>
                  <a:srgbClr val="170AC6"/>
                </a:solidFill>
              </a:rPr>
              <a:t>asimmetrico, con quattro sostituenti </a:t>
            </a:r>
            <a:r>
              <a:rPr lang="it-IT" sz="2000" dirty="0" smtClean="0">
                <a:solidFill>
                  <a:srgbClr val="170AC6"/>
                </a:solidFill>
              </a:rPr>
              <a:t>diversi: </a:t>
            </a:r>
            <a:r>
              <a:rPr lang="it-IT" sz="2000" dirty="0">
                <a:solidFill>
                  <a:srgbClr val="170AC6"/>
                </a:solidFill>
              </a:rPr>
              <a:t>(con A ≠ A’):</a:t>
            </a:r>
            <a:endParaRPr lang="en-US" sz="2000" dirty="0">
              <a:solidFill>
                <a:srgbClr val="170AC6"/>
              </a:solidFill>
            </a:endParaRP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068960"/>
            <a:ext cx="31623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24944"/>
            <a:ext cx="43338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772816"/>
            <a:ext cx="5235180" cy="96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755576" y="4653136"/>
            <a:ext cx="7766037" cy="1938992"/>
          </a:xfrm>
          <a:prstGeom prst="rect">
            <a:avLst/>
          </a:prstGeom>
        </p:spPr>
        <p:txBody>
          <a:bodyPr wrap="square">
            <a:spAutoFit/>
          </a:bodyPr>
          <a:lstStyle/>
          <a:p>
            <a:pPr algn="just"/>
            <a:r>
              <a:rPr lang="it-IT" sz="2000" dirty="0" smtClean="0">
                <a:solidFill>
                  <a:srgbClr val="170AC6"/>
                </a:solidFill>
              </a:rPr>
              <a:t>Se gli atomi di carbonio </a:t>
            </a:r>
            <a:r>
              <a:rPr lang="it-IT" sz="2000" dirty="0" err="1" smtClean="0">
                <a:solidFill>
                  <a:srgbClr val="170AC6"/>
                </a:solidFill>
              </a:rPr>
              <a:t>chirale</a:t>
            </a:r>
            <a:r>
              <a:rPr lang="it-IT" sz="2000" dirty="0" smtClean="0">
                <a:solidFill>
                  <a:srgbClr val="170AC6"/>
                </a:solidFill>
              </a:rPr>
              <a:t> </a:t>
            </a:r>
            <a:r>
              <a:rPr lang="it-IT" sz="2000" dirty="0">
                <a:solidFill>
                  <a:srgbClr val="170AC6"/>
                </a:solidFill>
              </a:rPr>
              <a:t>sono tutti </a:t>
            </a:r>
            <a:r>
              <a:rPr lang="it-IT" sz="2000" b="1" i="1" dirty="0">
                <a:solidFill>
                  <a:srgbClr val="C00000"/>
                </a:solidFill>
              </a:rPr>
              <a:t>R</a:t>
            </a:r>
            <a:r>
              <a:rPr lang="it-IT" sz="2000" dirty="0">
                <a:solidFill>
                  <a:srgbClr val="170AC6"/>
                </a:solidFill>
              </a:rPr>
              <a:t> o tutti </a:t>
            </a:r>
            <a:r>
              <a:rPr lang="it-IT" sz="2000" b="1" i="1" dirty="0" smtClean="0">
                <a:solidFill>
                  <a:srgbClr val="C00000"/>
                </a:solidFill>
              </a:rPr>
              <a:t>S</a:t>
            </a:r>
            <a:r>
              <a:rPr lang="it-IT" sz="2000" dirty="0" smtClean="0">
                <a:solidFill>
                  <a:srgbClr val="170AC6"/>
                </a:solidFill>
              </a:rPr>
              <a:t> </a:t>
            </a:r>
            <a:r>
              <a:rPr lang="it-IT" sz="2000" dirty="0">
                <a:solidFill>
                  <a:srgbClr val="170AC6"/>
                </a:solidFill>
              </a:rPr>
              <a:t>il polimero si dice “</a:t>
            </a:r>
            <a:r>
              <a:rPr lang="it-IT" sz="2000" b="1" i="1" dirty="0">
                <a:solidFill>
                  <a:srgbClr val="C00000"/>
                </a:solidFill>
              </a:rPr>
              <a:t>isotattico</a:t>
            </a:r>
            <a:r>
              <a:rPr lang="it-IT" sz="2000" dirty="0" smtClean="0">
                <a:solidFill>
                  <a:srgbClr val="170AC6"/>
                </a:solidFill>
              </a:rPr>
              <a:t>”.</a:t>
            </a:r>
          </a:p>
          <a:p>
            <a:pPr algn="just"/>
            <a:r>
              <a:rPr lang="it-IT" sz="2000" dirty="0" smtClean="0">
                <a:solidFill>
                  <a:srgbClr val="170AC6"/>
                </a:solidFill>
              </a:rPr>
              <a:t>Se gli atomi di carbonio </a:t>
            </a:r>
            <a:r>
              <a:rPr lang="it-IT" sz="2000" dirty="0" err="1" smtClean="0">
                <a:solidFill>
                  <a:srgbClr val="170AC6"/>
                </a:solidFill>
              </a:rPr>
              <a:t>chirale</a:t>
            </a:r>
            <a:r>
              <a:rPr lang="it-IT" sz="2000" dirty="0" smtClean="0">
                <a:solidFill>
                  <a:srgbClr val="170AC6"/>
                </a:solidFill>
              </a:rPr>
              <a:t> sono </a:t>
            </a:r>
            <a:r>
              <a:rPr lang="it-IT" sz="2000" dirty="0">
                <a:solidFill>
                  <a:srgbClr val="170AC6"/>
                </a:solidFill>
              </a:rPr>
              <a:t>alternativamente </a:t>
            </a:r>
            <a:r>
              <a:rPr lang="it-IT" sz="2000" b="1" i="1" dirty="0">
                <a:solidFill>
                  <a:srgbClr val="C00000"/>
                </a:solidFill>
              </a:rPr>
              <a:t>R</a:t>
            </a:r>
            <a:r>
              <a:rPr lang="it-IT" sz="2000" dirty="0">
                <a:solidFill>
                  <a:srgbClr val="170AC6"/>
                </a:solidFill>
              </a:rPr>
              <a:t> ed </a:t>
            </a:r>
            <a:r>
              <a:rPr lang="it-IT" sz="2000" b="1" i="1" dirty="0">
                <a:solidFill>
                  <a:srgbClr val="C00000"/>
                </a:solidFill>
              </a:rPr>
              <a:t>S</a:t>
            </a:r>
            <a:r>
              <a:rPr lang="it-IT" sz="2000" dirty="0">
                <a:solidFill>
                  <a:srgbClr val="170AC6"/>
                </a:solidFill>
              </a:rPr>
              <a:t> </a:t>
            </a:r>
            <a:r>
              <a:rPr lang="it-IT" sz="2000" dirty="0" smtClean="0">
                <a:solidFill>
                  <a:srgbClr val="170AC6"/>
                </a:solidFill>
              </a:rPr>
              <a:t>il </a:t>
            </a:r>
            <a:r>
              <a:rPr lang="it-IT" sz="2000" dirty="0">
                <a:solidFill>
                  <a:srgbClr val="170AC6"/>
                </a:solidFill>
              </a:rPr>
              <a:t>polimero si dice “</a:t>
            </a:r>
            <a:r>
              <a:rPr lang="it-IT" sz="2000" b="1" i="1" dirty="0" err="1">
                <a:solidFill>
                  <a:srgbClr val="C00000"/>
                </a:solidFill>
              </a:rPr>
              <a:t>sindiottatico</a:t>
            </a:r>
            <a:r>
              <a:rPr lang="it-IT" sz="2000" dirty="0">
                <a:solidFill>
                  <a:srgbClr val="170AC6"/>
                </a:solidFill>
              </a:rPr>
              <a:t>”.</a:t>
            </a:r>
          </a:p>
          <a:p>
            <a:pPr algn="just"/>
            <a:r>
              <a:rPr lang="it-IT" sz="2000" dirty="0" smtClean="0">
                <a:solidFill>
                  <a:srgbClr val="170AC6"/>
                </a:solidFill>
              </a:rPr>
              <a:t>Se gli atomi di carbonio </a:t>
            </a:r>
            <a:r>
              <a:rPr lang="it-IT" sz="2000" dirty="0" err="1" smtClean="0">
                <a:solidFill>
                  <a:srgbClr val="170AC6"/>
                </a:solidFill>
              </a:rPr>
              <a:t>chirale</a:t>
            </a:r>
            <a:r>
              <a:rPr lang="it-IT" sz="2000" dirty="0" smtClean="0">
                <a:solidFill>
                  <a:srgbClr val="170AC6"/>
                </a:solidFill>
              </a:rPr>
              <a:t> si </a:t>
            </a:r>
            <a:r>
              <a:rPr lang="it-IT" sz="2000" dirty="0">
                <a:solidFill>
                  <a:srgbClr val="170AC6"/>
                </a:solidFill>
              </a:rPr>
              <a:t>susseguono disordinatamente nelle loro configurazioni </a:t>
            </a:r>
            <a:r>
              <a:rPr lang="it-IT" sz="2000" b="1" i="1" dirty="0">
                <a:solidFill>
                  <a:srgbClr val="C00000"/>
                </a:solidFill>
              </a:rPr>
              <a:t>R</a:t>
            </a:r>
            <a:r>
              <a:rPr lang="it-IT" sz="2000" dirty="0">
                <a:solidFill>
                  <a:srgbClr val="170AC6"/>
                </a:solidFill>
              </a:rPr>
              <a:t> o </a:t>
            </a:r>
            <a:r>
              <a:rPr lang="it-IT" sz="2000" b="1" i="1" dirty="0">
                <a:solidFill>
                  <a:srgbClr val="C00000"/>
                </a:solidFill>
              </a:rPr>
              <a:t>S</a:t>
            </a:r>
            <a:r>
              <a:rPr lang="it-IT" sz="2000" dirty="0">
                <a:solidFill>
                  <a:srgbClr val="170AC6"/>
                </a:solidFill>
              </a:rPr>
              <a:t> </a:t>
            </a:r>
            <a:r>
              <a:rPr lang="it-IT" sz="2000" dirty="0" smtClean="0">
                <a:solidFill>
                  <a:srgbClr val="170AC6"/>
                </a:solidFill>
              </a:rPr>
              <a:t>il polimero </a:t>
            </a:r>
            <a:r>
              <a:rPr lang="it-IT" sz="2000" dirty="0">
                <a:solidFill>
                  <a:srgbClr val="170AC6"/>
                </a:solidFill>
              </a:rPr>
              <a:t>si dice “</a:t>
            </a:r>
            <a:r>
              <a:rPr lang="it-IT" sz="2000" b="1" i="1" dirty="0">
                <a:solidFill>
                  <a:srgbClr val="C00000"/>
                </a:solidFill>
              </a:rPr>
              <a:t>atattico</a:t>
            </a:r>
            <a:r>
              <a:rPr lang="it-IT" sz="2000" dirty="0">
                <a:solidFill>
                  <a:srgbClr val="170AC6"/>
                </a:solidFill>
              </a:rPr>
              <a:t>”. </a:t>
            </a:r>
            <a:endParaRPr lang="en-US" sz="2000" dirty="0">
              <a:solidFill>
                <a:srgbClr val="170AC6"/>
              </a:solidFill>
            </a:endParaRPr>
          </a:p>
        </p:txBody>
      </p:sp>
    </p:spTree>
    <p:extLst>
      <p:ext uri="{BB962C8B-B14F-4D97-AF65-F5344CB8AC3E}">
        <p14:creationId xmlns:p14="http://schemas.microsoft.com/office/powerpoint/2010/main" val="251195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5549" y="4088655"/>
            <a:ext cx="2286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4546899" y="2223018"/>
            <a:ext cx="1515608" cy="400110"/>
          </a:xfrm>
          <a:prstGeom prst="rect">
            <a:avLst/>
          </a:prstGeom>
          <a:noFill/>
          <a:ln w="19050">
            <a:solidFill>
              <a:srgbClr val="C00000"/>
            </a:solidFill>
          </a:ln>
        </p:spPr>
        <p:txBody>
          <a:bodyPr wrap="none" rtlCol="0">
            <a:spAutoFit/>
          </a:bodyPr>
          <a:lstStyle/>
          <a:p>
            <a:r>
              <a:rPr lang="it-IT" sz="2000" b="1" dirty="0" smtClean="0">
                <a:solidFill>
                  <a:srgbClr val="170AC6"/>
                </a:solidFill>
              </a:rPr>
              <a:t>sindiotattico</a:t>
            </a:r>
            <a:endParaRPr lang="en-US" sz="2000" b="1" dirty="0">
              <a:solidFill>
                <a:srgbClr val="170AC6"/>
              </a:solidFill>
            </a:endParaRPr>
          </a:p>
        </p:txBody>
      </p:sp>
      <p:cxnSp>
        <p:nvCxnSpPr>
          <p:cNvPr id="8" name="Connettore 2 7"/>
          <p:cNvCxnSpPr/>
          <p:nvPr/>
        </p:nvCxnSpPr>
        <p:spPr>
          <a:xfrm>
            <a:off x="3873824" y="620688"/>
            <a:ext cx="61206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562088" y="397513"/>
            <a:ext cx="1177374" cy="400110"/>
          </a:xfrm>
          <a:prstGeom prst="rect">
            <a:avLst/>
          </a:prstGeom>
          <a:noFill/>
          <a:ln w="19050">
            <a:solidFill>
              <a:srgbClr val="C00000"/>
            </a:solidFill>
          </a:ln>
        </p:spPr>
        <p:txBody>
          <a:bodyPr wrap="none" rtlCol="0">
            <a:spAutoFit/>
          </a:bodyPr>
          <a:lstStyle/>
          <a:p>
            <a:r>
              <a:rPr lang="it-IT" sz="2000" b="1" dirty="0" smtClean="0">
                <a:solidFill>
                  <a:srgbClr val="170AC6"/>
                </a:solidFill>
              </a:rPr>
              <a:t>isotattico</a:t>
            </a:r>
            <a:endParaRPr lang="en-US" sz="2000" b="1" dirty="0">
              <a:solidFill>
                <a:srgbClr val="170AC6"/>
              </a:solidFill>
            </a:endParaRPr>
          </a:p>
        </p:txBody>
      </p:sp>
      <p:cxnSp>
        <p:nvCxnSpPr>
          <p:cNvPr id="11" name="Connettore 2 10"/>
          <p:cNvCxnSpPr/>
          <p:nvPr/>
        </p:nvCxnSpPr>
        <p:spPr>
          <a:xfrm>
            <a:off x="3899629" y="3861048"/>
            <a:ext cx="61206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3873824" y="2423073"/>
            <a:ext cx="61206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562088" y="3353216"/>
            <a:ext cx="1766614" cy="1015663"/>
          </a:xfrm>
          <a:prstGeom prst="rect">
            <a:avLst/>
          </a:prstGeom>
          <a:noFill/>
          <a:ln w="19050">
            <a:solidFill>
              <a:srgbClr val="C00000"/>
            </a:solidFill>
          </a:ln>
        </p:spPr>
        <p:txBody>
          <a:bodyPr wrap="square" rtlCol="0">
            <a:spAutoFit/>
          </a:bodyPr>
          <a:lstStyle/>
          <a:p>
            <a:r>
              <a:rPr lang="it-IT" sz="2000" b="1" dirty="0" smtClean="0">
                <a:solidFill>
                  <a:srgbClr val="170AC6"/>
                </a:solidFill>
              </a:rPr>
              <a:t>atattico, senza controllo della reazione</a:t>
            </a:r>
            <a:endParaRPr lang="en-US" sz="2000" b="1" dirty="0">
              <a:solidFill>
                <a:srgbClr val="170AC6"/>
              </a:solidFill>
            </a:endParaRPr>
          </a:p>
        </p:txBody>
      </p:sp>
      <p:sp>
        <p:nvSpPr>
          <p:cNvPr id="3" name="Rettangolo 2"/>
          <p:cNvSpPr/>
          <p:nvPr/>
        </p:nvSpPr>
        <p:spPr>
          <a:xfrm>
            <a:off x="251520" y="4972893"/>
            <a:ext cx="6490054" cy="1323439"/>
          </a:xfrm>
          <a:prstGeom prst="rect">
            <a:avLst/>
          </a:prstGeom>
        </p:spPr>
        <p:txBody>
          <a:bodyPr wrap="square">
            <a:spAutoFit/>
          </a:bodyPr>
          <a:lstStyle/>
          <a:p>
            <a:r>
              <a:rPr lang="it-IT" sz="2000" dirty="0" smtClean="0">
                <a:solidFill>
                  <a:srgbClr val="170AC6"/>
                </a:solidFill>
              </a:rPr>
              <a:t>Polimeri </a:t>
            </a:r>
            <a:r>
              <a:rPr lang="it-IT" sz="2000" b="1" dirty="0">
                <a:solidFill>
                  <a:srgbClr val="170AC6"/>
                </a:solidFill>
              </a:rPr>
              <a:t>isotattici</a:t>
            </a:r>
            <a:r>
              <a:rPr lang="it-IT" sz="2000" dirty="0">
                <a:solidFill>
                  <a:srgbClr val="170AC6"/>
                </a:solidFill>
              </a:rPr>
              <a:t> e </a:t>
            </a:r>
            <a:r>
              <a:rPr lang="it-IT" sz="2000" b="1" dirty="0">
                <a:solidFill>
                  <a:srgbClr val="170AC6"/>
                </a:solidFill>
              </a:rPr>
              <a:t>sindiotattici</a:t>
            </a:r>
            <a:r>
              <a:rPr lang="it-IT" sz="2000" dirty="0">
                <a:solidFill>
                  <a:srgbClr val="170AC6"/>
                </a:solidFill>
              </a:rPr>
              <a:t> </a:t>
            </a:r>
            <a:r>
              <a:rPr lang="it-IT" sz="2000" dirty="0" smtClean="0">
                <a:solidFill>
                  <a:srgbClr val="170AC6"/>
                </a:solidFill>
              </a:rPr>
              <a:t>ottenuti da </a:t>
            </a:r>
            <a:r>
              <a:rPr lang="it-IT" sz="2000" dirty="0">
                <a:solidFill>
                  <a:srgbClr val="170AC6"/>
                </a:solidFill>
              </a:rPr>
              <a:t>Giulio Natta (</a:t>
            </a:r>
            <a:r>
              <a:rPr lang="it-IT" sz="2000" dirty="0" smtClean="0">
                <a:solidFill>
                  <a:srgbClr val="170AC6"/>
                </a:solidFill>
              </a:rPr>
              <a:t>1903-1975) </a:t>
            </a:r>
            <a:r>
              <a:rPr lang="it-IT" sz="2000" dirty="0">
                <a:solidFill>
                  <a:srgbClr val="170AC6"/>
                </a:solidFill>
              </a:rPr>
              <a:t>con l’utilizzo </a:t>
            </a:r>
            <a:r>
              <a:rPr lang="it-IT" sz="2000" dirty="0" smtClean="0">
                <a:solidFill>
                  <a:srgbClr val="170AC6"/>
                </a:solidFill>
              </a:rPr>
              <a:t>dei </a:t>
            </a:r>
            <a:r>
              <a:rPr lang="it-IT" sz="2000" dirty="0">
                <a:solidFill>
                  <a:srgbClr val="170AC6"/>
                </a:solidFill>
              </a:rPr>
              <a:t>catalizzatori a base di </a:t>
            </a:r>
            <a:r>
              <a:rPr lang="it-IT" sz="2000" dirty="0" smtClean="0">
                <a:solidFill>
                  <a:srgbClr val="170AC6"/>
                </a:solidFill>
              </a:rPr>
              <a:t>titanio - </a:t>
            </a:r>
            <a:r>
              <a:rPr lang="it-IT" sz="2000" dirty="0">
                <a:solidFill>
                  <a:srgbClr val="170AC6"/>
                </a:solidFill>
              </a:rPr>
              <a:t>cloruro di alluminio alchile, introdotti dal tedesco Karl Ziegler (</a:t>
            </a:r>
            <a:r>
              <a:rPr lang="it-IT" sz="2000" dirty="0" smtClean="0">
                <a:solidFill>
                  <a:srgbClr val="170AC6"/>
                </a:solidFill>
              </a:rPr>
              <a:t>1898-1973</a:t>
            </a:r>
            <a:r>
              <a:rPr lang="it-IT" sz="2000" dirty="0">
                <a:solidFill>
                  <a:srgbClr val="170AC6"/>
                </a:solidFill>
              </a:rPr>
              <a:t>). </a:t>
            </a:r>
            <a:r>
              <a:rPr lang="it-IT" sz="2000" dirty="0" smtClean="0">
                <a:solidFill>
                  <a:srgbClr val="170AC6"/>
                </a:solidFill>
              </a:rPr>
              <a:t>       Entrambi </a:t>
            </a:r>
            <a:r>
              <a:rPr lang="it-IT" sz="2000" b="1" dirty="0">
                <a:solidFill>
                  <a:srgbClr val="170AC6"/>
                </a:solidFill>
              </a:rPr>
              <a:t>Nobel per la </a:t>
            </a:r>
            <a:r>
              <a:rPr lang="it-IT" sz="2000" b="1" dirty="0" smtClean="0">
                <a:solidFill>
                  <a:srgbClr val="170AC6"/>
                </a:solidFill>
              </a:rPr>
              <a:t>chimica  </a:t>
            </a:r>
            <a:r>
              <a:rPr lang="it-IT" sz="2000" dirty="0" smtClean="0">
                <a:solidFill>
                  <a:srgbClr val="170AC6"/>
                </a:solidFill>
              </a:rPr>
              <a:t>nel 1963.</a:t>
            </a:r>
            <a:endParaRPr lang="en-US" sz="2000" dirty="0">
              <a:solidFill>
                <a:srgbClr val="170AC6"/>
              </a:solidFill>
            </a:endParaRPr>
          </a:p>
        </p:txBody>
      </p:sp>
      <p:pic>
        <p:nvPicPr>
          <p:cNvPr id="133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0790" y="5547320"/>
            <a:ext cx="850759" cy="119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428842" y="260648"/>
            <a:ext cx="2400927" cy="3477875"/>
          </a:xfrm>
          <a:prstGeom prst="rect">
            <a:avLst/>
          </a:prstGeom>
          <a:ln w="19050">
            <a:solidFill>
              <a:srgbClr val="C00000"/>
            </a:solidFill>
          </a:ln>
        </p:spPr>
        <p:txBody>
          <a:bodyPr wrap="square">
            <a:spAutoFit/>
          </a:bodyPr>
          <a:lstStyle/>
          <a:p>
            <a:r>
              <a:rPr lang="it-IT" sz="2000" dirty="0">
                <a:solidFill>
                  <a:srgbClr val="170AC6"/>
                </a:solidFill>
              </a:rPr>
              <a:t>la maggior parte dei </a:t>
            </a:r>
            <a:r>
              <a:rPr lang="it-IT" sz="2000" dirty="0" smtClean="0">
                <a:solidFill>
                  <a:srgbClr val="170AC6"/>
                </a:solidFill>
              </a:rPr>
              <a:t>biopolimeri (naturali)  essendo </a:t>
            </a:r>
            <a:r>
              <a:rPr lang="it-IT" sz="2000" dirty="0">
                <a:solidFill>
                  <a:srgbClr val="170AC6"/>
                </a:solidFill>
              </a:rPr>
              <a:t>polimerizzati in condizioni di controllo stereospecifico da parte di enzimi,</a:t>
            </a:r>
          </a:p>
          <a:p>
            <a:r>
              <a:rPr lang="it-IT" sz="2000" dirty="0" smtClean="0">
                <a:solidFill>
                  <a:srgbClr val="170AC6"/>
                </a:solidFill>
              </a:rPr>
              <a:t>sono caratterizzati </a:t>
            </a:r>
            <a:r>
              <a:rPr lang="it-IT" sz="2000" dirty="0">
                <a:solidFill>
                  <a:srgbClr val="170AC6"/>
                </a:solidFill>
              </a:rPr>
              <a:t>da regolarità strutturale e configurazionale</a:t>
            </a:r>
            <a:endParaRPr lang="en-US" sz="2000" dirty="0">
              <a:solidFill>
                <a:srgbClr val="170AC6"/>
              </a:solidFill>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0648"/>
            <a:ext cx="3689433" cy="439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059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92696"/>
            <a:ext cx="8208912" cy="2862322"/>
          </a:xfrm>
          <a:prstGeom prst="rect">
            <a:avLst/>
          </a:prstGeom>
        </p:spPr>
        <p:txBody>
          <a:bodyPr wrap="square">
            <a:spAutoFit/>
          </a:bodyPr>
          <a:lstStyle/>
          <a:p>
            <a:pPr algn="just"/>
            <a:r>
              <a:rPr lang="it-IT" sz="2000" dirty="0">
                <a:solidFill>
                  <a:srgbClr val="170AC6"/>
                </a:solidFill>
              </a:rPr>
              <a:t>I </a:t>
            </a:r>
            <a:r>
              <a:rPr lang="it-IT" sz="2000" dirty="0" smtClean="0">
                <a:solidFill>
                  <a:srgbClr val="170AC6"/>
                </a:solidFill>
              </a:rPr>
              <a:t>polimeri in condizioni termodinamiche </a:t>
            </a:r>
            <a:r>
              <a:rPr lang="it-IT" sz="2000" dirty="0">
                <a:solidFill>
                  <a:srgbClr val="170AC6"/>
                </a:solidFill>
              </a:rPr>
              <a:t>opportune possono passare da uno </a:t>
            </a:r>
            <a:r>
              <a:rPr lang="it-IT" sz="2000" b="1" i="1" dirty="0">
                <a:solidFill>
                  <a:srgbClr val="C00000"/>
                </a:solidFill>
              </a:rPr>
              <a:t>stato amorfo disordinato </a:t>
            </a:r>
            <a:r>
              <a:rPr lang="it-IT" sz="2000" dirty="0">
                <a:solidFill>
                  <a:srgbClr val="170AC6"/>
                </a:solidFill>
              </a:rPr>
              <a:t>(</a:t>
            </a:r>
            <a:r>
              <a:rPr lang="it-IT" sz="2000" dirty="0" smtClean="0">
                <a:solidFill>
                  <a:srgbClr val="170AC6"/>
                </a:solidFill>
              </a:rPr>
              <a:t>formalmente un </a:t>
            </a:r>
            <a:r>
              <a:rPr lang="it-IT" sz="2000" dirty="0">
                <a:solidFill>
                  <a:srgbClr val="170AC6"/>
                </a:solidFill>
              </a:rPr>
              <a:t>liquido) per raggiungere uno </a:t>
            </a:r>
            <a:r>
              <a:rPr lang="it-IT" sz="2000" b="1" i="1" dirty="0">
                <a:solidFill>
                  <a:srgbClr val="C00000"/>
                </a:solidFill>
              </a:rPr>
              <a:t>stato ordinato (cristallino) </a:t>
            </a:r>
            <a:r>
              <a:rPr lang="it-IT" sz="2000" dirty="0">
                <a:solidFill>
                  <a:srgbClr val="170AC6"/>
                </a:solidFill>
              </a:rPr>
              <a:t>oppure, eventualmente, </a:t>
            </a:r>
            <a:r>
              <a:rPr lang="it-IT" sz="2000" dirty="0" smtClean="0">
                <a:solidFill>
                  <a:srgbClr val="170AC6"/>
                </a:solidFill>
              </a:rPr>
              <a:t>uno </a:t>
            </a:r>
            <a:r>
              <a:rPr lang="it-IT" sz="2000" b="1" i="1" dirty="0" smtClean="0">
                <a:solidFill>
                  <a:srgbClr val="C00000"/>
                </a:solidFill>
              </a:rPr>
              <a:t>stato </a:t>
            </a:r>
            <a:r>
              <a:rPr lang="it-IT" sz="2000" b="1" i="1" dirty="0">
                <a:solidFill>
                  <a:srgbClr val="C00000"/>
                </a:solidFill>
              </a:rPr>
              <a:t>di ordine parziale </a:t>
            </a:r>
            <a:r>
              <a:rPr lang="it-IT" sz="2000" dirty="0">
                <a:solidFill>
                  <a:srgbClr val="170AC6"/>
                </a:solidFill>
              </a:rPr>
              <a:t>ma uniforme </a:t>
            </a:r>
            <a:r>
              <a:rPr lang="it-IT" sz="2000" b="1" i="1" dirty="0">
                <a:solidFill>
                  <a:srgbClr val="C00000"/>
                </a:solidFill>
              </a:rPr>
              <a:t>(stato mesomorfo dei cristalli liquidi polimerici)</a:t>
            </a:r>
            <a:r>
              <a:rPr lang="it-IT" sz="2000" dirty="0">
                <a:solidFill>
                  <a:srgbClr val="170AC6"/>
                </a:solidFill>
              </a:rPr>
              <a:t>. </a:t>
            </a:r>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p:txBody>
      </p:sp>
      <p:pic>
        <p:nvPicPr>
          <p:cNvPr id="23553" name="Picture 1"/>
          <p:cNvPicPr>
            <a:picLocks noChangeAspect="1" noChangeArrowheads="1"/>
          </p:cNvPicPr>
          <p:nvPr/>
        </p:nvPicPr>
        <p:blipFill>
          <a:blip r:embed="rId2" cstate="print"/>
          <a:srcRect/>
          <a:stretch>
            <a:fillRect/>
          </a:stretch>
        </p:blipFill>
        <p:spPr bwMode="auto">
          <a:xfrm>
            <a:off x="1547664" y="2132856"/>
            <a:ext cx="6048375" cy="3362325"/>
          </a:xfrm>
          <a:prstGeom prst="rect">
            <a:avLst/>
          </a:prstGeom>
          <a:noFill/>
          <a:ln w="9525">
            <a:noFill/>
            <a:miter lim="800000"/>
            <a:headEnd/>
            <a:tailEnd/>
          </a:ln>
        </p:spPr>
      </p:pic>
      <p:sp>
        <p:nvSpPr>
          <p:cNvPr id="6" name="CasellaDiTesto 5"/>
          <p:cNvSpPr txBox="1"/>
          <p:nvPr/>
        </p:nvSpPr>
        <p:spPr>
          <a:xfrm>
            <a:off x="1979712" y="5661248"/>
            <a:ext cx="5008551" cy="400110"/>
          </a:xfrm>
          <a:prstGeom prst="rect">
            <a:avLst/>
          </a:prstGeom>
          <a:noFill/>
        </p:spPr>
        <p:txBody>
          <a:bodyPr wrap="none" rtlCol="0">
            <a:spAutoFit/>
          </a:bodyPr>
          <a:lstStyle/>
          <a:p>
            <a:r>
              <a:rPr lang="it-IT" sz="2000" dirty="0" smtClean="0">
                <a:solidFill>
                  <a:srgbClr val="170AC6"/>
                </a:solidFill>
              </a:rPr>
              <a:t>Schema di ordine parziale in sistemi polimerici</a:t>
            </a:r>
            <a:endParaRPr lang="it-IT" sz="2000" dirty="0">
              <a:solidFill>
                <a:srgbClr val="170AC6"/>
              </a:solidFill>
            </a:endParaRPr>
          </a:p>
        </p:txBody>
      </p:sp>
      <p:sp>
        <p:nvSpPr>
          <p:cNvPr id="7" name="Rettangolo 6"/>
          <p:cNvSpPr/>
          <p:nvPr/>
        </p:nvSpPr>
        <p:spPr>
          <a:xfrm>
            <a:off x="1547664" y="260648"/>
            <a:ext cx="5812617" cy="461665"/>
          </a:xfrm>
          <a:prstGeom prst="rect">
            <a:avLst/>
          </a:prstGeom>
        </p:spPr>
        <p:txBody>
          <a:bodyPr wrap="none">
            <a:spAutoFit/>
          </a:bodyPr>
          <a:lstStyle/>
          <a:p>
            <a:pPr algn="ctr"/>
            <a:r>
              <a:rPr lang="it-IT" sz="2400" b="1" dirty="0" smtClean="0">
                <a:solidFill>
                  <a:srgbClr val="170AC6"/>
                </a:solidFill>
              </a:rPr>
              <a:t>CONFORMAZIONE DELLE MACROMOLECOLE</a:t>
            </a:r>
            <a:endParaRPr lang="it-IT" sz="2400" b="1" dirty="0">
              <a:solidFill>
                <a:srgbClr val="170AC6"/>
              </a:solidFill>
            </a:endParaRPr>
          </a:p>
        </p:txBody>
      </p:sp>
    </p:spTree>
    <p:extLst>
      <p:ext uri="{BB962C8B-B14F-4D97-AF65-F5344CB8AC3E}">
        <p14:creationId xmlns:p14="http://schemas.microsoft.com/office/powerpoint/2010/main" val="1817164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332656"/>
            <a:ext cx="8424936" cy="3046988"/>
          </a:xfrm>
          <a:prstGeom prst="rect">
            <a:avLst/>
          </a:prstGeom>
        </p:spPr>
        <p:txBody>
          <a:bodyPr wrap="square">
            <a:spAutoFit/>
          </a:bodyPr>
          <a:lstStyle/>
          <a:p>
            <a:pPr algn="just"/>
            <a:r>
              <a:rPr lang="it-IT" sz="2400" dirty="0" smtClean="0">
                <a:solidFill>
                  <a:srgbClr val="170AC6"/>
                </a:solidFill>
              </a:rPr>
              <a:t>Sia nello stato amorfo che in quello mesomorfo o cristallino, le caratteristiche dei polimeri sono il risultato delle dimensioni e delle geometrie delle catene.</a:t>
            </a:r>
          </a:p>
          <a:p>
            <a:pPr algn="just"/>
            <a:r>
              <a:rPr lang="it-IT" sz="2400" dirty="0" smtClean="0">
                <a:solidFill>
                  <a:srgbClr val="170AC6"/>
                </a:solidFill>
              </a:rPr>
              <a:t>E’ opportuno pertanto definire e comprendere le diverse conformazioni (forme) delle catene polimeriche. Una catena polimerica, costituita da molte unità di ripetizione, può assumere diverse configurazioni: compatta, estesa, casuale (</a:t>
            </a:r>
            <a:r>
              <a:rPr lang="it-IT" sz="2400" dirty="0" err="1" smtClean="0">
                <a:solidFill>
                  <a:srgbClr val="170AC6"/>
                </a:solidFill>
              </a:rPr>
              <a:t>random</a:t>
            </a:r>
            <a:r>
              <a:rPr lang="it-IT" sz="2400" dirty="0" smtClean="0">
                <a:solidFill>
                  <a:srgbClr val="170AC6"/>
                </a:solidFill>
              </a:rPr>
              <a:t>), a bastoncino (</a:t>
            </a:r>
            <a:r>
              <a:rPr lang="it-IT" sz="2400" dirty="0" err="1" smtClean="0">
                <a:solidFill>
                  <a:srgbClr val="170AC6"/>
                </a:solidFill>
              </a:rPr>
              <a:t>rod</a:t>
            </a:r>
            <a:r>
              <a:rPr lang="it-IT" sz="2400" dirty="0" smtClean="0">
                <a:solidFill>
                  <a:srgbClr val="170AC6"/>
                </a:solidFill>
              </a:rPr>
              <a:t>) o sferica.</a:t>
            </a:r>
          </a:p>
        </p:txBody>
      </p:sp>
      <p:pic>
        <p:nvPicPr>
          <p:cNvPr id="5" name="Picture 2"/>
          <p:cNvPicPr>
            <a:picLocks noChangeAspect="1" noChangeArrowheads="1"/>
          </p:cNvPicPr>
          <p:nvPr/>
        </p:nvPicPr>
        <p:blipFill>
          <a:blip r:embed="rId2" cstate="print"/>
          <a:srcRect/>
          <a:stretch>
            <a:fillRect/>
          </a:stretch>
        </p:blipFill>
        <p:spPr bwMode="auto">
          <a:xfrm>
            <a:off x="1547664" y="3645024"/>
            <a:ext cx="6273800" cy="27305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260648"/>
            <a:ext cx="8568952" cy="1569660"/>
          </a:xfrm>
          <a:prstGeom prst="rect">
            <a:avLst/>
          </a:prstGeom>
        </p:spPr>
        <p:txBody>
          <a:bodyPr wrap="square">
            <a:spAutoFit/>
          </a:bodyPr>
          <a:lstStyle/>
          <a:p>
            <a:r>
              <a:rPr lang="it-IT" sz="2400" dirty="0" smtClean="0">
                <a:solidFill>
                  <a:srgbClr val="170AC6"/>
                </a:solidFill>
              </a:rPr>
              <a:t>La conformazione della macromolecola definisce la disposizione degli atomi e dei gruppi atomici nello spazio, quale risulta a seguito della rotazione che avviene attorno ai legami che costituiscono lo scheletro della catena polimerica. </a:t>
            </a:r>
            <a:endParaRPr lang="en-US" sz="2400" dirty="0">
              <a:solidFill>
                <a:srgbClr val="170AC6"/>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204864"/>
            <a:ext cx="256107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5508104" y="2852936"/>
            <a:ext cx="28083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it-IT" altLang="en-US" sz="2800" b="1" dirty="0">
                <a:solidFill>
                  <a:srgbClr val="0000CC"/>
                </a:solidFill>
                <a:latin typeface="Times New Roman" pitchFamily="18" charset="0"/>
              </a:rPr>
              <a:t>Gli angoli </a:t>
            </a:r>
            <a:r>
              <a:rPr lang="it-IT" altLang="en-US" sz="2800" b="1" dirty="0">
                <a:solidFill>
                  <a:srgbClr val="0000CC"/>
                </a:solidFill>
                <a:latin typeface="Symbol" pitchFamily="18" charset="2"/>
              </a:rPr>
              <a:t>f</a:t>
            </a:r>
            <a:r>
              <a:rPr lang="it-IT" altLang="en-US" sz="2800" b="1" dirty="0">
                <a:solidFill>
                  <a:srgbClr val="0000CC"/>
                </a:solidFill>
                <a:latin typeface="Times New Roman" pitchFamily="18" charset="0"/>
              </a:rPr>
              <a:t> e </a:t>
            </a:r>
            <a:r>
              <a:rPr lang="it-IT" altLang="en-US" sz="2800" b="1" dirty="0">
                <a:solidFill>
                  <a:srgbClr val="0000CC"/>
                </a:solidFill>
                <a:latin typeface="Symbol" pitchFamily="18" charset="2"/>
              </a:rPr>
              <a:t>y </a:t>
            </a:r>
            <a:r>
              <a:rPr lang="it-IT" altLang="en-US" sz="2800" b="1" dirty="0">
                <a:solidFill>
                  <a:srgbClr val="0000CC"/>
                </a:solidFill>
                <a:latin typeface="Times New Roman" pitchFamily="18" charset="0"/>
              </a:rPr>
              <a:t>possono ruotare</a:t>
            </a:r>
            <a:endParaRPr lang="it-IT" altLang="en-US" sz="2800" b="1" dirty="0">
              <a:solidFill>
                <a:srgbClr val="0000CC"/>
              </a:solidFill>
              <a:latin typeface="Symbol" pitchFamily="18" charset="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996952"/>
            <a:ext cx="438510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251520" y="404664"/>
            <a:ext cx="8640960" cy="1938992"/>
          </a:xfrm>
          <a:prstGeom prst="rect">
            <a:avLst/>
          </a:prstGeom>
        </p:spPr>
        <p:txBody>
          <a:bodyPr wrap="square">
            <a:spAutoFit/>
          </a:bodyPr>
          <a:lstStyle/>
          <a:p>
            <a:r>
              <a:rPr lang="it-IT" sz="2400" dirty="0" smtClean="0">
                <a:solidFill>
                  <a:srgbClr val="170AC6"/>
                </a:solidFill>
              </a:rPr>
              <a:t>Le diverse configurazioni sono quindi regolate dai legami chimici che costituiscono la catena.</a:t>
            </a:r>
          </a:p>
          <a:p>
            <a:r>
              <a:rPr lang="it-IT" sz="2400" dirty="0" smtClean="0">
                <a:solidFill>
                  <a:srgbClr val="170AC6"/>
                </a:solidFill>
              </a:rPr>
              <a:t>Il legame doppio </a:t>
            </a:r>
            <a:r>
              <a:rPr lang="it-IT" sz="2400" dirty="0" err="1" smtClean="0">
                <a:solidFill>
                  <a:srgbClr val="170AC6"/>
                </a:solidFill>
              </a:rPr>
              <a:t>C=C</a:t>
            </a:r>
            <a:r>
              <a:rPr lang="it-IT" sz="2400" dirty="0" smtClean="0">
                <a:solidFill>
                  <a:srgbClr val="170AC6"/>
                </a:solidFill>
              </a:rPr>
              <a:t> ha una libertà rotazionale molto limitata;  il legame C-C ha maggior libertà rotazionale, ma limitata da vicoli geometrici.</a:t>
            </a:r>
            <a:endParaRPr lang="en-US" sz="2400" dirty="0">
              <a:solidFill>
                <a:srgbClr val="170AC6"/>
              </a:solidFill>
            </a:endParaRPr>
          </a:p>
        </p:txBody>
      </p:sp>
    </p:spTree>
    <p:extLst>
      <p:ext uri="{BB962C8B-B14F-4D97-AF65-F5344CB8AC3E}">
        <p14:creationId xmlns:p14="http://schemas.microsoft.com/office/powerpoint/2010/main" val="699264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332656"/>
            <a:ext cx="8064896" cy="3785652"/>
          </a:xfrm>
          <a:prstGeom prst="rect">
            <a:avLst/>
          </a:prstGeom>
        </p:spPr>
        <p:txBody>
          <a:bodyPr wrap="square">
            <a:spAutoFit/>
          </a:bodyPr>
          <a:lstStyle/>
          <a:p>
            <a:pPr algn="just">
              <a:lnSpc>
                <a:spcPct val="150000"/>
              </a:lnSpc>
            </a:pPr>
            <a:r>
              <a:rPr lang="it-IT" sz="2000" dirty="0" smtClean="0">
                <a:solidFill>
                  <a:srgbClr val="170AC6"/>
                </a:solidFill>
              </a:rPr>
              <a:t>Dalla polimerizzazione si ottiene un campione costituito da numerose catene di diversa lunghezza (diverso grado di polimerizzazione).</a:t>
            </a:r>
          </a:p>
          <a:p>
            <a:pPr algn="just">
              <a:lnSpc>
                <a:spcPct val="150000"/>
              </a:lnSpc>
            </a:pPr>
            <a:r>
              <a:rPr lang="it-IT" sz="2000" dirty="0" smtClean="0">
                <a:solidFill>
                  <a:srgbClr val="170AC6"/>
                </a:solidFill>
              </a:rPr>
              <a:t>Non si può definire un valore assoluto di massa molecolare ma un valore medio che tiene conto della composizione del campione.</a:t>
            </a:r>
          </a:p>
          <a:p>
            <a:pPr algn="just">
              <a:lnSpc>
                <a:spcPct val="150000"/>
              </a:lnSpc>
            </a:pPr>
            <a:r>
              <a:rPr lang="it-IT" sz="2000" dirty="0" smtClean="0">
                <a:solidFill>
                  <a:srgbClr val="170AC6"/>
                </a:solidFill>
              </a:rPr>
              <a:t>La massa molecolare del polimero è una distribuzione di masse molecolari, in cui è rilevante sia il valore della media, che la frequenza con cui sono presenti le singole catene a diversa massa molecolare.</a:t>
            </a:r>
          </a:p>
          <a:p>
            <a:pPr algn="just">
              <a:lnSpc>
                <a:spcPct val="150000"/>
              </a:lnSpc>
            </a:pPr>
            <a:r>
              <a:rPr lang="it-IT" sz="2000" dirty="0" smtClean="0">
                <a:solidFill>
                  <a:srgbClr val="170AC6"/>
                </a:solidFill>
              </a:rPr>
              <a:t>Nel caso precedente la relazione andrebbe riscritta:</a:t>
            </a:r>
            <a:endParaRPr lang="it-IT" sz="2000" dirty="0">
              <a:solidFill>
                <a:srgbClr val="170AC6"/>
              </a:solidFill>
            </a:endParaRPr>
          </a:p>
        </p:txBody>
      </p:sp>
      <p:graphicFrame>
        <p:nvGraphicFramePr>
          <p:cNvPr id="3074" name="Object 2"/>
          <p:cNvGraphicFramePr>
            <a:graphicFrameLocks noChangeAspect="1"/>
          </p:cNvGraphicFramePr>
          <p:nvPr/>
        </p:nvGraphicFramePr>
        <p:xfrm>
          <a:off x="3779912" y="4077072"/>
          <a:ext cx="2036763" cy="1033462"/>
        </p:xfrm>
        <a:graphic>
          <a:graphicData uri="http://schemas.openxmlformats.org/presentationml/2006/ole">
            <mc:AlternateContent xmlns:mc="http://schemas.openxmlformats.org/markup-compatibility/2006">
              <mc:Choice xmlns:v="urn:schemas-microsoft-com:vml" Requires="v">
                <p:oleObj spid="_x0000_s3137" name="Equation" r:id="rId3" imgW="875920" imgH="444307" progId="Equation.3">
                  <p:embed/>
                </p:oleObj>
              </mc:Choice>
              <mc:Fallback>
                <p:oleObj name="Equation" r:id="rId3" imgW="875920" imgH="444307" progId="Equation.3">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077072"/>
                        <a:ext cx="2036763"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asellaDiTesto 3"/>
          <p:cNvSpPr txBox="1"/>
          <p:nvPr/>
        </p:nvSpPr>
        <p:spPr>
          <a:xfrm>
            <a:off x="611560" y="5373216"/>
            <a:ext cx="8136904" cy="967957"/>
          </a:xfrm>
          <a:prstGeom prst="rect">
            <a:avLst/>
          </a:prstGeom>
          <a:noFill/>
        </p:spPr>
        <p:txBody>
          <a:bodyPr wrap="square" rtlCol="0">
            <a:spAutoFit/>
          </a:bodyPr>
          <a:lstStyle/>
          <a:p>
            <a:pPr>
              <a:lnSpc>
                <a:spcPct val="150000"/>
              </a:lnSpc>
            </a:pPr>
            <a:r>
              <a:rPr lang="it-IT" sz="2000" dirty="0" smtClean="0">
                <a:solidFill>
                  <a:srgbClr val="170AC6"/>
                </a:solidFill>
              </a:rPr>
              <a:t>Praticamente, la definizione della massa molecolare di un polimero dipende dall’osservabile (proprietà) che si vuole misurare.</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554747" cy="2308324"/>
          </a:xfrm>
          <a:prstGeom prst="rect">
            <a:avLst/>
          </a:prstGeom>
          <a:noFill/>
        </p:spPr>
        <p:txBody>
          <a:bodyPr wrap="square" rtlCol="0">
            <a:spAutoFit/>
          </a:bodyPr>
          <a:lstStyle/>
          <a:p>
            <a:r>
              <a:rPr lang="it-IT" sz="2400" b="1" dirty="0" smtClean="0">
                <a:solidFill>
                  <a:srgbClr val="170AC6"/>
                </a:solidFill>
              </a:rPr>
              <a:t>Parametri che definiscono la conformazione di una molecola polimerica schematica </a:t>
            </a:r>
            <a:r>
              <a:rPr lang="it-IT" sz="2400" dirty="0" smtClean="0">
                <a:solidFill>
                  <a:srgbClr val="170AC6"/>
                </a:solidFill>
              </a:rPr>
              <a:t>(rappresentazione utile per gli argomenti successivi).</a:t>
            </a:r>
          </a:p>
          <a:p>
            <a:r>
              <a:rPr lang="it-IT" sz="2400" dirty="0" smtClean="0">
                <a:solidFill>
                  <a:srgbClr val="170AC6"/>
                </a:solidFill>
              </a:rPr>
              <a:t>In uno schema a 4 atomi di C connessi da 3 legami semplici, gli atomi C</a:t>
            </a:r>
            <a:r>
              <a:rPr lang="it-IT" sz="2400" baseline="-25000" dirty="0" smtClean="0">
                <a:solidFill>
                  <a:srgbClr val="170AC6"/>
                </a:solidFill>
              </a:rPr>
              <a:t>1</a:t>
            </a:r>
            <a:r>
              <a:rPr lang="it-IT" sz="2400" dirty="0" smtClean="0">
                <a:solidFill>
                  <a:srgbClr val="170AC6"/>
                </a:solidFill>
              </a:rPr>
              <a:t>, C</a:t>
            </a:r>
            <a:r>
              <a:rPr lang="it-IT" sz="2400" baseline="-25000" dirty="0" smtClean="0">
                <a:solidFill>
                  <a:srgbClr val="170AC6"/>
                </a:solidFill>
              </a:rPr>
              <a:t>2</a:t>
            </a:r>
            <a:r>
              <a:rPr lang="it-IT" sz="2400" dirty="0" smtClean="0">
                <a:solidFill>
                  <a:srgbClr val="170AC6"/>
                </a:solidFill>
              </a:rPr>
              <a:t> e C</a:t>
            </a:r>
            <a:r>
              <a:rPr lang="it-IT" sz="2400" baseline="-25000" dirty="0" smtClean="0">
                <a:solidFill>
                  <a:srgbClr val="170AC6"/>
                </a:solidFill>
              </a:rPr>
              <a:t>3</a:t>
            </a:r>
            <a:r>
              <a:rPr lang="it-IT" sz="2400" dirty="0" smtClean="0">
                <a:solidFill>
                  <a:srgbClr val="170AC6"/>
                </a:solidFill>
              </a:rPr>
              <a:t> giacciono su un piano; C</a:t>
            </a:r>
            <a:r>
              <a:rPr lang="it-IT" sz="2400" baseline="-25000" dirty="0" smtClean="0">
                <a:solidFill>
                  <a:srgbClr val="170AC6"/>
                </a:solidFill>
              </a:rPr>
              <a:t>4</a:t>
            </a:r>
            <a:r>
              <a:rPr lang="it-IT" sz="2400" dirty="0" smtClean="0">
                <a:solidFill>
                  <a:srgbClr val="170AC6"/>
                </a:solidFill>
              </a:rPr>
              <a:t> non è necessariamente sullo stesso piano</a:t>
            </a:r>
            <a:endParaRPr lang="en-GB" sz="2400" dirty="0">
              <a:solidFill>
                <a:srgbClr val="170AC6"/>
              </a:solidFill>
            </a:endParaRPr>
          </a:p>
        </p:txBody>
      </p:sp>
      <p:pic>
        <p:nvPicPr>
          <p:cNvPr id="80898" name="Picture 2"/>
          <p:cNvPicPr>
            <a:picLocks noChangeAspect="1" noChangeArrowheads="1"/>
          </p:cNvPicPr>
          <p:nvPr/>
        </p:nvPicPr>
        <p:blipFill>
          <a:blip r:embed="rId2" cstate="print"/>
          <a:srcRect/>
          <a:stretch>
            <a:fillRect/>
          </a:stretch>
        </p:blipFill>
        <p:spPr bwMode="auto">
          <a:xfrm>
            <a:off x="1907704" y="2708920"/>
            <a:ext cx="5252243" cy="335159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23728" y="692696"/>
            <a:ext cx="4392488" cy="2802961"/>
          </a:xfrm>
          <a:prstGeom prst="rect">
            <a:avLst/>
          </a:prstGeom>
          <a:noFill/>
          <a:ln w="9525">
            <a:noFill/>
            <a:miter lim="800000"/>
            <a:headEnd/>
            <a:tailEnd/>
          </a:ln>
        </p:spPr>
      </p:pic>
      <p:sp>
        <p:nvSpPr>
          <p:cNvPr id="3" name="CasellaDiTesto 2"/>
          <p:cNvSpPr txBox="1"/>
          <p:nvPr/>
        </p:nvSpPr>
        <p:spPr>
          <a:xfrm>
            <a:off x="395536" y="3933056"/>
            <a:ext cx="8280920" cy="1200329"/>
          </a:xfrm>
          <a:prstGeom prst="rect">
            <a:avLst/>
          </a:prstGeom>
          <a:noFill/>
        </p:spPr>
        <p:txBody>
          <a:bodyPr wrap="square" rtlCol="0">
            <a:spAutoFit/>
          </a:bodyPr>
          <a:lstStyle/>
          <a:p>
            <a:r>
              <a:rPr lang="it-IT" sz="2400" dirty="0" smtClean="0">
                <a:solidFill>
                  <a:srgbClr val="170AC6"/>
                </a:solidFill>
              </a:rPr>
              <a:t>La configurazione della catene di 4 atomi è determinata da 3 parametri: la lunghezza di legame </a:t>
            </a:r>
            <a:r>
              <a:rPr lang="it-IT" sz="2400" b="1" i="1" dirty="0" smtClean="0">
                <a:solidFill>
                  <a:srgbClr val="FF0000"/>
                </a:solidFill>
              </a:rPr>
              <a:t>a</a:t>
            </a:r>
            <a:r>
              <a:rPr lang="it-IT" sz="2400" dirty="0" smtClean="0">
                <a:solidFill>
                  <a:srgbClr val="170AC6"/>
                </a:solidFill>
              </a:rPr>
              <a:t> (o </a:t>
            </a:r>
            <a:r>
              <a:rPr lang="it-IT" sz="2400" dirty="0" smtClean="0">
                <a:solidFill>
                  <a:srgbClr val="FF0000"/>
                </a:solidFill>
                <a:latin typeface="Script MT Bold" pitchFamily="66" charset="0"/>
              </a:rPr>
              <a:t>l</a:t>
            </a:r>
            <a:r>
              <a:rPr lang="it-IT" sz="2400" dirty="0" smtClean="0">
                <a:solidFill>
                  <a:srgbClr val="170AC6"/>
                </a:solidFill>
              </a:rPr>
              <a:t>) ; l’angolo di rotazione  </a:t>
            </a:r>
            <a:r>
              <a:rPr lang="it-IT" sz="2400" b="1" i="1" dirty="0" smtClean="0">
                <a:solidFill>
                  <a:srgbClr val="FF0000"/>
                </a:solidFill>
                <a:sym typeface="Symbol"/>
              </a:rPr>
              <a:t></a:t>
            </a:r>
            <a:r>
              <a:rPr lang="it-IT" sz="2400" dirty="0" smtClean="0">
                <a:solidFill>
                  <a:srgbClr val="170AC6"/>
                </a:solidFill>
              </a:rPr>
              <a:t> (angolo di legame) e l’angolo di ingombro  </a:t>
            </a:r>
            <a:r>
              <a:rPr lang="it-IT" sz="2400" b="1" i="1" dirty="0" smtClean="0">
                <a:solidFill>
                  <a:srgbClr val="FF0000"/>
                </a:solidFill>
                <a:sym typeface="Symbol"/>
              </a:rPr>
              <a:t></a:t>
            </a:r>
            <a:r>
              <a:rPr lang="it-IT" sz="2400" dirty="0" smtClean="0">
                <a:solidFill>
                  <a:srgbClr val="170AC6"/>
                </a:solidFill>
                <a:sym typeface="Symbol"/>
              </a:rPr>
              <a:t>.</a:t>
            </a:r>
            <a:endParaRPr lang="en-GB" sz="2400" dirty="0">
              <a:solidFill>
                <a:srgbClr val="170AC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4476" y="2092786"/>
            <a:ext cx="8136904" cy="2554545"/>
          </a:xfrm>
          <a:prstGeom prst="rect">
            <a:avLst/>
          </a:prstGeom>
        </p:spPr>
        <p:txBody>
          <a:bodyPr wrap="square">
            <a:spAutoFit/>
          </a:bodyPr>
          <a:lstStyle/>
          <a:p>
            <a:pPr algn="just"/>
            <a:r>
              <a:rPr lang="it-IT" sz="2000" b="1" dirty="0" smtClean="0">
                <a:solidFill>
                  <a:srgbClr val="C00000"/>
                </a:solidFill>
              </a:rPr>
              <a:t>T ambiente</a:t>
            </a:r>
            <a:r>
              <a:rPr lang="it-IT" sz="2000" dirty="0" smtClean="0">
                <a:solidFill>
                  <a:srgbClr val="C00000"/>
                </a:solidFill>
              </a:rPr>
              <a:t>:</a:t>
            </a:r>
            <a:r>
              <a:rPr lang="it-IT" sz="2000" dirty="0" smtClean="0">
                <a:solidFill>
                  <a:srgbClr val="170AC6"/>
                </a:solidFill>
              </a:rPr>
              <a:t> in un sistema </a:t>
            </a:r>
            <a:r>
              <a:rPr lang="it-IT" sz="2000" dirty="0">
                <a:solidFill>
                  <a:srgbClr val="170AC6"/>
                </a:solidFill>
              </a:rPr>
              <a:t>costituito da un numero N molto grande di molecole, in ciascun istante </a:t>
            </a:r>
            <a:r>
              <a:rPr lang="it-IT" sz="2000" dirty="0" smtClean="0">
                <a:solidFill>
                  <a:srgbClr val="170AC6"/>
                </a:solidFill>
              </a:rPr>
              <a:t>sono presenti </a:t>
            </a:r>
            <a:r>
              <a:rPr lang="it-IT" sz="2000" dirty="0">
                <a:solidFill>
                  <a:srgbClr val="170AC6"/>
                </a:solidFill>
              </a:rPr>
              <a:t>tutte le conformazioni possibili, da quelle più stabili a quelle meno stabili. </a:t>
            </a:r>
            <a:r>
              <a:rPr lang="it-IT" sz="2000" dirty="0" smtClean="0">
                <a:solidFill>
                  <a:srgbClr val="170AC6"/>
                </a:solidFill>
              </a:rPr>
              <a:t>Ma con </a:t>
            </a:r>
            <a:r>
              <a:rPr lang="it-IT" sz="2000" b="1" u="sng" dirty="0" smtClean="0">
                <a:solidFill>
                  <a:srgbClr val="C00000"/>
                </a:solidFill>
              </a:rPr>
              <a:t>diversa probabilità</a:t>
            </a:r>
            <a:r>
              <a:rPr lang="it-IT" sz="2000" dirty="0">
                <a:solidFill>
                  <a:srgbClr val="170AC6"/>
                </a:solidFill>
              </a:rPr>
              <a:t>: le conformazioni sfalsate sono </a:t>
            </a:r>
            <a:r>
              <a:rPr lang="it-IT" sz="2000" dirty="0" smtClean="0">
                <a:solidFill>
                  <a:srgbClr val="170AC6"/>
                </a:solidFill>
              </a:rPr>
              <a:t>più </a:t>
            </a:r>
            <a:r>
              <a:rPr lang="it-IT" sz="2000" dirty="0">
                <a:solidFill>
                  <a:srgbClr val="170AC6"/>
                </a:solidFill>
              </a:rPr>
              <a:t>probabili </a:t>
            </a:r>
            <a:r>
              <a:rPr lang="it-IT" sz="2000" dirty="0" smtClean="0">
                <a:solidFill>
                  <a:srgbClr val="170AC6"/>
                </a:solidFill>
              </a:rPr>
              <a:t>di quelle eclissate.</a:t>
            </a:r>
          </a:p>
          <a:p>
            <a:pPr algn="just"/>
            <a:r>
              <a:rPr lang="it-IT" sz="2000" dirty="0" smtClean="0">
                <a:solidFill>
                  <a:srgbClr val="170AC6"/>
                </a:solidFill>
              </a:rPr>
              <a:t>La </a:t>
            </a:r>
            <a:r>
              <a:rPr lang="it-IT" sz="2000" dirty="0">
                <a:solidFill>
                  <a:srgbClr val="170AC6"/>
                </a:solidFill>
              </a:rPr>
              <a:t>distribuzione delle diverse situazioni nel sistema è </a:t>
            </a:r>
            <a:r>
              <a:rPr lang="it-IT" sz="2000" dirty="0" smtClean="0">
                <a:solidFill>
                  <a:srgbClr val="170AC6"/>
                </a:solidFill>
              </a:rPr>
              <a:t>descritta dall’equazione </a:t>
            </a:r>
            <a:r>
              <a:rPr lang="it-IT" sz="2000" dirty="0">
                <a:solidFill>
                  <a:srgbClr val="170AC6"/>
                </a:solidFill>
              </a:rPr>
              <a:t>di </a:t>
            </a:r>
            <a:r>
              <a:rPr lang="it-IT" sz="2000" b="1" dirty="0" err="1" smtClean="0">
                <a:solidFill>
                  <a:srgbClr val="C00000"/>
                </a:solidFill>
              </a:rPr>
              <a:t>Boltzman</a:t>
            </a:r>
            <a:r>
              <a:rPr lang="it-IT" sz="2000" dirty="0" smtClean="0">
                <a:solidFill>
                  <a:srgbClr val="170AC6"/>
                </a:solidFill>
              </a:rPr>
              <a:t>, </a:t>
            </a:r>
            <a:r>
              <a:rPr lang="it-IT" sz="2000" dirty="0">
                <a:solidFill>
                  <a:srgbClr val="170AC6"/>
                </a:solidFill>
              </a:rPr>
              <a:t>che fornisce la probabilità </a:t>
            </a:r>
            <a:r>
              <a:rPr lang="it-IT" sz="2000" b="1" i="1" dirty="0" err="1">
                <a:solidFill>
                  <a:srgbClr val="C00000"/>
                </a:solidFill>
              </a:rPr>
              <a:t>p</a:t>
            </a:r>
            <a:r>
              <a:rPr lang="it-IT" sz="2000" b="1" i="1" baseline="-25000" dirty="0" err="1">
                <a:solidFill>
                  <a:srgbClr val="C00000"/>
                </a:solidFill>
              </a:rPr>
              <a:t>i</a:t>
            </a:r>
            <a:r>
              <a:rPr lang="it-IT" sz="2000" dirty="0">
                <a:solidFill>
                  <a:srgbClr val="170AC6"/>
                </a:solidFill>
              </a:rPr>
              <a:t> di ciascun stato </a:t>
            </a:r>
            <a:r>
              <a:rPr lang="it-IT" sz="2000" dirty="0" smtClean="0">
                <a:solidFill>
                  <a:srgbClr val="170AC6"/>
                </a:solidFill>
              </a:rPr>
              <a:t>conformazionale </a:t>
            </a:r>
            <a:r>
              <a:rPr lang="it-IT" sz="2000" b="1" i="1" dirty="0" smtClean="0">
                <a:solidFill>
                  <a:srgbClr val="C00000"/>
                </a:solidFill>
              </a:rPr>
              <a:t>i</a:t>
            </a:r>
            <a:r>
              <a:rPr lang="it-IT" sz="2000" dirty="0" smtClean="0">
                <a:solidFill>
                  <a:srgbClr val="170AC6"/>
                </a:solidFill>
              </a:rPr>
              <a:t> </a:t>
            </a:r>
            <a:r>
              <a:rPr lang="it-IT" sz="2000" dirty="0">
                <a:solidFill>
                  <a:srgbClr val="170AC6"/>
                </a:solidFill>
              </a:rPr>
              <a:t>(definito dall’angolo di rotazione) in funzione dell’energia conformazionale </a:t>
            </a:r>
            <a:r>
              <a:rPr lang="it-IT" sz="2000" b="1" i="1" dirty="0">
                <a:solidFill>
                  <a:srgbClr val="C00000"/>
                </a:solidFill>
              </a:rPr>
              <a:t>E(φ)</a:t>
            </a:r>
            <a:r>
              <a:rPr lang="it-IT" sz="2000" dirty="0">
                <a:solidFill>
                  <a:srgbClr val="170AC6"/>
                </a:solidFill>
              </a:rPr>
              <a:t> e </a:t>
            </a:r>
            <a:r>
              <a:rPr lang="it-IT" sz="2000" dirty="0" smtClean="0">
                <a:solidFill>
                  <a:srgbClr val="170AC6"/>
                </a:solidFill>
              </a:rPr>
              <a:t>della temperatura </a:t>
            </a:r>
            <a:r>
              <a:rPr lang="it-IT" sz="2000" b="1" i="1" dirty="0">
                <a:solidFill>
                  <a:srgbClr val="C00000"/>
                </a:solidFill>
              </a:rPr>
              <a:t>T</a:t>
            </a:r>
            <a:r>
              <a:rPr lang="it-IT" sz="2000" dirty="0">
                <a:solidFill>
                  <a:srgbClr val="170AC6"/>
                </a:solidFill>
              </a:rPr>
              <a:t>:</a:t>
            </a:r>
            <a:endParaRPr lang="en-US" sz="2000" dirty="0">
              <a:solidFill>
                <a:srgbClr val="170AC6"/>
              </a:solidFill>
            </a:endParaRPr>
          </a:p>
        </p:txBody>
      </p:sp>
      <p:sp>
        <p:nvSpPr>
          <p:cNvPr id="3" name="Rettangolo 2"/>
          <p:cNvSpPr/>
          <p:nvPr/>
        </p:nvSpPr>
        <p:spPr>
          <a:xfrm>
            <a:off x="394476" y="975498"/>
            <a:ext cx="7993948" cy="1015663"/>
          </a:xfrm>
          <a:prstGeom prst="rect">
            <a:avLst/>
          </a:prstGeom>
        </p:spPr>
        <p:txBody>
          <a:bodyPr wrap="square">
            <a:spAutoFit/>
          </a:bodyPr>
          <a:lstStyle/>
          <a:p>
            <a:pPr algn="just"/>
            <a:r>
              <a:rPr lang="it-IT" sz="2000" b="1" dirty="0" smtClean="0">
                <a:solidFill>
                  <a:srgbClr val="C00000"/>
                </a:solidFill>
              </a:rPr>
              <a:t>T&lt;&lt; 273K</a:t>
            </a:r>
            <a:r>
              <a:rPr lang="it-IT" sz="2000" dirty="0" smtClean="0">
                <a:solidFill>
                  <a:srgbClr val="C00000"/>
                </a:solidFill>
              </a:rPr>
              <a:t>: </a:t>
            </a:r>
            <a:r>
              <a:rPr lang="it-IT" sz="2000" dirty="0" smtClean="0">
                <a:solidFill>
                  <a:srgbClr val="170AC6"/>
                </a:solidFill>
              </a:rPr>
              <a:t>(al di sotto della </a:t>
            </a:r>
            <a:r>
              <a:rPr lang="it-IT" sz="2000" dirty="0">
                <a:solidFill>
                  <a:srgbClr val="170AC6"/>
                </a:solidFill>
              </a:rPr>
              <a:t>temperatura </a:t>
            </a:r>
            <a:r>
              <a:rPr lang="it-IT" sz="2000" dirty="0" smtClean="0">
                <a:solidFill>
                  <a:srgbClr val="170AC6"/>
                </a:solidFill>
              </a:rPr>
              <a:t>di cristallizzazione</a:t>
            </a:r>
            <a:r>
              <a:rPr lang="it-IT" sz="2000" dirty="0">
                <a:solidFill>
                  <a:srgbClr val="170AC6"/>
                </a:solidFill>
              </a:rPr>
              <a:t>) tutte le molecole avranno la stessa conformazione descritta </a:t>
            </a:r>
            <a:r>
              <a:rPr lang="it-IT" sz="2000" dirty="0" smtClean="0">
                <a:solidFill>
                  <a:srgbClr val="170AC6"/>
                </a:solidFill>
              </a:rPr>
              <a:t>dalla posizione più stabile .</a:t>
            </a:r>
            <a:endParaRPr lang="en-US" sz="2000" dirty="0">
              <a:solidFill>
                <a:srgbClr val="170AC6"/>
              </a:solidFill>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13299174"/>
              </p:ext>
            </p:extLst>
          </p:nvPr>
        </p:nvGraphicFramePr>
        <p:xfrm>
          <a:off x="3421063" y="4443413"/>
          <a:ext cx="2924175" cy="995362"/>
        </p:xfrm>
        <a:graphic>
          <a:graphicData uri="http://schemas.openxmlformats.org/presentationml/2006/ole">
            <mc:AlternateContent xmlns:mc="http://schemas.openxmlformats.org/markup-compatibility/2006">
              <mc:Choice xmlns:v="urn:schemas-microsoft-com:vml" Requires="v">
                <p:oleObj spid="_x0000_s8240" name="Equation" r:id="rId3" imgW="1269720" imgH="431640" progId="Equation.3">
                  <p:embed/>
                </p:oleObj>
              </mc:Choice>
              <mc:Fallback>
                <p:oleObj name="Equation" r:id="rId3" imgW="1269720" imgH="431640" progId="Equation.3">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063" y="4443413"/>
                        <a:ext cx="292417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sellaDiTesto 4"/>
          <p:cNvSpPr txBox="1"/>
          <p:nvPr/>
        </p:nvSpPr>
        <p:spPr>
          <a:xfrm>
            <a:off x="394476" y="5549170"/>
            <a:ext cx="6791090" cy="400110"/>
          </a:xfrm>
          <a:prstGeom prst="rect">
            <a:avLst/>
          </a:prstGeom>
          <a:noFill/>
        </p:spPr>
        <p:txBody>
          <a:bodyPr wrap="none" rtlCol="0">
            <a:spAutoFit/>
          </a:bodyPr>
          <a:lstStyle/>
          <a:p>
            <a:r>
              <a:rPr lang="it-IT" sz="2000" b="1" i="1" dirty="0" smtClean="0">
                <a:solidFill>
                  <a:srgbClr val="C00000"/>
                </a:solidFill>
              </a:rPr>
              <a:t>Z</a:t>
            </a:r>
            <a:r>
              <a:rPr lang="it-IT" sz="2000" b="1" i="1" baseline="30000" dirty="0" smtClean="0">
                <a:solidFill>
                  <a:srgbClr val="C00000"/>
                </a:solidFill>
              </a:rPr>
              <a:t>-1</a:t>
            </a:r>
            <a:r>
              <a:rPr lang="it-IT" sz="2000" dirty="0" smtClean="0">
                <a:solidFill>
                  <a:srgbClr val="170AC6"/>
                </a:solidFill>
              </a:rPr>
              <a:t> è il fattore di normalizzazione della somma delle probabilità.</a:t>
            </a:r>
            <a:endParaRPr lang="en-US" sz="2000" dirty="0">
              <a:solidFill>
                <a:srgbClr val="170AC6"/>
              </a:solidFill>
            </a:endParaRPr>
          </a:p>
        </p:txBody>
      </p:sp>
      <p:sp>
        <p:nvSpPr>
          <p:cNvPr id="6" name="CasellaDiTesto 5"/>
          <p:cNvSpPr txBox="1"/>
          <p:nvPr/>
        </p:nvSpPr>
        <p:spPr>
          <a:xfrm>
            <a:off x="2843808" y="308647"/>
            <a:ext cx="3473067" cy="400110"/>
          </a:xfrm>
          <a:prstGeom prst="rect">
            <a:avLst/>
          </a:prstGeom>
          <a:noFill/>
        </p:spPr>
        <p:txBody>
          <a:bodyPr wrap="none" rtlCol="0">
            <a:spAutoFit/>
          </a:bodyPr>
          <a:lstStyle/>
          <a:p>
            <a:r>
              <a:rPr lang="it-IT" sz="2000" b="1" dirty="0" smtClean="0">
                <a:solidFill>
                  <a:srgbClr val="170AC6"/>
                </a:solidFill>
              </a:rPr>
              <a:t>Molecole di piccole dimensioni</a:t>
            </a:r>
            <a:endParaRPr lang="en-US" sz="2000" b="1" dirty="0">
              <a:solidFill>
                <a:srgbClr val="170AC6"/>
              </a:solidFill>
            </a:endParaRPr>
          </a:p>
        </p:txBody>
      </p:sp>
    </p:spTree>
    <p:extLst>
      <p:ext uri="{BB962C8B-B14F-4D97-AF65-F5344CB8AC3E}">
        <p14:creationId xmlns:p14="http://schemas.microsoft.com/office/powerpoint/2010/main" val="2696323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79912" y="263112"/>
            <a:ext cx="1844159" cy="400110"/>
          </a:xfrm>
          <a:prstGeom prst="rect">
            <a:avLst/>
          </a:prstGeom>
          <a:noFill/>
        </p:spPr>
        <p:txBody>
          <a:bodyPr wrap="none" rtlCol="0">
            <a:spAutoFit/>
          </a:bodyPr>
          <a:lstStyle/>
          <a:p>
            <a:r>
              <a:rPr lang="it-IT" sz="2000" b="1" dirty="0" smtClean="0">
                <a:solidFill>
                  <a:srgbClr val="170AC6"/>
                </a:solidFill>
              </a:rPr>
              <a:t>Macromolecole</a:t>
            </a:r>
            <a:endParaRPr lang="en-US" sz="2000" b="1" dirty="0">
              <a:solidFill>
                <a:srgbClr val="170AC6"/>
              </a:solidFill>
            </a:endParaRPr>
          </a:p>
        </p:txBody>
      </p:sp>
      <p:sp>
        <p:nvSpPr>
          <p:cNvPr id="3" name="Rettangolo 2"/>
          <p:cNvSpPr/>
          <p:nvPr/>
        </p:nvSpPr>
        <p:spPr>
          <a:xfrm>
            <a:off x="179512" y="1076538"/>
            <a:ext cx="8712968" cy="4708981"/>
          </a:xfrm>
          <a:prstGeom prst="rect">
            <a:avLst/>
          </a:prstGeom>
        </p:spPr>
        <p:txBody>
          <a:bodyPr wrap="square">
            <a:spAutoFit/>
          </a:bodyPr>
          <a:lstStyle/>
          <a:p>
            <a:pPr algn="just"/>
            <a:r>
              <a:rPr lang="it-IT" sz="2000" b="1" i="1" dirty="0" smtClean="0">
                <a:solidFill>
                  <a:srgbClr val="C00000"/>
                </a:solidFill>
              </a:rPr>
              <a:t>T bassa (stato solido)</a:t>
            </a:r>
            <a:r>
              <a:rPr lang="it-IT" sz="2000" dirty="0" smtClean="0">
                <a:solidFill>
                  <a:srgbClr val="170AC6"/>
                </a:solidFill>
              </a:rPr>
              <a:t>: sono privilegiati gli </a:t>
            </a:r>
            <a:r>
              <a:rPr lang="it-IT" sz="2000" dirty="0">
                <a:solidFill>
                  <a:srgbClr val="170AC6"/>
                </a:solidFill>
              </a:rPr>
              <a:t>stati conformazionali ad energia più bassa, e </a:t>
            </a:r>
            <a:r>
              <a:rPr lang="it-IT" sz="2000" dirty="0" smtClean="0">
                <a:solidFill>
                  <a:srgbClr val="170AC6"/>
                </a:solidFill>
              </a:rPr>
              <a:t>cioè, </a:t>
            </a:r>
            <a:r>
              <a:rPr lang="it-IT" sz="2000" u="sng" dirty="0" smtClean="0">
                <a:solidFill>
                  <a:srgbClr val="170AC6"/>
                </a:solidFill>
              </a:rPr>
              <a:t>nel </a:t>
            </a:r>
            <a:r>
              <a:rPr lang="it-IT" sz="2000" u="sng" dirty="0">
                <a:solidFill>
                  <a:srgbClr val="170AC6"/>
                </a:solidFill>
              </a:rPr>
              <a:t>caso del </a:t>
            </a:r>
            <a:r>
              <a:rPr lang="it-IT" sz="2000" u="sng" dirty="0" smtClean="0">
                <a:solidFill>
                  <a:srgbClr val="170AC6"/>
                </a:solidFill>
              </a:rPr>
              <a:t>polietilene</a:t>
            </a:r>
            <a:r>
              <a:rPr lang="it-IT" sz="2000" dirty="0" smtClean="0">
                <a:solidFill>
                  <a:srgbClr val="170AC6"/>
                </a:solidFill>
              </a:rPr>
              <a:t>, gli </a:t>
            </a:r>
            <a:r>
              <a:rPr lang="it-IT" sz="2000" dirty="0">
                <a:solidFill>
                  <a:srgbClr val="170AC6"/>
                </a:solidFill>
              </a:rPr>
              <a:t>stati conformazionali di tipo trans </a:t>
            </a:r>
            <a:r>
              <a:rPr lang="it-IT" sz="2000" dirty="0" smtClean="0">
                <a:solidFill>
                  <a:srgbClr val="170AC6"/>
                </a:solidFill>
              </a:rPr>
              <a:t>(</a:t>
            </a:r>
            <a:r>
              <a:rPr lang="it-IT" sz="2000" dirty="0" smtClean="0">
                <a:solidFill>
                  <a:srgbClr val="C00000"/>
                </a:solidFill>
              </a:rPr>
              <a:t>T</a:t>
            </a:r>
            <a:r>
              <a:rPr lang="it-IT" sz="2000" dirty="0" smtClean="0">
                <a:solidFill>
                  <a:srgbClr val="170AC6"/>
                </a:solidFill>
              </a:rPr>
              <a:t>). Una </a:t>
            </a:r>
            <a:r>
              <a:rPr lang="it-IT" sz="2000" dirty="0">
                <a:solidFill>
                  <a:srgbClr val="170AC6"/>
                </a:solidFill>
              </a:rPr>
              <a:t>sequenza di tale tipo descrive </a:t>
            </a:r>
            <a:r>
              <a:rPr lang="it-IT" sz="2000" dirty="0" smtClean="0">
                <a:solidFill>
                  <a:srgbClr val="170AC6"/>
                </a:solidFill>
              </a:rPr>
              <a:t>una </a:t>
            </a:r>
            <a:r>
              <a:rPr lang="it-IT" sz="2000" dirty="0">
                <a:solidFill>
                  <a:srgbClr val="170AC6"/>
                </a:solidFill>
              </a:rPr>
              <a:t>catena</a:t>
            </a:r>
            <a:r>
              <a:rPr lang="it-IT" sz="2000" dirty="0" smtClean="0">
                <a:solidFill>
                  <a:srgbClr val="170AC6"/>
                </a:solidFill>
              </a:rPr>
              <a:t> </a:t>
            </a:r>
            <a:r>
              <a:rPr lang="it-IT" sz="2000" dirty="0">
                <a:solidFill>
                  <a:srgbClr val="170AC6"/>
                </a:solidFill>
              </a:rPr>
              <a:t>zigzag </a:t>
            </a:r>
            <a:r>
              <a:rPr lang="it-IT" sz="2000" dirty="0" smtClean="0">
                <a:solidFill>
                  <a:srgbClr val="170AC6"/>
                </a:solidFill>
              </a:rPr>
              <a:t>planare.    In </a:t>
            </a:r>
            <a:r>
              <a:rPr lang="it-IT" sz="2000" dirty="0">
                <a:solidFill>
                  <a:srgbClr val="170AC6"/>
                </a:solidFill>
              </a:rPr>
              <a:t>termini di simmetria, una catena di questa forma </a:t>
            </a:r>
            <a:r>
              <a:rPr lang="it-IT" sz="2000" dirty="0" smtClean="0">
                <a:solidFill>
                  <a:srgbClr val="170AC6"/>
                </a:solidFill>
              </a:rPr>
              <a:t>è definita </a:t>
            </a:r>
            <a:r>
              <a:rPr lang="it-IT" sz="2000" dirty="0">
                <a:solidFill>
                  <a:srgbClr val="170AC6"/>
                </a:solidFill>
              </a:rPr>
              <a:t>“</a:t>
            </a:r>
            <a:r>
              <a:rPr lang="it-IT" sz="2000" b="1" i="1" dirty="0">
                <a:solidFill>
                  <a:srgbClr val="C00000"/>
                </a:solidFill>
              </a:rPr>
              <a:t>elica binaria</a:t>
            </a:r>
            <a:r>
              <a:rPr lang="it-IT" sz="2000" dirty="0">
                <a:solidFill>
                  <a:srgbClr val="170AC6"/>
                </a:solidFill>
              </a:rPr>
              <a:t>” ed è matematicamente identificabile dal periodo di traslazione </a:t>
            </a:r>
            <a:r>
              <a:rPr lang="it-IT" sz="2000" dirty="0" smtClean="0">
                <a:solidFill>
                  <a:srgbClr val="170AC6"/>
                </a:solidFill>
              </a:rPr>
              <a:t>e dalla </a:t>
            </a:r>
            <a:r>
              <a:rPr lang="it-IT" sz="2000" dirty="0">
                <a:solidFill>
                  <a:srgbClr val="170AC6"/>
                </a:solidFill>
              </a:rPr>
              <a:t>rotazione di 180°, quindi con due unità per ogni giro. E’ questa la conformazione </a:t>
            </a:r>
            <a:r>
              <a:rPr lang="it-IT" sz="2000" dirty="0" smtClean="0">
                <a:solidFill>
                  <a:srgbClr val="170AC6"/>
                </a:solidFill>
              </a:rPr>
              <a:t>che si </a:t>
            </a:r>
            <a:r>
              <a:rPr lang="it-IT" sz="2000" dirty="0">
                <a:solidFill>
                  <a:srgbClr val="170AC6"/>
                </a:solidFill>
              </a:rPr>
              <a:t>riscontra allo stato solido </a:t>
            </a:r>
            <a:r>
              <a:rPr lang="it-IT" sz="2000" dirty="0" smtClean="0">
                <a:solidFill>
                  <a:srgbClr val="170AC6"/>
                </a:solidFill>
              </a:rPr>
              <a:t>cristallino:</a:t>
            </a: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r>
              <a:rPr lang="it-IT" sz="2000" dirty="0" smtClean="0">
                <a:solidFill>
                  <a:srgbClr val="170AC6"/>
                </a:solidFill>
              </a:rPr>
              <a:t>Per strutture più </a:t>
            </a:r>
            <a:r>
              <a:rPr lang="it-IT" sz="2000" dirty="0">
                <a:solidFill>
                  <a:srgbClr val="170AC6"/>
                </a:solidFill>
              </a:rPr>
              <a:t>complicate, come il </a:t>
            </a:r>
            <a:r>
              <a:rPr lang="it-IT" sz="2000" u="sng" dirty="0" smtClean="0">
                <a:solidFill>
                  <a:srgbClr val="170AC6"/>
                </a:solidFill>
              </a:rPr>
              <a:t>polipropilene isotattico</a:t>
            </a:r>
            <a:r>
              <a:rPr lang="it-IT" sz="2000" dirty="0" smtClean="0">
                <a:solidFill>
                  <a:srgbClr val="170AC6"/>
                </a:solidFill>
              </a:rPr>
              <a:t>, deve </a:t>
            </a:r>
            <a:r>
              <a:rPr lang="it-IT" sz="2000" dirty="0">
                <a:solidFill>
                  <a:srgbClr val="170AC6"/>
                </a:solidFill>
              </a:rPr>
              <a:t>essere </a:t>
            </a:r>
            <a:r>
              <a:rPr lang="it-IT" sz="2000" dirty="0" smtClean="0">
                <a:solidFill>
                  <a:srgbClr val="170AC6"/>
                </a:solidFill>
              </a:rPr>
              <a:t>resa minima </a:t>
            </a:r>
            <a:r>
              <a:rPr lang="it-IT" sz="2000" dirty="0">
                <a:solidFill>
                  <a:srgbClr val="170AC6"/>
                </a:solidFill>
              </a:rPr>
              <a:t>l’energia </a:t>
            </a:r>
            <a:r>
              <a:rPr lang="it-IT" sz="2000" dirty="0" smtClean="0">
                <a:solidFill>
                  <a:srgbClr val="170AC6"/>
                </a:solidFill>
              </a:rPr>
              <a:t>della </a:t>
            </a:r>
            <a:r>
              <a:rPr lang="it-IT" sz="2000" dirty="0">
                <a:solidFill>
                  <a:srgbClr val="170AC6"/>
                </a:solidFill>
              </a:rPr>
              <a:t>cella elementare, comprensiva delle energie </a:t>
            </a:r>
            <a:r>
              <a:rPr lang="it-IT" sz="2000" dirty="0" smtClean="0">
                <a:solidFill>
                  <a:srgbClr val="170AC6"/>
                </a:solidFill>
              </a:rPr>
              <a:t>di interazione </a:t>
            </a:r>
            <a:r>
              <a:rPr lang="it-IT" sz="2000" dirty="0">
                <a:solidFill>
                  <a:srgbClr val="170AC6"/>
                </a:solidFill>
              </a:rPr>
              <a:t>tra le unità di ripetizione delle </a:t>
            </a:r>
            <a:r>
              <a:rPr lang="it-IT" sz="2000" dirty="0" smtClean="0">
                <a:solidFill>
                  <a:srgbClr val="170AC6"/>
                </a:solidFill>
              </a:rPr>
              <a:t>catene polimeriche: si </a:t>
            </a:r>
            <a:r>
              <a:rPr lang="it-IT" sz="2000" dirty="0">
                <a:solidFill>
                  <a:srgbClr val="170AC6"/>
                </a:solidFill>
              </a:rPr>
              <a:t>possono avere eliche corrispondenti </a:t>
            </a:r>
            <a:r>
              <a:rPr lang="it-IT" sz="2000" dirty="0" smtClean="0">
                <a:solidFill>
                  <a:srgbClr val="170AC6"/>
                </a:solidFill>
              </a:rPr>
              <a:t>a </a:t>
            </a:r>
            <a:r>
              <a:rPr lang="it-IT" sz="2000" dirty="0">
                <a:solidFill>
                  <a:srgbClr val="170AC6"/>
                </a:solidFill>
              </a:rPr>
              <a:t>sequenze di conformazioni TGG, con </a:t>
            </a:r>
            <a:r>
              <a:rPr lang="it-IT" sz="2000" dirty="0" smtClean="0">
                <a:solidFill>
                  <a:srgbClr val="170AC6"/>
                </a:solidFill>
              </a:rPr>
              <a:t>un numero </a:t>
            </a:r>
            <a:r>
              <a:rPr lang="it-IT" sz="2000" dirty="0">
                <a:solidFill>
                  <a:srgbClr val="170AC6"/>
                </a:solidFill>
              </a:rPr>
              <a:t>di tre unità per giro (</a:t>
            </a:r>
            <a:r>
              <a:rPr lang="it-IT" sz="2000" b="1" i="1" dirty="0">
                <a:solidFill>
                  <a:srgbClr val="C00000"/>
                </a:solidFill>
              </a:rPr>
              <a:t>eliche ternarie</a:t>
            </a:r>
            <a:r>
              <a:rPr lang="it-IT" sz="2000" dirty="0">
                <a:solidFill>
                  <a:srgbClr val="170AC6"/>
                </a:solidFill>
              </a:rPr>
              <a:t>).</a:t>
            </a:r>
            <a:endParaRPr lang="en-US" sz="2000" dirty="0">
              <a:solidFill>
                <a:srgbClr val="170AC6"/>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9885" y="3364969"/>
            <a:ext cx="2917152" cy="6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420" y="5661248"/>
            <a:ext cx="3742083" cy="88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242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620688"/>
            <a:ext cx="8064896" cy="5016758"/>
          </a:xfrm>
          <a:prstGeom prst="rect">
            <a:avLst/>
          </a:prstGeom>
        </p:spPr>
        <p:txBody>
          <a:bodyPr wrap="square">
            <a:spAutoFit/>
          </a:bodyPr>
          <a:lstStyle/>
          <a:p>
            <a:pPr algn="just"/>
            <a:r>
              <a:rPr lang="it-IT" sz="2000" b="1" i="1" dirty="0" smtClean="0">
                <a:solidFill>
                  <a:srgbClr val="C00000"/>
                </a:solidFill>
              </a:rPr>
              <a:t>T alta</a:t>
            </a:r>
            <a:r>
              <a:rPr lang="it-IT" sz="2000" dirty="0" smtClean="0">
                <a:solidFill>
                  <a:srgbClr val="C00000"/>
                </a:solidFill>
              </a:rPr>
              <a:t>: </a:t>
            </a:r>
            <a:r>
              <a:rPr lang="it-IT" sz="2000" dirty="0" smtClean="0">
                <a:solidFill>
                  <a:srgbClr val="170AC6"/>
                </a:solidFill>
              </a:rPr>
              <a:t>in </a:t>
            </a:r>
            <a:r>
              <a:rPr lang="it-IT" sz="2000" dirty="0">
                <a:solidFill>
                  <a:srgbClr val="170AC6"/>
                </a:solidFill>
              </a:rPr>
              <a:t>assenza di vincoli di simmetria o </a:t>
            </a:r>
            <a:r>
              <a:rPr lang="it-IT" sz="2000" dirty="0" smtClean="0">
                <a:solidFill>
                  <a:srgbClr val="170AC6"/>
                </a:solidFill>
              </a:rPr>
              <a:t>di impacchettamento (stato fuso o soluzione), troveremo </a:t>
            </a:r>
            <a:r>
              <a:rPr lang="it-IT" sz="2000" dirty="0">
                <a:solidFill>
                  <a:srgbClr val="170AC6"/>
                </a:solidFill>
              </a:rPr>
              <a:t>una distribuzione di </a:t>
            </a:r>
            <a:r>
              <a:rPr lang="it-IT" sz="2000" dirty="0" smtClean="0">
                <a:solidFill>
                  <a:srgbClr val="170AC6"/>
                </a:solidFill>
              </a:rPr>
              <a:t>tutti gli stati </a:t>
            </a:r>
            <a:r>
              <a:rPr lang="it-IT" sz="2000" dirty="0">
                <a:solidFill>
                  <a:srgbClr val="170AC6"/>
                </a:solidFill>
              </a:rPr>
              <a:t>conformazionali in sequenza statistica e intercambiabili gli uni negli </a:t>
            </a:r>
            <a:r>
              <a:rPr lang="it-IT" sz="2000" dirty="0" smtClean="0">
                <a:solidFill>
                  <a:srgbClr val="170AC6"/>
                </a:solidFill>
              </a:rPr>
              <a:t>altri (struttura dinamica) con una frequenza </a:t>
            </a:r>
            <a:r>
              <a:rPr lang="it-IT" sz="2000" dirty="0">
                <a:solidFill>
                  <a:srgbClr val="170AC6"/>
                </a:solidFill>
              </a:rPr>
              <a:t>che </a:t>
            </a:r>
            <a:r>
              <a:rPr lang="it-IT" sz="2000" dirty="0" smtClean="0">
                <a:solidFill>
                  <a:srgbClr val="170AC6"/>
                </a:solidFill>
              </a:rPr>
              <a:t>dipende dall’esponente della probabilità di </a:t>
            </a:r>
            <a:r>
              <a:rPr lang="it-IT" sz="2000" dirty="0" err="1" smtClean="0">
                <a:solidFill>
                  <a:srgbClr val="170AC6"/>
                </a:solidFill>
              </a:rPr>
              <a:t>Boltzman</a:t>
            </a:r>
            <a:r>
              <a:rPr lang="it-IT" sz="2000" dirty="0" smtClean="0">
                <a:solidFill>
                  <a:srgbClr val="170AC6"/>
                </a:solidFill>
              </a:rPr>
              <a:t>. </a:t>
            </a:r>
            <a:r>
              <a:rPr lang="it-IT" sz="2000" dirty="0">
                <a:solidFill>
                  <a:srgbClr val="170AC6"/>
                </a:solidFill>
              </a:rPr>
              <a:t>Un esempio di </a:t>
            </a:r>
            <a:r>
              <a:rPr lang="it-IT" sz="2000" dirty="0" smtClean="0">
                <a:solidFill>
                  <a:srgbClr val="170AC6"/>
                </a:solidFill>
              </a:rPr>
              <a:t>catena </a:t>
            </a:r>
            <a:r>
              <a:rPr lang="it-IT" sz="2000" dirty="0">
                <a:solidFill>
                  <a:srgbClr val="170AC6"/>
                </a:solidFill>
              </a:rPr>
              <a:t>nello stato disordinato </a:t>
            </a:r>
            <a:r>
              <a:rPr lang="it-IT" sz="2000" dirty="0" smtClean="0">
                <a:solidFill>
                  <a:srgbClr val="170AC6"/>
                </a:solidFill>
              </a:rPr>
              <a:t>è:</a:t>
            </a: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r>
              <a:rPr lang="it-IT" sz="2000" dirty="0" smtClean="0">
                <a:solidFill>
                  <a:srgbClr val="170AC6"/>
                </a:solidFill>
              </a:rPr>
              <a:t>deve </a:t>
            </a:r>
            <a:r>
              <a:rPr lang="it-IT" sz="2000" dirty="0">
                <a:solidFill>
                  <a:srgbClr val="170AC6"/>
                </a:solidFill>
              </a:rPr>
              <a:t>essere chiaro che il disegno rappresenta </a:t>
            </a:r>
            <a:r>
              <a:rPr lang="it-IT" sz="2000" dirty="0" smtClean="0">
                <a:solidFill>
                  <a:srgbClr val="170AC6"/>
                </a:solidFill>
              </a:rPr>
              <a:t>una “particolare</a:t>
            </a:r>
            <a:r>
              <a:rPr lang="it-IT" sz="2000" dirty="0">
                <a:solidFill>
                  <a:srgbClr val="170AC6"/>
                </a:solidFill>
              </a:rPr>
              <a:t>” catena e che il sistema macroscopico è costituito da un numero molto </a:t>
            </a:r>
            <a:r>
              <a:rPr lang="it-IT" sz="2000" dirty="0" smtClean="0">
                <a:solidFill>
                  <a:srgbClr val="170AC6"/>
                </a:solidFill>
              </a:rPr>
              <a:t>grande di </a:t>
            </a:r>
            <a:r>
              <a:rPr lang="it-IT" sz="2000" dirty="0">
                <a:solidFill>
                  <a:srgbClr val="170AC6"/>
                </a:solidFill>
              </a:rPr>
              <a:t>catene aventi tutte conformazioni diverse.</a:t>
            </a:r>
            <a:endParaRPr lang="en-US" sz="2000" dirty="0">
              <a:solidFill>
                <a:srgbClr val="170AC6"/>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411617"/>
            <a:ext cx="26193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440" y="2411617"/>
            <a:ext cx="3108936" cy="1975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631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063764"/>
            <a:ext cx="7632848" cy="4401205"/>
          </a:xfrm>
          <a:prstGeom prst="rect">
            <a:avLst/>
          </a:prstGeom>
        </p:spPr>
        <p:txBody>
          <a:bodyPr wrap="square">
            <a:spAutoFit/>
          </a:bodyPr>
          <a:lstStyle/>
          <a:p>
            <a:pPr algn="just"/>
            <a:r>
              <a:rPr lang="it-IT" sz="2000" dirty="0">
                <a:solidFill>
                  <a:srgbClr val="170AC6"/>
                </a:solidFill>
              </a:rPr>
              <a:t>Nei suoi movimenti </a:t>
            </a:r>
            <a:r>
              <a:rPr lang="it-IT" sz="2000" dirty="0" smtClean="0">
                <a:solidFill>
                  <a:srgbClr val="170AC6"/>
                </a:solidFill>
              </a:rPr>
              <a:t>casuali la </a:t>
            </a:r>
            <a:r>
              <a:rPr lang="it-IT" sz="2000" dirty="0">
                <a:solidFill>
                  <a:srgbClr val="170AC6"/>
                </a:solidFill>
              </a:rPr>
              <a:t>catena polimerica potrebbe interagire con altre catene o </a:t>
            </a:r>
            <a:r>
              <a:rPr lang="it-IT" sz="2000" dirty="0" smtClean="0">
                <a:solidFill>
                  <a:srgbClr val="170AC6"/>
                </a:solidFill>
              </a:rPr>
              <a:t>con segmenti </a:t>
            </a:r>
            <a:r>
              <a:rPr lang="it-IT" sz="2000" dirty="0">
                <a:solidFill>
                  <a:srgbClr val="170AC6"/>
                </a:solidFill>
              </a:rPr>
              <a:t>della sua stessa catena. </a:t>
            </a:r>
            <a:endParaRPr lang="it-IT" sz="2000" dirty="0" smtClean="0">
              <a:solidFill>
                <a:srgbClr val="170AC6"/>
              </a:solidFill>
            </a:endParaRPr>
          </a:p>
          <a:p>
            <a:pPr algn="just"/>
            <a:endParaRPr lang="it-IT" sz="2000" dirty="0">
              <a:solidFill>
                <a:srgbClr val="170AC6"/>
              </a:solidFill>
            </a:endParaRPr>
          </a:p>
          <a:p>
            <a:pPr algn="just"/>
            <a:r>
              <a:rPr lang="it-IT" sz="2000" dirty="0" smtClean="0">
                <a:solidFill>
                  <a:srgbClr val="170AC6"/>
                </a:solidFill>
              </a:rPr>
              <a:t>La </a:t>
            </a:r>
            <a:r>
              <a:rPr lang="it-IT" sz="2000" dirty="0">
                <a:solidFill>
                  <a:srgbClr val="170AC6"/>
                </a:solidFill>
              </a:rPr>
              <a:t>condizione “</a:t>
            </a:r>
            <a:r>
              <a:rPr lang="it-IT" sz="2000" b="1" i="1" dirty="0" smtClean="0">
                <a:solidFill>
                  <a:srgbClr val="C00000"/>
                </a:solidFill>
              </a:rPr>
              <a:t>ideale</a:t>
            </a:r>
            <a:r>
              <a:rPr lang="it-IT" sz="2000" dirty="0" smtClean="0">
                <a:solidFill>
                  <a:srgbClr val="170AC6"/>
                </a:solidFill>
              </a:rPr>
              <a:t>", </a:t>
            </a:r>
            <a:r>
              <a:rPr lang="it-IT" sz="2000" dirty="0">
                <a:solidFill>
                  <a:srgbClr val="170AC6"/>
                </a:solidFill>
              </a:rPr>
              <a:t>in cui </a:t>
            </a:r>
            <a:r>
              <a:rPr lang="it-IT" sz="2000" dirty="0" smtClean="0">
                <a:solidFill>
                  <a:srgbClr val="170AC6"/>
                </a:solidFill>
              </a:rPr>
              <a:t>viene valutata l'energia conformazionale </a:t>
            </a:r>
            <a:r>
              <a:rPr lang="it-IT" sz="2000" dirty="0">
                <a:solidFill>
                  <a:srgbClr val="170AC6"/>
                </a:solidFill>
              </a:rPr>
              <a:t>di un segmento di catena ed estrapolata a tutta la catena, trascura </a:t>
            </a:r>
            <a:r>
              <a:rPr lang="it-IT" sz="2000" dirty="0" smtClean="0">
                <a:solidFill>
                  <a:srgbClr val="170AC6"/>
                </a:solidFill>
              </a:rPr>
              <a:t>tali interazioni </a:t>
            </a:r>
            <a:r>
              <a:rPr lang="it-IT" sz="2000" dirty="0">
                <a:solidFill>
                  <a:srgbClr val="170AC6"/>
                </a:solidFill>
              </a:rPr>
              <a:t>a lungo raggio e si dice "</a:t>
            </a:r>
            <a:r>
              <a:rPr lang="it-IT" sz="2000" b="1" i="1" dirty="0">
                <a:solidFill>
                  <a:srgbClr val="C00000"/>
                </a:solidFill>
              </a:rPr>
              <a:t>non perturbata</a:t>
            </a:r>
            <a:r>
              <a:rPr lang="it-IT" sz="2000" dirty="0">
                <a:solidFill>
                  <a:srgbClr val="170AC6"/>
                </a:solidFill>
              </a:rPr>
              <a:t>"; esistono situazioni sperimentali (</a:t>
            </a:r>
            <a:r>
              <a:rPr lang="it-IT" sz="2000" dirty="0" smtClean="0">
                <a:solidFill>
                  <a:srgbClr val="170AC6"/>
                </a:solidFill>
              </a:rPr>
              <a:t>di solvente </a:t>
            </a:r>
            <a:r>
              <a:rPr lang="it-IT" sz="2000" dirty="0">
                <a:solidFill>
                  <a:srgbClr val="170AC6"/>
                </a:solidFill>
              </a:rPr>
              <a:t>e di temperatura) che la </a:t>
            </a:r>
            <a:r>
              <a:rPr lang="it-IT" sz="2000" dirty="0" smtClean="0">
                <a:solidFill>
                  <a:srgbClr val="170AC6"/>
                </a:solidFill>
              </a:rPr>
              <a:t>riproducono (formalmente). </a:t>
            </a:r>
          </a:p>
          <a:p>
            <a:pPr algn="just"/>
            <a:endParaRPr lang="it-IT" sz="2000" dirty="0">
              <a:solidFill>
                <a:srgbClr val="170AC6"/>
              </a:solidFill>
            </a:endParaRPr>
          </a:p>
          <a:p>
            <a:pPr algn="just"/>
            <a:r>
              <a:rPr lang="it-IT" sz="2000" dirty="0" smtClean="0">
                <a:solidFill>
                  <a:srgbClr val="170AC6"/>
                </a:solidFill>
              </a:rPr>
              <a:t>La </a:t>
            </a:r>
            <a:r>
              <a:rPr lang="it-IT" sz="2000" dirty="0">
                <a:solidFill>
                  <a:srgbClr val="170AC6"/>
                </a:solidFill>
              </a:rPr>
              <a:t>distribuzione statistica degli </a:t>
            </a:r>
            <a:r>
              <a:rPr lang="it-IT" sz="2000" dirty="0" smtClean="0">
                <a:solidFill>
                  <a:srgbClr val="170AC6"/>
                </a:solidFill>
              </a:rPr>
              <a:t>stati conformazionali </a:t>
            </a:r>
            <a:r>
              <a:rPr lang="it-IT" sz="2000" dirty="0">
                <a:solidFill>
                  <a:srgbClr val="170AC6"/>
                </a:solidFill>
              </a:rPr>
              <a:t>lungo la catena polimerica assicura la possibilità di calcolare </a:t>
            </a:r>
            <a:r>
              <a:rPr lang="it-IT" sz="2000" dirty="0" smtClean="0">
                <a:solidFill>
                  <a:srgbClr val="170AC6"/>
                </a:solidFill>
              </a:rPr>
              <a:t>le "</a:t>
            </a:r>
            <a:r>
              <a:rPr lang="it-IT" sz="2000" b="1" i="1" dirty="0" smtClean="0">
                <a:solidFill>
                  <a:srgbClr val="C00000"/>
                </a:solidFill>
              </a:rPr>
              <a:t>dimensioni</a:t>
            </a:r>
            <a:r>
              <a:rPr lang="it-IT" sz="2000" dirty="0" smtClean="0">
                <a:solidFill>
                  <a:srgbClr val="170AC6"/>
                </a:solidFill>
              </a:rPr>
              <a:t>" della </a:t>
            </a:r>
            <a:r>
              <a:rPr lang="it-IT" sz="2000" dirty="0">
                <a:solidFill>
                  <a:srgbClr val="170AC6"/>
                </a:solidFill>
              </a:rPr>
              <a:t>catena mediante una operazione di media</a:t>
            </a:r>
            <a:r>
              <a:rPr lang="it-IT" sz="2000" dirty="0" smtClean="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Le </a:t>
            </a:r>
            <a:r>
              <a:rPr lang="it-IT" sz="2000" dirty="0">
                <a:solidFill>
                  <a:srgbClr val="170AC6"/>
                </a:solidFill>
              </a:rPr>
              <a:t>"</a:t>
            </a:r>
            <a:r>
              <a:rPr lang="it-IT" sz="2000" b="1" i="1" dirty="0">
                <a:solidFill>
                  <a:srgbClr val="C00000"/>
                </a:solidFill>
              </a:rPr>
              <a:t>dimensioni</a:t>
            </a:r>
            <a:r>
              <a:rPr lang="it-IT" sz="2000" dirty="0">
                <a:solidFill>
                  <a:srgbClr val="170AC6"/>
                </a:solidFill>
              </a:rPr>
              <a:t>" </a:t>
            </a:r>
            <a:r>
              <a:rPr lang="it-IT" sz="2000" dirty="0" smtClean="0">
                <a:solidFill>
                  <a:srgbClr val="170AC6"/>
                </a:solidFill>
              </a:rPr>
              <a:t>fanno parte delle </a:t>
            </a:r>
            <a:r>
              <a:rPr lang="it-IT" sz="2000" b="1" i="1" dirty="0" smtClean="0">
                <a:solidFill>
                  <a:srgbClr val="C00000"/>
                </a:solidFill>
              </a:rPr>
              <a:t>«proprietà macromolecolari»</a:t>
            </a:r>
            <a:r>
              <a:rPr lang="it-IT" sz="2000" b="1" i="1" dirty="0" smtClean="0">
                <a:solidFill>
                  <a:srgbClr val="170AC6"/>
                </a:solidFill>
              </a:rPr>
              <a:t>.</a:t>
            </a:r>
            <a:endParaRPr lang="en-US" sz="2000" b="1" i="1" dirty="0">
              <a:solidFill>
                <a:srgbClr val="170AC6"/>
              </a:solidFill>
            </a:endParaRPr>
          </a:p>
        </p:txBody>
      </p:sp>
    </p:spTree>
    <p:extLst>
      <p:ext uri="{BB962C8B-B14F-4D97-AF65-F5344CB8AC3E}">
        <p14:creationId xmlns:p14="http://schemas.microsoft.com/office/powerpoint/2010/main" val="92262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88640"/>
            <a:ext cx="3960440" cy="4893647"/>
          </a:xfrm>
          <a:prstGeom prst="rect">
            <a:avLst/>
          </a:prstGeom>
          <a:noFill/>
        </p:spPr>
        <p:txBody>
          <a:bodyPr wrap="square" rtlCol="0">
            <a:spAutoFit/>
          </a:bodyPr>
          <a:lstStyle/>
          <a:p>
            <a:r>
              <a:rPr lang="it-IT" sz="2400" dirty="0" smtClean="0">
                <a:solidFill>
                  <a:srgbClr val="170AC6"/>
                </a:solidFill>
              </a:rPr>
              <a:t>La distribuzione di molecole a massa molecolare diversa, ottenuta dopo una reazione di polimerizzazione, può essere visualizzata da esperimenti di cromatografia di esclusione di volume (SEC) e dalla successiva determinazione della massa delle singole frazioni mediante esperimenti di spettrometria di massa MALDI-TOF.</a:t>
            </a:r>
          </a:p>
          <a:p>
            <a:endParaRPr lang="en-GB" sz="2400" dirty="0">
              <a:solidFill>
                <a:srgbClr val="170AC6"/>
              </a:solidFill>
            </a:endParaRPr>
          </a:p>
        </p:txBody>
      </p:sp>
      <p:pic>
        <p:nvPicPr>
          <p:cNvPr id="35842" name="Picture 2"/>
          <p:cNvPicPr>
            <a:picLocks noChangeAspect="1" noChangeArrowheads="1"/>
          </p:cNvPicPr>
          <p:nvPr/>
        </p:nvPicPr>
        <p:blipFill>
          <a:blip r:embed="rId2" cstate="print"/>
          <a:srcRect/>
          <a:stretch>
            <a:fillRect/>
          </a:stretch>
        </p:blipFill>
        <p:spPr bwMode="auto">
          <a:xfrm>
            <a:off x="5292080" y="116632"/>
            <a:ext cx="3494588" cy="5616624"/>
          </a:xfrm>
          <a:prstGeom prst="rect">
            <a:avLst/>
          </a:prstGeom>
          <a:noFill/>
          <a:ln w="9525">
            <a:noFill/>
            <a:miter lim="800000"/>
            <a:headEnd/>
            <a:tailEnd/>
          </a:ln>
        </p:spPr>
      </p:pic>
      <p:sp>
        <p:nvSpPr>
          <p:cNvPr id="5" name="CasellaDiTesto 4"/>
          <p:cNvSpPr txBox="1"/>
          <p:nvPr/>
        </p:nvSpPr>
        <p:spPr>
          <a:xfrm>
            <a:off x="755576" y="5877272"/>
            <a:ext cx="7686015" cy="461665"/>
          </a:xfrm>
          <a:prstGeom prst="rect">
            <a:avLst/>
          </a:prstGeom>
          <a:noFill/>
        </p:spPr>
        <p:txBody>
          <a:bodyPr wrap="none" rtlCol="0">
            <a:spAutoFit/>
          </a:bodyPr>
          <a:lstStyle/>
          <a:p>
            <a:r>
              <a:rPr lang="it-IT" sz="2400" dirty="0" smtClean="0">
                <a:solidFill>
                  <a:srgbClr val="170AC6"/>
                </a:solidFill>
              </a:rPr>
              <a:t>Nella figura: a) SEC e b) MALDI-TOF di un campione di </a:t>
            </a:r>
            <a:r>
              <a:rPr lang="it-IT" sz="2400" dirty="0" err="1" smtClean="0">
                <a:solidFill>
                  <a:srgbClr val="170AC6"/>
                </a:solidFill>
              </a:rPr>
              <a:t>mPEG</a:t>
            </a:r>
            <a:endParaRPr lang="en-GB" sz="2400" dirty="0">
              <a:solidFill>
                <a:srgbClr val="170AC6"/>
              </a:solidFill>
            </a:endParaRP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657" y="548680"/>
            <a:ext cx="166453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32656"/>
            <a:ext cx="8568952" cy="1200329"/>
          </a:xfrm>
          <a:prstGeom prst="rect">
            <a:avLst/>
          </a:prstGeom>
          <a:noFill/>
        </p:spPr>
        <p:txBody>
          <a:bodyPr wrap="square" rtlCol="0">
            <a:spAutoFit/>
          </a:bodyPr>
          <a:lstStyle/>
          <a:p>
            <a:r>
              <a:rPr lang="it-IT" sz="2400" dirty="0" smtClean="0">
                <a:solidFill>
                  <a:srgbClr val="170AC6"/>
                </a:solidFill>
              </a:rPr>
              <a:t>Il grado di polimerizzazione medio numerico,         , è definito come il rapporto tra il numero di unità </a:t>
            </a:r>
            <a:r>
              <a:rPr lang="it-IT" sz="2400" dirty="0" err="1" smtClean="0">
                <a:solidFill>
                  <a:srgbClr val="170AC6"/>
                </a:solidFill>
              </a:rPr>
              <a:t>monomeriche</a:t>
            </a:r>
            <a:r>
              <a:rPr lang="it-IT" sz="2400" dirty="0" smtClean="0">
                <a:solidFill>
                  <a:srgbClr val="170AC6"/>
                </a:solidFill>
              </a:rPr>
              <a:t> ed il numero di catene macromolecolari:</a:t>
            </a:r>
            <a:endParaRPr lang="en-GB" sz="2400" dirty="0">
              <a:solidFill>
                <a:srgbClr val="170AC6"/>
              </a:solidFill>
            </a:endParaRPr>
          </a:p>
        </p:txBody>
      </p:sp>
      <p:graphicFrame>
        <p:nvGraphicFramePr>
          <p:cNvPr id="3" name="Oggetto 2"/>
          <p:cNvGraphicFramePr>
            <a:graphicFrameLocks noChangeAspect="1"/>
          </p:cNvGraphicFramePr>
          <p:nvPr/>
        </p:nvGraphicFramePr>
        <p:xfrm>
          <a:off x="5940152" y="260648"/>
          <a:ext cx="576064" cy="643836"/>
        </p:xfrm>
        <a:graphic>
          <a:graphicData uri="http://schemas.openxmlformats.org/presentationml/2006/ole">
            <mc:AlternateContent xmlns:mc="http://schemas.openxmlformats.org/markup-compatibility/2006">
              <mc:Choice xmlns:v="urn:schemas-microsoft-com:vml" Requires="v">
                <p:oleObj spid="_x0000_s36872" name="Equation" r:id="rId3" imgW="215640" imgH="241200" progId="Equation.3">
                  <p:embed/>
                </p:oleObj>
              </mc:Choice>
              <mc:Fallback>
                <p:oleObj name="Equation" r:id="rId3" imgW="2156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60648"/>
                        <a:ext cx="576064" cy="6438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ggetto 3"/>
          <p:cNvGraphicFramePr>
            <a:graphicFrameLocks noChangeAspect="1"/>
          </p:cNvGraphicFramePr>
          <p:nvPr/>
        </p:nvGraphicFramePr>
        <p:xfrm>
          <a:off x="1547664" y="2060848"/>
          <a:ext cx="2359646" cy="1728192"/>
        </p:xfrm>
        <a:graphic>
          <a:graphicData uri="http://schemas.openxmlformats.org/presentationml/2006/ole">
            <mc:AlternateContent xmlns:mc="http://schemas.openxmlformats.org/markup-compatibility/2006">
              <mc:Choice xmlns:v="urn:schemas-microsoft-com:vml" Requires="v">
                <p:oleObj spid="_x0000_s36873" name="Equation" r:id="rId5" imgW="901440" imgH="660240" progId="Equation.3">
                  <p:embed/>
                </p:oleObj>
              </mc:Choice>
              <mc:Fallback>
                <p:oleObj name="Equation" r:id="rId5" imgW="901440" imgH="660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2060848"/>
                        <a:ext cx="2359646" cy="1728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868" name="Picture 4"/>
          <p:cNvPicPr>
            <a:picLocks noChangeAspect="1" noChangeArrowheads="1"/>
          </p:cNvPicPr>
          <p:nvPr/>
        </p:nvPicPr>
        <p:blipFill>
          <a:blip r:embed="rId7" cstate="print"/>
          <a:srcRect/>
          <a:stretch>
            <a:fillRect/>
          </a:stretch>
        </p:blipFill>
        <p:spPr bwMode="auto">
          <a:xfrm>
            <a:off x="4572000" y="1556792"/>
            <a:ext cx="3513690" cy="2738611"/>
          </a:xfrm>
          <a:prstGeom prst="rect">
            <a:avLst/>
          </a:prstGeom>
          <a:noFill/>
          <a:ln w="9525">
            <a:noFill/>
            <a:miter lim="800000"/>
            <a:headEnd/>
            <a:tailEnd/>
          </a:ln>
        </p:spPr>
      </p:pic>
      <p:sp>
        <p:nvSpPr>
          <p:cNvPr id="6" name="CasellaDiTesto 5"/>
          <p:cNvSpPr txBox="1"/>
          <p:nvPr/>
        </p:nvSpPr>
        <p:spPr>
          <a:xfrm>
            <a:off x="539552" y="4941168"/>
            <a:ext cx="8064896" cy="830997"/>
          </a:xfrm>
          <a:prstGeom prst="rect">
            <a:avLst/>
          </a:prstGeom>
          <a:noFill/>
        </p:spPr>
        <p:txBody>
          <a:bodyPr wrap="square" rtlCol="0">
            <a:spAutoFit/>
          </a:bodyPr>
          <a:lstStyle/>
          <a:p>
            <a:r>
              <a:rPr lang="it-IT" sz="2400" dirty="0" smtClean="0">
                <a:solidFill>
                  <a:srgbClr val="170AC6"/>
                </a:solidFill>
              </a:rPr>
              <a:t>Dove </a:t>
            </a:r>
            <a:r>
              <a:rPr lang="it-IT" sz="2400" i="1" dirty="0" smtClean="0">
                <a:solidFill>
                  <a:srgbClr val="FF0000"/>
                </a:solidFill>
              </a:rPr>
              <a:t>N</a:t>
            </a:r>
            <a:r>
              <a:rPr lang="it-IT" sz="2400" i="1" baseline="-25000" dirty="0" smtClean="0">
                <a:solidFill>
                  <a:srgbClr val="FF0000"/>
                </a:solidFill>
              </a:rPr>
              <a:t>i</a:t>
            </a:r>
            <a:r>
              <a:rPr lang="it-IT" sz="2400" dirty="0" smtClean="0">
                <a:solidFill>
                  <a:srgbClr val="170AC6"/>
                </a:solidFill>
              </a:rPr>
              <a:t> è il numero di catene con grado di polimerizzazione </a:t>
            </a:r>
            <a:r>
              <a:rPr lang="it-IT" sz="2400" i="1" dirty="0" err="1" smtClean="0">
                <a:solidFill>
                  <a:srgbClr val="FF0000"/>
                </a:solidFill>
              </a:rPr>
              <a:t>X</a:t>
            </a:r>
            <a:r>
              <a:rPr lang="it-IT" sz="2400" i="1" baseline="-25000" dirty="0" err="1" smtClean="0">
                <a:solidFill>
                  <a:srgbClr val="FF0000"/>
                </a:solidFill>
              </a:rPr>
              <a:t>i</a:t>
            </a:r>
            <a:r>
              <a:rPr lang="it-IT" sz="2400" dirty="0" smtClean="0">
                <a:solidFill>
                  <a:srgbClr val="170AC6"/>
                </a:solidFill>
              </a:rPr>
              <a:t> (che dipende dal  tipo e condizioni di reazione).</a:t>
            </a:r>
            <a:endParaRPr lang="en-GB" sz="2400" dirty="0">
              <a:solidFill>
                <a:srgbClr val="170AC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447055"/>
            <a:ext cx="6878101" cy="461665"/>
          </a:xfrm>
          <a:prstGeom prst="rect">
            <a:avLst/>
          </a:prstGeom>
          <a:noFill/>
        </p:spPr>
        <p:txBody>
          <a:bodyPr wrap="none" rtlCol="0">
            <a:spAutoFit/>
          </a:bodyPr>
          <a:lstStyle/>
          <a:p>
            <a:r>
              <a:rPr lang="it-IT" sz="2400" dirty="0" smtClean="0">
                <a:solidFill>
                  <a:srgbClr val="170AC6"/>
                </a:solidFill>
              </a:rPr>
              <a:t>può essere riscritto introducendo la frazione molare:</a:t>
            </a:r>
            <a:endParaRPr lang="en-GB" sz="2400" dirty="0">
              <a:solidFill>
                <a:srgbClr val="170AC6"/>
              </a:solidFill>
            </a:endParaRPr>
          </a:p>
        </p:txBody>
      </p:sp>
      <p:graphicFrame>
        <p:nvGraphicFramePr>
          <p:cNvPr id="37890" name="Object 2"/>
          <p:cNvGraphicFramePr>
            <a:graphicFrameLocks noChangeAspect="1"/>
          </p:cNvGraphicFramePr>
          <p:nvPr/>
        </p:nvGraphicFramePr>
        <p:xfrm>
          <a:off x="467544" y="404664"/>
          <a:ext cx="576263" cy="644525"/>
        </p:xfrm>
        <a:graphic>
          <a:graphicData uri="http://schemas.openxmlformats.org/presentationml/2006/ole">
            <mc:AlternateContent xmlns:mc="http://schemas.openxmlformats.org/markup-compatibility/2006">
              <mc:Choice xmlns:v="urn:schemas-microsoft-com:vml" Requires="v">
                <p:oleObj spid="_x0000_s37905" name="Equation" r:id="rId3" imgW="215640" imgH="241200" progId="Equation.3">
                  <p:embed/>
                </p:oleObj>
              </mc:Choice>
              <mc:Fallback>
                <p:oleObj name="Equation" r:id="rId3" imgW="2156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4664"/>
                        <a:ext cx="576263"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ggetto 3"/>
          <p:cNvGraphicFramePr>
            <a:graphicFrameLocks noChangeAspect="1"/>
          </p:cNvGraphicFramePr>
          <p:nvPr/>
        </p:nvGraphicFramePr>
        <p:xfrm>
          <a:off x="1547664" y="1124744"/>
          <a:ext cx="1759053" cy="1368152"/>
        </p:xfrm>
        <a:graphic>
          <a:graphicData uri="http://schemas.openxmlformats.org/presentationml/2006/ole">
            <mc:AlternateContent xmlns:mc="http://schemas.openxmlformats.org/markup-compatibility/2006">
              <mc:Choice xmlns:v="urn:schemas-microsoft-com:vml" Requires="v">
                <p:oleObj spid="_x0000_s37906" name="Equation" r:id="rId5" imgW="685800" imgH="533160" progId="Equation.3">
                  <p:embed/>
                </p:oleObj>
              </mc:Choice>
              <mc:Fallback>
                <p:oleObj name="Equation" r:id="rId5" imgW="685800" imgH="533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1124744"/>
                        <a:ext cx="1759053" cy="136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nettore 2 5"/>
          <p:cNvCxnSpPr/>
          <p:nvPr/>
        </p:nvCxnSpPr>
        <p:spPr>
          <a:xfrm>
            <a:off x="3563888" y="1628800"/>
            <a:ext cx="1224136" cy="0"/>
          </a:xfrm>
          <a:prstGeom prst="straightConnector1">
            <a:avLst/>
          </a:prstGeom>
          <a:ln w="31750">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7" name="Oggetto 6"/>
          <p:cNvGraphicFramePr>
            <a:graphicFrameLocks noChangeAspect="1"/>
          </p:cNvGraphicFramePr>
          <p:nvPr/>
        </p:nvGraphicFramePr>
        <p:xfrm>
          <a:off x="4932040" y="1340768"/>
          <a:ext cx="2253583" cy="936104"/>
        </p:xfrm>
        <a:graphic>
          <a:graphicData uri="http://schemas.openxmlformats.org/presentationml/2006/ole">
            <mc:AlternateContent xmlns:mc="http://schemas.openxmlformats.org/markup-compatibility/2006">
              <mc:Choice xmlns:v="urn:schemas-microsoft-com:vml" Requires="v">
                <p:oleObj spid="_x0000_s37907" name="Equation" r:id="rId7" imgW="825480" imgH="342720" progId="Equation.3">
                  <p:embed/>
                </p:oleObj>
              </mc:Choice>
              <mc:Fallback>
                <p:oleObj name="Equation" r:id="rId7" imgW="825480" imgH="3427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1340768"/>
                        <a:ext cx="2253583"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sellaDiTesto 7"/>
          <p:cNvSpPr txBox="1"/>
          <p:nvPr/>
        </p:nvSpPr>
        <p:spPr>
          <a:xfrm>
            <a:off x="539552" y="2852936"/>
            <a:ext cx="7992888" cy="1200329"/>
          </a:xfrm>
          <a:prstGeom prst="rect">
            <a:avLst/>
          </a:prstGeom>
          <a:noFill/>
        </p:spPr>
        <p:txBody>
          <a:bodyPr wrap="square" rtlCol="0">
            <a:spAutoFit/>
          </a:bodyPr>
          <a:lstStyle/>
          <a:p>
            <a:r>
              <a:rPr lang="it-IT" sz="2400" dirty="0" smtClean="0">
                <a:solidFill>
                  <a:srgbClr val="170AC6"/>
                </a:solidFill>
              </a:rPr>
              <a:t>Se al posto della frazione in moli introduciamo la frazione in peso </a:t>
            </a:r>
            <a:r>
              <a:rPr lang="it-IT" sz="2400" i="1" dirty="0" err="1" smtClean="0">
                <a:solidFill>
                  <a:srgbClr val="FF0000"/>
                </a:solidFill>
              </a:rPr>
              <a:t>w</a:t>
            </a:r>
            <a:r>
              <a:rPr lang="it-IT" sz="2400" i="1" baseline="-25000" dirty="0" err="1" smtClean="0">
                <a:solidFill>
                  <a:srgbClr val="FF0000"/>
                </a:solidFill>
              </a:rPr>
              <a:t>i</a:t>
            </a:r>
            <a:r>
              <a:rPr lang="it-IT" sz="2400" dirty="0" smtClean="0">
                <a:solidFill>
                  <a:srgbClr val="170AC6"/>
                </a:solidFill>
              </a:rPr>
              <a:t> allora otteniamo la definizione di grado di polimerizzazione medio pesato:</a:t>
            </a:r>
            <a:endParaRPr lang="en-GB" sz="2400" dirty="0">
              <a:solidFill>
                <a:srgbClr val="170AC6"/>
              </a:solidFill>
            </a:endParaRPr>
          </a:p>
        </p:txBody>
      </p:sp>
      <p:graphicFrame>
        <p:nvGraphicFramePr>
          <p:cNvPr id="37893" name="Object 5"/>
          <p:cNvGraphicFramePr>
            <a:graphicFrameLocks noChangeAspect="1"/>
          </p:cNvGraphicFramePr>
          <p:nvPr/>
        </p:nvGraphicFramePr>
        <p:xfrm>
          <a:off x="3259138" y="4149725"/>
          <a:ext cx="2355850" cy="935038"/>
        </p:xfrm>
        <a:graphic>
          <a:graphicData uri="http://schemas.openxmlformats.org/presentationml/2006/ole">
            <mc:AlternateContent xmlns:mc="http://schemas.openxmlformats.org/markup-compatibility/2006">
              <mc:Choice xmlns:v="urn:schemas-microsoft-com:vml" Requires="v">
                <p:oleObj spid="_x0000_s37908" name="Equation" r:id="rId9" imgW="863280" imgH="342720" progId="Equation.3">
                  <p:embed/>
                </p:oleObj>
              </mc:Choice>
              <mc:Fallback>
                <p:oleObj name="Equation" r:id="rId9" imgW="863280" imgH="34272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9138" y="4149725"/>
                        <a:ext cx="2355850"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asellaDiTesto 9"/>
          <p:cNvSpPr txBox="1"/>
          <p:nvPr/>
        </p:nvSpPr>
        <p:spPr>
          <a:xfrm>
            <a:off x="611560" y="5085184"/>
            <a:ext cx="7776864" cy="1200329"/>
          </a:xfrm>
          <a:prstGeom prst="rect">
            <a:avLst/>
          </a:prstGeom>
          <a:noFill/>
        </p:spPr>
        <p:txBody>
          <a:bodyPr wrap="square" rtlCol="0">
            <a:spAutoFit/>
          </a:bodyPr>
          <a:lstStyle/>
          <a:p>
            <a:r>
              <a:rPr lang="it-IT" sz="2400" dirty="0" smtClean="0">
                <a:solidFill>
                  <a:srgbClr val="170AC6"/>
                </a:solidFill>
              </a:rPr>
              <a:t>Il rapporto           è un indice di </a:t>
            </a:r>
            <a:r>
              <a:rPr lang="it-IT" sz="2400" dirty="0" err="1" smtClean="0">
                <a:solidFill>
                  <a:srgbClr val="170AC6"/>
                </a:solidFill>
              </a:rPr>
              <a:t>polimolecolarità</a:t>
            </a:r>
            <a:r>
              <a:rPr lang="it-IT" sz="2400" dirty="0" smtClean="0">
                <a:solidFill>
                  <a:srgbClr val="170AC6"/>
                </a:solidFill>
              </a:rPr>
              <a:t> e viene</a:t>
            </a:r>
          </a:p>
          <a:p>
            <a:endParaRPr lang="it-IT" sz="2400" dirty="0" smtClean="0">
              <a:solidFill>
                <a:srgbClr val="170AC6"/>
              </a:solidFill>
            </a:endParaRPr>
          </a:p>
          <a:p>
            <a:r>
              <a:rPr lang="it-IT" sz="2400" dirty="0" smtClean="0">
                <a:solidFill>
                  <a:srgbClr val="170AC6"/>
                </a:solidFill>
              </a:rPr>
              <a:t> chiamato </a:t>
            </a:r>
            <a:r>
              <a:rPr lang="it-IT" sz="2400" i="1" dirty="0" err="1" smtClean="0">
                <a:solidFill>
                  <a:srgbClr val="FF0000"/>
                </a:solidFill>
              </a:rPr>
              <a:t>dispersità</a:t>
            </a:r>
            <a:r>
              <a:rPr lang="it-IT" sz="2400" dirty="0" smtClean="0">
                <a:solidFill>
                  <a:srgbClr val="170AC6"/>
                </a:solidFill>
              </a:rPr>
              <a:t> con simbolo: </a:t>
            </a:r>
            <a:r>
              <a:rPr lang="it-IT" sz="2400" b="1" i="1" dirty="0" smtClean="0">
                <a:solidFill>
                  <a:srgbClr val="FF0000"/>
                </a:solidFill>
              </a:rPr>
              <a:t>Đ</a:t>
            </a:r>
            <a:endParaRPr lang="en-GB" sz="2400" b="1" i="1" dirty="0">
              <a:solidFill>
                <a:srgbClr val="FF0000"/>
              </a:solidFill>
            </a:endParaRPr>
          </a:p>
        </p:txBody>
      </p:sp>
      <p:graphicFrame>
        <p:nvGraphicFramePr>
          <p:cNvPr id="11" name="Oggetto 10"/>
          <p:cNvGraphicFramePr>
            <a:graphicFrameLocks noChangeAspect="1"/>
          </p:cNvGraphicFramePr>
          <p:nvPr/>
        </p:nvGraphicFramePr>
        <p:xfrm>
          <a:off x="2051720" y="4869160"/>
          <a:ext cx="576064" cy="960106"/>
        </p:xfrm>
        <a:graphic>
          <a:graphicData uri="http://schemas.openxmlformats.org/presentationml/2006/ole">
            <mc:AlternateContent xmlns:mc="http://schemas.openxmlformats.org/markup-compatibility/2006">
              <mc:Choice xmlns:v="urn:schemas-microsoft-com:vml" Requires="v">
                <p:oleObj spid="_x0000_s37909" name="Equation" r:id="rId11" imgW="266400" imgH="444240" progId="Equation.3">
                  <p:embed/>
                </p:oleObj>
              </mc:Choice>
              <mc:Fallback>
                <p:oleObj name="Equation" r:id="rId11" imgW="266400" imgH="4442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1720" y="4869160"/>
                        <a:ext cx="576064" cy="960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20688"/>
            <a:ext cx="8064896" cy="2554545"/>
          </a:xfrm>
          <a:prstGeom prst="rect">
            <a:avLst/>
          </a:prstGeom>
        </p:spPr>
        <p:txBody>
          <a:bodyPr wrap="square">
            <a:spAutoFit/>
          </a:bodyPr>
          <a:lstStyle/>
          <a:p>
            <a:pPr algn="just"/>
            <a:r>
              <a:rPr lang="it-IT" sz="2000" dirty="0" smtClean="0">
                <a:solidFill>
                  <a:srgbClr val="170AC6"/>
                </a:solidFill>
              </a:rPr>
              <a:t>Per una proprietà che dipende solo dal numero di molecole presenti (proprietà colligative, come: aumento del punto di ebollizione, diminuzione del punto di fusione, </a:t>
            </a:r>
            <a:r>
              <a:rPr lang="it-IT" sz="2000" u="sng" dirty="0" smtClean="0">
                <a:solidFill>
                  <a:srgbClr val="170AC6"/>
                </a:solidFill>
              </a:rPr>
              <a:t>pressione osmotica</a:t>
            </a:r>
            <a:r>
              <a:rPr lang="it-IT" sz="2000" dirty="0" smtClean="0">
                <a:solidFill>
                  <a:srgbClr val="170AC6"/>
                </a:solidFill>
              </a:rPr>
              <a:t>), e non dalla grandezza delle molecole,  la media è la massa totale del polimero</a:t>
            </a:r>
          </a:p>
          <a:p>
            <a:pPr algn="just"/>
            <a:endParaRPr lang="it-IT" sz="2000" dirty="0" smtClean="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r>
              <a:rPr lang="it-IT" sz="2000" dirty="0" smtClean="0">
                <a:solidFill>
                  <a:srgbClr val="170AC6"/>
                </a:solidFill>
              </a:rPr>
              <a:t>divisa per il numero di molecole presenti:</a:t>
            </a:r>
            <a:endParaRPr lang="it-IT" sz="2000" dirty="0">
              <a:solidFill>
                <a:srgbClr val="170AC6"/>
              </a:solidFill>
            </a:endParaRPr>
          </a:p>
        </p:txBody>
      </p:sp>
      <p:sp>
        <p:nvSpPr>
          <p:cNvPr id="3" name="Rettangolo 2"/>
          <p:cNvSpPr/>
          <p:nvPr/>
        </p:nvSpPr>
        <p:spPr>
          <a:xfrm>
            <a:off x="395536" y="116632"/>
            <a:ext cx="5460854" cy="461665"/>
          </a:xfrm>
          <a:prstGeom prst="rect">
            <a:avLst/>
          </a:prstGeom>
        </p:spPr>
        <p:txBody>
          <a:bodyPr wrap="none">
            <a:spAutoFit/>
          </a:bodyPr>
          <a:lstStyle/>
          <a:p>
            <a:r>
              <a:rPr lang="it-IT" sz="2400" b="1" dirty="0" smtClean="0">
                <a:solidFill>
                  <a:srgbClr val="170AC6"/>
                </a:solidFill>
              </a:rPr>
              <a:t>MASSA  MOLECOLARE MEDIA NUMERICA</a:t>
            </a:r>
            <a:endParaRPr lang="it-IT" sz="2400" b="1" dirty="0">
              <a:solidFill>
                <a:srgbClr val="170AC6"/>
              </a:solidFill>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887742911"/>
              </p:ext>
            </p:extLst>
          </p:nvPr>
        </p:nvGraphicFramePr>
        <p:xfrm>
          <a:off x="3059832" y="1909567"/>
          <a:ext cx="3024335" cy="871361"/>
        </p:xfrm>
        <a:graphic>
          <a:graphicData uri="http://schemas.openxmlformats.org/presentationml/2006/ole">
            <mc:AlternateContent xmlns:mc="http://schemas.openxmlformats.org/markup-compatibility/2006">
              <mc:Choice xmlns:v="urn:schemas-microsoft-com:vml" Requires="v">
                <p:oleObj spid="_x0000_s4413" name="Equazione" r:id="rId3" imgW="1497950" imgH="431613" progId="Equation.3">
                  <p:embed/>
                </p:oleObj>
              </mc:Choice>
              <mc:Fallback>
                <p:oleObj name="Equazione" r:id="rId3" imgW="1497950" imgH="431613" progId="Equation.3">
                  <p:embed/>
                  <p:pic>
                    <p:nvPicPr>
                      <p:cNvPr id="0" name="Picture 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909567"/>
                        <a:ext cx="3024335" cy="871361"/>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203848" y="3140968"/>
          <a:ext cx="2736850" cy="795337"/>
        </p:xfrm>
        <a:graphic>
          <a:graphicData uri="http://schemas.openxmlformats.org/presentationml/2006/ole">
            <mc:AlternateContent xmlns:mc="http://schemas.openxmlformats.org/markup-compatibility/2006">
              <mc:Choice xmlns:v="urn:schemas-microsoft-com:vml" Requires="v">
                <p:oleObj spid="_x0000_s4414" name="Equation" r:id="rId5" imgW="1485900" imgH="431800" progId="Equation.3">
                  <p:embed/>
                </p:oleObj>
              </mc:Choice>
              <mc:Fallback>
                <p:oleObj name="Equation" r:id="rId5" imgW="1485900" imgH="431800" progId="Equation.3">
                  <p:embed/>
                  <p:pic>
                    <p:nvPicPr>
                      <p:cNvPr id="0" name="Picture 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140968"/>
                        <a:ext cx="2736850" cy="795337"/>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1835696" y="3951910"/>
          <a:ext cx="5408612" cy="1371600"/>
        </p:xfrm>
        <a:graphic>
          <a:graphicData uri="http://schemas.openxmlformats.org/presentationml/2006/ole">
            <mc:AlternateContent xmlns:mc="http://schemas.openxmlformats.org/markup-compatibility/2006">
              <mc:Choice xmlns:v="urn:schemas-microsoft-com:vml" Requires="v">
                <p:oleObj spid="_x0000_s4415" name="Equation" r:id="rId7" imgW="3302000" imgH="838200" progId="Equation.3">
                  <p:embed/>
                </p:oleObj>
              </mc:Choice>
              <mc:Fallback>
                <p:oleObj name="Equation" r:id="rId7" imgW="3302000" imgH="838200" progId="Equation.3">
                  <p:embed/>
                  <p:pic>
                    <p:nvPicPr>
                      <p:cNvPr id="0" name="Picture 3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3951910"/>
                        <a:ext cx="5408612" cy="137160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539552" y="5733256"/>
            <a:ext cx="6181244" cy="400110"/>
          </a:xfrm>
          <a:prstGeom prst="rect">
            <a:avLst/>
          </a:prstGeom>
          <a:noFill/>
        </p:spPr>
        <p:txBody>
          <a:bodyPr wrap="none" rtlCol="0">
            <a:spAutoFit/>
          </a:bodyPr>
          <a:lstStyle/>
          <a:p>
            <a:r>
              <a:rPr lang="it-IT" sz="2000" dirty="0" smtClean="0">
                <a:solidFill>
                  <a:srgbClr val="170AC6"/>
                </a:solidFill>
              </a:rPr>
              <a:t>Poiché                             è la frazione molare del polimero:  </a:t>
            </a:r>
            <a:endParaRPr lang="it-IT" sz="2000" dirty="0">
              <a:solidFill>
                <a:srgbClr val="170AC6"/>
              </a:solidFill>
            </a:endParaRPr>
          </a:p>
        </p:txBody>
      </p:sp>
      <p:graphicFrame>
        <p:nvGraphicFramePr>
          <p:cNvPr id="4101" name="Object 5"/>
          <p:cNvGraphicFramePr>
            <a:graphicFrameLocks noChangeAspect="1"/>
          </p:cNvGraphicFramePr>
          <p:nvPr/>
        </p:nvGraphicFramePr>
        <p:xfrm>
          <a:off x="1403648" y="5595193"/>
          <a:ext cx="1331912" cy="1146175"/>
        </p:xfrm>
        <a:graphic>
          <a:graphicData uri="http://schemas.openxmlformats.org/presentationml/2006/ole">
            <mc:AlternateContent xmlns:mc="http://schemas.openxmlformats.org/markup-compatibility/2006">
              <mc:Choice xmlns:v="urn:schemas-microsoft-com:vml" Requires="v">
                <p:oleObj spid="_x0000_s4416" name="Equation" r:id="rId9" imgW="723586" imgH="622030" progId="Equation.3">
                  <p:embed/>
                </p:oleObj>
              </mc:Choice>
              <mc:Fallback>
                <p:oleObj name="Equation" r:id="rId9" imgW="723586" imgH="622030" progId="Equation.3">
                  <p:embed/>
                  <p:pic>
                    <p:nvPicPr>
                      <p:cNvPr id="0" name="Picture 3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5595193"/>
                        <a:ext cx="1331912" cy="1146175"/>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6"/>
          <p:cNvGraphicFramePr>
            <a:graphicFrameLocks noChangeAspect="1"/>
          </p:cNvGraphicFramePr>
          <p:nvPr/>
        </p:nvGraphicFramePr>
        <p:xfrm>
          <a:off x="6732240" y="5589240"/>
          <a:ext cx="1944216" cy="825550"/>
        </p:xfrm>
        <a:graphic>
          <a:graphicData uri="http://schemas.openxmlformats.org/presentationml/2006/ole">
            <mc:AlternateContent xmlns:mc="http://schemas.openxmlformats.org/markup-compatibility/2006">
              <mc:Choice xmlns:v="urn:schemas-microsoft-com:vml" Requires="v">
                <p:oleObj spid="_x0000_s4417" name="Equation" r:id="rId11" imgW="1016000" imgH="431800" progId="Equation.3">
                  <p:embed/>
                </p:oleObj>
              </mc:Choice>
              <mc:Fallback>
                <p:oleObj name="Equation" r:id="rId11" imgW="1016000" imgH="431800" progId="Equation.3">
                  <p:embed/>
                  <p:pic>
                    <p:nvPicPr>
                      <p:cNvPr id="0" name="Picture 3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240" y="5589240"/>
                        <a:ext cx="1944216" cy="82555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332656"/>
            <a:ext cx="5545814" cy="461665"/>
          </a:xfrm>
          <a:prstGeom prst="rect">
            <a:avLst/>
          </a:prstGeom>
          <a:noFill/>
        </p:spPr>
        <p:txBody>
          <a:bodyPr wrap="none" rtlCol="0">
            <a:spAutoFit/>
          </a:bodyPr>
          <a:lstStyle/>
          <a:p>
            <a:r>
              <a:rPr lang="it-IT" sz="2400" b="1" dirty="0" smtClean="0">
                <a:solidFill>
                  <a:srgbClr val="170AC6"/>
                </a:solidFill>
              </a:rPr>
              <a:t>MASSA MOLECOLARE MEDIA PONDERALE</a:t>
            </a:r>
            <a:endParaRPr lang="it-IT" sz="2400" b="1" dirty="0">
              <a:solidFill>
                <a:srgbClr val="170AC6"/>
              </a:solidFill>
            </a:endParaRPr>
          </a:p>
        </p:txBody>
      </p:sp>
      <p:sp>
        <p:nvSpPr>
          <p:cNvPr id="3" name="CasellaDiTesto 2"/>
          <p:cNvSpPr txBox="1"/>
          <p:nvPr/>
        </p:nvSpPr>
        <p:spPr>
          <a:xfrm>
            <a:off x="395536" y="908720"/>
            <a:ext cx="8532440" cy="4093428"/>
          </a:xfrm>
          <a:prstGeom prst="rect">
            <a:avLst/>
          </a:prstGeom>
          <a:noFill/>
        </p:spPr>
        <p:txBody>
          <a:bodyPr wrap="square" rtlCol="0">
            <a:spAutoFit/>
          </a:bodyPr>
          <a:lstStyle/>
          <a:p>
            <a:r>
              <a:rPr lang="it-IT" sz="2000" dirty="0" smtClean="0">
                <a:solidFill>
                  <a:srgbClr val="170AC6"/>
                </a:solidFill>
              </a:rPr>
              <a:t>Consideriamo una proprietà che dipende anche dalla dimensione delle molecole (la diffusione della luce), in questo caso il contributo di ciascuna molecola al peso molecolare dipende dal peso molecolare stesso.  Al posto di:</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Dobbiamo inserire:</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Otteniamo:</a:t>
            </a:r>
          </a:p>
          <a:p>
            <a:endParaRPr lang="it-IT" sz="2000" dirty="0">
              <a:solidFill>
                <a:srgbClr val="170AC6"/>
              </a:solidFill>
            </a:endParaRPr>
          </a:p>
        </p:txBody>
      </p:sp>
      <p:graphicFrame>
        <p:nvGraphicFramePr>
          <p:cNvPr id="5122" name="Object 2"/>
          <p:cNvGraphicFramePr>
            <a:graphicFrameLocks noChangeAspect="1"/>
          </p:cNvGraphicFramePr>
          <p:nvPr/>
        </p:nvGraphicFramePr>
        <p:xfrm>
          <a:off x="3491880" y="1988840"/>
          <a:ext cx="2736850" cy="795337"/>
        </p:xfrm>
        <a:graphic>
          <a:graphicData uri="http://schemas.openxmlformats.org/presentationml/2006/ole">
            <mc:AlternateContent xmlns:mc="http://schemas.openxmlformats.org/markup-compatibility/2006">
              <mc:Choice xmlns:v="urn:schemas-microsoft-com:vml" Requires="v">
                <p:oleObj spid="_x0000_s5311" name="Equation" r:id="rId3" imgW="1485900" imgH="431800" progId="Equation.3">
                  <p:embed/>
                </p:oleObj>
              </mc:Choice>
              <mc:Fallback>
                <p:oleObj name="Equation" r:id="rId3" imgW="1485900" imgH="431800" progId="Equation.3">
                  <p:embed/>
                  <p:pic>
                    <p:nvPicPr>
                      <p:cNvPr id="0" name="Picture 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988840"/>
                        <a:ext cx="2736850" cy="795337"/>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1835696" y="3212976"/>
          <a:ext cx="5778500" cy="795337"/>
        </p:xfrm>
        <a:graphic>
          <a:graphicData uri="http://schemas.openxmlformats.org/presentationml/2006/ole">
            <mc:AlternateContent xmlns:mc="http://schemas.openxmlformats.org/markup-compatibility/2006">
              <mc:Choice xmlns:v="urn:schemas-microsoft-com:vml" Requires="v">
                <p:oleObj spid="_x0000_s5312" name="Equation" r:id="rId5" imgW="3136900" imgH="431800" progId="Equation.3">
                  <p:embed/>
                </p:oleObj>
              </mc:Choice>
              <mc:Fallback>
                <p:oleObj name="Equation" r:id="rId5" imgW="3136900" imgH="431800" progId="Equation.3">
                  <p:embed/>
                  <p:pic>
                    <p:nvPicPr>
                      <p:cNvPr id="0" name="Picture 1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212976"/>
                        <a:ext cx="5778500" cy="795337"/>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207537032"/>
              </p:ext>
            </p:extLst>
          </p:nvPr>
        </p:nvGraphicFramePr>
        <p:xfrm>
          <a:off x="1714004" y="4221088"/>
          <a:ext cx="6602412" cy="1655763"/>
        </p:xfrm>
        <a:graphic>
          <a:graphicData uri="http://schemas.openxmlformats.org/presentationml/2006/ole">
            <mc:AlternateContent xmlns:mc="http://schemas.openxmlformats.org/markup-compatibility/2006">
              <mc:Choice xmlns:v="urn:schemas-microsoft-com:vml" Requires="v">
                <p:oleObj spid="_x0000_s5313" name="Equazione" r:id="rId7" imgW="3340080" imgH="838080" progId="Equation.3">
                  <p:embed/>
                </p:oleObj>
              </mc:Choice>
              <mc:Fallback>
                <p:oleObj name="Equazione" r:id="rId7" imgW="3340080" imgH="838080" progId="Equation.3">
                  <p:embed/>
                  <p:pic>
                    <p:nvPicPr>
                      <p:cNvPr id="0"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004" y="4221088"/>
                        <a:ext cx="6602412" cy="1655763"/>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5422831" cy="461665"/>
          </a:xfrm>
          <a:prstGeom prst="rect">
            <a:avLst/>
          </a:prstGeom>
          <a:noFill/>
        </p:spPr>
        <p:txBody>
          <a:bodyPr wrap="none" rtlCol="0">
            <a:spAutoFit/>
          </a:bodyPr>
          <a:lstStyle/>
          <a:p>
            <a:r>
              <a:rPr lang="it-IT" sz="2400" b="1" dirty="0" smtClean="0">
                <a:solidFill>
                  <a:srgbClr val="170AC6"/>
                </a:solidFill>
              </a:rPr>
              <a:t>ALTRE MEDIE DELLE MASSE MOLECOLARI</a:t>
            </a:r>
            <a:endParaRPr lang="it-IT" sz="2400" b="1" dirty="0">
              <a:solidFill>
                <a:srgbClr val="170AC6"/>
              </a:solidFill>
            </a:endParaRPr>
          </a:p>
        </p:txBody>
      </p:sp>
      <p:sp>
        <p:nvSpPr>
          <p:cNvPr id="3" name="CasellaDiTesto 2"/>
          <p:cNvSpPr txBox="1"/>
          <p:nvPr/>
        </p:nvSpPr>
        <p:spPr>
          <a:xfrm>
            <a:off x="827584" y="1196752"/>
            <a:ext cx="7848872" cy="4401205"/>
          </a:xfrm>
          <a:prstGeom prst="rect">
            <a:avLst/>
          </a:prstGeom>
          <a:noFill/>
        </p:spPr>
        <p:txBody>
          <a:bodyPr wrap="square" rtlCol="0">
            <a:spAutoFit/>
          </a:bodyPr>
          <a:lstStyle/>
          <a:p>
            <a:r>
              <a:rPr lang="it-IT" sz="2000" dirty="0" smtClean="0">
                <a:solidFill>
                  <a:srgbClr val="170AC6"/>
                </a:solidFill>
              </a:rPr>
              <a:t>Se generalizziamo il processo ponendo al posto di </a:t>
            </a:r>
            <a:r>
              <a:rPr lang="it-IT" sz="2000" i="1" dirty="0" smtClean="0">
                <a:solidFill>
                  <a:srgbClr val="170AC6"/>
                </a:solidFill>
              </a:rPr>
              <a:t>N</a:t>
            </a:r>
            <a:r>
              <a:rPr lang="it-IT" sz="2000" i="1" baseline="-25000" dirty="0" smtClean="0">
                <a:solidFill>
                  <a:srgbClr val="170AC6"/>
                </a:solidFill>
              </a:rPr>
              <a:t>i</a:t>
            </a:r>
            <a:r>
              <a:rPr lang="it-IT" sz="2000" dirty="0" smtClean="0">
                <a:solidFill>
                  <a:srgbClr val="170AC6"/>
                </a:solidFill>
              </a:rPr>
              <a:t> :</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otteniamo altre medie delle masse molecolari:</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sym typeface="Symbol"/>
              </a:rPr>
              <a:t></a:t>
            </a:r>
            <a:r>
              <a:rPr lang="it-IT" sz="2000" i="1" dirty="0" err="1" smtClean="0">
                <a:solidFill>
                  <a:srgbClr val="170AC6"/>
                </a:solidFill>
                <a:sym typeface="Symbol"/>
              </a:rPr>
              <a:t>M</a:t>
            </a:r>
            <a:r>
              <a:rPr lang="it-IT" sz="2000" i="1" baseline="-25000" dirty="0" err="1" smtClean="0">
                <a:solidFill>
                  <a:srgbClr val="170AC6"/>
                </a:solidFill>
                <a:sym typeface="Symbol"/>
              </a:rPr>
              <a:t>k</a:t>
            </a:r>
            <a:r>
              <a:rPr lang="it-IT" sz="2000" dirty="0" smtClean="0">
                <a:solidFill>
                  <a:srgbClr val="170AC6"/>
                </a:solidFill>
                <a:sym typeface="Symbol"/>
              </a:rPr>
              <a:t> = </a:t>
            </a:r>
            <a:r>
              <a:rPr lang="it-IT" sz="2000" i="1" dirty="0" err="1" smtClean="0">
                <a:solidFill>
                  <a:srgbClr val="170AC6"/>
                </a:solidFill>
                <a:sym typeface="Symbol"/>
              </a:rPr>
              <a:t>M</a:t>
            </a:r>
            <a:r>
              <a:rPr lang="it-IT" sz="2000" i="1" baseline="-25000" dirty="0" err="1" smtClean="0">
                <a:solidFill>
                  <a:srgbClr val="170AC6"/>
                </a:solidFill>
                <a:sym typeface="Symbol"/>
              </a:rPr>
              <a:t>z</a:t>
            </a:r>
            <a:r>
              <a:rPr lang="it-IT" sz="2000" dirty="0" smtClean="0">
                <a:solidFill>
                  <a:srgbClr val="170AC6"/>
                </a:solidFill>
                <a:sym typeface="Symbol"/>
              </a:rPr>
              <a:t>  ed  </a:t>
            </a:r>
            <a:r>
              <a:rPr lang="it-IT" sz="2000" i="1" dirty="0" err="1" smtClean="0">
                <a:solidFill>
                  <a:srgbClr val="170AC6"/>
                </a:solidFill>
                <a:sym typeface="Symbol"/>
              </a:rPr>
              <a:t>M</a:t>
            </a:r>
            <a:r>
              <a:rPr lang="it-IT" sz="2000" i="1" baseline="-25000" dirty="0" err="1" smtClean="0">
                <a:solidFill>
                  <a:srgbClr val="170AC6"/>
                </a:solidFill>
                <a:sym typeface="Symbol"/>
              </a:rPr>
              <a:t>k</a:t>
            </a:r>
            <a:r>
              <a:rPr lang="it-IT" sz="2000" dirty="0" smtClean="0">
                <a:solidFill>
                  <a:srgbClr val="170AC6"/>
                </a:solidFill>
                <a:sym typeface="Symbol"/>
              </a:rPr>
              <a:t> = </a:t>
            </a:r>
            <a:r>
              <a:rPr lang="it-IT" sz="2000" i="1" dirty="0" smtClean="0">
                <a:solidFill>
                  <a:srgbClr val="170AC6"/>
                </a:solidFill>
                <a:sym typeface="Symbol"/>
              </a:rPr>
              <a:t>M</a:t>
            </a:r>
            <a:r>
              <a:rPr lang="it-IT" sz="2000" i="1" baseline="-25000" dirty="0" smtClean="0">
                <a:solidFill>
                  <a:srgbClr val="170AC6"/>
                </a:solidFill>
                <a:sym typeface="Symbol"/>
              </a:rPr>
              <a:t>z+1</a:t>
            </a:r>
            <a:r>
              <a:rPr lang="it-IT" sz="2000" dirty="0" smtClean="0">
                <a:solidFill>
                  <a:srgbClr val="170AC6"/>
                </a:solidFill>
                <a:sym typeface="Symbol"/>
              </a:rPr>
              <a:t>  sono utili per esperimenti di ultracentrifugazione.</a:t>
            </a:r>
            <a:endParaRPr lang="it-IT" sz="2000" dirty="0">
              <a:solidFill>
                <a:srgbClr val="170AC6"/>
              </a:solidFill>
            </a:endParaRPr>
          </a:p>
        </p:txBody>
      </p:sp>
      <p:graphicFrame>
        <p:nvGraphicFramePr>
          <p:cNvPr id="6146" name="Object 2"/>
          <p:cNvGraphicFramePr>
            <a:graphicFrameLocks noChangeAspect="1"/>
          </p:cNvGraphicFramePr>
          <p:nvPr/>
        </p:nvGraphicFramePr>
        <p:xfrm>
          <a:off x="2699792" y="1628800"/>
          <a:ext cx="3859213" cy="795338"/>
        </p:xfrm>
        <a:graphic>
          <a:graphicData uri="http://schemas.openxmlformats.org/presentationml/2006/ole">
            <mc:AlternateContent xmlns:mc="http://schemas.openxmlformats.org/markup-compatibility/2006">
              <mc:Choice xmlns:v="urn:schemas-microsoft-com:vml" Requires="v">
                <p:oleObj spid="_x0000_s6272" name="Equation" r:id="rId3" imgW="2095500" imgH="431800" progId="Equation.3">
                  <p:embed/>
                </p:oleObj>
              </mc:Choice>
              <mc:Fallback>
                <p:oleObj name="Equation" r:id="rId3" imgW="2095500" imgH="431800" progId="Equation.3">
                  <p:embed/>
                  <p:pic>
                    <p:nvPicPr>
                      <p:cNvPr id="0"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628800"/>
                        <a:ext cx="3859213" cy="795338"/>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val="1171386177"/>
              </p:ext>
            </p:extLst>
          </p:nvPr>
        </p:nvGraphicFramePr>
        <p:xfrm>
          <a:off x="1979712" y="3068960"/>
          <a:ext cx="5422900" cy="1655762"/>
        </p:xfrm>
        <a:graphic>
          <a:graphicData uri="http://schemas.openxmlformats.org/presentationml/2006/ole">
            <mc:AlternateContent xmlns:mc="http://schemas.openxmlformats.org/markup-compatibility/2006">
              <mc:Choice xmlns:v="urn:schemas-microsoft-com:vml" Requires="v">
                <p:oleObj spid="_x0000_s6273" name="Equazione" r:id="rId5" imgW="2743200" imgH="838080" progId="Equation.3">
                  <p:embed/>
                </p:oleObj>
              </mc:Choice>
              <mc:Fallback>
                <p:oleObj name="Equazione" r:id="rId5" imgW="2743200" imgH="838080" progId="Equation.3">
                  <p:embed/>
                  <p:pic>
                    <p:nvPicPr>
                      <p:cNvPr id="0" name="Picture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3068960"/>
                        <a:ext cx="5422900" cy="1655762"/>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TotalTime>
  <Words>2314</Words>
  <Application>Microsoft Office PowerPoint</Application>
  <PresentationFormat>Presentazione su schermo (4:3)</PresentationFormat>
  <Paragraphs>243</Paragraphs>
  <Slides>35</Slides>
  <Notes>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35</vt:i4>
      </vt:variant>
    </vt:vector>
  </HeadingPairs>
  <TitlesOfParts>
    <vt:vector size="38" baseType="lpstr">
      <vt:lpstr>Tema di Office</vt:lpstr>
      <vt:lpstr>Equation</vt:lpstr>
      <vt:lpstr>Equazione</vt:lpstr>
      <vt:lpstr>Massa molecolare dei polimeri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DELLE MACROMOLECOLE</dc:title>
  <dc:creator>Rizzo</dc:creator>
  <cp:lastModifiedBy>Roberto Rizzo</cp:lastModifiedBy>
  <cp:revision>212</cp:revision>
  <dcterms:created xsi:type="dcterms:W3CDTF">2013-03-06T13:40:11Z</dcterms:created>
  <dcterms:modified xsi:type="dcterms:W3CDTF">2017-10-12T08:55:58Z</dcterms:modified>
</cp:coreProperties>
</file>