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30" r:id="rId1"/>
  </p:sldMasterIdLst>
  <p:sldIdLst>
    <p:sldId id="256" r:id="rId2"/>
    <p:sldId id="275" r:id="rId3"/>
    <p:sldId id="258" r:id="rId4"/>
    <p:sldId id="259" r:id="rId5"/>
    <p:sldId id="260" r:id="rId6"/>
    <p:sldId id="271" r:id="rId7"/>
    <p:sldId id="273" r:id="rId8"/>
    <p:sldId id="263" r:id="rId9"/>
    <p:sldId id="274" r:id="rId10"/>
    <p:sldId id="265" r:id="rId11"/>
    <p:sldId id="267" r:id="rId12"/>
    <p:sldId id="268" r:id="rId13"/>
    <p:sldId id="276" r:id="rId14"/>
    <p:sldId id="279" r:id="rId15"/>
    <p:sldId id="277" r:id="rId16"/>
    <p:sldId id="278" r:id="rId17"/>
    <p:sldId id="26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4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10/5/2017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67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10/5/2017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269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10/5/2017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231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805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10/5/2017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62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10/5/2017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833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10/5/2017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433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10/5/2017</a:t>
            </a:fld>
            <a:endParaRPr lang="en-US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309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10/5/2017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774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10/5/2017</a:t>
            </a:fld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508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10/5/2017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200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10/5/2017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217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10/5/2017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26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  <p:sldLayoutId id="21474840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OLTRE LE NUVOLE DI PUNTI E LA REALTA’ </a:t>
            </a:r>
            <a:r>
              <a:rPr lang="en-US" b="1" dirty="0" smtClean="0">
                <a:effectLst/>
              </a:rPr>
              <a:t>VIRTUALE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/>
              <a:t>METODI E TECNOLOGIE INNOVATIVE PER LA TUTELA E LA PROMOZIONE DEL PATRIMONIO CULTURALE</a:t>
            </a:r>
            <a:endParaRPr lang="it-IT" dirty="0">
              <a:effectLst/>
            </a:endParaRPr>
          </a:p>
        </p:txBody>
      </p:sp>
      <p:sp>
        <p:nvSpPr>
          <p:cNvPr id="4" name="Segnaposto testo 5"/>
          <p:cNvSpPr txBox="1">
            <a:spLocks/>
          </p:cNvSpPr>
          <p:nvPr/>
        </p:nvSpPr>
        <p:spPr>
          <a:xfrm>
            <a:off x="8065008" y="5496339"/>
            <a:ext cx="3090672" cy="8278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1200" dirty="0" smtClean="0"/>
              <a:t>Erminio Paolo Canevese (CEO)</a:t>
            </a:r>
            <a:br>
              <a:rPr lang="it-IT" sz="1200" dirty="0" smtClean="0"/>
            </a:br>
            <a:r>
              <a:rPr lang="it-IT" sz="1200" dirty="0" smtClean="0"/>
              <a:t>Tiziano De Gottardo (Responsabile R&amp;D)</a:t>
            </a:r>
            <a:br>
              <a:rPr lang="it-IT" sz="1200" dirty="0" smtClean="0"/>
            </a:br>
            <a:r>
              <a:rPr lang="it-IT" sz="1200" dirty="0" err="1" smtClean="0"/>
              <a:t>Virtualgeo</a:t>
            </a:r>
            <a:r>
              <a:rPr lang="it-IT" sz="1200" dirty="0" smtClean="0"/>
              <a:t> </a:t>
            </a:r>
            <a:r>
              <a:rPr lang="it-IT" sz="1200" dirty="0" err="1" smtClean="0"/>
              <a:t>srl</a:t>
            </a:r>
            <a:endParaRPr lang="it-IT" sz="1200" dirty="0" smtClean="0"/>
          </a:p>
        </p:txBody>
      </p:sp>
    </p:spTree>
    <p:extLst>
      <p:ext uri="{BB962C8B-B14F-4D97-AF65-F5344CB8AC3E}">
        <p14:creationId xmlns:p14="http://schemas.microsoft.com/office/powerpoint/2010/main" val="83776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42975" y="115412"/>
            <a:ext cx="10515600" cy="1325563"/>
          </a:xfrm>
        </p:spPr>
        <p:txBody>
          <a:bodyPr/>
          <a:lstStyle/>
          <a:p>
            <a:r>
              <a:rPr lang="it-IT" b="1" dirty="0" smtClean="0"/>
              <a:t>ADVANCED 3D – SCENARI D’IMPIEGO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0234" y="2592388"/>
            <a:ext cx="7212879" cy="1608137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err="1" smtClean="0">
                <a:solidFill>
                  <a:schemeClr val="tx2"/>
                </a:solidFill>
              </a:rPr>
              <a:t>Modelli</a:t>
            </a:r>
            <a:r>
              <a:rPr lang="en-US" b="1" dirty="0" smtClean="0">
                <a:solidFill>
                  <a:schemeClr val="tx2"/>
                </a:solidFill>
              </a:rPr>
              <a:t> 3D </a:t>
            </a:r>
            <a:r>
              <a:rPr lang="en-US" b="1" dirty="0" err="1" smtClean="0">
                <a:solidFill>
                  <a:schemeClr val="tx2"/>
                </a:solidFill>
              </a:rPr>
              <a:t>Informativi</a:t>
            </a:r>
            <a:r>
              <a:rPr lang="en-US" b="1" dirty="0" smtClean="0"/>
              <a:t>: </a:t>
            </a:r>
            <a:r>
              <a:rPr lang="it-IT" dirty="0"/>
              <a:t>I modelli 3D possono essere arricchiti con ulteriori </a:t>
            </a:r>
            <a:r>
              <a:rPr lang="it-IT" b="1" dirty="0"/>
              <a:t>informazioni tecniche, scientifiche o cronologiche</a:t>
            </a:r>
            <a:r>
              <a:rPr lang="it-IT" dirty="0"/>
              <a:t> (anche </a:t>
            </a:r>
            <a:r>
              <a:rPr lang="it-IT" dirty="0" err="1" smtClean="0"/>
              <a:t>geolocalizzate</a:t>
            </a:r>
            <a:r>
              <a:rPr lang="it-IT" dirty="0" smtClean="0"/>
              <a:t> </a:t>
            </a:r>
            <a:r>
              <a:rPr lang="it-IT" dirty="0"/>
              <a:t>con punti di </a:t>
            </a:r>
            <a:r>
              <a:rPr lang="it-IT" dirty="0" smtClean="0"/>
              <a:t>interesse), </a:t>
            </a:r>
            <a:r>
              <a:rPr lang="it-IT" dirty="0"/>
              <a:t>al fine di renderli informativi e multimediali per supportare le attività di progettazione, la futura manutenzione e </a:t>
            </a:r>
            <a:r>
              <a:rPr lang="it-IT" dirty="0" smtClean="0"/>
              <a:t>l’intrattenimento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113" y="1615125"/>
            <a:ext cx="3914225" cy="3019020"/>
          </a:xfrm>
          <a:prstGeom prst="rect">
            <a:avLst/>
          </a:prstGeom>
        </p:spPr>
      </p:pic>
      <p:sp>
        <p:nvSpPr>
          <p:cNvPr id="7" name="Segnaposto contenuto 2"/>
          <p:cNvSpPr txBox="1">
            <a:spLocks/>
          </p:cNvSpPr>
          <p:nvPr/>
        </p:nvSpPr>
        <p:spPr>
          <a:xfrm>
            <a:off x="1097280" y="4634145"/>
            <a:ext cx="10543032" cy="15015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b="1" dirty="0">
                <a:solidFill>
                  <a:schemeClr val="tx2"/>
                </a:solidFill>
              </a:rPr>
              <a:t>Nuovi orizzonti e </a:t>
            </a:r>
            <a:r>
              <a:rPr lang="it-IT" b="1" dirty="0" smtClean="0">
                <a:solidFill>
                  <a:schemeClr val="tx2"/>
                </a:solidFill>
              </a:rPr>
              <a:t>prospettive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it-IT" sz="2000" dirty="0"/>
              <a:t>Il </a:t>
            </a:r>
            <a:r>
              <a:rPr lang="it-IT" sz="2000" dirty="0" smtClean="0"/>
              <a:t>modello 3D informativo richiederà </a:t>
            </a:r>
            <a:r>
              <a:rPr lang="it-IT" sz="2000" b="1" dirty="0"/>
              <a:t>nuove generazioni di esperti </a:t>
            </a:r>
            <a:r>
              <a:rPr lang="it-IT" sz="2000" dirty="0"/>
              <a:t>nel campo del patrimonio culturale e della promozione. Gli architetti, gli archeologi, gli ingegneri, ecc., </a:t>
            </a:r>
            <a:r>
              <a:rPr lang="it-IT" sz="2000" dirty="0" smtClean="0"/>
              <a:t>potranno </a:t>
            </a:r>
            <a:r>
              <a:rPr lang="it-IT" sz="2000" dirty="0"/>
              <a:t>produrre autonomamente modelli 3D e arricchirli con conoscenze e contenuti che </a:t>
            </a:r>
            <a:r>
              <a:rPr lang="it-IT" sz="2000" dirty="0" smtClean="0"/>
              <a:t>i tradizionali rilevatori non </a:t>
            </a:r>
            <a:r>
              <a:rPr lang="it-IT" sz="2000" dirty="0"/>
              <a:t>possiedono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1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57499" y="320816"/>
            <a:ext cx="9905998" cy="828675"/>
          </a:xfrm>
        </p:spPr>
        <p:txBody>
          <a:bodyPr>
            <a:normAutofit/>
          </a:bodyPr>
          <a:lstStyle/>
          <a:p>
            <a:r>
              <a:rPr lang="it-IT" b="1" dirty="0" smtClean="0"/>
              <a:t>ADVANCED 3D – FRUIZIONE DEI MODELLI</a:t>
            </a:r>
            <a:endParaRPr lang="it-IT" sz="24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28974" y="1858527"/>
            <a:ext cx="4072490" cy="6858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OPERATORI NEL SETTORE DEI BENI CULTURALI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15"/>
          </p:nvPr>
        </p:nvSpPr>
        <p:spPr>
          <a:xfrm>
            <a:off x="6221056" y="2544327"/>
            <a:ext cx="3742093" cy="1526359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Il pubblico culturale </a:t>
            </a:r>
            <a:r>
              <a:rPr lang="it-IT" dirty="0"/>
              <a:t>(</a:t>
            </a:r>
            <a:r>
              <a:rPr lang="it-IT" dirty="0" smtClean="0"/>
              <a:t>educatori, turisti, appassionati) può usufruire di </a:t>
            </a:r>
            <a:r>
              <a:rPr lang="it-IT" dirty="0"/>
              <a:t>rappresentazioni 3D rigorose, semantiche e </a:t>
            </a:r>
            <a:r>
              <a:rPr lang="it-IT" dirty="0" smtClean="0"/>
              <a:t>multimediali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ECH </a:t>
            </a:r>
            <a:r>
              <a:rPr lang="en-US" b="1" dirty="0"/>
              <a:t>- Edutainment for Cultural </a:t>
            </a:r>
            <a:r>
              <a:rPr lang="en-US" b="1" dirty="0" smtClean="0"/>
              <a:t>Heritage</a:t>
            </a:r>
            <a:r>
              <a:rPr lang="en-US" dirty="0" smtClean="0"/>
              <a:t>: </a:t>
            </a:r>
            <a:r>
              <a:rPr lang="en-US" dirty="0" err="1" smtClean="0"/>
              <a:t>piattaforma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è </a:t>
            </a:r>
            <a:r>
              <a:rPr lang="en-US" dirty="0" err="1" smtClean="0"/>
              <a:t>già</a:t>
            </a:r>
            <a:r>
              <a:rPr lang="en-US" dirty="0" smtClean="0"/>
              <a:t> </a:t>
            </a:r>
            <a:r>
              <a:rPr lang="en-US" dirty="0" err="1" smtClean="0"/>
              <a:t>stata</a:t>
            </a:r>
            <a:r>
              <a:rPr lang="en-US" dirty="0" smtClean="0"/>
              <a:t> </a:t>
            </a:r>
            <a:r>
              <a:rPr lang="en-US" dirty="0" err="1" smtClean="0"/>
              <a:t>testata</a:t>
            </a:r>
            <a:r>
              <a:rPr lang="en-US" dirty="0" smtClean="0"/>
              <a:t> in </a:t>
            </a:r>
            <a:r>
              <a:rPr lang="en-US" dirty="0" err="1" smtClean="0"/>
              <a:t>varie</a:t>
            </a:r>
            <a:r>
              <a:rPr lang="en-US" dirty="0" smtClean="0"/>
              <a:t> </a:t>
            </a:r>
            <a:r>
              <a:rPr lang="en-US" dirty="0" err="1" smtClean="0"/>
              <a:t>mostre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234457" y="1858527"/>
            <a:ext cx="3728692" cy="6858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ISTITUTI CULTURALI E PUBBLICO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3"/>
          </p:nvPr>
        </p:nvSpPr>
        <p:spPr>
          <a:xfrm>
            <a:off x="1331820" y="2544327"/>
            <a:ext cx="4087568" cy="136562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Esperti</a:t>
            </a:r>
            <a:r>
              <a:rPr lang="en-US" sz="14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40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studenti</a:t>
            </a:r>
            <a:r>
              <a:rPr lang="en-US" sz="14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en-US" sz="140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istituiti</a:t>
            </a:r>
            <a:r>
              <a:rPr lang="en-US" sz="14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culturali</a:t>
            </a:r>
            <a:r>
              <a:rPr lang="en-US" sz="14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40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professionisti</a:t>
            </a:r>
            <a:r>
              <a:rPr lang="en-US" sz="14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en-US" sz="140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imprese</a:t>
            </a:r>
            <a:r>
              <a:rPr lang="en-US" sz="14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n-US" sz="140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tecnologia</a:t>
            </a:r>
            <a:r>
              <a:rPr lang="en-US" sz="14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può</a:t>
            </a:r>
            <a:r>
              <a:rPr lang="en-US" sz="14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essere</a:t>
            </a:r>
            <a:r>
              <a:rPr lang="en-US" sz="14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migliorata</a:t>
            </a:r>
            <a:r>
              <a:rPr lang="en-US" sz="14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en-US" sz="140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arricchita</a:t>
            </a:r>
            <a:r>
              <a:rPr lang="en-US" sz="14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con </a:t>
            </a:r>
            <a:r>
              <a:rPr lang="en-US" sz="140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en-US" sz="14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contributo</a:t>
            </a:r>
            <a:r>
              <a:rPr lang="en-US" sz="14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umanistico</a:t>
            </a:r>
            <a:r>
              <a:rPr lang="en-US" sz="14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en-US" sz="140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questo</a:t>
            </a:r>
            <a:r>
              <a:rPr lang="en-US" sz="14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tipo</a:t>
            </a:r>
            <a:r>
              <a:rPr lang="en-US" sz="14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en-US" sz="140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professionisti</a:t>
            </a:r>
            <a:endParaRPr lang="en-US" dirty="0"/>
          </a:p>
        </p:txBody>
      </p:sp>
      <p:pic>
        <p:nvPicPr>
          <p:cNvPr id="15" name="officeArt object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3392" y="3974284"/>
            <a:ext cx="2384425" cy="226504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407" y="3974285"/>
            <a:ext cx="4035390" cy="226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9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5" grpId="0" build="p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50913" y="597990"/>
            <a:ext cx="9905998" cy="1152525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3D PER I BENI CULTURALI </a:t>
            </a:r>
            <a:r>
              <a:rPr lang="it-IT" b="1" dirty="0" smtClean="0"/>
              <a:t>– GLI APPROCCI</a:t>
            </a:r>
            <a:r>
              <a:rPr lang="it-IT" sz="2200" dirty="0"/>
              <a:t/>
            </a:r>
            <a:br>
              <a:rPr lang="it-IT" sz="2200" dirty="0"/>
            </a:br>
            <a:r>
              <a:rPr lang="it-IT" sz="3100" dirty="0" smtClean="0"/>
              <a:t>Come approcciare la modellazione e la gestione dei beni culturali?</a:t>
            </a:r>
            <a:r>
              <a:rPr lang="en-US" sz="3400" dirty="0"/>
              <a:t/>
            </a:r>
            <a:br>
              <a:rPr lang="en-US" sz="3400" dirty="0"/>
            </a:br>
            <a:endParaRPr lang="it-IT" sz="34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5703" y="2610148"/>
            <a:ext cx="1787574" cy="43815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BIM / HBIM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808204" y="2608186"/>
            <a:ext cx="2101374" cy="43815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Advanced 3d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11" name="Segnaposto testo 4"/>
          <p:cNvSpPr>
            <a:spLocks noGrp="1"/>
          </p:cNvSpPr>
          <p:nvPr>
            <p:ph type="body" sz="quarter" idx="13"/>
          </p:nvPr>
        </p:nvSpPr>
        <p:spPr>
          <a:xfrm>
            <a:off x="8524962" y="2144115"/>
            <a:ext cx="2654332" cy="43815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APPROCCIO MISTO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12" name="Segnaposto testo 5"/>
          <p:cNvSpPr>
            <a:spLocks noGrp="1"/>
          </p:cNvSpPr>
          <p:nvPr>
            <p:ph type="body" sz="half" idx="17"/>
          </p:nvPr>
        </p:nvSpPr>
        <p:spPr>
          <a:xfrm>
            <a:off x="8656136" y="2608186"/>
            <a:ext cx="2385784" cy="2799866"/>
          </a:xfrm>
        </p:spPr>
        <p:txBody>
          <a:bodyPr>
            <a:normAutofit lnSpcReduction="10000"/>
          </a:bodyPr>
          <a:lstStyle/>
          <a:p>
            <a:r>
              <a:rPr lang="it-IT" dirty="0"/>
              <a:t>la capacità di connettere il modello 3D a un database di informazioni può essere utilizzato per integrare ed arricchire le rappresentazioni HBIM esistenti con i modelli </a:t>
            </a:r>
            <a:r>
              <a:rPr lang="it-IT" dirty="0" smtClean="0"/>
              <a:t>Advanced 3D delle parti più importanti </a:t>
            </a:r>
            <a:r>
              <a:rPr lang="it-IT" dirty="0"/>
              <a:t>che possono essere oggetto di studio (vale a dire aree affrescate da ripristinare, </a:t>
            </a:r>
            <a:r>
              <a:rPr lang="it-IT" dirty="0" smtClean="0"/>
              <a:t>studio di problemi </a:t>
            </a:r>
            <a:r>
              <a:rPr lang="it-IT" dirty="0"/>
              <a:t>strutturali, ecc.) rendendo queste due tecnologie </a:t>
            </a:r>
            <a:r>
              <a:rPr lang="it-IT" b="1" dirty="0"/>
              <a:t>complementari e non necessariamente in conflitto</a:t>
            </a:r>
            <a:endParaRPr lang="en-US" b="1" dirty="0" smtClean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037" y="2071681"/>
            <a:ext cx="3336371" cy="333637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954" y="2144115"/>
            <a:ext cx="3263937" cy="3263937"/>
          </a:xfrm>
          <a:prstGeom prst="rect">
            <a:avLst/>
          </a:prstGeom>
        </p:spPr>
      </p:pic>
      <p:sp>
        <p:nvSpPr>
          <p:cNvPr id="4" name="Segnaposto testo 3"/>
          <p:cNvSpPr>
            <a:spLocks noGrp="1"/>
          </p:cNvSpPr>
          <p:nvPr>
            <p:ph type="body" sz="half" idx="15"/>
          </p:nvPr>
        </p:nvSpPr>
        <p:spPr>
          <a:xfrm>
            <a:off x="1994638" y="3138112"/>
            <a:ext cx="2205103" cy="1652766"/>
          </a:xfrm>
        </p:spPr>
        <p:txBody>
          <a:bodyPr>
            <a:normAutofit/>
          </a:bodyPr>
          <a:lstStyle/>
          <a:p>
            <a:r>
              <a:rPr lang="it-IT" sz="1600" dirty="0"/>
              <a:t>Adeguato </a:t>
            </a:r>
            <a:r>
              <a:rPr lang="it-IT" sz="1600" dirty="0" smtClean="0"/>
              <a:t>se si necessita di </a:t>
            </a:r>
            <a:r>
              <a:rPr lang="it-IT" sz="1600" dirty="0"/>
              <a:t>un modello schematico 3D e </a:t>
            </a:r>
            <a:r>
              <a:rPr lang="it-IT" sz="1600" dirty="0" smtClean="0"/>
              <a:t>si può intervenire </a:t>
            </a:r>
            <a:r>
              <a:rPr lang="it-IT" sz="1600" dirty="0"/>
              <a:t>senza conoscere la morfologia dell'oggetto</a:t>
            </a:r>
            <a:endParaRPr lang="en-US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16"/>
          </p:nvPr>
        </p:nvSpPr>
        <p:spPr>
          <a:xfrm>
            <a:off x="5865812" y="3138112"/>
            <a:ext cx="1899002" cy="1706907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Necessario se si desidera eseguire operazioni di metrologia e monitoraggio geometrico: come </a:t>
            </a:r>
            <a:r>
              <a:rPr lang="it-IT" dirty="0" smtClean="0"/>
              <a:t>il BIM </a:t>
            </a:r>
            <a:r>
              <a:rPr lang="it-IT" dirty="0"/>
              <a:t>è </a:t>
            </a:r>
            <a:r>
              <a:rPr lang="it-IT" dirty="0" err="1"/>
              <a:t>sememantico</a:t>
            </a:r>
            <a:r>
              <a:rPr lang="it-IT" dirty="0"/>
              <a:t>, ma consente anche di rappresentare il modello con un alto livello di dettaglio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1341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11" grpId="0" build="p"/>
      <p:bldP spid="12" grpId="0" build="p"/>
      <p:bldP spid="4" grpId="0" build="p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50913" y="597990"/>
            <a:ext cx="9905998" cy="1152525"/>
          </a:xfrm>
        </p:spPr>
        <p:txBody>
          <a:bodyPr>
            <a:normAutofit/>
          </a:bodyPr>
          <a:lstStyle/>
          <a:p>
            <a:r>
              <a:rPr lang="it-IT" b="1" dirty="0" smtClean="0"/>
              <a:t>CORSO – PORTO FLUVIALE DI AQUILEIA</a:t>
            </a:r>
            <a:endParaRPr lang="it-IT" sz="3400" dirty="0"/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1750515"/>
            <a:ext cx="8449056" cy="4528165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4223993" y="4255729"/>
            <a:ext cx="5880127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dirty="0"/>
              <a:t>Area rilevata: </a:t>
            </a:r>
            <a:r>
              <a:rPr lang="it-IT" sz="2400" dirty="0" smtClean="0"/>
              <a:t>2,2 Ettari (</a:t>
            </a:r>
            <a:r>
              <a:rPr lang="it-IT" dirty="0" smtClean="0"/>
              <a:t>22.358 m²</a:t>
            </a:r>
            <a:r>
              <a:rPr lang="it-IT" sz="2400" dirty="0" smtClean="0"/>
              <a:t>)</a:t>
            </a:r>
          </a:p>
          <a:p>
            <a:r>
              <a:rPr lang="it-IT" sz="2400" dirty="0" smtClean="0"/>
              <a:t>Area strutture murarie: 2.677 m</a:t>
            </a:r>
            <a:r>
              <a:rPr lang="it-IT" sz="2400" dirty="0"/>
              <a:t>²</a:t>
            </a:r>
            <a:endParaRPr lang="it-IT" sz="2400" dirty="0" smtClean="0"/>
          </a:p>
          <a:p>
            <a:r>
              <a:rPr lang="it-IT" sz="2400" dirty="0" smtClean="0"/>
              <a:t>Numero Poligoni: 3 Milioni (</a:t>
            </a:r>
            <a:r>
              <a:rPr lang="it-IT" dirty="0" smtClean="0"/>
              <a:t>97% strutture murarie</a:t>
            </a:r>
            <a:r>
              <a:rPr lang="it-IT" sz="2400" dirty="0" smtClean="0"/>
              <a:t>)</a:t>
            </a:r>
          </a:p>
          <a:p>
            <a:r>
              <a:rPr lang="it-IT" sz="2400" dirty="0" smtClean="0"/>
              <a:t>Numero </a:t>
            </a:r>
            <a:r>
              <a:rPr lang="it-IT" sz="2400" dirty="0" err="1" smtClean="0"/>
              <a:t>Layer</a:t>
            </a:r>
            <a:r>
              <a:rPr lang="it-IT" sz="2400" dirty="0" smtClean="0"/>
              <a:t>: 66</a:t>
            </a:r>
            <a:endParaRPr lang="it-IT" sz="2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136638" y="2230231"/>
            <a:ext cx="157912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err="1" smtClean="0"/>
              <a:t>EasyCUBE</a:t>
            </a:r>
            <a:r>
              <a:rPr lang="it-IT" dirty="0" smtClean="0"/>
              <a:t> PRO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7475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86082" y="516211"/>
            <a:ext cx="9905998" cy="1152525"/>
          </a:xfrm>
        </p:spPr>
        <p:txBody>
          <a:bodyPr>
            <a:normAutofit/>
          </a:bodyPr>
          <a:lstStyle/>
          <a:p>
            <a:r>
              <a:rPr lang="it-IT" b="1" dirty="0" smtClean="0"/>
              <a:t>CORSO – PORTO FLUVIALE DI AQUILEIA</a:t>
            </a:r>
            <a:endParaRPr lang="it-IT" sz="3400" dirty="0"/>
          </a:p>
        </p:txBody>
      </p:sp>
      <p:sp>
        <p:nvSpPr>
          <p:cNvPr id="11" name="Segnaposto testo 4"/>
          <p:cNvSpPr>
            <a:spLocks noGrp="1"/>
          </p:cNvSpPr>
          <p:nvPr>
            <p:ph type="body" sz="quarter" idx="13"/>
          </p:nvPr>
        </p:nvSpPr>
        <p:spPr>
          <a:xfrm>
            <a:off x="3078262" y="1721122"/>
            <a:ext cx="6003229" cy="438150"/>
          </a:xfrm>
        </p:spPr>
        <p:txBody>
          <a:bodyPr/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DIFFERENTI LIVELLI DI DETTAGLIO 3D (LIM e PDM)</a:t>
            </a:r>
            <a:endParaRPr lang="it-IT" sz="2000" dirty="0">
              <a:solidFill>
                <a:schemeClr val="tx2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4710186" y="2087259"/>
            <a:ext cx="2739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Drone / Laser Scanner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529" y="2690127"/>
            <a:ext cx="3421208" cy="3421208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2462519" y="2833735"/>
            <a:ext cx="79274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Drone</a:t>
            </a:r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4035750" y="3449431"/>
            <a:ext cx="147458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Laser Scanner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296" y="2688431"/>
            <a:ext cx="3422904" cy="3422904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6498109" y="2833735"/>
            <a:ext cx="79274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Drone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7949475" y="3449431"/>
            <a:ext cx="147458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Laser Scanner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2217529" y="5742003"/>
            <a:ext cx="342120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LIM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6178296" y="5742003"/>
            <a:ext cx="342120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PDM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80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21" grpId="0" animBg="1"/>
      <p:bldP spid="20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06425" y="570558"/>
            <a:ext cx="9905998" cy="1152525"/>
          </a:xfrm>
        </p:spPr>
        <p:txBody>
          <a:bodyPr>
            <a:normAutofit/>
          </a:bodyPr>
          <a:lstStyle/>
          <a:p>
            <a:r>
              <a:rPr lang="it-IT" b="1" dirty="0" smtClean="0"/>
              <a:t>CORSO – ESEMPIO DI SEGMENTAZIONE 1</a:t>
            </a:r>
            <a:endParaRPr lang="it-IT" sz="3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77" y="1475612"/>
            <a:ext cx="8540496" cy="4804030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5589898" y="2304971"/>
            <a:ext cx="178016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Libreria:</a:t>
            </a:r>
          </a:p>
          <a:p>
            <a:r>
              <a:rPr lang="it-IT" dirty="0" smtClean="0"/>
              <a:t>Categorie/Codici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4458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06425" y="570558"/>
            <a:ext cx="9905998" cy="1152525"/>
          </a:xfrm>
        </p:spPr>
        <p:txBody>
          <a:bodyPr>
            <a:normAutofit/>
          </a:bodyPr>
          <a:lstStyle/>
          <a:p>
            <a:r>
              <a:rPr lang="it-IT" b="1" dirty="0" smtClean="0"/>
              <a:t>CORSO – ESEMPIO DI SEGMENTAZIONE 2</a:t>
            </a:r>
            <a:endParaRPr lang="it-IT" sz="34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" y="1381314"/>
            <a:ext cx="8659368" cy="487089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376150" y="4194400"/>
            <a:ext cx="1652281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Segmentazione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99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testo 5"/>
          <p:cNvSpPr>
            <a:spLocks noGrp="1"/>
          </p:cNvSpPr>
          <p:nvPr>
            <p:ph type="body" sz="quarter" idx="3"/>
          </p:nvPr>
        </p:nvSpPr>
        <p:spPr>
          <a:xfrm>
            <a:off x="1221463" y="1679969"/>
            <a:ext cx="9858375" cy="1566864"/>
          </a:xfrm>
        </p:spPr>
        <p:txBody>
          <a:bodyPr>
            <a:normAutofit/>
          </a:bodyPr>
          <a:lstStyle/>
          <a:p>
            <a:pPr algn="ctr"/>
            <a:r>
              <a:rPr lang="en-US" sz="3100" b="1" cap="none" dirty="0" smtClean="0">
                <a:solidFill>
                  <a:schemeClr val="tx2"/>
                </a:solidFill>
              </a:rPr>
              <a:t>Per </a:t>
            </a:r>
            <a:r>
              <a:rPr lang="en-US" sz="3100" b="1" cap="none" dirty="0" err="1" smtClean="0">
                <a:solidFill>
                  <a:schemeClr val="tx2"/>
                </a:solidFill>
              </a:rPr>
              <a:t>approfondimenti</a:t>
            </a:r>
            <a:r>
              <a:rPr lang="en-US" sz="3100" b="1" cap="none" dirty="0" smtClean="0">
                <a:solidFill>
                  <a:schemeClr val="tx2"/>
                </a:solidFill>
              </a:rPr>
              <a:t> </a:t>
            </a:r>
            <a:r>
              <a:rPr lang="en-US" sz="3100" b="1" cap="none" dirty="0" err="1" smtClean="0">
                <a:solidFill>
                  <a:schemeClr val="tx2"/>
                </a:solidFill>
              </a:rPr>
              <a:t>sulle</a:t>
            </a:r>
            <a:r>
              <a:rPr lang="en-US" sz="3100" b="1" cap="none" dirty="0" smtClean="0">
                <a:solidFill>
                  <a:schemeClr val="tx2"/>
                </a:solidFill>
              </a:rPr>
              <a:t> </a:t>
            </a:r>
            <a:r>
              <a:rPr lang="en-US" sz="3100" b="1" cap="none" dirty="0" err="1" smtClean="0">
                <a:solidFill>
                  <a:schemeClr val="tx2"/>
                </a:solidFill>
              </a:rPr>
              <a:t>tecnologie</a:t>
            </a:r>
            <a:r>
              <a:rPr lang="en-US" sz="3100" b="1" cap="none" dirty="0" smtClean="0">
                <a:solidFill>
                  <a:schemeClr val="tx2"/>
                </a:solidFill>
              </a:rPr>
              <a:t>: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3300" b="1" dirty="0">
                <a:solidFill>
                  <a:schemeClr val="tx2"/>
                </a:solidFill>
              </a:rPr>
              <a:t>www.geomaticscube.com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070" y="3802853"/>
            <a:ext cx="1631159" cy="163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0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90600" y="146050"/>
            <a:ext cx="10515600" cy="1325563"/>
          </a:xfrm>
        </p:spPr>
        <p:txBody>
          <a:bodyPr/>
          <a:lstStyle/>
          <a:p>
            <a:r>
              <a:rPr lang="it-IT" b="1" dirty="0" smtClean="0"/>
              <a:t>L’AZIENDA - VIRTUAL</a:t>
            </a:r>
            <a:r>
              <a:rPr lang="it-IT" b="1" dirty="0" smtClean="0">
                <a:solidFill>
                  <a:srgbClr val="00B050"/>
                </a:solidFill>
              </a:rPr>
              <a:t>GEO</a:t>
            </a:r>
            <a:r>
              <a:rPr lang="it-IT" b="1" dirty="0" smtClean="0"/>
              <a:t> SRL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2925049"/>
          </a:xfrm>
        </p:spPr>
        <p:txBody>
          <a:bodyPr>
            <a:noAutofit/>
          </a:bodyPr>
          <a:lstStyle/>
          <a:p>
            <a:r>
              <a:rPr lang="en-US" sz="2800" dirty="0" smtClean="0"/>
              <a:t>Ha </a:t>
            </a:r>
            <a:r>
              <a:rPr lang="en-US" sz="2800" b="1" dirty="0" err="1" smtClean="0">
                <a:solidFill>
                  <a:schemeClr val="tx2"/>
                </a:solidFill>
              </a:rPr>
              <a:t>più</a:t>
            </a:r>
            <a:r>
              <a:rPr lang="en-US" sz="2800" b="1" dirty="0" smtClean="0">
                <a:solidFill>
                  <a:schemeClr val="tx2"/>
                </a:solidFill>
              </a:rPr>
              <a:t> di 20 </a:t>
            </a:r>
            <a:r>
              <a:rPr lang="en-US" sz="2800" b="1" dirty="0" err="1" smtClean="0">
                <a:solidFill>
                  <a:schemeClr val="tx2"/>
                </a:solidFill>
              </a:rPr>
              <a:t>anni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dirty="0" smtClean="0"/>
              <a:t>di </a:t>
            </a:r>
            <a:r>
              <a:rPr lang="en-US" sz="2800" dirty="0" err="1" smtClean="0"/>
              <a:t>esperienza</a:t>
            </a:r>
            <a:r>
              <a:rPr lang="en-US" sz="2800" dirty="0" smtClean="0"/>
              <a:t> </a:t>
            </a:r>
            <a:r>
              <a:rPr lang="en-US" sz="2800" dirty="0" err="1" smtClean="0"/>
              <a:t>nei</a:t>
            </a:r>
            <a:r>
              <a:rPr lang="en-US" sz="2800" dirty="0" smtClean="0"/>
              <a:t> </a:t>
            </a:r>
            <a:r>
              <a:rPr lang="en-US" sz="2800" dirty="0" err="1" smtClean="0"/>
              <a:t>settori</a:t>
            </a:r>
            <a:r>
              <a:rPr lang="en-US" sz="2800" dirty="0" smtClean="0"/>
              <a:t> </a:t>
            </a:r>
            <a:r>
              <a:rPr lang="en-US" sz="2800" dirty="0" err="1" smtClean="0"/>
              <a:t>della</a:t>
            </a:r>
            <a:r>
              <a:rPr lang="en-US" sz="2800" dirty="0" smtClean="0"/>
              <a:t> </a:t>
            </a:r>
            <a:r>
              <a:rPr lang="en-US" sz="2800" dirty="0" err="1" smtClean="0"/>
              <a:t>Geomatica</a:t>
            </a:r>
            <a:r>
              <a:rPr lang="en-US" sz="2800" dirty="0" smtClean="0"/>
              <a:t> e </a:t>
            </a:r>
            <a:r>
              <a:rPr lang="en-US" sz="2800" dirty="0" err="1" smtClean="0"/>
              <a:t>della</a:t>
            </a:r>
            <a:r>
              <a:rPr lang="en-US" sz="2800" dirty="0" smtClean="0"/>
              <a:t> </a:t>
            </a:r>
            <a:r>
              <a:rPr lang="en-US" sz="2800" dirty="0" err="1" smtClean="0"/>
              <a:t>Comunicazione</a:t>
            </a:r>
            <a:r>
              <a:rPr lang="en-US" sz="2800" dirty="0" smtClean="0"/>
              <a:t> </a:t>
            </a:r>
          </a:p>
          <a:p>
            <a:r>
              <a:rPr lang="en-US" dirty="0" smtClean="0"/>
              <a:t>Ha </a:t>
            </a:r>
            <a:r>
              <a:rPr lang="en-US" dirty="0" err="1" smtClean="0"/>
              <a:t>sempre</a:t>
            </a:r>
            <a:r>
              <a:rPr lang="en-US" dirty="0" smtClean="0"/>
              <a:t> </a:t>
            </a:r>
            <a:r>
              <a:rPr lang="en-US" dirty="0" err="1" smtClean="0"/>
              <a:t>investito</a:t>
            </a:r>
            <a:r>
              <a:rPr lang="en-US" dirty="0" smtClean="0"/>
              <a:t> </a:t>
            </a:r>
            <a:r>
              <a:rPr lang="en-US" dirty="0" err="1" smtClean="0"/>
              <a:t>nella</a:t>
            </a:r>
            <a:r>
              <a:rPr lang="en-US" dirty="0" smtClean="0"/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ricerca</a:t>
            </a:r>
            <a:r>
              <a:rPr lang="en-US" b="1" dirty="0" smtClean="0">
                <a:solidFill>
                  <a:schemeClr val="tx2"/>
                </a:solidFill>
              </a:rPr>
              <a:t> e </a:t>
            </a:r>
            <a:r>
              <a:rPr lang="en-US" b="1" dirty="0" err="1" smtClean="0">
                <a:solidFill>
                  <a:schemeClr val="tx2"/>
                </a:solidFill>
              </a:rPr>
              <a:t>nello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sviluppo</a:t>
            </a:r>
            <a:r>
              <a:rPr lang="en-US" b="1" dirty="0" smtClean="0">
                <a:solidFill>
                  <a:schemeClr val="tx2"/>
                </a:solidFill>
              </a:rPr>
              <a:t> di </a:t>
            </a:r>
            <a:r>
              <a:rPr lang="en-US" b="1" dirty="0" err="1" smtClean="0">
                <a:solidFill>
                  <a:schemeClr val="tx2"/>
                </a:solidFill>
              </a:rPr>
              <a:t>nuovi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metodi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operativi</a:t>
            </a:r>
            <a:r>
              <a:rPr lang="en-US" b="1" dirty="0" smtClean="0">
                <a:solidFill>
                  <a:schemeClr val="tx2"/>
                </a:solidFill>
              </a:rPr>
              <a:t> e </a:t>
            </a:r>
            <a:r>
              <a:rPr lang="en-US" b="1" dirty="0" err="1" smtClean="0">
                <a:solidFill>
                  <a:schemeClr val="tx2"/>
                </a:solidFill>
              </a:rPr>
              <a:t>tecnologie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dirty="0" smtClean="0"/>
              <a:t>con lo </a:t>
            </a:r>
            <a:r>
              <a:rPr lang="en-US" dirty="0" err="1" smtClean="0"/>
              <a:t>scopo</a:t>
            </a:r>
            <a:r>
              <a:rPr lang="en-US" dirty="0" smtClean="0"/>
              <a:t> di </a:t>
            </a:r>
            <a:r>
              <a:rPr lang="en-US" dirty="0" err="1" smtClean="0"/>
              <a:t>raggiungere</a:t>
            </a:r>
            <a:r>
              <a:rPr lang="en-US" dirty="0" smtClean="0"/>
              <a:t> un </a:t>
            </a:r>
            <a:r>
              <a:rPr lang="en-US" dirty="0" err="1" smtClean="0"/>
              <a:t>livello</a:t>
            </a:r>
            <a:r>
              <a:rPr lang="en-US" dirty="0" smtClean="0"/>
              <a:t> di </a:t>
            </a:r>
            <a:r>
              <a:rPr lang="en-US" dirty="0" err="1" smtClean="0"/>
              <a:t>eccellenza</a:t>
            </a:r>
            <a:r>
              <a:rPr lang="en-US" dirty="0" smtClean="0"/>
              <a:t> </a:t>
            </a:r>
            <a:r>
              <a:rPr lang="en-US" dirty="0" err="1" smtClean="0"/>
              <a:t>nei</a:t>
            </a:r>
            <a:r>
              <a:rPr lang="en-US" dirty="0" smtClean="0"/>
              <a:t> </a:t>
            </a:r>
            <a:r>
              <a:rPr lang="en-US" dirty="0" err="1" smtClean="0"/>
              <a:t>servizi</a:t>
            </a:r>
            <a:r>
              <a:rPr lang="en-US" dirty="0" smtClean="0"/>
              <a:t> di </a:t>
            </a:r>
            <a:r>
              <a:rPr lang="en-US" dirty="0" err="1" smtClean="0"/>
              <a:t>rilievo</a:t>
            </a:r>
            <a:r>
              <a:rPr lang="en-US" dirty="0" smtClean="0"/>
              <a:t> </a:t>
            </a:r>
            <a:r>
              <a:rPr lang="en-US" sz="2800" dirty="0" smtClean="0"/>
              <a:t>-&gt; </a:t>
            </a:r>
            <a:r>
              <a:rPr lang="en-US" sz="2800" b="1" dirty="0" smtClean="0">
                <a:solidFill>
                  <a:schemeClr val="tx2"/>
                </a:solidFill>
              </a:rPr>
              <a:t>Advanced 3D </a:t>
            </a:r>
            <a:r>
              <a:rPr lang="en-US" sz="2800" dirty="0" smtClean="0"/>
              <a:t>(</a:t>
            </a:r>
            <a:r>
              <a:rPr lang="en-US" sz="2800" dirty="0" err="1" smtClean="0"/>
              <a:t>fedele</a:t>
            </a:r>
            <a:r>
              <a:rPr lang="en-US" sz="2800" dirty="0" smtClean="0"/>
              <a:t> al </a:t>
            </a:r>
            <a:r>
              <a:rPr lang="en-US" sz="2800" dirty="0" err="1" smtClean="0"/>
              <a:t>reale</a:t>
            </a:r>
            <a:r>
              <a:rPr lang="en-US" sz="2800" dirty="0" smtClean="0"/>
              <a:t>, </a:t>
            </a:r>
            <a:r>
              <a:rPr lang="en-US" sz="2800" dirty="0" err="1" smtClean="0"/>
              <a:t>fotogrammetrico</a:t>
            </a:r>
            <a:r>
              <a:rPr lang="en-US" sz="2800" dirty="0" smtClean="0"/>
              <a:t>, </a:t>
            </a:r>
            <a:r>
              <a:rPr lang="en-US" sz="2800" dirty="0" err="1" smtClean="0"/>
              <a:t>informativo</a:t>
            </a:r>
            <a:r>
              <a:rPr lang="en-US" sz="2800" dirty="0" smtClean="0"/>
              <a:t>)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20677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3270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 smtClean="0"/>
              <a:t>IL CONCETTO DI ADVANCED 3D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Il </a:t>
            </a:r>
            <a:r>
              <a:rPr lang="en-US" sz="3100" dirty="0"/>
              <a:t>BIM </a:t>
            </a:r>
            <a:r>
              <a:rPr lang="en-US" sz="3100" dirty="0" smtClean="0"/>
              <a:t> del </a:t>
            </a:r>
            <a:r>
              <a:rPr lang="en-US" sz="3100" dirty="0" err="1" smtClean="0"/>
              <a:t>patrimonio</a:t>
            </a:r>
            <a:r>
              <a:rPr lang="en-US" sz="3100" dirty="0" smtClean="0"/>
              <a:t> </a:t>
            </a:r>
            <a:r>
              <a:rPr lang="en-US" sz="3100" dirty="0" err="1" smtClean="0"/>
              <a:t>storico</a:t>
            </a:r>
            <a:r>
              <a:rPr lang="en-US" sz="3100" dirty="0" smtClean="0"/>
              <a:t>, </a:t>
            </a:r>
            <a:r>
              <a:rPr lang="en-US" sz="3100" dirty="0" err="1" smtClean="0"/>
              <a:t>archeologico</a:t>
            </a:r>
            <a:r>
              <a:rPr lang="en-US" sz="3100" dirty="0" smtClean="0"/>
              <a:t> e </a:t>
            </a:r>
            <a:r>
              <a:rPr lang="en-US" sz="3100" dirty="0" err="1" smtClean="0"/>
              <a:t>architettonico</a:t>
            </a:r>
            <a:endParaRPr lang="it-IT" sz="31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i="1" dirty="0" smtClean="0"/>
              <a:t>Assunzione</a:t>
            </a:r>
            <a:r>
              <a:rPr lang="it-IT" dirty="0" smtClean="0"/>
              <a:t>: la conoscenza </a:t>
            </a:r>
            <a:r>
              <a:rPr lang="it-IT" dirty="0" err="1" smtClean="0"/>
              <a:t>morfometrica</a:t>
            </a:r>
            <a:r>
              <a:rPr lang="it-IT" dirty="0" smtClean="0"/>
              <a:t> e fotogrammetrica, combinata con la ricerca storica, sono requisiti indispensabili per la protezione e il recupero di beni storici, architettonici e culturali </a:t>
            </a:r>
          </a:p>
          <a:p>
            <a:r>
              <a:rPr lang="en-US" dirty="0" smtClean="0"/>
              <a:t>BIM - Building Information Modelling, </a:t>
            </a:r>
            <a:r>
              <a:rPr lang="it-IT" dirty="0"/>
              <a:t>non è pienamente adeguata a causa della sua rappresentazione semplificata </a:t>
            </a:r>
            <a:r>
              <a:rPr lang="it-IT" dirty="0" smtClean="0"/>
              <a:t>dei </a:t>
            </a:r>
            <a:r>
              <a:rPr lang="it-IT" dirty="0"/>
              <a:t>modelli tridimensionali (</a:t>
            </a:r>
            <a:r>
              <a:rPr lang="it-IT" dirty="0" smtClean="0"/>
              <a:t>modellazione </a:t>
            </a:r>
            <a:r>
              <a:rPr lang="it-IT" dirty="0"/>
              <a:t>solida</a:t>
            </a:r>
            <a:r>
              <a:rPr lang="it-IT" dirty="0" smtClean="0"/>
              <a:t>)</a:t>
            </a:r>
          </a:p>
          <a:p>
            <a:r>
              <a:rPr lang="it-IT" dirty="0"/>
              <a:t>Le attività di ricerca </a:t>
            </a:r>
            <a:r>
              <a:rPr lang="it-IT" dirty="0" smtClean="0"/>
              <a:t>applicata di </a:t>
            </a:r>
            <a:r>
              <a:rPr lang="it-IT" dirty="0" err="1"/>
              <a:t>Virtualgeo</a:t>
            </a:r>
            <a:r>
              <a:rPr lang="it-IT" dirty="0"/>
              <a:t>, in linea con le direttive della Commissione Europea 2013 del progetto </a:t>
            </a:r>
            <a:r>
              <a:rPr lang="it-IT" dirty="0" err="1"/>
              <a:t>Reflective</a:t>
            </a:r>
            <a:r>
              <a:rPr lang="it-IT" dirty="0"/>
              <a:t> 7 - </a:t>
            </a:r>
            <a:r>
              <a:rPr lang="it-IT" dirty="0" err="1"/>
              <a:t>Horizon</a:t>
            </a:r>
            <a:r>
              <a:rPr lang="it-IT" dirty="0"/>
              <a:t> 2020, hanno dato vita </a:t>
            </a:r>
            <a:r>
              <a:rPr lang="it-IT" dirty="0" smtClean="0"/>
              <a:t>al </a:t>
            </a:r>
            <a:r>
              <a:rPr lang="it-IT" b="1" dirty="0" err="1">
                <a:solidFill>
                  <a:schemeClr val="tx2"/>
                </a:solidFill>
              </a:rPr>
              <a:t>GeomaticsCube</a:t>
            </a:r>
            <a:r>
              <a:rPr lang="it-IT" b="1" dirty="0">
                <a:solidFill>
                  <a:schemeClr val="tx2"/>
                </a:solidFill>
              </a:rPr>
              <a:t> </a:t>
            </a:r>
            <a:r>
              <a:rPr lang="it-IT" b="1" dirty="0" err="1">
                <a:solidFill>
                  <a:schemeClr val="tx2"/>
                </a:solidFill>
              </a:rPr>
              <a:t>Ecosystem</a:t>
            </a:r>
            <a:r>
              <a:rPr lang="it-IT" b="1" dirty="0">
                <a:solidFill>
                  <a:schemeClr val="tx2"/>
                </a:solidFill>
              </a:rPr>
              <a:t> </a:t>
            </a:r>
            <a:r>
              <a:rPr lang="it-IT" dirty="0"/>
              <a:t>(tecnologie per la </a:t>
            </a:r>
            <a:r>
              <a:rPr lang="it-IT" b="1" dirty="0">
                <a:solidFill>
                  <a:schemeClr val="tx2"/>
                </a:solidFill>
              </a:rPr>
              <a:t>produzione</a:t>
            </a:r>
            <a:r>
              <a:rPr lang="it-IT" dirty="0"/>
              <a:t>, l'</a:t>
            </a:r>
            <a:r>
              <a:rPr lang="it-IT" b="1" dirty="0">
                <a:solidFill>
                  <a:schemeClr val="tx2"/>
                </a:solidFill>
              </a:rPr>
              <a:t>organizzazione</a:t>
            </a:r>
            <a:r>
              <a:rPr lang="it-IT" dirty="0"/>
              <a:t> e l'</a:t>
            </a:r>
            <a:r>
              <a:rPr lang="it-IT" b="1" dirty="0">
                <a:solidFill>
                  <a:schemeClr val="tx2"/>
                </a:solidFill>
              </a:rPr>
              <a:t>utilizzo</a:t>
            </a:r>
            <a:r>
              <a:rPr lang="it-IT" dirty="0"/>
              <a:t> dei modelli </a:t>
            </a:r>
            <a:r>
              <a:rPr lang="it-IT" b="1" dirty="0" smtClean="0">
                <a:solidFill>
                  <a:schemeClr val="tx2"/>
                </a:solidFill>
              </a:rPr>
              <a:t>Advanced </a:t>
            </a:r>
            <a:r>
              <a:rPr lang="it-IT" b="1" dirty="0">
                <a:solidFill>
                  <a:schemeClr val="tx2"/>
                </a:solidFill>
              </a:rPr>
              <a:t>3D</a:t>
            </a:r>
            <a:r>
              <a:rPr lang="it-IT" dirty="0" smtClean="0"/>
              <a:t>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990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0955" y="316431"/>
            <a:ext cx="9905998" cy="1355807"/>
          </a:xfrm>
        </p:spPr>
        <p:txBody>
          <a:bodyPr/>
          <a:lstStyle/>
          <a:p>
            <a:r>
              <a:rPr lang="it-IT" b="1" dirty="0" smtClean="0"/>
              <a:t>PRIMO PASSO – AQUISIZIONE DEI DATI</a:t>
            </a:r>
            <a:br>
              <a:rPr lang="it-IT" b="1" dirty="0" smtClean="0"/>
            </a:br>
            <a:r>
              <a:rPr lang="it-IT" sz="3100" dirty="0" smtClean="0"/>
              <a:t>Il rilievo con gli strumenti laser scanner</a:t>
            </a:r>
            <a:endParaRPr lang="it-IT" sz="31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141413" y="2435924"/>
            <a:ext cx="3196899" cy="6858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TEMPO DI VOLO</a:t>
            </a:r>
            <a:r>
              <a:rPr lang="en-US" dirty="0" smtClean="0"/>
              <a:t/>
            </a:r>
            <a:br>
              <a:rPr lang="en-US" dirty="0" smtClean="0"/>
            </a:br>
            <a:endParaRPr lang="it-IT" sz="180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15"/>
          </p:nvPr>
        </p:nvSpPr>
        <p:spPr>
          <a:xfrm>
            <a:off x="1127921" y="3121724"/>
            <a:ext cx="3208735" cy="128353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precisione </a:t>
            </a:r>
            <a:r>
              <a:rPr lang="it-IT" dirty="0" smtClean="0"/>
              <a:t>± </a:t>
            </a:r>
            <a:r>
              <a:rPr lang="it-IT" dirty="0"/>
              <a:t>3 </a:t>
            </a:r>
            <a:r>
              <a:rPr lang="it-IT" dirty="0" smtClean="0"/>
              <a:t>mm </a:t>
            </a:r>
            <a:r>
              <a:rPr lang="it-IT" dirty="0"/>
              <a:t>fino a 20 m</a:t>
            </a:r>
            <a:r>
              <a:rPr lang="it-IT" dirty="0" smtClean="0"/>
              <a:t> </a:t>
            </a:r>
            <a:r>
              <a:rPr lang="it-IT" dirty="0"/>
              <a:t>- ha una portata di oltre 1 </a:t>
            </a:r>
            <a:r>
              <a:rPr lang="it-IT" dirty="0" smtClean="0"/>
              <a:t>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consigliato per le indagini a cielo aperto di grandi aree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569633" y="2439096"/>
            <a:ext cx="3184385" cy="6858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DIFFERENZA DI FASE</a:t>
            </a:r>
            <a:r>
              <a:rPr lang="en-US" dirty="0" smtClean="0"/>
              <a:t/>
            </a:r>
            <a:br>
              <a:rPr lang="en-US" dirty="0" smtClean="0"/>
            </a:br>
            <a:endParaRPr lang="it-IT" sz="1800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16"/>
          </p:nvPr>
        </p:nvSpPr>
        <p:spPr>
          <a:xfrm>
            <a:off x="4559080" y="3124896"/>
            <a:ext cx="3195830" cy="128673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precisione </a:t>
            </a:r>
            <a:r>
              <a:rPr lang="it-IT" dirty="0" smtClean="0"/>
              <a:t>± 0.5 mm </a:t>
            </a:r>
            <a:r>
              <a:rPr lang="it-IT" dirty="0"/>
              <a:t>fino a 20 m</a:t>
            </a:r>
            <a:r>
              <a:rPr lang="it-IT" dirty="0" smtClean="0"/>
              <a:t> </a:t>
            </a:r>
            <a:r>
              <a:rPr lang="it-IT" dirty="0"/>
              <a:t>- ha una portata di circa 200 </a:t>
            </a:r>
            <a:r>
              <a:rPr lang="it-IT" dirty="0" smtClean="0"/>
              <a:t>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architettura, archeologia e </a:t>
            </a:r>
            <a:r>
              <a:rPr lang="it-IT" dirty="0" smtClean="0"/>
              <a:t>ambienti ipogei</a:t>
            </a:r>
            <a:endParaRPr lang="it-IT" dirty="0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7988383" y="2435924"/>
            <a:ext cx="3194968" cy="6858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TRIANGOLAZIONE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>
                <a:solidFill>
                  <a:schemeClr val="tx2"/>
                </a:solidFill>
              </a:rPr>
              <a:t>(LUCE LASER O STRUTTURATA)</a:t>
            </a:r>
            <a:endParaRPr lang="it-IT" sz="1800" dirty="0">
              <a:solidFill>
                <a:schemeClr val="tx2"/>
              </a:solidFill>
            </a:endParaRPr>
          </a:p>
        </p:txBody>
      </p:sp>
      <p:sp>
        <p:nvSpPr>
          <p:cNvPr id="8" name="Segnaposto testo 7"/>
          <p:cNvSpPr>
            <a:spLocks noGrp="1"/>
          </p:cNvSpPr>
          <p:nvPr>
            <p:ph type="body" sz="half" idx="17"/>
          </p:nvPr>
        </p:nvSpPr>
        <p:spPr>
          <a:xfrm>
            <a:off x="7988382" y="3121724"/>
            <a:ext cx="3346107" cy="128353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precisione da </a:t>
            </a:r>
            <a:r>
              <a:rPr lang="it-IT" dirty="0" smtClean="0"/>
              <a:t>0.05 </a:t>
            </a:r>
            <a:r>
              <a:rPr lang="it-IT" dirty="0"/>
              <a:t>a </a:t>
            </a:r>
            <a:r>
              <a:rPr lang="it-IT" dirty="0" smtClean="0"/>
              <a:t>0.1 </a:t>
            </a:r>
            <a:r>
              <a:rPr lang="it-IT" dirty="0"/>
              <a:t>mm </a:t>
            </a:r>
            <a:r>
              <a:rPr lang="it-IT" dirty="0" smtClean="0"/>
              <a:t>– portata fino </a:t>
            </a:r>
            <a:r>
              <a:rPr lang="it-IT" dirty="0"/>
              <a:t>a 1 </a:t>
            </a:r>
            <a:r>
              <a:rPr lang="it-IT" dirty="0" smtClean="0"/>
              <a:t>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statue, capitali, oggetti di design, </a:t>
            </a:r>
            <a:r>
              <a:rPr lang="it-IT" dirty="0" smtClean="0"/>
              <a:t>ecc...</a:t>
            </a:r>
            <a:endParaRPr lang="it-IT" dirty="0"/>
          </a:p>
        </p:txBody>
      </p:sp>
      <p:grpSp>
        <p:nvGrpSpPr>
          <p:cNvPr id="9" name="officeArt object"/>
          <p:cNvGrpSpPr/>
          <p:nvPr/>
        </p:nvGrpSpPr>
        <p:grpSpPr>
          <a:xfrm>
            <a:off x="4608392" y="4443650"/>
            <a:ext cx="3001121" cy="1739580"/>
            <a:chOff x="0" y="-1"/>
            <a:chExt cx="2705100" cy="1387477"/>
          </a:xfrm>
        </p:grpSpPr>
        <p:pic>
          <p:nvPicPr>
            <p:cNvPr id="10" name="Schermata 2017-04-01 alle 15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4056"/>
              <a:ext cx="1239410" cy="12088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naica 1 A-filtered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2608" t="2107" r="17109" b="6826"/>
            <a:stretch>
              <a:fillRect/>
            </a:stretch>
          </p:blipFill>
          <p:spPr>
            <a:xfrm>
              <a:off x="1301937" y="-1"/>
              <a:ext cx="1403163" cy="1212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Shape 1073741858"/>
            <p:cNvSpPr/>
            <p:nvPr/>
          </p:nvSpPr>
          <p:spPr>
            <a:xfrm>
              <a:off x="0" y="1238274"/>
              <a:ext cx="2704903" cy="1492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spcBef>
                  <a:spcPts val="500"/>
                </a:spcBef>
                <a:spcAft>
                  <a:spcPts val="500"/>
                </a:spcAft>
                <a:tabLst>
                  <a:tab pos="449580" algn="l"/>
                  <a:tab pos="899160" algn="l"/>
                  <a:tab pos="1348740" algn="l"/>
                  <a:tab pos="1798320" algn="l"/>
                  <a:tab pos="2247900" algn="l"/>
                  <a:tab pos="2697480" algn="l"/>
                </a:tabLst>
              </a:pPr>
              <a:endParaRPr lang="it-IT" sz="12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13" name="officeArt object"/>
          <p:cNvGrpSpPr/>
          <p:nvPr/>
        </p:nvGrpSpPr>
        <p:grpSpPr>
          <a:xfrm>
            <a:off x="1213590" y="4443650"/>
            <a:ext cx="3073754" cy="1739580"/>
            <a:chOff x="0" y="-1"/>
            <a:chExt cx="2741307" cy="1410337"/>
          </a:xfrm>
        </p:grpSpPr>
        <p:pic>
          <p:nvPicPr>
            <p:cNvPr id="14" name="Schermata 2017-04-01 alle 15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248"/>
            <a:stretch>
              <a:fillRect/>
            </a:stretch>
          </p:blipFill>
          <p:spPr>
            <a:xfrm>
              <a:off x="1461072" y="-1"/>
              <a:ext cx="1280235" cy="12300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Schermata 2017-04-01 alle 15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r="3726"/>
            <a:stretch>
              <a:fillRect/>
            </a:stretch>
          </p:blipFill>
          <p:spPr>
            <a:xfrm>
              <a:off x="0" y="-1"/>
              <a:ext cx="1399206" cy="12300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" name="Shape 1073741854"/>
            <p:cNvSpPr/>
            <p:nvPr/>
          </p:nvSpPr>
          <p:spPr>
            <a:xfrm>
              <a:off x="0" y="1261141"/>
              <a:ext cx="2704771" cy="1491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spcBef>
                  <a:spcPts val="500"/>
                </a:spcBef>
                <a:spcAft>
                  <a:spcPts val="500"/>
                </a:spcAft>
                <a:tabLst>
                  <a:tab pos="449580" algn="l"/>
                  <a:tab pos="899160" algn="l"/>
                  <a:tab pos="1348740" algn="l"/>
                  <a:tab pos="1798320" algn="l"/>
                  <a:tab pos="2247900" algn="l"/>
                  <a:tab pos="2697480" algn="l"/>
                </a:tabLst>
              </a:pPr>
              <a:endParaRPr lang="it-IT" sz="12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17" name="officeArt object"/>
          <p:cNvGrpSpPr/>
          <p:nvPr/>
        </p:nvGrpSpPr>
        <p:grpSpPr>
          <a:xfrm>
            <a:off x="7916918" y="4443650"/>
            <a:ext cx="3417572" cy="1739580"/>
            <a:chOff x="-12003" y="-1"/>
            <a:chExt cx="2704290" cy="1376511"/>
          </a:xfrm>
        </p:grpSpPr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6">
              <a:extLst/>
            </a:blip>
            <a:srcRect r="947" b="2224"/>
            <a:stretch>
              <a:fillRect/>
            </a:stretch>
          </p:blipFill>
          <p:spPr>
            <a:xfrm>
              <a:off x="-1" y="-1"/>
              <a:ext cx="1308620" cy="12210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" name="Schermata 2017-04-01 alle 14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5368" r="5880"/>
            <a:stretch>
              <a:fillRect/>
            </a:stretch>
          </p:blipFill>
          <p:spPr>
            <a:xfrm>
              <a:off x="1358651" y="-1"/>
              <a:ext cx="1333636" cy="12212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" name="Shape 1073741850"/>
            <p:cNvSpPr/>
            <p:nvPr/>
          </p:nvSpPr>
          <p:spPr>
            <a:xfrm>
              <a:off x="-12003" y="1221089"/>
              <a:ext cx="2704290" cy="1554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spcBef>
                  <a:spcPts val="500"/>
                </a:spcBef>
                <a:spcAft>
                  <a:spcPts val="500"/>
                </a:spcAft>
                <a:tabLst>
                  <a:tab pos="449580" algn="l"/>
                  <a:tab pos="899160" algn="l"/>
                  <a:tab pos="1348740" algn="l"/>
                  <a:tab pos="1798320" algn="l"/>
                  <a:tab pos="2247900" algn="l"/>
                  <a:tab pos="2697480" algn="l"/>
                </a:tabLst>
              </a:pPr>
              <a:endParaRPr lang="it-IT" sz="12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9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795794" y="1846555"/>
            <a:ext cx="3196899" cy="4217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GEOMETRIA EPIPOLARE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094411" y="1846555"/>
            <a:ext cx="4984672" cy="4217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Project Tango O SIMILARI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16"/>
          </p:nvPr>
        </p:nvSpPr>
        <p:spPr>
          <a:xfrm>
            <a:off x="6792088" y="2268309"/>
            <a:ext cx="3195830" cy="243093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Mapping</a:t>
            </a:r>
            <a:r>
              <a:rPr lang="it-IT" dirty="0"/>
              <a:t> ambientale per AR </a:t>
            </a:r>
            <a:r>
              <a:rPr lang="it-IT" dirty="0" smtClean="0"/>
              <a:t>(</a:t>
            </a:r>
            <a:r>
              <a:rPr lang="it-IT" dirty="0" err="1" smtClean="0"/>
              <a:t>Augmented</a:t>
            </a:r>
            <a:r>
              <a:rPr lang="it-IT" dirty="0" smtClean="0"/>
              <a:t> Reality) </a:t>
            </a:r>
            <a:r>
              <a:rPr lang="it-IT" dirty="0"/>
              <a:t>o MR </a:t>
            </a:r>
            <a:r>
              <a:rPr lang="it-IT" dirty="0" smtClean="0"/>
              <a:t>(Mixed Reality) </a:t>
            </a:r>
            <a:r>
              <a:rPr lang="it-IT" dirty="0"/>
              <a:t>o per creare un modello 3D di un interno di casa</a:t>
            </a:r>
            <a:endParaRPr lang="it-IT" dirty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3"/>
          </p:nvPr>
        </p:nvSpPr>
        <p:spPr>
          <a:xfrm>
            <a:off x="1795794" y="2268309"/>
            <a:ext cx="3208735" cy="8665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cap="none" dirty="0" smtClean="0"/>
              <a:t>I rilievi terrestri o aerei a basso costo, ottenuti da un insieme di fotografie, rendono queste tecnologie </a:t>
            </a:r>
            <a:r>
              <a:rPr lang="it-IT" sz="1400" b="1" cap="none" dirty="0" smtClean="0"/>
              <a:t>potenzialmente disponibili a tutti</a:t>
            </a:r>
            <a:endParaRPr lang="it-IT" sz="1400" b="1" cap="none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39" y="3230555"/>
            <a:ext cx="4505660" cy="1659548"/>
          </a:xfrm>
          <a:prstGeom prst="rect">
            <a:avLst/>
          </a:prstGeom>
        </p:spPr>
      </p:pic>
      <p:grpSp>
        <p:nvGrpSpPr>
          <p:cNvPr id="19" name="Gruppo 18"/>
          <p:cNvGrpSpPr/>
          <p:nvPr/>
        </p:nvGrpSpPr>
        <p:grpSpPr>
          <a:xfrm>
            <a:off x="6631826" y="3231811"/>
            <a:ext cx="3909841" cy="1658292"/>
            <a:chOff x="6216940" y="3230554"/>
            <a:chExt cx="3909841" cy="1658292"/>
          </a:xfrm>
        </p:grpSpPr>
        <p:pic>
          <p:nvPicPr>
            <p:cNvPr id="17" name="Schermata 2017-04-01 alle 15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216940" y="3230555"/>
              <a:ext cx="2080815" cy="16582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" name="Schermata 2017-04-01 alle 15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336735" y="3230554"/>
              <a:ext cx="1790046" cy="16582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" name="CasellaDiTesto 20"/>
          <p:cNvSpPr txBox="1"/>
          <p:nvPr/>
        </p:nvSpPr>
        <p:spPr>
          <a:xfrm>
            <a:off x="3293652" y="5301596"/>
            <a:ext cx="5601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Adeguato per BIM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Non è </a:t>
            </a:r>
            <a:r>
              <a:rPr lang="en-US" dirty="0" err="1" smtClean="0"/>
              <a:t>sufficientemente</a:t>
            </a:r>
            <a:r>
              <a:rPr lang="en-US" dirty="0" smtClean="0"/>
              <a:t> </a:t>
            </a:r>
            <a:r>
              <a:rPr lang="en-US" dirty="0" err="1" smtClean="0"/>
              <a:t>accurato</a:t>
            </a:r>
            <a:r>
              <a:rPr lang="en-US" dirty="0" smtClean="0"/>
              <a:t> per </a:t>
            </a:r>
            <a:r>
              <a:rPr lang="en-US" dirty="0" err="1" smtClean="0"/>
              <a:t>generare</a:t>
            </a:r>
            <a:r>
              <a:rPr lang="en-US" dirty="0" smtClean="0"/>
              <a:t> Advanced 3D (</a:t>
            </a:r>
            <a:r>
              <a:rPr lang="en-US" dirty="0" err="1" smtClean="0"/>
              <a:t>alcuni</a:t>
            </a:r>
            <a:r>
              <a:rPr lang="en-US" dirty="0" smtClean="0"/>
              <a:t> </a:t>
            </a:r>
            <a:r>
              <a:rPr lang="en-US" dirty="0" err="1" smtClean="0"/>
              <a:t>centimetri</a:t>
            </a:r>
            <a:r>
              <a:rPr lang="en-US" dirty="0" smtClean="0"/>
              <a:t>)</a:t>
            </a:r>
            <a:endParaRPr lang="it-IT" dirty="0"/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934960" y="186726"/>
            <a:ext cx="9905998" cy="13558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400" b="1" dirty="0"/>
              <a:t>PRIMO PASSO – AQUISIZIONE DEI DATI</a:t>
            </a:r>
            <a:br>
              <a:rPr lang="it-IT" sz="4400" b="1" dirty="0"/>
            </a:br>
            <a:r>
              <a:rPr lang="it-IT" sz="3100" dirty="0"/>
              <a:t>Il rilievo con gli strumenti </a:t>
            </a:r>
            <a:r>
              <a:rPr lang="it-IT" sz="3100" dirty="0" smtClean="0"/>
              <a:t>a basso costo</a:t>
            </a:r>
            <a:endParaRPr lang="it-IT" sz="3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4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build="p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35354" y="312303"/>
            <a:ext cx="10170795" cy="953900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ADVANCED 3D – PROCESSO DI MODELLAZIONE</a:t>
            </a:r>
            <a:endParaRPr lang="it-IT" dirty="0"/>
          </a:p>
        </p:txBody>
      </p:sp>
      <p:sp>
        <p:nvSpPr>
          <p:cNvPr id="6" name="Rectangle 32"/>
          <p:cNvSpPr>
            <a:spLocks/>
          </p:cNvSpPr>
          <p:nvPr/>
        </p:nvSpPr>
        <p:spPr bwMode="auto">
          <a:xfrm>
            <a:off x="7628079" y="3771293"/>
            <a:ext cx="3209925" cy="115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57200"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defTabSz="457200"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defTabSz="457200"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defTabSz="457200"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defTabSz="457200"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4572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9144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13716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18288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r>
              <a:rPr lang="it-IT" altLang="it-IT" sz="1800" dirty="0" smtClean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Poligoni 3D: 		</a:t>
            </a:r>
            <a:r>
              <a:rPr lang="it-IT" altLang="it-IT" sz="1800" b="1" dirty="0" smtClean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984.073</a:t>
            </a:r>
            <a:endParaRPr lang="it-IT" altLang="it-IT" sz="1800" b="1" dirty="0">
              <a:solidFill>
                <a:srgbClr val="424242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  <a:sym typeface="Century Gothic" panose="020B0502020202020204" pitchFamily="34" charset="0"/>
            </a:endParaRPr>
          </a:p>
          <a:p>
            <a:r>
              <a:rPr lang="it-IT" altLang="it-IT" sz="1800" dirty="0" err="1" smtClean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Layers</a:t>
            </a:r>
            <a:r>
              <a:rPr lang="it-IT" altLang="it-IT" sz="1800" dirty="0" smtClean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: 			</a:t>
            </a:r>
            <a:r>
              <a:rPr lang="it-IT" altLang="it-IT" sz="1800" b="1" dirty="0" smtClean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5660</a:t>
            </a:r>
            <a:endParaRPr lang="it-IT" altLang="it-IT" sz="1800" dirty="0">
              <a:solidFill>
                <a:srgbClr val="424242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  <a:sym typeface="Century Gothic" panose="020B0502020202020204" pitchFamily="34" charset="0"/>
            </a:endParaRPr>
          </a:p>
          <a:p>
            <a:r>
              <a:rPr lang="it-IT" altLang="it-IT" sz="1800" dirty="0" smtClean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Spazio HD: 		</a:t>
            </a:r>
            <a:r>
              <a:rPr lang="it-IT" altLang="it-IT" sz="1800" b="1" dirty="0" smtClean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64 MB</a:t>
            </a: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7628079" y="1882809"/>
            <a:ext cx="406518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457200"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defTabSz="457200"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defTabSz="457200"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defTabSz="457200"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defTabSz="457200"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4572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9144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13716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18288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r>
              <a:rPr lang="it-IT" altLang="it-IT" sz="2000" dirty="0" smtClean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Scansioni: 		</a:t>
            </a:r>
            <a:r>
              <a:rPr lang="it-IT" altLang="it-IT" sz="2000" b="1" dirty="0" smtClean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1123</a:t>
            </a:r>
            <a:br>
              <a:rPr lang="it-IT" altLang="it-IT" sz="2000" b="1" dirty="0" smtClean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</a:br>
            <a:r>
              <a:rPr lang="it-IT" altLang="it-IT" sz="2000" dirty="0" smtClean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Punti 3D		</a:t>
            </a:r>
            <a:r>
              <a:rPr lang="it-IT" altLang="it-IT" sz="2000" b="1" dirty="0" smtClean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∼ </a:t>
            </a:r>
            <a:r>
              <a:rPr lang="it-IT" altLang="it-IT" sz="2000" b="1" dirty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45.700.000.000</a:t>
            </a:r>
          </a:p>
          <a:p>
            <a:r>
              <a:rPr lang="it-IT" altLang="it-IT" sz="2000" dirty="0" smtClean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Spazio HD:		</a:t>
            </a:r>
            <a:r>
              <a:rPr lang="it-IT" altLang="it-IT" sz="2000" b="1" dirty="0" smtClean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360 </a:t>
            </a:r>
            <a:r>
              <a:rPr lang="it-IT" altLang="it-IT" sz="2000" b="1" dirty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GB</a:t>
            </a:r>
          </a:p>
          <a:p>
            <a:r>
              <a:rPr lang="it-IT" altLang="it-IT" sz="1200" dirty="0" smtClean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 </a:t>
            </a:r>
            <a:endParaRPr lang="it-IT" altLang="it-IT" sz="1200" dirty="0">
              <a:solidFill>
                <a:srgbClr val="424242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  <a:sym typeface="Century Gothic" panose="020B050202020202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935354" y="1176042"/>
            <a:ext cx="5620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cap="all" dirty="0" smtClean="0">
                <a:solidFill>
                  <a:schemeClr val="tx2"/>
                </a:solidFill>
              </a:rPr>
              <a:t>CASTELLO ROSSO DI </a:t>
            </a:r>
            <a:r>
              <a:rPr lang="en-US" sz="2400" cap="all" dirty="0">
                <a:solidFill>
                  <a:schemeClr val="tx2"/>
                </a:solidFill>
              </a:rPr>
              <a:t>Tripoli - </a:t>
            </a:r>
            <a:r>
              <a:rPr lang="en-US" sz="2400" cap="all" dirty="0" smtClean="0">
                <a:solidFill>
                  <a:schemeClr val="tx2"/>
                </a:solidFill>
              </a:rPr>
              <a:t>LIBIA</a:t>
            </a:r>
            <a:endParaRPr lang="it-IT" sz="2400" cap="all" dirty="0">
              <a:solidFill>
                <a:schemeClr val="tx2"/>
              </a:solidFill>
            </a:endParaRPr>
          </a:p>
        </p:txBody>
      </p:sp>
      <p:pic>
        <p:nvPicPr>
          <p:cNvPr id="8" name="Picture 55" descr="Immagine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9756">
            <a:off x="1143827" y="1637906"/>
            <a:ext cx="6973161" cy="4758231"/>
          </a:xfrm>
          <a:prstGeom prst="rect">
            <a:avLst/>
          </a:prstGeom>
          <a:noFill/>
          <a:ln>
            <a:noFill/>
          </a:ln>
          <a:effectLst>
            <a:outerShdw blurRad="38100" dist="317499" dir="2700000" algn="ctr" rotWithShape="0">
              <a:srgbClr val="808080">
                <a:alpha val="26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34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7573" y="489278"/>
            <a:ext cx="10810332" cy="652442"/>
          </a:xfrm>
        </p:spPr>
        <p:txBody>
          <a:bodyPr>
            <a:noAutofit/>
          </a:bodyPr>
          <a:lstStyle/>
          <a:p>
            <a:r>
              <a:rPr lang="it-IT" b="1" dirty="0"/>
              <a:t>ADVANCED 3D – PROCESSO DI MODELLAZIONE</a:t>
            </a:r>
            <a:endParaRPr lang="it-IT" dirty="0"/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1667465" y="3008920"/>
            <a:ext cx="1485578" cy="929201"/>
            <a:chOff x="90273" y="53268"/>
            <a:chExt cx="1970309" cy="1334349"/>
          </a:xfrm>
        </p:grpSpPr>
        <p:pic>
          <p:nvPicPr>
            <p:cNvPr id="9" name="Picture 5" descr="Schermata 2011-10-27 a 18.21.11-filtered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25" y="53268"/>
              <a:ext cx="1962957" cy="10540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" name="Rectangle 6"/>
            <p:cNvSpPr>
              <a:spLocks/>
            </p:cNvSpPr>
            <p:nvPr/>
          </p:nvSpPr>
          <p:spPr bwMode="auto">
            <a:xfrm>
              <a:off x="90273" y="1122433"/>
              <a:ext cx="1549890" cy="265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1pPr>
              <a:lvl2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2pPr>
              <a:lvl3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3pPr>
              <a:lvl4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4pPr>
              <a:lvl5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5pPr>
              <a:lvl6pPr marL="4572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6pPr>
              <a:lvl7pPr marL="9144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7pPr>
              <a:lvl8pPr marL="13716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8pPr>
              <a:lvl9pPr marL="18288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9pPr>
            </a:lstStyle>
            <a:p>
              <a:pPr algn="r"/>
              <a:r>
                <a:rPr lang="it-IT" altLang="it-IT" sz="1200" dirty="0" smtClean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Scansioni: </a:t>
              </a:r>
              <a:r>
                <a:rPr lang="it-IT" altLang="it-IT" sz="1200" b="1" dirty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1123</a:t>
              </a:r>
              <a:r>
                <a:rPr lang="it-IT" altLang="it-IT" sz="1200" dirty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 </a:t>
              </a:r>
            </a:p>
          </p:txBody>
        </p:sp>
      </p:grp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3439236" y="4707028"/>
            <a:ext cx="1864293" cy="1150035"/>
            <a:chOff x="137494" y="110709"/>
            <a:chExt cx="2471743" cy="1654555"/>
          </a:xfrm>
        </p:grpSpPr>
        <p:grpSp>
          <p:nvGrpSpPr>
            <p:cNvPr id="12" name="Group 8"/>
            <p:cNvGrpSpPr>
              <a:grpSpLocks/>
            </p:cNvGrpSpPr>
            <p:nvPr/>
          </p:nvGrpSpPr>
          <p:grpSpPr bwMode="auto">
            <a:xfrm>
              <a:off x="202248" y="110709"/>
              <a:ext cx="1739948" cy="1045402"/>
              <a:chOff x="202248" y="110709"/>
              <a:chExt cx="1739948" cy="1045402"/>
            </a:xfrm>
          </p:grpSpPr>
          <p:pic>
            <p:nvPicPr>
              <p:cNvPr id="14" name="Picture 9" descr="Immagine 6-filtered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029" y="110709"/>
                <a:ext cx="1640167" cy="1045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10" descr="Immagine 12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3871" y="181385"/>
                <a:ext cx="853284" cy="8486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Rectangle 11"/>
              <p:cNvSpPr>
                <a:spLocks/>
              </p:cNvSpPr>
              <p:nvPr/>
            </p:nvSpPr>
            <p:spPr bwMode="auto">
              <a:xfrm>
                <a:off x="202248" y="583449"/>
                <a:ext cx="885748" cy="2755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lvl1pPr defTabSz="584200">
                  <a:defRPr sz="38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1pPr>
                <a:lvl2pPr defTabSz="584200">
                  <a:defRPr sz="38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2pPr>
                <a:lvl3pPr defTabSz="584200">
                  <a:defRPr sz="38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3pPr>
                <a:lvl4pPr defTabSz="584200">
                  <a:defRPr sz="38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4pPr>
                <a:lvl5pPr defTabSz="584200">
                  <a:defRPr sz="38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5pPr>
                <a:lvl6pPr marL="457200" indent="13716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6pPr>
                <a:lvl7pPr marL="914400" indent="13716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7pPr>
                <a:lvl8pPr marL="1371600" indent="13716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8pPr>
                <a:lvl9pPr marL="1828800" indent="13716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38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9pPr>
              </a:lstStyle>
              <a:p>
                <a:r>
                  <a:rPr lang="it-IT" altLang="it-IT" sz="700" b="1">
                    <a:latin typeface="Century Gothic" panose="020B0502020202020204" pitchFamily="34" charset="0"/>
                    <a:ea typeface="Century Gothic" panose="020B0502020202020204" pitchFamily="34" charset="0"/>
                    <a:cs typeface="Century Gothic" panose="020B0502020202020204" pitchFamily="34" charset="0"/>
                    <a:sym typeface="Century Gothic" panose="020B0502020202020204" pitchFamily="34" charset="0"/>
                  </a:rPr>
                  <a:t>X Y Z</a:t>
                </a:r>
              </a:p>
              <a:p>
                <a:r>
                  <a:rPr lang="it-IT" altLang="it-IT" sz="700" b="1">
                    <a:latin typeface="Century Gothic" panose="020B0502020202020204" pitchFamily="34" charset="0"/>
                    <a:ea typeface="Century Gothic" panose="020B0502020202020204" pitchFamily="34" charset="0"/>
                    <a:cs typeface="Century Gothic" panose="020B0502020202020204" pitchFamily="34" charset="0"/>
                    <a:sym typeface="Century Gothic" panose="020B0502020202020204" pitchFamily="34" charset="0"/>
                  </a:rPr>
                  <a:t>globale</a:t>
                </a:r>
              </a:p>
            </p:txBody>
          </p:sp>
        </p:grpSp>
        <p:sp>
          <p:nvSpPr>
            <p:cNvPr id="13" name="Rectangle 12"/>
            <p:cNvSpPr>
              <a:spLocks/>
            </p:cNvSpPr>
            <p:nvPr/>
          </p:nvSpPr>
          <p:spPr bwMode="auto">
            <a:xfrm>
              <a:off x="137494" y="1233906"/>
              <a:ext cx="2471743" cy="531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1pPr>
              <a:lvl2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2pPr>
              <a:lvl3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3pPr>
              <a:lvl4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4pPr>
              <a:lvl5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5pPr>
              <a:lvl6pPr marL="4572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6pPr>
              <a:lvl7pPr marL="9144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7pPr>
              <a:lvl8pPr marL="13716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8pPr>
              <a:lvl9pPr marL="18288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9pPr>
            </a:lstStyle>
            <a:p>
              <a:r>
                <a:rPr lang="it-IT" altLang="it-IT" sz="1200" dirty="0" smtClean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Punti 3D </a:t>
              </a:r>
              <a:r>
                <a:rPr lang="it-IT" altLang="it-IT" sz="1200" dirty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∼ 45.700.000.000</a:t>
              </a:r>
            </a:p>
            <a:p>
              <a:r>
                <a:rPr lang="it-IT" altLang="it-IT" sz="1200" dirty="0" smtClean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Spazio HD: </a:t>
              </a:r>
              <a:r>
                <a:rPr lang="it-IT" altLang="it-IT" sz="1200" dirty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360 GB</a:t>
              </a:r>
            </a:p>
          </p:txBody>
        </p:sp>
      </p:grpSp>
      <p:grpSp>
        <p:nvGrpSpPr>
          <p:cNvPr id="17" name="Group 13"/>
          <p:cNvGrpSpPr>
            <a:grpSpLocks/>
          </p:cNvGrpSpPr>
          <p:nvPr/>
        </p:nvGrpSpPr>
        <p:grpSpPr bwMode="auto">
          <a:xfrm>
            <a:off x="852465" y="4436580"/>
            <a:ext cx="1463269" cy="1143070"/>
            <a:chOff x="0" y="0"/>
            <a:chExt cx="1940561" cy="1643453"/>
          </a:xfrm>
        </p:grpSpPr>
        <p:pic>
          <p:nvPicPr>
            <p:cNvPr id="18" name="Picture 14" descr="Schermata 2011-10-27 a 18.18.27-filtered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40561" cy="1092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9" name="Rectangle 15"/>
            <p:cNvSpPr>
              <a:spLocks/>
            </p:cNvSpPr>
            <p:nvPr/>
          </p:nvSpPr>
          <p:spPr bwMode="auto">
            <a:xfrm>
              <a:off x="246906" y="1112445"/>
              <a:ext cx="1383944" cy="5310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1pPr>
              <a:lvl2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2pPr>
              <a:lvl3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3pPr>
              <a:lvl4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4pPr>
              <a:lvl5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5pPr>
              <a:lvl6pPr marL="4572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6pPr>
              <a:lvl7pPr marL="9144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7pPr>
              <a:lvl8pPr marL="13716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8pPr>
              <a:lvl9pPr marL="18288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9pPr>
            </a:lstStyle>
            <a:p>
              <a:r>
                <a:rPr lang="it-IT" sz="1200" dirty="0" smtClean="0">
                  <a:solidFill>
                    <a:srgbClr val="424242"/>
                  </a:solidFill>
                  <a:latin typeface="Century Gothic" panose="020B0502020202020204" pitchFamily="34" charset="0"/>
                  <a:sym typeface="Century Gothic" panose="020B0502020202020204" pitchFamily="34" charset="0"/>
                </a:rPr>
                <a:t>Poligonali</a:t>
              </a:r>
              <a:r>
                <a:rPr lang="it-IT" sz="1200" b="1" dirty="0" smtClean="0">
                  <a:solidFill>
                    <a:srgbClr val="424242"/>
                  </a:solidFill>
                  <a:latin typeface="Century Gothic" panose="020B0502020202020204" pitchFamily="34" charset="0"/>
                  <a:sym typeface="Century Gothic" panose="020B0502020202020204" pitchFamily="34" charset="0"/>
                </a:rPr>
                <a:t>: 5</a:t>
              </a:r>
              <a:r>
                <a:rPr lang="it-IT" altLang="it-IT" sz="1200" b="1" dirty="0" smtClean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5</a:t>
              </a:r>
              <a:r>
                <a:rPr lang="it-IT" altLang="it-IT" sz="1200" dirty="0" smtClean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 </a:t>
              </a:r>
              <a:endParaRPr lang="it-IT" altLang="it-IT" sz="1200" dirty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endParaRPr>
            </a:p>
            <a:p>
              <a:r>
                <a:rPr lang="it-IT" altLang="it-IT" sz="1200" dirty="0" smtClean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Target: </a:t>
              </a:r>
              <a:r>
                <a:rPr lang="it-IT" altLang="it-IT" sz="1200" b="1" dirty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1252</a:t>
              </a:r>
              <a:r>
                <a:rPr lang="it-IT" altLang="it-IT" sz="1200" dirty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 </a:t>
              </a:r>
            </a:p>
          </p:txBody>
        </p:sp>
      </p:grpSp>
      <p:grpSp>
        <p:nvGrpSpPr>
          <p:cNvPr id="20" name="Group 16"/>
          <p:cNvGrpSpPr>
            <a:grpSpLocks/>
          </p:cNvGrpSpPr>
          <p:nvPr/>
        </p:nvGrpSpPr>
        <p:grpSpPr bwMode="auto">
          <a:xfrm>
            <a:off x="5332534" y="2886803"/>
            <a:ext cx="2513017" cy="1089759"/>
            <a:chOff x="1486540" y="1735760"/>
            <a:chExt cx="3330667" cy="1567852"/>
          </a:xfrm>
        </p:grpSpPr>
        <p:pic>
          <p:nvPicPr>
            <p:cNvPr id="21" name="Picture 17" descr="Schermata 2011-10-27 a 18.32.33-filtered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6540" y="1735760"/>
              <a:ext cx="2552700" cy="1224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2" name="Rectangle 18"/>
            <p:cNvSpPr>
              <a:spLocks/>
            </p:cNvSpPr>
            <p:nvPr/>
          </p:nvSpPr>
          <p:spPr bwMode="auto">
            <a:xfrm>
              <a:off x="1537328" y="2772248"/>
              <a:ext cx="3279879" cy="531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1pPr>
              <a:lvl2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2pPr>
              <a:lvl3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3pPr>
              <a:lvl4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4pPr>
              <a:lvl5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5pPr>
              <a:lvl6pPr marL="4572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6pPr>
              <a:lvl7pPr marL="9144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7pPr>
              <a:lvl8pPr marL="13716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8pPr>
              <a:lvl9pPr marL="18288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9pPr>
            </a:lstStyle>
            <a:p>
              <a:r>
                <a:rPr lang="it-IT" altLang="it-IT" sz="1200" dirty="0" smtClean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Segmentazioni Principali: </a:t>
              </a:r>
              <a:r>
                <a:rPr lang="it-IT" altLang="it-IT" sz="1200" b="1" dirty="0" smtClean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1018</a:t>
              </a:r>
              <a:endParaRPr lang="it-IT" altLang="it-IT" sz="1200" b="1" dirty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endParaRPr>
            </a:p>
            <a:p>
              <a:r>
                <a:rPr lang="it-IT" altLang="it-IT" sz="1200" dirty="0" smtClean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Segmentazioni Secondarie: </a:t>
              </a:r>
              <a:r>
                <a:rPr lang="it-IT" altLang="it-IT" sz="1200" b="1" dirty="0" smtClean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5802</a:t>
              </a:r>
              <a:endParaRPr lang="it-IT" altLang="it-IT" sz="1200" dirty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endParaRPr>
            </a:p>
          </p:txBody>
        </p:sp>
      </p:grpSp>
      <p:grpSp>
        <p:nvGrpSpPr>
          <p:cNvPr id="23" name="Group 19"/>
          <p:cNvGrpSpPr>
            <a:grpSpLocks/>
          </p:cNvGrpSpPr>
          <p:nvPr/>
        </p:nvGrpSpPr>
        <p:grpSpPr bwMode="auto">
          <a:xfrm>
            <a:off x="7289240" y="4827264"/>
            <a:ext cx="1587339" cy="1106609"/>
            <a:chOff x="9153230" y="3736582"/>
            <a:chExt cx="2104409" cy="1590744"/>
          </a:xfrm>
        </p:grpSpPr>
        <p:sp>
          <p:nvSpPr>
            <p:cNvPr id="24" name="Rectangle 20"/>
            <p:cNvSpPr>
              <a:spLocks/>
            </p:cNvSpPr>
            <p:nvPr/>
          </p:nvSpPr>
          <p:spPr bwMode="auto">
            <a:xfrm>
              <a:off x="9153230" y="5061870"/>
              <a:ext cx="1287856" cy="265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1pPr>
              <a:lvl2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2pPr>
              <a:lvl3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3pPr>
              <a:lvl4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4pPr>
              <a:lvl5pPr defTabSz="457200"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5pPr>
              <a:lvl6pPr marL="4572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6pPr>
              <a:lvl7pPr marL="9144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7pPr>
              <a:lvl8pPr marL="13716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8pPr>
              <a:lvl9pPr marL="18288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defRPr>
              </a:lvl9pPr>
            </a:lstStyle>
            <a:p>
              <a:pPr algn="r"/>
              <a:r>
                <a:rPr lang="it-IT" altLang="it-IT" sz="1200" dirty="0" smtClean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Stanze: </a:t>
              </a:r>
              <a:r>
                <a:rPr lang="it-IT" altLang="it-IT" sz="1200" b="1" dirty="0" smtClean="0">
                  <a:solidFill>
                    <a:srgbClr val="424242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  <a:sym typeface="Century Gothic" panose="020B0502020202020204" pitchFamily="34" charset="0"/>
                </a:rPr>
                <a:t>1018 </a:t>
              </a:r>
              <a:endParaRPr lang="it-IT" altLang="it-IT" sz="1200" dirty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endParaRPr>
            </a:p>
          </p:txBody>
        </p:sp>
        <p:pic>
          <p:nvPicPr>
            <p:cNvPr id="25" name="Picture 21" descr="Schermata 2011-10-27 a 18.32.38-filtered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3739" y="3736582"/>
              <a:ext cx="1993900" cy="1325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8" name="Rectangle 32"/>
          <p:cNvSpPr>
            <a:spLocks/>
          </p:cNvSpPr>
          <p:nvPr/>
        </p:nvSpPr>
        <p:spPr bwMode="auto">
          <a:xfrm>
            <a:off x="8910130" y="3872454"/>
            <a:ext cx="1713987" cy="115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57200"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defTabSz="457200"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defTabSz="457200"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defTabSz="457200"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defTabSz="457200"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4572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9144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13716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1828800" indent="1371600" algn="ctr" defTabSz="45720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r>
              <a:rPr lang="it-IT" altLang="it-IT" sz="1200" dirty="0" smtClean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Poligoni 3D: </a:t>
            </a:r>
            <a:r>
              <a:rPr lang="it-IT" altLang="it-IT" sz="1200" b="1" dirty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984.073</a:t>
            </a:r>
          </a:p>
          <a:p>
            <a:r>
              <a:rPr lang="it-IT" altLang="it-IT" sz="1200" dirty="0" err="1" smtClean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Layer</a:t>
            </a:r>
            <a:r>
              <a:rPr lang="it-IT" altLang="it-IT" sz="1200" dirty="0" smtClean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: </a:t>
            </a:r>
            <a:r>
              <a:rPr lang="it-IT" altLang="it-IT" sz="1200" b="1" dirty="0" smtClean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5660</a:t>
            </a:r>
            <a:endParaRPr lang="it-IT" altLang="it-IT" sz="1200" dirty="0">
              <a:solidFill>
                <a:srgbClr val="424242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  <a:sym typeface="Century Gothic" panose="020B0502020202020204" pitchFamily="34" charset="0"/>
            </a:endParaRPr>
          </a:p>
          <a:p>
            <a:r>
              <a:rPr lang="it-IT" altLang="it-IT" sz="1200" dirty="0" smtClean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Spazio HD: </a:t>
            </a:r>
            <a:r>
              <a:rPr lang="it-IT" altLang="it-IT" sz="1200" b="1" dirty="0" smtClean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64 MB</a:t>
            </a:r>
          </a:p>
          <a:p>
            <a:r>
              <a:rPr lang="it-IT" altLang="it-IT" sz="1200" b="1" dirty="0" smtClean="0">
                <a:solidFill>
                  <a:srgbClr val="42424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Century Gothic" panose="020B0502020202020204" pitchFamily="34" charset="0"/>
              </a:rPr>
              <a:t>(5625 volte &lt; a 360 GB)</a:t>
            </a:r>
            <a:endParaRPr lang="it-IT" altLang="it-IT" sz="1200" b="1" dirty="0">
              <a:solidFill>
                <a:srgbClr val="424242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  <a:sym typeface="Century Gothic" panose="020B0502020202020204" pitchFamily="34" charset="0"/>
            </a:endParaRPr>
          </a:p>
        </p:txBody>
      </p:sp>
      <p:pic>
        <p:nvPicPr>
          <p:cNvPr id="39" name="Picture 26" descr="t1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432" y="1657519"/>
            <a:ext cx="4591459" cy="245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CasellaDiTesto 26"/>
          <p:cNvSpPr txBox="1"/>
          <p:nvPr/>
        </p:nvSpPr>
        <p:spPr>
          <a:xfrm>
            <a:off x="967573" y="1171463"/>
            <a:ext cx="5972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cap="all" dirty="0">
                <a:solidFill>
                  <a:schemeClr val="tx2"/>
                </a:solidFill>
              </a:rPr>
              <a:t>CASTELLO ROSSO DI Tripoli - LIBIA</a:t>
            </a:r>
            <a:endParaRPr lang="it-IT" sz="2400" cap="all" dirty="0">
              <a:solidFill>
                <a:schemeClr val="tx2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53" y="4756153"/>
            <a:ext cx="1369068" cy="1027266"/>
          </a:xfrm>
          <a:prstGeom prst="rect">
            <a:avLst/>
          </a:prstGeom>
        </p:spPr>
      </p:pic>
      <p:sp>
        <p:nvSpPr>
          <p:cNvPr id="26" name="AutoShape 25"/>
          <p:cNvSpPr>
            <a:spLocks/>
          </p:cNvSpPr>
          <p:nvPr/>
        </p:nvSpPr>
        <p:spPr bwMode="auto">
          <a:xfrm>
            <a:off x="852465" y="3797629"/>
            <a:ext cx="8189935" cy="1128460"/>
          </a:xfrm>
          <a:custGeom>
            <a:avLst/>
            <a:gdLst>
              <a:gd name="T0" fmla="*/ 10800 w 21600"/>
              <a:gd name="T1" fmla="+- 0 10037 2342"/>
              <a:gd name="T2" fmla="*/ 10037 h 15390"/>
              <a:gd name="T3" fmla="*/ 10800 w 21600"/>
              <a:gd name="T4" fmla="+- 0 10037 2342"/>
              <a:gd name="T5" fmla="*/ 10037 h 15390"/>
              <a:gd name="T6" fmla="*/ 10800 w 21600"/>
              <a:gd name="T7" fmla="+- 0 10037 2342"/>
              <a:gd name="T8" fmla="*/ 10037 h 15390"/>
              <a:gd name="T9" fmla="*/ 10800 w 21600"/>
              <a:gd name="T10" fmla="+- 0 10037 2342"/>
              <a:gd name="T11" fmla="*/ 10037 h 15390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15390">
                <a:moveTo>
                  <a:pt x="0" y="8813"/>
                </a:moveTo>
                <a:cubicBezTo>
                  <a:pt x="0" y="8813"/>
                  <a:pt x="1555" y="-2342"/>
                  <a:pt x="3936" y="4308"/>
                </a:cubicBezTo>
                <a:cubicBezTo>
                  <a:pt x="5899" y="9792"/>
                  <a:pt x="5783" y="15276"/>
                  <a:pt x="7940" y="12338"/>
                </a:cubicBezTo>
                <a:cubicBezTo>
                  <a:pt x="11250" y="7832"/>
                  <a:pt x="10137" y="8323"/>
                  <a:pt x="12702" y="4113"/>
                </a:cubicBezTo>
                <a:cubicBezTo>
                  <a:pt x="14241" y="1588"/>
                  <a:pt x="14544" y="10022"/>
                  <a:pt x="16959" y="14688"/>
                </a:cubicBezTo>
                <a:cubicBezTo>
                  <a:pt x="19324" y="19258"/>
                  <a:pt x="21600" y="0"/>
                  <a:pt x="21600" y="0"/>
                </a:cubicBezTo>
              </a:path>
            </a:pathLst>
          </a:custGeom>
          <a:noFill/>
          <a:ln w="3175" cap="flat" cmpd="sng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1985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4696" y="222020"/>
            <a:ext cx="10515600" cy="1058708"/>
          </a:xfrm>
        </p:spPr>
        <p:txBody>
          <a:bodyPr/>
          <a:lstStyle/>
          <a:p>
            <a:r>
              <a:rPr lang="it-IT" b="1" dirty="0" smtClean="0"/>
              <a:t>ADVANCED 3D - CARATTERISTICHE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97280" y="1845733"/>
            <a:ext cx="10789920" cy="1078441"/>
          </a:xfrm>
        </p:spPr>
        <p:txBody>
          <a:bodyPr>
            <a:normAutofit fontScale="77500" lnSpcReduction="20000"/>
          </a:bodyPr>
          <a:lstStyle/>
          <a:p>
            <a:r>
              <a:rPr lang="it-IT" b="1" dirty="0">
                <a:solidFill>
                  <a:schemeClr val="tx2"/>
                </a:solidFill>
              </a:rPr>
              <a:t>LIM </a:t>
            </a:r>
            <a:r>
              <a:rPr lang="it-IT" b="1" dirty="0" smtClean="0">
                <a:solidFill>
                  <a:schemeClr val="tx2"/>
                </a:solidFill>
              </a:rPr>
              <a:t>- Lidar </a:t>
            </a:r>
            <a:r>
              <a:rPr lang="it-IT" b="1" dirty="0">
                <a:solidFill>
                  <a:schemeClr val="tx2"/>
                </a:solidFill>
              </a:rPr>
              <a:t>I</a:t>
            </a:r>
            <a:r>
              <a:rPr lang="it-IT" b="1" dirty="0" smtClean="0">
                <a:solidFill>
                  <a:schemeClr val="tx2"/>
                </a:solidFill>
              </a:rPr>
              <a:t>nformation </a:t>
            </a:r>
            <a:r>
              <a:rPr lang="it-IT" b="1" dirty="0">
                <a:solidFill>
                  <a:schemeClr val="tx2"/>
                </a:solidFill>
              </a:rPr>
              <a:t>M</a:t>
            </a:r>
            <a:r>
              <a:rPr lang="it-IT" b="1" dirty="0" smtClean="0">
                <a:solidFill>
                  <a:schemeClr val="tx2"/>
                </a:solidFill>
              </a:rPr>
              <a:t>odel: </a:t>
            </a:r>
            <a:r>
              <a:rPr lang="it-IT" dirty="0" smtClean="0"/>
              <a:t>riproduce </a:t>
            </a:r>
            <a:r>
              <a:rPr lang="it-IT" dirty="0"/>
              <a:t>fedelmente la realtà </a:t>
            </a:r>
            <a:r>
              <a:rPr lang="it-IT" dirty="0" smtClean="0"/>
              <a:t>e permette </a:t>
            </a:r>
            <a:r>
              <a:rPr lang="it-IT" dirty="0"/>
              <a:t>di implementare le capacità metrologiche </a:t>
            </a:r>
            <a:r>
              <a:rPr lang="it-IT" dirty="0" smtClean="0"/>
              <a:t>(indagini fuori piombo</a:t>
            </a:r>
            <a:r>
              <a:rPr lang="it-IT" dirty="0"/>
              <a:t>, sporgenze, depressioni, </a:t>
            </a:r>
            <a:r>
              <a:rPr lang="it-IT" dirty="0" smtClean="0"/>
              <a:t>irregolarità delle pareti e </a:t>
            </a:r>
            <a:r>
              <a:rPr lang="it-IT" dirty="0"/>
              <a:t>del </a:t>
            </a:r>
            <a:r>
              <a:rPr lang="it-IT" dirty="0" smtClean="0"/>
              <a:t>pavimento) </a:t>
            </a:r>
            <a:r>
              <a:rPr lang="it-IT" dirty="0"/>
              <a:t>e la possibilità di monitorare la geometria nel tempo</a:t>
            </a:r>
            <a:endParaRPr lang="en-US" dirty="0"/>
          </a:p>
          <a:p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293" y="2805870"/>
            <a:ext cx="6291797" cy="3375287"/>
          </a:xfrm>
          <a:prstGeom prst="rect">
            <a:avLst/>
          </a:prstGeom>
        </p:spPr>
      </p:pic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7625443" y="2805870"/>
            <a:ext cx="2971849" cy="3411060"/>
            <a:chOff x="0" y="0"/>
            <a:chExt cx="6350569" cy="7289625"/>
          </a:xfrm>
        </p:grpSpPr>
        <p:pic>
          <p:nvPicPr>
            <p:cNvPr id="11" name="Picture 9" descr="Schermata 2017-05-22 alle 18.35.48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3" t="5586" r="3020" b="4636"/>
            <a:stretch>
              <a:fillRect/>
            </a:stretch>
          </p:blipFill>
          <p:spPr bwMode="auto">
            <a:xfrm>
              <a:off x="0" y="0"/>
              <a:ext cx="6160095" cy="2999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2" name="Picture 10" descr="Schermata 2017-05-22 alle 18.37.2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1917"/>
              <a:ext cx="2932771" cy="4137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3" name="Picture 11" descr="Schermata 2017-05-23 alle 12.45.47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4671" y="3460012"/>
              <a:ext cx="3201727" cy="1911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14" name="Rectangle 12"/>
            <p:cNvSpPr>
              <a:spLocks/>
            </p:cNvSpPr>
            <p:nvPr/>
          </p:nvSpPr>
          <p:spPr bwMode="auto">
            <a:xfrm>
              <a:off x="2678602" y="5953031"/>
              <a:ext cx="3671967" cy="755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eaLnBrk="0">
                <a:defRPr sz="5000">
                  <a:solidFill>
                    <a:srgbClr val="000000"/>
                  </a:solidFill>
                  <a:latin typeface="Helvetica Light" pitchFamily="4" charset="0"/>
                  <a:ea typeface="Helvetica Light" pitchFamily="4" charset="0"/>
                  <a:cs typeface="Helvetica Light" pitchFamily="4" charset="0"/>
                  <a:sym typeface="Helvetica Light" pitchFamily="4" charset="0"/>
                </a:defRPr>
              </a:lvl1pPr>
              <a:lvl2pPr marL="37931725" indent="-37474525" eaLnBrk="0">
                <a:defRPr sz="5000">
                  <a:solidFill>
                    <a:srgbClr val="000000"/>
                  </a:solidFill>
                  <a:latin typeface="Helvetica Light" pitchFamily="4" charset="0"/>
                  <a:ea typeface="Helvetica Light" pitchFamily="4" charset="0"/>
                  <a:cs typeface="Helvetica Light" pitchFamily="4" charset="0"/>
                  <a:sym typeface="Helvetica Light" pitchFamily="4" charset="0"/>
                </a:defRPr>
              </a:lvl2pPr>
              <a:lvl3pPr eaLnBrk="0">
                <a:defRPr sz="5000">
                  <a:solidFill>
                    <a:srgbClr val="000000"/>
                  </a:solidFill>
                  <a:latin typeface="Helvetica Light" pitchFamily="4" charset="0"/>
                  <a:ea typeface="Helvetica Light" pitchFamily="4" charset="0"/>
                  <a:cs typeface="Helvetica Light" pitchFamily="4" charset="0"/>
                  <a:sym typeface="Helvetica Light" pitchFamily="4" charset="0"/>
                </a:defRPr>
              </a:lvl3pPr>
              <a:lvl4pPr eaLnBrk="0">
                <a:defRPr sz="5000">
                  <a:solidFill>
                    <a:srgbClr val="000000"/>
                  </a:solidFill>
                  <a:latin typeface="Helvetica Light" pitchFamily="4" charset="0"/>
                  <a:ea typeface="Helvetica Light" pitchFamily="4" charset="0"/>
                  <a:cs typeface="Helvetica Light" pitchFamily="4" charset="0"/>
                  <a:sym typeface="Helvetica Light" pitchFamily="4" charset="0"/>
                </a:defRPr>
              </a:lvl4pPr>
              <a:lvl5pPr eaLnBrk="0">
                <a:defRPr sz="5000">
                  <a:solidFill>
                    <a:srgbClr val="000000"/>
                  </a:solidFill>
                  <a:latin typeface="Helvetica Light" pitchFamily="4" charset="0"/>
                  <a:ea typeface="Helvetica Light" pitchFamily="4" charset="0"/>
                  <a:cs typeface="Helvetica Light" pitchFamily="4" charset="0"/>
                  <a:sym typeface="Helvetica Light" pitchFamily="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pitchFamily="4" charset="0"/>
                  <a:ea typeface="Helvetica Light" pitchFamily="4" charset="0"/>
                  <a:cs typeface="Helvetica Light" pitchFamily="4" charset="0"/>
                  <a:sym typeface="Helvetica Light" pitchFamily="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pitchFamily="4" charset="0"/>
                  <a:ea typeface="Helvetica Light" pitchFamily="4" charset="0"/>
                  <a:cs typeface="Helvetica Light" pitchFamily="4" charset="0"/>
                  <a:sym typeface="Helvetica Light" pitchFamily="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pitchFamily="4" charset="0"/>
                  <a:ea typeface="Helvetica Light" pitchFamily="4" charset="0"/>
                  <a:cs typeface="Helvetica Light" pitchFamily="4" charset="0"/>
                  <a:sym typeface="Helvetica Light" pitchFamily="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5000">
                  <a:solidFill>
                    <a:srgbClr val="000000"/>
                  </a:solidFill>
                  <a:latin typeface="Helvetica Light" pitchFamily="4" charset="0"/>
                  <a:ea typeface="Helvetica Light" pitchFamily="4" charset="0"/>
                  <a:cs typeface="Helvetica Light" pitchFamily="4" charset="0"/>
                  <a:sym typeface="Helvetica Light" pitchFamily="4" charset="0"/>
                </a:defRPr>
              </a:lvl9pPr>
            </a:lstStyle>
            <a:p>
              <a:pPr algn="l" defTabSz="914400" eaLnBrk="1">
                <a:lnSpc>
                  <a:spcPct val="85000"/>
                </a:lnSpc>
              </a:pPr>
              <a:r>
                <a:rPr lang="it-IT" altLang="it-IT" sz="1600" dirty="0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www.virtualgeo.eu</a:t>
              </a:r>
            </a:p>
          </p:txBody>
        </p:sp>
      </p:grpSp>
      <p:sp>
        <p:nvSpPr>
          <p:cNvPr id="15" name="CasellaDiTesto 14"/>
          <p:cNvSpPr txBox="1"/>
          <p:nvPr/>
        </p:nvSpPr>
        <p:spPr>
          <a:xfrm>
            <a:off x="10580147" y="2965236"/>
            <a:ext cx="1680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chemeClr val="tx2"/>
                </a:solidFill>
              </a:rPr>
              <a:t>Validazione</a:t>
            </a:r>
          </a:p>
          <a:p>
            <a:r>
              <a:rPr lang="it-IT" sz="2000" b="1" dirty="0" smtClean="0">
                <a:solidFill>
                  <a:schemeClr val="tx2"/>
                </a:solidFill>
              </a:rPr>
              <a:t>Modello 3D</a:t>
            </a:r>
            <a:endParaRPr lang="it-IT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31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71550" y="98425"/>
            <a:ext cx="10515600" cy="1325563"/>
          </a:xfrm>
        </p:spPr>
        <p:txBody>
          <a:bodyPr/>
          <a:lstStyle/>
          <a:p>
            <a:r>
              <a:rPr lang="it-IT" b="1" dirty="0"/>
              <a:t>ADVANCED 3D - CARATTERISTICHE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1259416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PDM - </a:t>
            </a:r>
            <a:r>
              <a:rPr lang="en-US" b="1" dirty="0">
                <a:solidFill>
                  <a:schemeClr val="tx2"/>
                </a:solidFill>
              </a:rPr>
              <a:t>Photo 3D </a:t>
            </a:r>
            <a:r>
              <a:rPr lang="en-US" b="1" dirty="0" smtClean="0">
                <a:solidFill>
                  <a:schemeClr val="tx2"/>
                </a:solidFill>
              </a:rPr>
              <a:t>Model: </a:t>
            </a:r>
            <a:r>
              <a:rPr lang="it-IT" dirty="0"/>
              <a:t>su </a:t>
            </a:r>
            <a:r>
              <a:rPr lang="it-IT" dirty="0" smtClean="0"/>
              <a:t>manufatti </a:t>
            </a:r>
            <a:r>
              <a:rPr lang="it-IT" dirty="0"/>
              <a:t>storici e artistici è importante la corretta associazione di proprietà cromatiche e </a:t>
            </a:r>
            <a:r>
              <a:rPr lang="it-IT" dirty="0" smtClean="0"/>
              <a:t>dei materiali sulla </a:t>
            </a:r>
            <a:r>
              <a:rPr lang="it-IT" dirty="0"/>
              <a:t>rappresentazione tridimensionale, consentendo di effettuare </a:t>
            </a:r>
            <a:r>
              <a:rPr lang="it-IT" b="1" dirty="0"/>
              <a:t>indagini metriche </a:t>
            </a:r>
            <a:r>
              <a:rPr lang="it-IT" b="1" dirty="0" smtClean="0"/>
              <a:t>e/o segmentazioni aggiuntive </a:t>
            </a:r>
            <a:r>
              <a:rPr lang="it-IT" dirty="0"/>
              <a:t>per associare informazioni di diversa natura quali: aspetto materico, deterioramento, </a:t>
            </a:r>
            <a:r>
              <a:rPr lang="it-IT" dirty="0" smtClean="0"/>
              <a:t>cedimenti, stratigrafia </a:t>
            </a:r>
            <a:r>
              <a:rPr lang="it-IT" dirty="0"/>
              <a:t>e dati temporali</a:t>
            </a:r>
            <a:endParaRPr lang="en-US" dirty="0"/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105150"/>
            <a:ext cx="5724524" cy="31024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715" y="3105150"/>
            <a:ext cx="1929251" cy="313391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67" y="3105151"/>
            <a:ext cx="2209272" cy="98712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951966" y="4350058"/>
            <a:ext cx="22386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2"/>
                </a:solidFill>
              </a:rPr>
              <a:t>8 </a:t>
            </a:r>
            <a:r>
              <a:rPr lang="it-IT" sz="2000" b="1" dirty="0" smtClean="0">
                <a:solidFill>
                  <a:schemeClr val="tx2"/>
                </a:solidFill>
              </a:rPr>
              <a:t> </a:t>
            </a:r>
            <a:r>
              <a:rPr lang="it-IT" sz="2000" b="1" dirty="0">
                <a:solidFill>
                  <a:schemeClr val="tx2"/>
                </a:solidFill>
              </a:rPr>
              <a:t>m</a:t>
            </a:r>
            <a:r>
              <a:rPr lang="it-IT" sz="2000" b="1" dirty="0" smtClean="0">
                <a:solidFill>
                  <a:schemeClr val="tx2"/>
                </a:solidFill>
              </a:rPr>
              <a:t>igliori edifici storici, come modelli 3D, selezionati da </a:t>
            </a:r>
            <a:r>
              <a:rPr lang="it-IT" sz="2000" b="1" dirty="0" err="1" smtClean="0">
                <a:solidFill>
                  <a:schemeClr val="tx2"/>
                </a:solidFill>
              </a:rPr>
              <a:t>Sketchfab</a:t>
            </a:r>
            <a:endParaRPr lang="it-IT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45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3895</TotalTime>
  <Words>942</Words>
  <Application>Microsoft Office PowerPoint</Application>
  <PresentationFormat>Widescreen</PresentationFormat>
  <Paragraphs>97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6" baseType="lpstr">
      <vt:lpstr>Arial Unicode MS</vt:lpstr>
      <vt:lpstr>Gill Sans</vt:lpstr>
      <vt:lpstr>Helvetica Light</vt:lpstr>
      <vt:lpstr>Arial</vt:lpstr>
      <vt:lpstr>Calibri</vt:lpstr>
      <vt:lpstr>Calibri Light</vt:lpstr>
      <vt:lpstr>Century Gothic</vt:lpstr>
      <vt:lpstr>Times New Roman</vt:lpstr>
      <vt:lpstr>Tema di Office</vt:lpstr>
      <vt:lpstr>OLTRE LE NUVOLE DI PUNTI E LA REALTA’ VIRTUALE</vt:lpstr>
      <vt:lpstr>L’AZIENDA - VIRTUALGEO SRL</vt:lpstr>
      <vt:lpstr>IL CONCETTO DI ADVANCED 3D Il BIM  del patrimonio storico, archeologico e architettonico</vt:lpstr>
      <vt:lpstr>PRIMO PASSO – AQUISIZIONE DEI DATI Il rilievo con gli strumenti laser scanner</vt:lpstr>
      <vt:lpstr>Presentazione standard di PowerPoint</vt:lpstr>
      <vt:lpstr>ADVANCED 3D – PROCESSO DI MODELLAZIONE</vt:lpstr>
      <vt:lpstr>ADVANCED 3D – PROCESSO DI MODELLAZIONE</vt:lpstr>
      <vt:lpstr>ADVANCED 3D - CARATTERISTICHE</vt:lpstr>
      <vt:lpstr>ADVANCED 3D - CARATTERISTICHE</vt:lpstr>
      <vt:lpstr>ADVANCED 3D – SCENARI D’IMPIEGO</vt:lpstr>
      <vt:lpstr>ADVANCED 3D – FRUIZIONE DEI MODELLI</vt:lpstr>
      <vt:lpstr>3D PER I BENI CULTURALI – GLI APPROCCI Come approcciare la modellazione e la gestione dei beni culturali? </vt:lpstr>
      <vt:lpstr>CORSO – PORTO FLUVIALE DI AQUILEIA</vt:lpstr>
      <vt:lpstr>CORSO – PORTO FLUVIALE DI AQUILEIA</vt:lpstr>
      <vt:lpstr>CORSO – ESEMPIO DI SEGMENTAZIONE 1</vt:lpstr>
      <vt:lpstr>CORSO – ESEMPIO DI SEGMENTAZIONE 2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Tiziano De Gottardo</dc:creator>
  <cp:lastModifiedBy>Tiziano De Gottardo</cp:lastModifiedBy>
  <cp:revision>138</cp:revision>
  <dcterms:created xsi:type="dcterms:W3CDTF">2017-05-22T06:28:58Z</dcterms:created>
  <dcterms:modified xsi:type="dcterms:W3CDTF">2017-10-05T12:43:47Z</dcterms:modified>
</cp:coreProperties>
</file>