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96" r:id="rId2"/>
    <p:sldId id="299" r:id="rId3"/>
    <p:sldId id="312" r:id="rId4"/>
    <p:sldId id="300" r:id="rId5"/>
    <p:sldId id="313" r:id="rId6"/>
    <p:sldId id="305" r:id="rId7"/>
    <p:sldId id="306" r:id="rId8"/>
    <p:sldId id="308" r:id="rId9"/>
    <p:sldId id="309" r:id="rId10"/>
    <p:sldId id="310" r:id="rId11"/>
    <p:sldId id="314" r:id="rId12"/>
    <p:sldId id="311" r:id="rId13"/>
    <p:sldId id="261" r:id="rId14"/>
    <p:sldId id="262" r:id="rId15"/>
    <p:sldId id="263" r:id="rId16"/>
    <p:sldId id="264" r:id="rId17"/>
    <p:sldId id="265" r:id="rId18"/>
    <p:sldId id="266" r:id="rId19"/>
    <p:sldId id="297" r:id="rId20"/>
    <p:sldId id="267" r:id="rId21"/>
    <p:sldId id="292" r:id="rId22"/>
    <p:sldId id="256" r:id="rId23"/>
    <p:sldId id="268" r:id="rId24"/>
    <p:sldId id="269" r:id="rId25"/>
    <p:sldId id="288" r:id="rId26"/>
    <p:sldId id="287" r:id="rId27"/>
    <p:sldId id="286" r:id="rId28"/>
    <p:sldId id="298" r:id="rId29"/>
    <p:sldId id="291" r:id="rId30"/>
    <p:sldId id="290" r:id="rId31"/>
    <p:sldId id="289" r:id="rId32"/>
    <p:sldId id="270" r:id="rId33"/>
    <p:sldId id="285" r:id="rId34"/>
    <p:sldId id="293"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95" r:id="rId48"/>
    <p:sldId id="283" r:id="rId49"/>
    <p:sldId id="284" r:id="rId50"/>
    <p:sldId id="260" r:id="rId51"/>
    <p:sldId id="257" r:id="rId52"/>
    <p:sldId id="258" r:id="rId53"/>
    <p:sldId id="259" r:id="rId54"/>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2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EC1FE694-6C72-4640-BC8B-17A3FEF499EA}" type="datetimeFigureOut">
              <a:rPr lang="it-IT"/>
              <a:pPr>
                <a:defRPr/>
              </a:pPr>
              <a:t>27/04/2017</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1BFE8C0-633F-4000-ADFE-0497BC920312}" type="slidenum">
              <a:rPr lang="it-IT" altLang="sl-SI"/>
              <a:pPr>
                <a:defRPr/>
              </a:pPr>
              <a:t>‹#›</a:t>
            </a:fld>
            <a:endParaRPr lang="it-IT" altLang="sl-SI"/>
          </a:p>
        </p:txBody>
      </p:sp>
    </p:spTree>
    <p:extLst>
      <p:ext uri="{BB962C8B-B14F-4D97-AF65-F5344CB8AC3E}">
        <p14:creationId xmlns:p14="http://schemas.microsoft.com/office/powerpoint/2010/main" val="233551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a:p>
        </p:txBody>
      </p:sp>
    </p:spTree>
    <p:extLst>
      <p:ext uri="{BB962C8B-B14F-4D97-AF65-F5344CB8AC3E}">
        <p14:creationId xmlns:p14="http://schemas.microsoft.com/office/powerpoint/2010/main" val="42607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a:p>
        </p:txBody>
      </p:sp>
    </p:spTree>
    <p:extLst>
      <p:ext uri="{BB962C8B-B14F-4D97-AF65-F5344CB8AC3E}">
        <p14:creationId xmlns:p14="http://schemas.microsoft.com/office/powerpoint/2010/main" val="272607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a:p>
        </p:txBody>
      </p:sp>
    </p:spTree>
    <p:extLst>
      <p:ext uri="{BB962C8B-B14F-4D97-AF65-F5344CB8AC3E}">
        <p14:creationId xmlns:p14="http://schemas.microsoft.com/office/powerpoint/2010/main" val="99913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a:p>
        </p:txBody>
      </p:sp>
    </p:spTree>
    <p:extLst>
      <p:ext uri="{BB962C8B-B14F-4D97-AF65-F5344CB8AC3E}">
        <p14:creationId xmlns:p14="http://schemas.microsoft.com/office/powerpoint/2010/main" val="214674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14322199-9228-4C46-9067-42E113E5B5BA}" type="datetimeFigureOut">
              <a:rPr lang="it-IT"/>
              <a:pPr>
                <a:defRPr/>
              </a:pPr>
              <a:t>27/04/2017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0A54F1F0-0775-497A-9EAF-1D241703385D}" type="slidenum">
              <a:rPr lang="it-IT" altLang="it-IT"/>
              <a:pPr>
                <a:defRPr/>
              </a:pPr>
              <a:t>‹#›</a:t>
            </a:fld>
            <a:endParaRPr lang="it-IT" altLang="it-IT"/>
          </a:p>
        </p:txBody>
      </p:sp>
    </p:spTree>
    <p:extLst>
      <p:ext uri="{BB962C8B-B14F-4D97-AF65-F5344CB8AC3E}">
        <p14:creationId xmlns:p14="http://schemas.microsoft.com/office/powerpoint/2010/main" val="265746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5E478CE3-4166-479F-879D-8A27C0E5219D}" type="datetimeFigureOut">
              <a:rPr lang="it-IT"/>
              <a:pPr>
                <a:defRPr/>
              </a:pPr>
              <a:t>27/04/2017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F0CBFD4-6796-4D28-B920-64E842FEA624}" type="slidenum">
              <a:rPr lang="it-IT" altLang="it-IT"/>
              <a:pPr>
                <a:defRPr/>
              </a:pPr>
              <a:t>‹#›</a:t>
            </a:fld>
            <a:endParaRPr lang="it-IT" altLang="it-IT"/>
          </a:p>
        </p:txBody>
      </p:sp>
    </p:spTree>
    <p:extLst>
      <p:ext uri="{BB962C8B-B14F-4D97-AF65-F5344CB8AC3E}">
        <p14:creationId xmlns:p14="http://schemas.microsoft.com/office/powerpoint/2010/main" val="386845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A304C834-0998-48CB-977C-126F11192DDE}" type="datetimeFigureOut">
              <a:rPr lang="it-IT"/>
              <a:pPr>
                <a:defRPr/>
              </a:pPr>
              <a:t>27/04/2017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EB44EE30-BBD7-46AC-8E51-FAE5C11FC773}" type="slidenum">
              <a:rPr lang="it-IT" altLang="it-IT"/>
              <a:pPr>
                <a:defRPr/>
              </a:pPr>
              <a:t>‹#›</a:t>
            </a:fld>
            <a:endParaRPr lang="it-IT" altLang="it-IT"/>
          </a:p>
        </p:txBody>
      </p:sp>
    </p:spTree>
    <p:extLst>
      <p:ext uri="{BB962C8B-B14F-4D97-AF65-F5344CB8AC3E}">
        <p14:creationId xmlns:p14="http://schemas.microsoft.com/office/powerpoint/2010/main" val="259144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AF156ED-34DC-4850-B16E-8EF40D5757B2}" type="datetimeFigureOut">
              <a:rPr lang="it-IT"/>
              <a:pPr>
                <a:defRPr/>
              </a:pPr>
              <a:t>27/04/2017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B83F536-A57C-4D4F-84E8-5E1CA46E1720}" type="slidenum">
              <a:rPr lang="it-IT" altLang="it-IT"/>
              <a:pPr>
                <a:defRPr/>
              </a:pPr>
              <a:t>‹#›</a:t>
            </a:fld>
            <a:endParaRPr lang="it-IT" altLang="it-IT"/>
          </a:p>
        </p:txBody>
      </p:sp>
    </p:spTree>
    <p:extLst>
      <p:ext uri="{BB962C8B-B14F-4D97-AF65-F5344CB8AC3E}">
        <p14:creationId xmlns:p14="http://schemas.microsoft.com/office/powerpoint/2010/main" val="236892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BA9EF2-B5BB-4001-BA27-73885A4A7539}" type="datetimeFigureOut">
              <a:rPr lang="it-IT"/>
              <a:pPr>
                <a:defRPr/>
              </a:pPr>
              <a:t>27/04/2017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1C8EACB-E5BA-411C-A240-76478B71C878}" type="slidenum">
              <a:rPr lang="it-IT" altLang="it-IT"/>
              <a:pPr>
                <a:defRPr/>
              </a:pPr>
              <a:t>‹#›</a:t>
            </a:fld>
            <a:endParaRPr lang="it-IT" altLang="it-IT"/>
          </a:p>
        </p:txBody>
      </p:sp>
    </p:spTree>
    <p:extLst>
      <p:ext uri="{BB962C8B-B14F-4D97-AF65-F5344CB8AC3E}">
        <p14:creationId xmlns:p14="http://schemas.microsoft.com/office/powerpoint/2010/main" val="278335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8CF0B8C3-9B17-4989-9DBA-A2DD0ED56B82}" type="datetimeFigureOut">
              <a:rPr lang="it-IT"/>
              <a:pPr>
                <a:defRPr/>
              </a:pPr>
              <a:t>27/04/2017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D1506535-30F7-4291-AA3A-E4861327AA20}" type="slidenum">
              <a:rPr lang="it-IT" altLang="it-IT"/>
              <a:pPr>
                <a:defRPr/>
              </a:pPr>
              <a:t>‹#›</a:t>
            </a:fld>
            <a:endParaRPr lang="it-IT" altLang="it-IT"/>
          </a:p>
        </p:txBody>
      </p:sp>
    </p:spTree>
    <p:extLst>
      <p:ext uri="{BB962C8B-B14F-4D97-AF65-F5344CB8AC3E}">
        <p14:creationId xmlns:p14="http://schemas.microsoft.com/office/powerpoint/2010/main" val="13862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0BE3A2E5-B459-4F02-B2E0-14966AB9B652}" type="datetimeFigureOut">
              <a:rPr lang="it-IT"/>
              <a:pPr>
                <a:defRPr/>
              </a:pPr>
              <a:t>27/04/2017</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89C6BF8A-CCEB-499F-A5E1-32F36D98A44E}" type="slidenum">
              <a:rPr lang="it-IT" altLang="it-IT"/>
              <a:pPr>
                <a:defRPr/>
              </a:pPr>
              <a:t>‹#›</a:t>
            </a:fld>
            <a:endParaRPr lang="it-IT" altLang="it-IT"/>
          </a:p>
        </p:txBody>
      </p:sp>
    </p:spTree>
    <p:extLst>
      <p:ext uri="{BB962C8B-B14F-4D97-AF65-F5344CB8AC3E}">
        <p14:creationId xmlns:p14="http://schemas.microsoft.com/office/powerpoint/2010/main" val="8934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9AF042F8-D433-487A-8132-80EF3FB6FEAF}" type="datetimeFigureOut">
              <a:rPr lang="it-IT"/>
              <a:pPr>
                <a:defRPr/>
              </a:pPr>
              <a:t>27/04/2017</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3884D6C5-B426-4B19-AAE5-A0EB72714A55}" type="slidenum">
              <a:rPr lang="it-IT" altLang="it-IT"/>
              <a:pPr>
                <a:defRPr/>
              </a:pPr>
              <a:t>‹#›</a:t>
            </a:fld>
            <a:endParaRPr lang="it-IT" altLang="it-IT"/>
          </a:p>
        </p:txBody>
      </p:sp>
    </p:spTree>
    <p:extLst>
      <p:ext uri="{BB962C8B-B14F-4D97-AF65-F5344CB8AC3E}">
        <p14:creationId xmlns:p14="http://schemas.microsoft.com/office/powerpoint/2010/main" val="326711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593B42-69B4-4B39-B479-F481AB6C49D2}" type="datetimeFigureOut">
              <a:rPr lang="it-IT"/>
              <a:pPr>
                <a:defRPr/>
              </a:pPr>
              <a:t>27/04/2017</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0CE961F5-E9A7-4E4D-BEE7-99419CDB282F}" type="slidenum">
              <a:rPr lang="it-IT" altLang="it-IT"/>
              <a:pPr>
                <a:defRPr/>
              </a:pPr>
              <a:t>‹#›</a:t>
            </a:fld>
            <a:endParaRPr lang="it-IT" altLang="it-IT"/>
          </a:p>
        </p:txBody>
      </p:sp>
    </p:spTree>
    <p:extLst>
      <p:ext uri="{BB962C8B-B14F-4D97-AF65-F5344CB8AC3E}">
        <p14:creationId xmlns:p14="http://schemas.microsoft.com/office/powerpoint/2010/main" val="9946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6DD332-7B92-449B-A94B-95A77220BB10}" type="datetimeFigureOut">
              <a:rPr lang="it-IT"/>
              <a:pPr>
                <a:defRPr/>
              </a:pPr>
              <a:t>27/04/2017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A358F09-9401-459D-AF8C-A2B01D7AF088}" type="slidenum">
              <a:rPr lang="it-IT" altLang="it-IT"/>
              <a:pPr>
                <a:defRPr/>
              </a:pPr>
              <a:t>‹#›</a:t>
            </a:fld>
            <a:endParaRPr lang="it-IT" altLang="it-IT"/>
          </a:p>
        </p:txBody>
      </p:sp>
    </p:spTree>
    <p:extLst>
      <p:ext uri="{BB962C8B-B14F-4D97-AF65-F5344CB8AC3E}">
        <p14:creationId xmlns:p14="http://schemas.microsoft.com/office/powerpoint/2010/main" val="60470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13EFB7-8F12-4021-A845-1CF166FC0D8D}" type="datetimeFigureOut">
              <a:rPr lang="it-IT"/>
              <a:pPr>
                <a:defRPr/>
              </a:pPr>
              <a:t>27/04/2017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609B8DE-30A7-407E-A643-BC330DEE8C86}" type="slidenum">
              <a:rPr lang="it-IT" altLang="it-IT"/>
              <a:pPr>
                <a:defRPr/>
              </a:pPr>
              <a:t>‹#›</a:t>
            </a:fld>
            <a:endParaRPr lang="it-IT" altLang="it-IT"/>
          </a:p>
        </p:txBody>
      </p:sp>
    </p:spTree>
    <p:extLst>
      <p:ext uri="{BB962C8B-B14F-4D97-AF65-F5344CB8AC3E}">
        <p14:creationId xmlns:p14="http://schemas.microsoft.com/office/powerpoint/2010/main" val="305011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it-IT" altLang="it-IT"/>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it-IT" alt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353A1FD-1322-45CD-B868-908867D5537D}" type="datetimeFigureOut">
              <a:rPr lang="it-IT"/>
              <a:pPr>
                <a:defRPr/>
              </a:pPr>
              <a:t>27/04/2017</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a:defRPr/>
            </a:pPr>
            <a:fld id="{78A3DD10-0546-4079-AE4B-2AFA4FA30742}" type="slidenum">
              <a:rPr lang="it-IT" altLang="it-IT"/>
              <a:pPr>
                <a:defRPr/>
              </a:pPr>
              <a:t>‹#›</a:t>
            </a:fld>
            <a:endParaRPr lang="it-IT" alt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n.wikipedia.org/wiki/File:Margaret_Thatcher.pn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Khomeini_portrait.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sellaDiTesto 3"/>
          <p:cNvSpPr txBox="1">
            <a:spLocks noChangeArrowheads="1"/>
          </p:cNvSpPr>
          <p:nvPr/>
        </p:nvSpPr>
        <p:spPr bwMode="auto">
          <a:xfrm>
            <a:off x="2773015" y="2781300"/>
            <a:ext cx="3959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4000" b="1" dirty="0">
                <a:latin typeface="Arial" panose="020B0604020202020204" pitchFamily="34" charset="0"/>
              </a:rPr>
              <a:t>1971 </a:t>
            </a:r>
            <a:r>
              <a:rPr lang="it-IT" altLang="it-IT" sz="4000" b="1" dirty="0" smtClean="0">
                <a:latin typeface="Arial" panose="020B0604020202020204" pitchFamily="34" charset="0"/>
              </a:rPr>
              <a:t>– 1979</a:t>
            </a:r>
          </a:p>
          <a:p>
            <a:pPr algn="ctr">
              <a:spcBef>
                <a:spcPct val="0"/>
              </a:spcBef>
              <a:buFontTx/>
              <a:buNone/>
            </a:pPr>
            <a:r>
              <a:rPr lang="it-IT" altLang="it-IT" sz="4000" b="1" dirty="0" smtClean="0">
                <a:latin typeface="Arial" panose="020B0604020202020204" pitchFamily="34" charset="0"/>
              </a:rPr>
              <a:t>CAMP DAVID</a:t>
            </a:r>
            <a:endParaRPr lang="sl-SI" altLang="it-IT" sz="4000" b="1"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Laffer-Curve_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14313"/>
            <a:ext cx="852011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Artur_Laffe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00188" y="428625"/>
            <a:ext cx="5786437" cy="5357813"/>
          </a:xfrm>
        </p:spPr>
      </p:pic>
      <p:sp>
        <p:nvSpPr>
          <p:cNvPr id="14339" name="TextBox 4"/>
          <p:cNvSpPr txBox="1">
            <a:spLocks noChangeArrowheads="1"/>
          </p:cNvSpPr>
          <p:nvPr/>
        </p:nvSpPr>
        <p:spPr bwMode="auto">
          <a:xfrm>
            <a:off x="2928938" y="6215063"/>
            <a:ext cx="2357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000" b="1">
                <a:latin typeface="Arial" panose="020B0604020202020204" pitchFamily="34" charset="0"/>
              </a:rPr>
              <a:t>ARTHUR LAFFER</a:t>
            </a:r>
          </a:p>
          <a:p>
            <a:pPr>
              <a:spcBef>
                <a:spcPct val="0"/>
              </a:spcBef>
              <a:buFontTx/>
              <a:buNone/>
            </a:pPr>
            <a:endParaRPr lang="it-IT" altLang="it-IT" sz="2000" b="1">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au883-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85693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9144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pi-1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92150"/>
            <a:ext cx="83534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rb-b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569325"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2124075" y="6334125"/>
            <a:ext cx="427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400">
                <a:solidFill>
                  <a:schemeClr val="bg1"/>
                </a:solidFill>
                <a:latin typeface="Arial" panose="020B0604020202020204" pitchFamily="34" charset="0"/>
              </a:rPr>
              <a:t>http://www.crbtrader.com/crbindex/images/crb-b7.gif</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60350"/>
            <a:ext cx="7921625"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827088" y="6256338"/>
            <a:ext cx="10406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solidFill>
                  <a:schemeClr val="bg1"/>
                </a:solidFill>
                <a:latin typeface="Arial" panose="020B0604020202020204" pitchFamily="34" charset="0"/>
              </a:rPr>
              <a:t>Source </a:t>
            </a:r>
            <a:r>
              <a:rPr lang="it-IT" altLang="it-IT" sz="1800" i="1">
                <a:solidFill>
                  <a:schemeClr val="bg1"/>
                </a:solidFill>
                <a:latin typeface="Arial" panose="020B0604020202020204" pitchFamily="34" charset="0"/>
              </a:rPr>
              <a:t>A history of interest rets by Sichey Horner and Sylla Wiley, 2005</a:t>
            </a:r>
          </a:p>
          <a:p>
            <a:pPr eaLnBrk="1" hangingPunct="1">
              <a:spcBef>
                <a:spcPct val="0"/>
              </a:spcBef>
              <a:buFontTx/>
              <a:buNone/>
            </a:pPr>
            <a:endParaRPr lang="it-IT" altLang="it-IT" sz="1800">
              <a:solidFill>
                <a:schemeClr val="bg1"/>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FEDRATES1955_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83534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1"/>
          <p:cNvSpPr txBox="1">
            <a:spLocks noChangeArrowheads="1"/>
          </p:cNvSpPr>
          <p:nvPr/>
        </p:nvSpPr>
        <p:spPr bwMode="auto">
          <a:xfrm>
            <a:off x="3059113" y="2951163"/>
            <a:ext cx="25209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4400" b="1">
                <a:latin typeface="Arial" panose="020B0604020202020204" pitchFamily="34" charset="0"/>
              </a:rPr>
              <a:t>1979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353425"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asellaDiTesto 1"/>
          <p:cNvSpPr txBox="1">
            <a:spLocks noChangeArrowheads="1"/>
          </p:cNvSpPr>
          <p:nvPr/>
        </p:nvSpPr>
        <p:spPr bwMode="auto">
          <a:xfrm>
            <a:off x="3635375" y="6381750"/>
            <a:ext cx="162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b="1">
                <a:latin typeface="Arial" panose="020B0604020202020204" pitchFamily="34" charset="0"/>
              </a:rPr>
              <a:t>CAMP DAVID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Pines Mario\Desktop\Pahlavi_meets_Brezhnev_in_1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65175"/>
            <a:ext cx="669766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4"/>
          <p:cNvSpPr txBox="1">
            <a:spLocks noChangeArrowheads="1"/>
          </p:cNvSpPr>
          <p:nvPr/>
        </p:nvSpPr>
        <p:spPr bwMode="auto">
          <a:xfrm>
            <a:off x="1187450" y="5661025"/>
            <a:ext cx="6973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t-IT" sz="1800">
                <a:latin typeface="Arial" panose="020B0604020202020204" pitchFamily="34" charset="0"/>
              </a:rPr>
              <a:t>Mohammad Reza Shah Pahlavi and Empress Farah meeting with general </a:t>
            </a:r>
          </a:p>
          <a:p>
            <a:pPr algn="ctr" eaLnBrk="1" hangingPunct="1">
              <a:spcBef>
                <a:spcPct val="0"/>
              </a:spcBef>
              <a:buFontTx/>
              <a:buNone/>
            </a:pPr>
            <a:r>
              <a:rPr lang="en-US" altLang="it-IT" sz="1800">
                <a:latin typeface="Arial" panose="020B0604020202020204" pitchFamily="34" charset="0"/>
              </a:rPr>
              <a:t>secretary Leonid Brezhnev in Moscow in 1970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1"/>
          <p:cNvSpPr txBox="1">
            <a:spLocks noChangeArrowheads="1"/>
          </p:cNvSpPr>
          <p:nvPr/>
        </p:nvSpPr>
        <p:spPr bwMode="auto">
          <a:xfrm>
            <a:off x="539750" y="6237288"/>
            <a:ext cx="8785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100">
                <a:latin typeface="Arial" panose="020B0604020202020204" pitchFamily="34" charset="0"/>
              </a:rPr>
              <a:t>Shah Mohammad Reza Pahlavi and Shahbanu Farah shortly before leaving Iran in 1979 during the height of the Iranian revolution</a:t>
            </a:r>
            <a:endParaRPr lang="it-IT" altLang="it-IT" sz="1100">
              <a:latin typeface="Arial" panose="020B0604020202020204" pitchFamily="34" charset="0"/>
            </a:endParaRPr>
          </a:p>
        </p:txBody>
      </p:sp>
      <p:pic>
        <p:nvPicPr>
          <p:cNvPr id="26627"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765175"/>
            <a:ext cx="6985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1"/>
          <p:cNvSpPr>
            <a:spLocks noChangeArrowheads="1"/>
          </p:cNvSpPr>
          <p:nvPr/>
        </p:nvSpPr>
        <p:spPr bwMode="auto">
          <a:xfrm>
            <a:off x="611188" y="2090738"/>
            <a:ext cx="7993062"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1800" i="1">
                <a:latin typeface="Times New Roman" panose="02020603050405020304" pitchFamily="18" charset="0"/>
              </a:rPr>
              <a:t>.</a:t>
            </a:r>
            <a:r>
              <a:rPr lang="en-GB" altLang="it-IT" sz="1800">
                <a:latin typeface="Times New Roman" panose="02020603050405020304" pitchFamily="18" charset="0"/>
              </a:rPr>
              <a:t> "</a:t>
            </a:r>
            <a:r>
              <a:rPr lang="en-GB" altLang="it-IT" sz="1800" i="1">
                <a:latin typeface="Times New Roman" panose="02020603050405020304" pitchFamily="18" charset="0"/>
              </a:rPr>
              <a:t>We used to think," James Callaghan told the Labour party conference since 1976, "you could spend your way out of a recession and increase employment by cutting taxes and boosting spending. I tell you in all candour that this option no longer exists....</a:t>
            </a:r>
            <a:r>
              <a:rPr lang="en-GB" altLang="it-IT" sz="1800">
                <a:latin typeface="Times New Roman" panose="02020603050405020304" pitchFamily="18" charset="0"/>
              </a:rPr>
              <a:t>...”. </a:t>
            </a:r>
            <a:r>
              <a:rPr lang="en-US" altLang="it-IT" sz="1400" b="1">
                <a:latin typeface="Times New Roman" panose="02020603050405020304" pitchFamily="18" charset="0"/>
                <a:ea typeface="Calibri" panose="020F0502020204030204" pitchFamily="34" charset="0"/>
                <a:cs typeface="Times New Roman" panose="02020603050405020304" pitchFamily="18" charset="0"/>
              </a:rPr>
              <a:t>James Callaghan quote – British Political Speech,  Blackpool 1976, 28 September 1976 </a:t>
            </a:r>
            <a:r>
              <a:rPr lang="en-US" altLang="it-IT"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it-IT" sz="1400">
                <a:latin typeface="Times New Roman" panose="02020603050405020304" pitchFamily="18" charset="0"/>
                <a:ea typeface="Calibri" panose="020F0502020204030204" pitchFamily="34" charset="0"/>
                <a:cs typeface="Times New Roman" panose="02020603050405020304" pitchFamily="18" charset="0"/>
              </a:rPr>
              <a:t>New statesman: Volume 139, Ed. 4995-5007; </a:t>
            </a:r>
            <a:endParaRPr lang="it-IT" altLang="it-IT" sz="180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otograph">
            <a:hlinkClick r:id="rId2" tooltip="Photograph"/>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620713"/>
            <a:ext cx="50403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p:cNvSpPr txBox="1">
            <a:spLocks noChangeArrowheads="1"/>
          </p:cNvSpPr>
          <p:nvPr/>
        </p:nvSpPr>
        <p:spPr bwMode="auto">
          <a:xfrm>
            <a:off x="2051050" y="6237288"/>
            <a:ext cx="4637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000" b="1">
                <a:latin typeface="Arial" panose="020B0604020202020204" pitchFamily="34" charset="0"/>
              </a:rPr>
              <a:t>In Office 4 May 1979 – 28 November 1990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homeini portrai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836613"/>
            <a:ext cx="374491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3"/>
          <p:cNvSpPr txBox="1">
            <a:spLocks noChangeArrowheads="1"/>
          </p:cNvSpPr>
          <p:nvPr/>
        </p:nvSpPr>
        <p:spPr bwMode="auto">
          <a:xfrm>
            <a:off x="2339975" y="5949950"/>
            <a:ext cx="496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t-IT" sz="2000" b="1">
                <a:latin typeface="Arial" panose="020B0604020202020204" pitchFamily="34" charset="0"/>
              </a:rPr>
              <a:t>    In office 3 December 1979 – 3 June 1989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44675"/>
            <a:ext cx="68405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8913"/>
            <a:ext cx="561657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200150"/>
            <a:ext cx="6350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Mortar_attack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424862"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04813"/>
            <a:ext cx="7920037"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CasellaDiTesto 2"/>
          <p:cNvSpPr txBox="1">
            <a:spLocks noChangeArrowheads="1"/>
          </p:cNvSpPr>
          <p:nvPr/>
        </p:nvSpPr>
        <p:spPr bwMode="auto">
          <a:xfrm>
            <a:off x="755650" y="6381750"/>
            <a:ext cx="8496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600" b="1">
                <a:latin typeface="Arial" panose="020B0604020202020204" pitchFamily="34" charset="0"/>
              </a:rPr>
              <a:t>The Mujahideen fighter lurks with a US supplied bazooka to hit a Soviet convoy</a:t>
            </a:r>
            <a:br>
              <a:rPr lang="en-US" altLang="it-IT" sz="1600" b="1">
                <a:latin typeface="Arial" panose="020B0604020202020204" pitchFamily="34" charset="0"/>
              </a:rPr>
            </a:br>
            <a:endParaRPr lang="it-IT" altLang="it-IT" sz="16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obama-camp-davi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8643937"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33375"/>
            <a:ext cx="7920038"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2"/>
          <p:cNvSpPr txBox="1">
            <a:spLocks noChangeArrowheads="1"/>
          </p:cNvSpPr>
          <p:nvPr/>
        </p:nvSpPr>
        <p:spPr bwMode="auto">
          <a:xfrm>
            <a:off x="2555875" y="3294063"/>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sp>
        <p:nvSpPr>
          <p:cNvPr id="36867" name="CasellaDiTesto 3"/>
          <p:cNvSpPr txBox="1">
            <a:spLocks noChangeArrowheads="1"/>
          </p:cNvSpPr>
          <p:nvPr/>
        </p:nvSpPr>
        <p:spPr bwMode="auto">
          <a:xfrm>
            <a:off x="2708275" y="3446463"/>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sp>
        <p:nvSpPr>
          <p:cNvPr id="36868" name="CasellaDiTesto 4"/>
          <p:cNvSpPr txBox="1">
            <a:spLocks noChangeArrowheads="1"/>
          </p:cNvSpPr>
          <p:nvPr/>
        </p:nvSpPr>
        <p:spPr bwMode="auto">
          <a:xfrm>
            <a:off x="2860675" y="3598863"/>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pic>
        <p:nvPicPr>
          <p:cNvPr id="36869"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3243263"/>
            <a:ext cx="2066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CasellaDiTesto 7"/>
          <p:cNvSpPr txBox="1">
            <a:spLocks noChangeArrowheads="1"/>
          </p:cNvSpPr>
          <p:nvPr/>
        </p:nvSpPr>
        <p:spPr bwMode="auto">
          <a:xfrm>
            <a:off x="684213" y="3108325"/>
            <a:ext cx="81359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800" b="1">
                <a:latin typeface="Arial" panose="020B0604020202020204" pitchFamily="34" charset="0"/>
              </a:rPr>
              <a:t>Mikhail Gorbachev took Russia out of the Afghanistan fiasco when he realised what many Russian leaders had been too scared to admit in public -</a:t>
            </a:r>
            <a:r>
              <a:rPr lang="en-US" altLang="it-IT" sz="1800" b="1" i="1">
                <a:latin typeface="Arial" panose="020B0604020202020204" pitchFamily="34" charset="0"/>
              </a:rPr>
              <a:t> that Russia could not win the war and the cost of maintaining such a vast force in Afghanistan was crippling Russia's already weak economy. </a:t>
            </a:r>
            <a:br>
              <a:rPr lang="en-US" altLang="it-IT" sz="1800" b="1" i="1">
                <a:latin typeface="Arial" panose="020B0604020202020204" pitchFamily="34" charset="0"/>
              </a:rPr>
            </a:br>
            <a:r>
              <a:rPr lang="en-US" altLang="it-IT" sz="1800" b="1">
                <a:latin typeface="Arial" panose="020B0604020202020204" pitchFamily="34" charset="0"/>
              </a:rPr>
              <a:t/>
            </a:r>
            <a:br>
              <a:rPr lang="en-US" altLang="it-IT" sz="1800" b="1">
                <a:latin typeface="Arial" panose="020B0604020202020204" pitchFamily="34" charset="0"/>
              </a:rPr>
            </a:br>
            <a:endParaRPr lang="it-IT" altLang="it-IT" sz="180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Pines Mario\Desktop\Woytj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86423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txBox="1">
            <a:spLocks noChangeArrowheads="1"/>
          </p:cNvSpPr>
          <p:nvPr/>
        </p:nvSpPr>
        <p:spPr bwMode="auto">
          <a:xfrm>
            <a:off x="2051050" y="6237288"/>
            <a:ext cx="4897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1">
                <a:latin typeface="Arial" panose="020B0604020202020204" pitchFamily="34" charset="0"/>
              </a:rPr>
              <a:t>Freedom Square Warsaw June 1979</a:t>
            </a:r>
            <a:endParaRPr lang="en-US" altLang="it-IT" sz="1800" b="1">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1"/>
          <p:cNvSpPr>
            <a:spLocks noChangeArrowheads="1"/>
          </p:cNvSpPr>
          <p:nvPr/>
        </p:nvSpPr>
        <p:spPr bwMode="auto">
          <a:xfrm>
            <a:off x="250825" y="1268413"/>
            <a:ext cx="864076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it-IT" sz="1800" b="1">
                <a:latin typeface="Times New Roman" panose="02020603050405020304" pitchFamily="18" charset="0"/>
              </a:rPr>
              <a:t>At the end of 1978, the septuagenarian Chinese, Communist Party leader Deng Xiaoping, after stabilizing the relations with the US, heaved himself to the top job </a:t>
            </a:r>
          </a:p>
          <a:p>
            <a:pPr algn="just">
              <a:lnSpc>
                <a:spcPct val="115000"/>
              </a:lnSpc>
              <a:spcBef>
                <a:spcPct val="0"/>
              </a:spcBef>
              <a:buFontTx/>
              <a:buNone/>
            </a:pPr>
            <a:endParaRPr lang="en-US" altLang="it-IT" sz="1800" b="1">
              <a:latin typeface="Times New Roman" panose="02020603050405020304" pitchFamily="18" charset="0"/>
            </a:endParaRPr>
          </a:p>
          <a:p>
            <a:pPr algn="just">
              <a:lnSpc>
                <a:spcPct val="115000"/>
              </a:lnSpc>
              <a:spcBef>
                <a:spcPct val="0"/>
              </a:spcBef>
              <a:buFontTx/>
              <a:buNone/>
            </a:pPr>
            <a:r>
              <a:rPr lang="en-US" altLang="it-IT" sz="1800" b="1">
                <a:latin typeface="Times New Roman" panose="02020603050405020304" pitchFamily="18" charset="0"/>
              </a:rPr>
              <a:t> “</a:t>
            </a:r>
            <a:r>
              <a:rPr lang="en-US" altLang="it-IT" sz="1800" b="1" i="1">
                <a:latin typeface="Times New Roman" panose="02020603050405020304" pitchFamily="18" charset="0"/>
              </a:rPr>
              <a:t>The Unite States of America and the People’s Republic of china have agreed to recognize each other and establish diplomatic relations as from January 1, 1979</a:t>
            </a:r>
            <a:r>
              <a:rPr lang="en-US" altLang="it-IT" sz="1800" b="1">
                <a:latin typeface="Times New Roman" panose="02020603050405020304" pitchFamily="18" charset="0"/>
              </a:rPr>
              <a:t>.” (EZRA F. VOGLEI, 2011, 333) </a:t>
            </a:r>
          </a:p>
          <a:p>
            <a:pPr algn="just">
              <a:lnSpc>
                <a:spcPct val="115000"/>
              </a:lnSpc>
              <a:spcBef>
                <a:spcPct val="0"/>
              </a:spcBef>
              <a:buFontTx/>
              <a:buNone/>
            </a:pPr>
            <a:endParaRPr lang="en-US" altLang="it-IT" sz="1800" b="1">
              <a:latin typeface="Times New Roman" panose="02020603050405020304" pitchFamily="18" charset="0"/>
            </a:endParaRPr>
          </a:p>
          <a:p>
            <a:pPr algn="just">
              <a:lnSpc>
                <a:spcPct val="115000"/>
              </a:lnSpc>
              <a:spcBef>
                <a:spcPct val="0"/>
              </a:spcBef>
              <a:buFontTx/>
              <a:buNone/>
            </a:pPr>
            <a:r>
              <a:rPr lang="en-US" altLang="it-IT" sz="1800" b="1">
                <a:latin typeface="Times New Roman" panose="02020603050405020304" pitchFamily="18" charset="0"/>
              </a:rPr>
              <a:t>introducing a series of economic reforms that ultimately changed the country beyond all recognition. Emulating closer reforms, he applied the successful free or special zones regimes of Singapore, Hong Kong, Taiwan and similar Special Economic Zones, to mainland and continental China. Adopting the Wealth of Nations principles’ </a:t>
            </a:r>
            <a:r>
              <a:rPr lang="en-US" altLang="it-IT" sz="1400" b="1">
                <a:latin typeface="Times New Roman" panose="02020603050405020304" pitchFamily="18" charset="0"/>
                <a:ea typeface="Calibri" panose="020F0502020204030204" pitchFamily="34" charset="0"/>
                <a:cs typeface="Times New Roman" panose="02020603050405020304" pitchFamily="18" charset="0"/>
              </a:rPr>
              <a:t> Voglej, F, Ezra, Deng Xiaoping and the Transformation of China, London 2011.</a:t>
            </a:r>
            <a:endParaRPr lang="it-IT" altLang="it-IT" sz="1800" b="1">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1"/>
          <p:cNvSpPr txBox="1">
            <a:spLocks noChangeArrowheads="1"/>
          </p:cNvSpPr>
          <p:nvPr/>
        </p:nvSpPr>
        <p:spPr bwMode="auto">
          <a:xfrm>
            <a:off x="539750" y="6308725"/>
            <a:ext cx="7777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it-IT" sz="1200" b="1">
                <a:latin typeface="Arial" panose="020B0604020202020204" pitchFamily="34" charset="0"/>
              </a:rPr>
              <a:t>People in Chufu County, Shandong denounce Lin Biao's crimes in preaching the doctrine of Confucius and Mencius at a meeting</a:t>
            </a:r>
            <a:endParaRPr lang="it-IT" altLang="it-IT" sz="1200" b="1">
              <a:latin typeface="Arial" panose="020B0604020202020204" pitchFamily="34" charset="0"/>
            </a:endParaRPr>
          </a:p>
        </p:txBody>
      </p:sp>
      <p:pic>
        <p:nvPicPr>
          <p:cNvPr id="39939"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49275"/>
            <a:ext cx="777716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RV-AK406_BKRV_r_G_20130503140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1085850"/>
            <a:ext cx="70231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2"/>
          <p:cNvSpPr txBox="1">
            <a:spLocks noChangeArrowheads="1"/>
          </p:cNvSpPr>
          <p:nvPr/>
        </p:nvSpPr>
        <p:spPr bwMode="auto">
          <a:xfrm>
            <a:off x="3635375" y="6165850"/>
            <a:ext cx="2697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1">
                <a:latin typeface="Arial" panose="020B0604020202020204" pitchFamily="34" charset="0"/>
              </a:rPr>
              <a:t>Washington  January 1979</a:t>
            </a:r>
            <a:endParaRPr lang="en-US" altLang="it-IT" sz="1800" b="1">
              <a:latin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De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04813"/>
            <a:ext cx="6696075"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3132138" y="6021388"/>
            <a:ext cx="2695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1">
                <a:latin typeface="Arial" panose="020B0604020202020204" pitchFamily="34" charset="0"/>
              </a:rPr>
              <a:t>Washington  January 1979</a:t>
            </a:r>
            <a:endParaRPr lang="en-US" altLang="it-IT" sz="1800" b="1">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9463" y="0"/>
            <a:ext cx="504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91440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 y="766763"/>
            <a:ext cx="77914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549275"/>
            <a:ext cx="431958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CasellaDiTesto 4"/>
          <p:cNvSpPr txBox="1">
            <a:spLocks noChangeArrowheads="1"/>
          </p:cNvSpPr>
          <p:nvPr/>
        </p:nvSpPr>
        <p:spPr bwMode="auto">
          <a:xfrm>
            <a:off x="2771775" y="6237288"/>
            <a:ext cx="3506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a:latin typeface="Arial" panose="020B0604020202020204" pitchFamily="34" charset="0"/>
              </a:rPr>
              <a:t>Nixon wife &amp; dogs - Camp David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C:\Users\Mario Pines\Desktop\chi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5288"/>
            <a:ext cx="91440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38163"/>
            <a:ext cx="85725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5763"/>
            <a:ext cx="91440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7588" y="0"/>
            <a:ext cx="456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1475"/>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36613"/>
            <a:ext cx="8353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6"/>
          <p:cNvSpPr txBox="1">
            <a:spLocks noChangeArrowheads="1"/>
          </p:cNvSpPr>
          <p:nvPr/>
        </p:nvSpPr>
        <p:spPr bwMode="auto">
          <a:xfrm>
            <a:off x="1908175" y="161925"/>
            <a:ext cx="4968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it-IT" sz="1800">
              <a:latin typeface="Arial" panose="020B0604020202020204" pitchFamily="34" charset="0"/>
            </a:endParaRPr>
          </a:p>
        </p:txBody>
      </p:sp>
      <p:sp>
        <p:nvSpPr>
          <p:cNvPr id="55300" name="Text Box 7"/>
          <p:cNvSpPr txBox="1">
            <a:spLocks noChangeArrowheads="1"/>
          </p:cNvSpPr>
          <p:nvPr/>
        </p:nvSpPr>
        <p:spPr bwMode="auto">
          <a:xfrm>
            <a:off x="4211638" y="2603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it-IT" sz="1800">
              <a:latin typeface="Arial" panose="020B0604020202020204" pitchFamily="34" charset="0"/>
            </a:endParaRPr>
          </a:p>
        </p:txBody>
      </p:sp>
      <p:sp>
        <p:nvSpPr>
          <p:cNvPr id="55301" name="Text Box 8"/>
          <p:cNvSpPr txBox="1">
            <a:spLocks noChangeArrowheads="1"/>
          </p:cNvSpPr>
          <p:nvPr/>
        </p:nvSpPr>
        <p:spPr bwMode="auto">
          <a:xfrm>
            <a:off x="3779838" y="260350"/>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1">
                <a:latin typeface="Arial" panose="020B0604020202020204" pitchFamily="34" charset="0"/>
              </a:rPr>
              <a:t>Trade Deficit</a:t>
            </a:r>
          </a:p>
        </p:txBody>
      </p:sp>
      <p:sp>
        <p:nvSpPr>
          <p:cNvPr id="55302" name="Text Box 9"/>
          <p:cNvSpPr txBox="1">
            <a:spLocks noChangeArrowheads="1"/>
          </p:cNvSpPr>
          <p:nvPr/>
        </p:nvSpPr>
        <p:spPr bwMode="auto">
          <a:xfrm>
            <a:off x="519113" y="6261100"/>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200">
                <a:solidFill>
                  <a:schemeClr val="bg1"/>
                </a:solidFill>
                <a:latin typeface="Arial" panose="020B0604020202020204" pitchFamily="34" charset="0"/>
              </a:rPr>
              <a:t>I</a:t>
            </a:r>
            <a:r>
              <a:rPr lang="it-IT" altLang="it-IT" sz="1200">
                <a:latin typeface="Arial" panose="020B0604020202020204" pitchFamily="34" charset="0"/>
              </a:rPr>
              <a:t>The Sole24Ore 16 otober 2010 P. 6</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laurel-lodge-camp-davi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8" y="500063"/>
            <a:ext cx="8072437"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8" y="622300"/>
            <a:ext cx="8416925"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6250"/>
            <a:ext cx="734377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7920037"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asellaDiTesto 4"/>
          <p:cNvSpPr txBox="1">
            <a:spLocks noChangeArrowheads="1"/>
          </p:cNvSpPr>
          <p:nvPr/>
        </p:nvSpPr>
        <p:spPr bwMode="auto">
          <a:xfrm>
            <a:off x="1187450" y="6381750"/>
            <a:ext cx="712946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b="1">
                <a:latin typeface="Arial" panose="020B0604020202020204" pitchFamily="34" charset="0"/>
              </a:rPr>
              <a:t>G8_Summit_working_session_on_global_and_economic_issues_May_19,_2012_Camp David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04813"/>
            <a:ext cx="669607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416</Words>
  <Application>Microsoft Office PowerPoint</Application>
  <PresentationFormat>On-screen Show (4:3)</PresentationFormat>
  <Paragraphs>28</Paragraphs>
  <Slides>53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 Pines</dc:creator>
  <cp:lastModifiedBy>Mario Pines</cp:lastModifiedBy>
  <cp:revision>33</cp:revision>
  <dcterms:created xsi:type="dcterms:W3CDTF">2011-04-28T04:41:44Z</dcterms:created>
  <dcterms:modified xsi:type="dcterms:W3CDTF">2017-04-27T18:09:02Z</dcterms:modified>
</cp:coreProperties>
</file>