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3"/>
  </p:notesMasterIdLst>
  <p:handoutMasterIdLst>
    <p:handoutMasterId r:id="rId64"/>
  </p:handoutMasterIdLst>
  <p:sldIdLst>
    <p:sldId id="256" r:id="rId3"/>
    <p:sldId id="341" r:id="rId4"/>
    <p:sldId id="342" r:id="rId5"/>
    <p:sldId id="343" r:id="rId6"/>
    <p:sldId id="344" r:id="rId7"/>
    <p:sldId id="345" r:id="rId8"/>
    <p:sldId id="350" r:id="rId9"/>
    <p:sldId id="383" r:id="rId10"/>
    <p:sldId id="309" r:id="rId11"/>
    <p:sldId id="311" r:id="rId12"/>
    <p:sldId id="305" r:id="rId13"/>
    <p:sldId id="310" r:id="rId14"/>
    <p:sldId id="312" r:id="rId15"/>
    <p:sldId id="313" r:id="rId16"/>
    <p:sldId id="391" r:id="rId17"/>
    <p:sldId id="298" r:id="rId18"/>
    <p:sldId id="299" r:id="rId19"/>
    <p:sldId id="314" r:id="rId20"/>
    <p:sldId id="300" r:id="rId21"/>
    <p:sldId id="388" r:id="rId22"/>
    <p:sldId id="389" r:id="rId23"/>
    <p:sldId id="315" r:id="rId24"/>
    <p:sldId id="393" r:id="rId25"/>
    <p:sldId id="317" r:id="rId26"/>
    <p:sldId id="319" r:id="rId27"/>
    <p:sldId id="320" r:id="rId28"/>
    <p:sldId id="321" r:id="rId29"/>
    <p:sldId id="322" r:id="rId30"/>
    <p:sldId id="325" r:id="rId31"/>
    <p:sldId id="326" r:id="rId32"/>
    <p:sldId id="327" r:id="rId33"/>
    <p:sldId id="394" r:id="rId34"/>
    <p:sldId id="395" r:id="rId35"/>
    <p:sldId id="307" r:id="rId36"/>
    <p:sldId id="308" r:id="rId37"/>
    <p:sldId id="347" r:id="rId38"/>
    <p:sldId id="346" r:id="rId39"/>
    <p:sldId id="390" r:id="rId40"/>
    <p:sldId id="376" r:id="rId41"/>
    <p:sldId id="377" r:id="rId42"/>
    <p:sldId id="396" r:id="rId43"/>
    <p:sldId id="337" r:id="rId44"/>
    <p:sldId id="398" r:id="rId45"/>
    <p:sldId id="397" r:id="rId46"/>
    <p:sldId id="338" r:id="rId47"/>
    <p:sldId id="339" r:id="rId48"/>
    <p:sldId id="349" r:id="rId49"/>
    <p:sldId id="387" r:id="rId50"/>
    <p:sldId id="340" r:id="rId51"/>
    <p:sldId id="399" r:id="rId52"/>
    <p:sldId id="359" r:id="rId53"/>
    <p:sldId id="367" r:id="rId54"/>
    <p:sldId id="368" r:id="rId55"/>
    <p:sldId id="369" r:id="rId56"/>
    <p:sldId id="400" r:id="rId57"/>
    <p:sldId id="370" r:id="rId58"/>
    <p:sldId id="371" r:id="rId59"/>
    <p:sldId id="372" r:id="rId60"/>
    <p:sldId id="401" r:id="rId61"/>
    <p:sldId id="373" r:id="rId6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4"/>
    <p:restoredTop sz="94690"/>
  </p:normalViewPr>
  <p:slideViewPr>
    <p:cSldViewPr>
      <p:cViewPr varScale="1">
        <p:scale>
          <a:sx n="111" d="100"/>
          <a:sy n="111" d="100"/>
        </p:scale>
        <p:origin x="10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61C2B-0DCA-1140-9CA9-113560B3FC35}" type="doc">
      <dgm:prSet loTypeId="urn:microsoft.com/office/officeart/2005/8/layout/arrow4" loCatId="" qsTypeId="urn:microsoft.com/office/officeart/2005/8/quickstyle/simple4" qsCatId="simple" csTypeId="urn:microsoft.com/office/officeart/2005/8/colors/accent3_5" csCatId="accent3" phldr="1"/>
      <dgm:spPr/>
      <dgm:t>
        <a:bodyPr/>
        <a:lstStyle/>
        <a:p>
          <a:endParaRPr lang="it-IT"/>
        </a:p>
      </dgm:t>
    </dgm:pt>
    <dgm:pt modelId="{68C9A205-442C-B148-95C6-E7F09EFEF601}">
      <dgm:prSet phldrT="[Testo]"/>
      <dgm:spPr/>
      <dgm:t>
        <a:bodyPr/>
        <a:lstStyle/>
        <a:p>
          <a:r>
            <a:rPr lang="it-IT" dirty="0" smtClean="0"/>
            <a:t>INTERESSE ASTRATTO DEL MINORE</a:t>
          </a:r>
          <a:endParaRPr lang="it-IT" dirty="0"/>
        </a:p>
      </dgm:t>
    </dgm:pt>
    <dgm:pt modelId="{9A2B2177-BA49-9D46-AAA3-A840B7118AAF}" type="parTrans" cxnId="{CA731108-B21F-F84C-ADFB-DFAD4A080CD8}">
      <dgm:prSet/>
      <dgm:spPr/>
      <dgm:t>
        <a:bodyPr/>
        <a:lstStyle/>
        <a:p>
          <a:endParaRPr lang="it-IT"/>
        </a:p>
      </dgm:t>
    </dgm:pt>
    <dgm:pt modelId="{04772DDB-C76F-554B-98EA-57C1850FF200}" type="sibTrans" cxnId="{CA731108-B21F-F84C-ADFB-DFAD4A080CD8}">
      <dgm:prSet/>
      <dgm:spPr/>
      <dgm:t>
        <a:bodyPr/>
        <a:lstStyle/>
        <a:p>
          <a:endParaRPr lang="it-IT"/>
        </a:p>
      </dgm:t>
    </dgm:pt>
    <dgm:pt modelId="{8D7BB890-2061-FD4E-887A-80795FBE7FAD}">
      <dgm:prSet phldrT="[Testo]"/>
      <dgm:spPr/>
      <dgm:t>
        <a:bodyPr/>
        <a:lstStyle/>
        <a:p>
          <a:r>
            <a:rPr lang="it-IT" dirty="0" smtClean="0"/>
            <a:t>INTERESSE CONCRETO</a:t>
          </a:r>
          <a:endParaRPr lang="it-IT" dirty="0"/>
        </a:p>
      </dgm:t>
    </dgm:pt>
    <dgm:pt modelId="{73A56A64-A95E-2241-9E36-FE705540ABC6}" type="parTrans" cxnId="{E97E4F8E-BB4C-DB40-A4B4-7C07FD9FBE1C}">
      <dgm:prSet/>
      <dgm:spPr/>
      <dgm:t>
        <a:bodyPr/>
        <a:lstStyle/>
        <a:p>
          <a:endParaRPr lang="it-IT"/>
        </a:p>
      </dgm:t>
    </dgm:pt>
    <dgm:pt modelId="{07F1294D-CD68-4647-80FE-B91120225673}" type="sibTrans" cxnId="{E97E4F8E-BB4C-DB40-A4B4-7C07FD9FBE1C}">
      <dgm:prSet/>
      <dgm:spPr/>
      <dgm:t>
        <a:bodyPr/>
        <a:lstStyle/>
        <a:p>
          <a:endParaRPr lang="it-IT"/>
        </a:p>
      </dgm:t>
    </dgm:pt>
    <dgm:pt modelId="{2316ED04-0F34-1E40-A86B-A9B6D9B8EE12}" type="pres">
      <dgm:prSet presAssocID="{6F361C2B-0DCA-1140-9CA9-113560B3FC35}" presName="compositeShape" presStyleCnt="0">
        <dgm:presLayoutVars>
          <dgm:chMax val="2"/>
          <dgm:dir/>
          <dgm:resizeHandles val="exact"/>
        </dgm:presLayoutVars>
      </dgm:prSet>
      <dgm:spPr/>
      <dgm:t>
        <a:bodyPr/>
        <a:lstStyle/>
        <a:p>
          <a:endParaRPr lang="it-IT"/>
        </a:p>
      </dgm:t>
    </dgm:pt>
    <dgm:pt modelId="{C1137583-408B-6A49-BB6E-DECCD93B5172}" type="pres">
      <dgm:prSet presAssocID="{68C9A205-442C-B148-95C6-E7F09EFEF601}" presName="upArrow" presStyleLbl="node1" presStyleIdx="0" presStyleCnt="2"/>
      <dgm:spPr>
        <a:solidFill>
          <a:schemeClr val="accent1"/>
        </a:solidFill>
      </dgm:spPr>
      <dgm:t>
        <a:bodyPr/>
        <a:lstStyle/>
        <a:p>
          <a:endParaRPr lang="it-IT"/>
        </a:p>
      </dgm:t>
    </dgm:pt>
    <dgm:pt modelId="{90D35895-D4F2-2F46-9C38-969E884FF5D9}" type="pres">
      <dgm:prSet presAssocID="{68C9A205-442C-B148-95C6-E7F09EFEF601}" presName="upArrowText" presStyleLbl="revTx" presStyleIdx="0" presStyleCnt="2">
        <dgm:presLayoutVars>
          <dgm:chMax val="0"/>
          <dgm:bulletEnabled val="1"/>
        </dgm:presLayoutVars>
      </dgm:prSet>
      <dgm:spPr/>
      <dgm:t>
        <a:bodyPr/>
        <a:lstStyle/>
        <a:p>
          <a:endParaRPr lang="it-IT"/>
        </a:p>
      </dgm:t>
    </dgm:pt>
    <dgm:pt modelId="{87905287-B98B-B540-8838-DF71DAAB45A2}" type="pres">
      <dgm:prSet presAssocID="{8D7BB890-2061-FD4E-887A-80795FBE7FAD}" presName="downArrow" presStyleLbl="node1" presStyleIdx="1" presStyleCnt="2"/>
      <dgm:spPr>
        <a:solidFill>
          <a:srgbClr val="FF0000"/>
        </a:solidFill>
      </dgm:spPr>
      <dgm:t>
        <a:bodyPr/>
        <a:lstStyle/>
        <a:p>
          <a:endParaRPr lang="it-IT"/>
        </a:p>
      </dgm:t>
    </dgm:pt>
    <dgm:pt modelId="{1EF14938-058D-1E46-A562-B90A15A3A115}" type="pres">
      <dgm:prSet presAssocID="{8D7BB890-2061-FD4E-887A-80795FBE7FAD}" presName="downArrowText" presStyleLbl="revTx" presStyleIdx="1" presStyleCnt="2">
        <dgm:presLayoutVars>
          <dgm:chMax val="0"/>
          <dgm:bulletEnabled val="1"/>
        </dgm:presLayoutVars>
      </dgm:prSet>
      <dgm:spPr/>
      <dgm:t>
        <a:bodyPr/>
        <a:lstStyle/>
        <a:p>
          <a:endParaRPr lang="it-IT"/>
        </a:p>
      </dgm:t>
    </dgm:pt>
  </dgm:ptLst>
  <dgm:cxnLst>
    <dgm:cxn modelId="{B678FA0E-7047-7345-AC7C-6EF2EDCAED37}" type="presOf" srcId="{68C9A205-442C-B148-95C6-E7F09EFEF601}" destId="{90D35895-D4F2-2F46-9C38-969E884FF5D9}" srcOrd="0" destOrd="0" presId="urn:microsoft.com/office/officeart/2005/8/layout/arrow4"/>
    <dgm:cxn modelId="{81E5FBE8-3A10-9B41-97BD-2EDF3DF3BF00}" type="presOf" srcId="{8D7BB890-2061-FD4E-887A-80795FBE7FAD}" destId="{1EF14938-058D-1E46-A562-B90A15A3A115}" srcOrd="0" destOrd="0" presId="urn:microsoft.com/office/officeart/2005/8/layout/arrow4"/>
    <dgm:cxn modelId="{CA731108-B21F-F84C-ADFB-DFAD4A080CD8}" srcId="{6F361C2B-0DCA-1140-9CA9-113560B3FC35}" destId="{68C9A205-442C-B148-95C6-E7F09EFEF601}" srcOrd="0" destOrd="0" parTransId="{9A2B2177-BA49-9D46-AAA3-A840B7118AAF}" sibTransId="{04772DDB-C76F-554B-98EA-57C1850FF200}"/>
    <dgm:cxn modelId="{E97E4F8E-BB4C-DB40-A4B4-7C07FD9FBE1C}" srcId="{6F361C2B-0DCA-1140-9CA9-113560B3FC35}" destId="{8D7BB890-2061-FD4E-887A-80795FBE7FAD}" srcOrd="1" destOrd="0" parTransId="{73A56A64-A95E-2241-9E36-FE705540ABC6}" sibTransId="{07F1294D-CD68-4647-80FE-B91120225673}"/>
    <dgm:cxn modelId="{D41E68F8-B496-204E-8F2A-6794D88497B1}" type="presOf" srcId="{6F361C2B-0DCA-1140-9CA9-113560B3FC35}" destId="{2316ED04-0F34-1E40-A86B-A9B6D9B8EE12}" srcOrd="0" destOrd="0" presId="urn:microsoft.com/office/officeart/2005/8/layout/arrow4"/>
    <dgm:cxn modelId="{3DEEBBEC-0670-3449-B022-1E99E964D9D3}" type="presParOf" srcId="{2316ED04-0F34-1E40-A86B-A9B6D9B8EE12}" destId="{C1137583-408B-6A49-BB6E-DECCD93B5172}" srcOrd="0" destOrd="0" presId="urn:microsoft.com/office/officeart/2005/8/layout/arrow4"/>
    <dgm:cxn modelId="{1FA5D3C7-1CF8-DA4C-BA8C-BC000603D1C2}" type="presParOf" srcId="{2316ED04-0F34-1E40-A86B-A9B6D9B8EE12}" destId="{90D35895-D4F2-2F46-9C38-969E884FF5D9}" srcOrd="1" destOrd="0" presId="urn:microsoft.com/office/officeart/2005/8/layout/arrow4"/>
    <dgm:cxn modelId="{7092AE27-EA7F-D842-B6A2-CE0CC0A04E60}" type="presParOf" srcId="{2316ED04-0F34-1E40-A86B-A9B6D9B8EE12}" destId="{87905287-B98B-B540-8838-DF71DAAB45A2}" srcOrd="2" destOrd="0" presId="urn:microsoft.com/office/officeart/2005/8/layout/arrow4"/>
    <dgm:cxn modelId="{59715E7E-12A4-4A4A-B226-415BEA342EE7}" type="presParOf" srcId="{2316ED04-0F34-1E40-A86B-A9B6D9B8EE12}" destId="{1EF14938-058D-1E46-A562-B90A15A3A11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51E50-C218-4649-BBBA-833C10DEA197}" type="doc">
      <dgm:prSet loTypeId="urn:microsoft.com/office/officeart/2005/8/layout/hierarchy2" loCatId="list" qsTypeId="urn:microsoft.com/office/officeart/2005/8/quickstyle/simple4" qsCatId="simple" csTypeId="urn:microsoft.com/office/officeart/2005/8/colors/accent2_2" csCatId="accent2" phldr="1"/>
      <dgm:spPr/>
      <dgm:t>
        <a:bodyPr/>
        <a:lstStyle/>
        <a:p>
          <a:endParaRPr lang="it-IT"/>
        </a:p>
      </dgm:t>
    </dgm:pt>
    <dgm:pt modelId="{41EBECDA-86D2-A348-8F84-7452CAE1F8BD}">
      <dgm:prSet phldrT="[Testo]"/>
      <dgm:spPr/>
      <dgm:t>
        <a:bodyPr/>
        <a:lstStyle/>
        <a:p>
          <a:r>
            <a:rPr lang="it-IT" dirty="0" smtClean="0"/>
            <a:t>INTERESSE DEL MINORE</a:t>
          </a:r>
          <a:endParaRPr lang="it-IT" dirty="0"/>
        </a:p>
      </dgm:t>
    </dgm:pt>
    <dgm:pt modelId="{9F0D2939-8E28-5748-A231-2FF6ED68A1CF}" type="parTrans" cxnId="{EE7666EC-CA54-6B4C-A9A4-647FA154FB77}">
      <dgm:prSet/>
      <dgm:spPr/>
      <dgm:t>
        <a:bodyPr/>
        <a:lstStyle/>
        <a:p>
          <a:endParaRPr lang="it-IT"/>
        </a:p>
      </dgm:t>
    </dgm:pt>
    <dgm:pt modelId="{5F7ACF8D-7565-FB4B-96BE-5C80C5E1E0FE}" type="sibTrans" cxnId="{EE7666EC-CA54-6B4C-A9A4-647FA154FB77}">
      <dgm:prSet/>
      <dgm:spPr/>
      <dgm:t>
        <a:bodyPr/>
        <a:lstStyle/>
        <a:p>
          <a:endParaRPr lang="it-IT"/>
        </a:p>
      </dgm:t>
    </dgm:pt>
    <dgm:pt modelId="{0397867C-4CCB-3742-BA27-D9EBA89027B9}">
      <dgm:prSet phldrT="[Testo]"/>
      <dgm:spPr/>
      <dgm:t>
        <a:bodyPr/>
        <a:lstStyle/>
        <a:p>
          <a:r>
            <a:rPr lang="it-IT" dirty="0" smtClean="0"/>
            <a:t>RESIDENZA ANTERIORE/CRITERIO DI GIURISDIZIONE CONFORME A INTERESSE MINORE</a:t>
          </a:r>
          <a:endParaRPr lang="it-IT" dirty="0"/>
        </a:p>
      </dgm:t>
    </dgm:pt>
    <dgm:pt modelId="{F839657F-E99C-A247-A6C5-F0695776BE05}" type="parTrans" cxnId="{E3E08B1E-475F-BE43-9BC1-61DDBFA8130D}">
      <dgm:prSet/>
      <dgm:spPr/>
      <dgm:t>
        <a:bodyPr/>
        <a:lstStyle/>
        <a:p>
          <a:endParaRPr lang="it-IT"/>
        </a:p>
      </dgm:t>
    </dgm:pt>
    <dgm:pt modelId="{F2F7D038-E769-4B43-AF57-F2035B0D352E}" type="sibTrans" cxnId="{E3E08B1E-475F-BE43-9BC1-61DDBFA8130D}">
      <dgm:prSet/>
      <dgm:spPr/>
      <dgm:t>
        <a:bodyPr/>
        <a:lstStyle/>
        <a:p>
          <a:endParaRPr lang="it-IT"/>
        </a:p>
      </dgm:t>
    </dgm:pt>
    <dgm:pt modelId="{3F0AE507-C438-3F4D-B364-1CD65C7EF784}">
      <dgm:prSet phldrT="[Testo]"/>
      <dgm:spPr/>
      <dgm:t>
        <a:bodyPr/>
        <a:lstStyle/>
        <a:p>
          <a:r>
            <a:rPr lang="it-IT" dirty="0" smtClean="0"/>
            <a:t>NON MODIFICA PER PROVV. CAUTELARE</a:t>
          </a:r>
          <a:endParaRPr lang="it-IT" dirty="0"/>
        </a:p>
      </dgm:t>
    </dgm:pt>
    <dgm:pt modelId="{8A2408F5-402C-5540-B1DA-FD55FB14D4EB}" type="parTrans" cxnId="{9D17A65A-9A59-B94D-8B5E-41273AF14BA6}">
      <dgm:prSet/>
      <dgm:spPr/>
      <dgm:t>
        <a:bodyPr/>
        <a:lstStyle/>
        <a:p>
          <a:endParaRPr lang="it-IT"/>
        </a:p>
      </dgm:t>
    </dgm:pt>
    <dgm:pt modelId="{C6041AA2-CE98-2343-86AF-4937D9CB178F}" type="sibTrans" cxnId="{9D17A65A-9A59-B94D-8B5E-41273AF14BA6}">
      <dgm:prSet/>
      <dgm:spPr/>
      <dgm:t>
        <a:bodyPr/>
        <a:lstStyle/>
        <a:p>
          <a:endParaRPr lang="it-IT"/>
        </a:p>
      </dgm:t>
    </dgm:pt>
    <dgm:pt modelId="{F8F5E5A6-8AC3-974A-9530-FC894D17D86C}">
      <dgm:prSet phldrT="[Testo]"/>
      <dgm:spPr/>
      <dgm:t>
        <a:bodyPr/>
        <a:lstStyle/>
        <a:p>
          <a:r>
            <a:rPr lang="it-IT" dirty="0" smtClean="0"/>
            <a:t>ACCETTAZIONE/PROROGA</a:t>
          </a:r>
          <a:endParaRPr lang="it-IT" dirty="0"/>
        </a:p>
      </dgm:t>
    </dgm:pt>
    <dgm:pt modelId="{E0A85F80-6465-DA4C-8845-2FF49593A6E2}" type="parTrans" cxnId="{CE687CF0-A1EC-7B49-8CCA-BCF1B7C2051E}">
      <dgm:prSet/>
      <dgm:spPr/>
      <dgm:t>
        <a:bodyPr/>
        <a:lstStyle/>
        <a:p>
          <a:endParaRPr lang="it-IT"/>
        </a:p>
      </dgm:t>
    </dgm:pt>
    <dgm:pt modelId="{324CD89E-856E-0B4A-BA25-3BAF8656368F}" type="sibTrans" cxnId="{CE687CF0-A1EC-7B49-8CCA-BCF1B7C2051E}">
      <dgm:prSet/>
      <dgm:spPr/>
      <dgm:t>
        <a:bodyPr/>
        <a:lstStyle/>
        <a:p>
          <a:endParaRPr lang="it-IT"/>
        </a:p>
      </dgm:t>
    </dgm:pt>
    <dgm:pt modelId="{7FF9F532-18CA-3C43-BB9B-9AD5735F7B94}">
      <dgm:prSet phldrT="[Testo]"/>
      <dgm:spPr/>
      <dgm:t>
        <a:bodyPr/>
        <a:lstStyle/>
        <a:p>
          <a:r>
            <a:rPr lang="it-IT" dirty="0" smtClean="0"/>
            <a:t>SE NON CONFORME A INTERESSE DEL MINORE</a:t>
          </a:r>
          <a:endParaRPr lang="it-IT" dirty="0"/>
        </a:p>
      </dgm:t>
    </dgm:pt>
    <dgm:pt modelId="{A54A75CA-4690-DC4E-900C-6B875DEF2E6D}" type="parTrans" cxnId="{FBFF7ABE-0E4B-D042-B3DF-006750173E3B}">
      <dgm:prSet/>
      <dgm:spPr/>
      <dgm:t>
        <a:bodyPr/>
        <a:lstStyle/>
        <a:p>
          <a:endParaRPr lang="it-IT"/>
        </a:p>
      </dgm:t>
    </dgm:pt>
    <dgm:pt modelId="{69EF19B0-E0D0-FD4A-83CC-FBDDB3E49954}" type="sibTrans" cxnId="{FBFF7ABE-0E4B-D042-B3DF-006750173E3B}">
      <dgm:prSet/>
      <dgm:spPr/>
      <dgm:t>
        <a:bodyPr/>
        <a:lstStyle/>
        <a:p>
          <a:endParaRPr lang="it-IT"/>
        </a:p>
      </dgm:t>
    </dgm:pt>
    <dgm:pt modelId="{3209DD8A-A76A-4044-A20C-BFA91BCD8F52}">
      <dgm:prSet phldrT="[Testo]"/>
      <dgm:spPr/>
      <dgm:t>
        <a:bodyPr/>
        <a:lstStyle/>
        <a:p>
          <a:r>
            <a:rPr lang="it-IT" dirty="0" smtClean="0"/>
            <a:t>TRASFERIMENTO DI COMPETENZA -ART. 15-D'UFFICIO</a:t>
          </a:r>
          <a:endParaRPr lang="it-IT" dirty="0"/>
        </a:p>
      </dgm:t>
    </dgm:pt>
    <dgm:pt modelId="{1B5610DE-B7A5-C046-9F43-8A8AD1BCE1AD}" type="parTrans" cxnId="{977A72FB-8D2C-2E49-8581-9CA2D63D36C3}">
      <dgm:prSet/>
      <dgm:spPr/>
      <dgm:t>
        <a:bodyPr/>
        <a:lstStyle/>
        <a:p>
          <a:endParaRPr lang="it-IT"/>
        </a:p>
      </dgm:t>
    </dgm:pt>
    <dgm:pt modelId="{64B271A7-B1DF-9A40-86A9-6DD79AD6C853}" type="sibTrans" cxnId="{977A72FB-8D2C-2E49-8581-9CA2D63D36C3}">
      <dgm:prSet/>
      <dgm:spPr/>
    </dgm:pt>
    <dgm:pt modelId="{81625BEE-315E-BA43-9F65-6317FB6A180F}">
      <dgm:prSet phldrT="[Testo]"/>
      <dgm:spPr/>
      <dgm:t>
        <a:bodyPr/>
        <a:lstStyle/>
        <a:p>
          <a:r>
            <a:rPr lang="it-IT" dirty="0" smtClean="0"/>
            <a:t>CRITERI CORRISPONDENTI A INTERESSE DEL MINORE</a:t>
          </a:r>
          <a:endParaRPr lang="it-IT" dirty="0"/>
        </a:p>
      </dgm:t>
    </dgm:pt>
    <dgm:pt modelId="{EC314E4E-0615-814E-99B3-30CF60A4221A}" type="parTrans" cxnId="{BC88ABB5-C2B6-244B-B22D-A887B74CB8A1}">
      <dgm:prSet/>
      <dgm:spPr/>
      <dgm:t>
        <a:bodyPr/>
        <a:lstStyle/>
        <a:p>
          <a:endParaRPr lang="it-IT"/>
        </a:p>
      </dgm:t>
    </dgm:pt>
    <dgm:pt modelId="{A480A6A8-DE2B-7D40-8959-FB072647D7ED}" type="sibTrans" cxnId="{BC88ABB5-C2B6-244B-B22D-A887B74CB8A1}">
      <dgm:prSet/>
      <dgm:spPr/>
    </dgm:pt>
    <dgm:pt modelId="{7D40AAEC-BB3B-694D-B793-E93103845CA6}">
      <dgm:prSet phldrT="[Testo]"/>
      <dgm:spPr/>
      <dgm:t>
        <a:bodyPr/>
        <a:lstStyle/>
        <a:p>
          <a:r>
            <a:rPr lang="it-IT" dirty="0" smtClean="0"/>
            <a:t>RITORNA A OPERARE LA RESIDENZA</a:t>
          </a:r>
          <a:endParaRPr lang="it-IT" dirty="0"/>
        </a:p>
      </dgm:t>
    </dgm:pt>
    <dgm:pt modelId="{57050882-5A5E-AF4B-BCC0-8010AE014831}" type="parTrans" cxnId="{0FBE90DE-325B-E04F-983C-5888C24EA0B0}">
      <dgm:prSet/>
      <dgm:spPr/>
      <dgm:t>
        <a:bodyPr/>
        <a:lstStyle/>
        <a:p>
          <a:endParaRPr lang="it-IT"/>
        </a:p>
      </dgm:t>
    </dgm:pt>
    <dgm:pt modelId="{E57ABE9A-E2FB-A848-8D3D-E038D085BA33}" type="sibTrans" cxnId="{0FBE90DE-325B-E04F-983C-5888C24EA0B0}">
      <dgm:prSet/>
      <dgm:spPr/>
    </dgm:pt>
    <dgm:pt modelId="{2A65638E-4E15-DE40-804F-490AEB7ED75E}" type="pres">
      <dgm:prSet presAssocID="{D5151E50-C218-4649-BBBA-833C10DEA197}" presName="diagram" presStyleCnt="0">
        <dgm:presLayoutVars>
          <dgm:chPref val="1"/>
          <dgm:dir/>
          <dgm:animOne val="branch"/>
          <dgm:animLvl val="lvl"/>
          <dgm:resizeHandles val="exact"/>
        </dgm:presLayoutVars>
      </dgm:prSet>
      <dgm:spPr/>
    </dgm:pt>
    <dgm:pt modelId="{67999C97-0706-2745-9DB4-869E19C910B7}" type="pres">
      <dgm:prSet presAssocID="{41EBECDA-86D2-A348-8F84-7452CAE1F8BD}" presName="root1" presStyleCnt="0"/>
      <dgm:spPr/>
    </dgm:pt>
    <dgm:pt modelId="{B262A07B-AA9A-9E44-8FB0-2F1538E01AB4}" type="pres">
      <dgm:prSet presAssocID="{41EBECDA-86D2-A348-8F84-7452CAE1F8BD}" presName="LevelOneTextNode" presStyleLbl="node0" presStyleIdx="0" presStyleCnt="3">
        <dgm:presLayoutVars>
          <dgm:chPref val="3"/>
        </dgm:presLayoutVars>
      </dgm:prSet>
      <dgm:spPr/>
    </dgm:pt>
    <dgm:pt modelId="{5CA34DE7-2F5F-3540-B33F-F700375BCC99}" type="pres">
      <dgm:prSet presAssocID="{41EBECDA-86D2-A348-8F84-7452CAE1F8BD}" presName="level2hierChild" presStyleCnt="0"/>
      <dgm:spPr/>
    </dgm:pt>
    <dgm:pt modelId="{041FB2C1-2C12-AB41-80E7-AB81AEFD54F1}" type="pres">
      <dgm:prSet presAssocID="{F839657F-E99C-A247-A6C5-F0695776BE05}" presName="conn2-1" presStyleLbl="parChTrans1D2" presStyleIdx="0" presStyleCnt="3"/>
      <dgm:spPr/>
    </dgm:pt>
    <dgm:pt modelId="{D84B8A7B-6F18-A74C-A430-1E48C414C965}" type="pres">
      <dgm:prSet presAssocID="{F839657F-E99C-A247-A6C5-F0695776BE05}" presName="connTx" presStyleLbl="parChTrans1D2" presStyleIdx="0" presStyleCnt="3"/>
      <dgm:spPr/>
    </dgm:pt>
    <dgm:pt modelId="{A8E3CF31-9CB4-454C-BCD9-FDAC0A0DC930}" type="pres">
      <dgm:prSet presAssocID="{0397867C-4CCB-3742-BA27-D9EBA89027B9}" presName="root2" presStyleCnt="0"/>
      <dgm:spPr/>
    </dgm:pt>
    <dgm:pt modelId="{B15AB3F8-F42A-3344-8207-6FF695D5C913}" type="pres">
      <dgm:prSet presAssocID="{0397867C-4CCB-3742-BA27-D9EBA89027B9}" presName="LevelTwoTextNode" presStyleLbl="node2" presStyleIdx="0" presStyleCnt="3">
        <dgm:presLayoutVars>
          <dgm:chPref val="3"/>
        </dgm:presLayoutVars>
      </dgm:prSet>
      <dgm:spPr/>
      <dgm:t>
        <a:bodyPr/>
        <a:lstStyle/>
        <a:p>
          <a:endParaRPr lang="it-IT"/>
        </a:p>
      </dgm:t>
    </dgm:pt>
    <dgm:pt modelId="{E1E30176-5CDC-6D47-9D54-DF3C2DA290D3}" type="pres">
      <dgm:prSet presAssocID="{0397867C-4CCB-3742-BA27-D9EBA89027B9}" presName="level3hierChild" presStyleCnt="0"/>
      <dgm:spPr/>
    </dgm:pt>
    <dgm:pt modelId="{1D1597B3-7E8D-DD4C-A61C-30EFE7FD78DD}" type="pres">
      <dgm:prSet presAssocID="{8A2408F5-402C-5540-B1DA-FD55FB14D4EB}" presName="conn2-1" presStyleLbl="parChTrans1D3" presStyleIdx="0" presStyleCnt="2"/>
      <dgm:spPr/>
    </dgm:pt>
    <dgm:pt modelId="{B62DADAD-9AAA-6E4E-ACDE-05E0601B7EA4}" type="pres">
      <dgm:prSet presAssocID="{8A2408F5-402C-5540-B1DA-FD55FB14D4EB}" presName="connTx" presStyleLbl="parChTrans1D3" presStyleIdx="0" presStyleCnt="2"/>
      <dgm:spPr/>
    </dgm:pt>
    <dgm:pt modelId="{62E67F75-21D6-EE4D-86E1-EB43C562CCAB}" type="pres">
      <dgm:prSet presAssocID="{3F0AE507-C438-3F4D-B364-1CD65C7EF784}" presName="root2" presStyleCnt="0"/>
      <dgm:spPr/>
    </dgm:pt>
    <dgm:pt modelId="{4CCFF901-E8EA-FE4A-8C5A-F229E165C9D6}" type="pres">
      <dgm:prSet presAssocID="{3F0AE507-C438-3F4D-B364-1CD65C7EF784}" presName="LevelTwoTextNode" presStyleLbl="node3" presStyleIdx="0" presStyleCnt="2">
        <dgm:presLayoutVars>
          <dgm:chPref val="3"/>
        </dgm:presLayoutVars>
      </dgm:prSet>
      <dgm:spPr/>
      <dgm:t>
        <a:bodyPr/>
        <a:lstStyle/>
        <a:p>
          <a:endParaRPr lang="it-IT"/>
        </a:p>
      </dgm:t>
    </dgm:pt>
    <dgm:pt modelId="{E576B5CC-25C2-6349-8D29-815C9BEB72AC}" type="pres">
      <dgm:prSet presAssocID="{3F0AE507-C438-3F4D-B364-1CD65C7EF784}" presName="level3hierChild" presStyleCnt="0"/>
      <dgm:spPr/>
    </dgm:pt>
    <dgm:pt modelId="{3EB6E738-3972-EF49-861E-C71EA48F32B2}" type="pres">
      <dgm:prSet presAssocID="{F8F5E5A6-8AC3-974A-9530-FC894D17D86C}" presName="root1" presStyleCnt="0"/>
      <dgm:spPr/>
    </dgm:pt>
    <dgm:pt modelId="{1C5B2099-C9F7-CA4F-AEE3-6529F757A8B1}" type="pres">
      <dgm:prSet presAssocID="{F8F5E5A6-8AC3-974A-9530-FC894D17D86C}" presName="LevelOneTextNode" presStyleLbl="node0" presStyleIdx="1" presStyleCnt="3">
        <dgm:presLayoutVars>
          <dgm:chPref val="3"/>
        </dgm:presLayoutVars>
      </dgm:prSet>
      <dgm:spPr/>
    </dgm:pt>
    <dgm:pt modelId="{1DC5C39E-5D45-0440-8E0C-21BD747DF716}" type="pres">
      <dgm:prSet presAssocID="{F8F5E5A6-8AC3-974A-9530-FC894D17D86C}" presName="level2hierChild" presStyleCnt="0"/>
      <dgm:spPr/>
    </dgm:pt>
    <dgm:pt modelId="{969EE68A-A8F6-0C47-8C2D-B3A3CBFEEF8B}" type="pres">
      <dgm:prSet presAssocID="{A54A75CA-4690-DC4E-900C-6B875DEF2E6D}" presName="conn2-1" presStyleLbl="parChTrans1D2" presStyleIdx="1" presStyleCnt="3"/>
      <dgm:spPr/>
    </dgm:pt>
    <dgm:pt modelId="{91F005AC-C39F-8F40-B2FA-B35C783F1915}" type="pres">
      <dgm:prSet presAssocID="{A54A75CA-4690-DC4E-900C-6B875DEF2E6D}" presName="connTx" presStyleLbl="parChTrans1D2" presStyleIdx="1" presStyleCnt="3"/>
      <dgm:spPr/>
    </dgm:pt>
    <dgm:pt modelId="{E770D968-4E0E-3644-9985-7655D23C7F30}" type="pres">
      <dgm:prSet presAssocID="{7FF9F532-18CA-3C43-BB9B-9AD5735F7B94}" presName="root2" presStyleCnt="0"/>
      <dgm:spPr/>
    </dgm:pt>
    <dgm:pt modelId="{62D787B9-20A7-F64F-9A88-B7965B08A09C}" type="pres">
      <dgm:prSet presAssocID="{7FF9F532-18CA-3C43-BB9B-9AD5735F7B94}" presName="LevelTwoTextNode" presStyleLbl="node2" presStyleIdx="1" presStyleCnt="3">
        <dgm:presLayoutVars>
          <dgm:chPref val="3"/>
        </dgm:presLayoutVars>
      </dgm:prSet>
      <dgm:spPr/>
    </dgm:pt>
    <dgm:pt modelId="{695C7D19-9355-3C4B-A5FC-556F0C983461}" type="pres">
      <dgm:prSet presAssocID="{7FF9F532-18CA-3C43-BB9B-9AD5735F7B94}" presName="level3hierChild" presStyleCnt="0"/>
      <dgm:spPr/>
    </dgm:pt>
    <dgm:pt modelId="{47560EA0-A00C-5544-BEDE-25790B695A99}" type="pres">
      <dgm:prSet presAssocID="{57050882-5A5E-AF4B-BCC0-8010AE014831}" presName="conn2-1" presStyleLbl="parChTrans1D3" presStyleIdx="1" presStyleCnt="2"/>
      <dgm:spPr/>
    </dgm:pt>
    <dgm:pt modelId="{3346DC91-F138-0D4A-8DBD-CD36CCEEF5B0}" type="pres">
      <dgm:prSet presAssocID="{57050882-5A5E-AF4B-BCC0-8010AE014831}" presName="connTx" presStyleLbl="parChTrans1D3" presStyleIdx="1" presStyleCnt="2"/>
      <dgm:spPr/>
    </dgm:pt>
    <dgm:pt modelId="{B8FCE24C-21B3-E24F-82EE-A957256E8D23}" type="pres">
      <dgm:prSet presAssocID="{7D40AAEC-BB3B-694D-B793-E93103845CA6}" presName="root2" presStyleCnt="0"/>
      <dgm:spPr/>
    </dgm:pt>
    <dgm:pt modelId="{B378B9CE-6A84-5C41-BFE7-090CF976B7EF}" type="pres">
      <dgm:prSet presAssocID="{7D40AAEC-BB3B-694D-B793-E93103845CA6}" presName="LevelTwoTextNode" presStyleLbl="node3" presStyleIdx="1" presStyleCnt="2">
        <dgm:presLayoutVars>
          <dgm:chPref val="3"/>
        </dgm:presLayoutVars>
      </dgm:prSet>
      <dgm:spPr/>
      <dgm:t>
        <a:bodyPr/>
        <a:lstStyle/>
        <a:p>
          <a:endParaRPr lang="it-IT"/>
        </a:p>
      </dgm:t>
    </dgm:pt>
    <dgm:pt modelId="{4D507AD6-D5C1-8346-9F16-E66CD1C2A364}" type="pres">
      <dgm:prSet presAssocID="{7D40AAEC-BB3B-694D-B793-E93103845CA6}" presName="level3hierChild" presStyleCnt="0"/>
      <dgm:spPr/>
    </dgm:pt>
    <dgm:pt modelId="{2BE1F478-DC1C-0E45-9A4F-F536E23822B5}" type="pres">
      <dgm:prSet presAssocID="{3209DD8A-A76A-4044-A20C-BFA91BCD8F52}" presName="root1" presStyleCnt="0"/>
      <dgm:spPr/>
    </dgm:pt>
    <dgm:pt modelId="{0B53EA45-BC9B-0F43-81E6-86A2A4669B60}" type="pres">
      <dgm:prSet presAssocID="{3209DD8A-A76A-4044-A20C-BFA91BCD8F52}" presName="LevelOneTextNode" presStyleLbl="node0" presStyleIdx="2" presStyleCnt="3">
        <dgm:presLayoutVars>
          <dgm:chPref val="3"/>
        </dgm:presLayoutVars>
      </dgm:prSet>
      <dgm:spPr/>
      <dgm:t>
        <a:bodyPr/>
        <a:lstStyle/>
        <a:p>
          <a:endParaRPr lang="it-IT"/>
        </a:p>
      </dgm:t>
    </dgm:pt>
    <dgm:pt modelId="{F4324C66-6232-D34F-9294-D857C3EA4073}" type="pres">
      <dgm:prSet presAssocID="{3209DD8A-A76A-4044-A20C-BFA91BCD8F52}" presName="level2hierChild" presStyleCnt="0"/>
      <dgm:spPr/>
    </dgm:pt>
    <dgm:pt modelId="{2C98B71E-42A4-4B4D-8BCE-FA8BADED8DEE}" type="pres">
      <dgm:prSet presAssocID="{EC314E4E-0615-814E-99B3-30CF60A4221A}" presName="conn2-1" presStyleLbl="parChTrans1D2" presStyleIdx="2" presStyleCnt="3"/>
      <dgm:spPr/>
    </dgm:pt>
    <dgm:pt modelId="{89A9B132-44E1-A749-B4AE-C1FE56BAD21A}" type="pres">
      <dgm:prSet presAssocID="{EC314E4E-0615-814E-99B3-30CF60A4221A}" presName="connTx" presStyleLbl="parChTrans1D2" presStyleIdx="2" presStyleCnt="3"/>
      <dgm:spPr/>
    </dgm:pt>
    <dgm:pt modelId="{74DA9207-CA08-BB46-9EE0-3258BB07AC07}" type="pres">
      <dgm:prSet presAssocID="{81625BEE-315E-BA43-9F65-6317FB6A180F}" presName="root2" presStyleCnt="0"/>
      <dgm:spPr/>
    </dgm:pt>
    <dgm:pt modelId="{531E6F55-5705-C24F-BDEE-EA743E2EFDCD}" type="pres">
      <dgm:prSet presAssocID="{81625BEE-315E-BA43-9F65-6317FB6A180F}" presName="LevelTwoTextNode" presStyleLbl="node2" presStyleIdx="2" presStyleCnt="3">
        <dgm:presLayoutVars>
          <dgm:chPref val="3"/>
        </dgm:presLayoutVars>
      </dgm:prSet>
      <dgm:spPr/>
      <dgm:t>
        <a:bodyPr/>
        <a:lstStyle/>
        <a:p>
          <a:endParaRPr lang="it-IT"/>
        </a:p>
      </dgm:t>
    </dgm:pt>
    <dgm:pt modelId="{9FBB157A-0400-3243-8071-6058283372C3}" type="pres">
      <dgm:prSet presAssocID="{81625BEE-315E-BA43-9F65-6317FB6A180F}" presName="level3hierChild" presStyleCnt="0"/>
      <dgm:spPr/>
    </dgm:pt>
  </dgm:ptLst>
  <dgm:cxnLst>
    <dgm:cxn modelId="{0FBE90DE-325B-E04F-983C-5888C24EA0B0}" srcId="{7FF9F532-18CA-3C43-BB9B-9AD5735F7B94}" destId="{7D40AAEC-BB3B-694D-B793-E93103845CA6}" srcOrd="0" destOrd="0" parTransId="{57050882-5A5E-AF4B-BCC0-8010AE014831}" sibTransId="{E57ABE9A-E2FB-A848-8D3D-E038D085BA33}"/>
    <dgm:cxn modelId="{BD94CCFE-841D-9D46-B289-90B5BC5116E5}" type="presOf" srcId="{A54A75CA-4690-DC4E-900C-6B875DEF2E6D}" destId="{969EE68A-A8F6-0C47-8C2D-B3A3CBFEEF8B}" srcOrd="0" destOrd="0" presId="urn:microsoft.com/office/officeart/2005/8/layout/hierarchy2"/>
    <dgm:cxn modelId="{7B6A9988-2A2E-6B4C-82BA-821AFDBECEF5}" type="presOf" srcId="{7D40AAEC-BB3B-694D-B793-E93103845CA6}" destId="{B378B9CE-6A84-5C41-BFE7-090CF976B7EF}" srcOrd="0" destOrd="0" presId="urn:microsoft.com/office/officeart/2005/8/layout/hierarchy2"/>
    <dgm:cxn modelId="{418A105E-8B18-F84B-BA9A-638F2D68F7E4}" type="presOf" srcId="{57050882-5A5E-AF4B-BCC0-8010AE014831}" destId="{3346DC91-F138-0D4A-8DBD-CD36CCEEF5B0}" srcOrd="1" destOrd="0" presId="urn:microsoft.com/office/officeart/2005/8/layout/hierarchy2"/>
    <dgm:cxn modelId="{E3E08B1E-475F-BE43-9BC1-61DDBFA8130D}" srcId="{41EBECDA-86D2-A348-8F84-7452CAE1F8BD}" destId="{0397867C-4CCB-3742-BA27-D9EBA89027B9}" srcOrd="0" destOrd="0" parTransId="{F839657F-E99C-A247-A6C5-F0695776BE05}" sibTransId="{F2F7D038-E769-4B43-AF57-F2035B0D352E}"/>
    <dgm:cxn modelId="{ADC93672-3405-F34D-9379-E36A7729D598}" type="presOf" srcId="{F8F5E5A6-8AC3-974A-9530-FC894D17D86C}" destId="{1C5B2099-C9F7-CA4F-AEE3-6529F757A8B1}" srcOrd="0" destOrd="0" presId="urn:microsoft.com/office/officeart/2005/8/layout/hierarchy2"/>
    <dgm:cxn modelId="{B44530B8-9083-7A4B-8C63-B0E5051D8D5A}" type="presOf" srcId="{41EBECDA-86D2-A348-8F84-7452CAE1F8BD}" destId="{B262A07B-AA9A-9E44-8FB0-2F1538E01AB4}" srcOrd="0" destOrd="0" presId="urn:microsoft.com/office/officeart/2005/8/layout/hierarchy2"/>
    <dgm:cxn modelId="{0781FF3C-E656-8742-BE44-9B7F01A0019E}" type="presOf" srcId="{F839657F-E99C-A247-A6C5-F0695776BE05}" destId="{041FB2C1-2C12-AB41-80E7-AB81AEFD54F1}" srcOrd="0" destOrd="0" presId="urn:microsoft.com/office/officeart/2005/8/layout/hierarchy2"/>
    <dgm:cxn modelId="{5DEC03D2-6418-D441-B164-84649903B57A}" type="presOf" srcId="{EC314E4E-0615-814E-99B3-30CF60A4221A}" destId="{2C98B71E-42A4-4B4D-8BCE-FA8BADED8DEE}" srcOrd="0" destOrd="0" presId="urn:microsoft.com/office/officeart/2005/8/layout/hierarchy2"/>
    <dgm:cxn modelId="{977A72FB-8D2C-2E49-8581-9CA2D63D36C3}" srcId="{D5151E50-C218-4649-BBBA-833C10DEA197}" destId="{3209DD8A-A76A-4044-A20C-BFA91BCD8F52}" srcOrd="2" destOrd="0" parTransId="{1B5610DE-B7A5-C046-9F43-8A8AD1BCE1AD}" sibTransId="{64B271A7-B1DF-9A40-86A9-6DD79AD6C853}"/>
    <dgm:cxn modelId="{9D17A65A-9A59-B94D-8B5E-41273AF14BA6}" srcId="{0397867C-4CCB-3742-BA27-D9EBA89027B9}" destId="{3F0AE507-C438-3F4D-B364-1CD65C7EF784}" srcOrd="0" destOrd="0" parTransId="{8A2408F5-402C-5540-B1DA-FD55FB14D4EB}" sibTransId="{C6041AA2-CE98-2343-86AF-4937D9CB178F}"/>
    <dgm:cxn modelId="{05DC1999-7049-D54C-8AA0-61682C145A38}" type="presOf" srcId="{3209DD8A-A76A-4044-A20C-BFA91BCD8F52}" destId="{0B53EA45-BC9B-0F43-81E6-86A2A4669B60}" srcOrd="0" destOrd="0" presId="urn:microsoft.com/office/officeart/2005/8/layout/hierarchy2"/>
    <dgm:cxn modelId="{E791F943-540F-5C44-BD47-E76EA03A0F50}" type="presOf" srcId="{81625BEE-315E-BA43-9F65-6317FB6A180F}" destId="{531E6F55-5705-C24F-BDEE-EA743E2EFDCD}" srcOrd="0" destOrd="0" presId="urn:microsoft.com/office/officeart/2005/8/layout/hierarchy2"/>
    <dgm:cxn modelId="{491B1375-E568-264B-B587-658B95B68B3F}" type="presOf" srcId="{A54A75CA-4690-DC4E-900C-6B875DEF2E6D}" destId="{91F005AC-C39F-8F40-B2FA-B35C783F1915}" srcOrd="1" destOrd="0" presId="urn:microsoft.com/office/officeart/2005/8/layout/hierarchy2"/>
    <dgm:cxn modelId="{FBFF7ABE-0E4B-D042-B3DF-006750173E3B}" srcId="{F8F5E5A6-8AC3-974A-9530-FC894D17D86C}" destId="{7FF9F532-18CA-3C43-BB9B-9AD5735F7B94}" srcOrd="0" destOrd="0" parTransId="{A54A75CA-4690-DC4E-900C-6B875DEF2E6D}" sibTransId="{69EF19B0-E0D0-FD4A-83CC-FBDDB3E49954}"/>
    <dgm:cxn modelId="{830DAB13-1018-C046-9DAE-F0EA2E7F47BB}" type="presOf" srcId="{F839657F-E99C-A247-A6C5-F0695776BE05}" destId="{D84B8A7B-6F18-A74C-A430-1E48C414C965}" srcOrd="1" destOrd="0" presId="urn:microsoft.com/office/officeart/2005/8/layout/hierarchy2"/>
    <dgm:cxn modelId="{EE7666EC-CA54-6B4C-A9A4-647FA154FB77}" srcId="{D5151E50-C218-4649-BBBA-833C10DEA197}" destId="{41EBECDA-86D2-A348-8F84-7452CAE1F8BD}" srcOrd="0" destOrd="0" parTransId="{9F0D2939-8E28-5748-A231-2FF6ED68A1CF}" sibTransId="{5F7ACF8D-7565-FB4B-96BE-5C80C5E1E0FE}"/>
    <dgm:cxn modelId="{BC88ABB5-C2B6-244B-B22D-A887B74CB8A1}" srcId="{3209DD8A-A76A-4044-A20C-BFA91BCD8F52}" destId="{81625BEE-315E-BA43-9F65-6317FB6A180F}" srcOrd="0" destOrd="0" parTransId="{EC314E4E-0615-814E-99B3-30CF60A4221A}" sibTransId="{A480A6A8-DE2B-7D40-8959-FB072647D7ED}"/>
    <dgm:cxn modelId="{CE687CF0-A1EC-7B49-8CCA-BCF1B7C2051E}" srcId="{D5151E50-C218-4649-BBBA-833C10DEA197}" destId="{F8F5E5A6-8AC3-974A-9530-FC894D17D86C}" srcOrd="1" destOrd="0" parTransId="{E0A85F80-6465-DA4C-8845-2FF49593A6E2}" sibTransId="{324CD89E-856E-0B4A-BA25-3BAF8656368F}"/>
    <dgm:cxn modelId="{2B407A72-45E7-C44A-954B-76C290AC429A}" type="presOf" srcId="{3F0AE507-C438-3F4D-B364-1CD65C7EF784}" destId="{4CCFF901-E8EA-FE4A-8C5A-F229E165C9D6}" srcOrd="0" destOrd="0" presId="urn:microsoft.com/office/officeart/2005/8/layout/hierarchy2"/>
    <dgm:cxn modelId="{B72976BC-5AE9-1544-8A9B-24EA1761DB9C}" type="presOf" srcId="{8A2408F5-402C-5540-B1DA-FD55FB14D4EB}" destId="{1D1597B3-7E8D-DD4C-A61C-30EFE7FD78DD}" srcOrd="0" destOrd="0" presId="urn:microsoft.com/office/officeart/2005/8/layout/hierarchy2"/>
    <dgm:cxn modelId="{C2B0E717-26E4-A040-88C0-2F1A0013FEEE}" type="presOf" srcId="{57050882-5A5E-AF4B-BCC0-8010AE014831}" destId="{47560EA0-A00C-5544-BEDE-25790B695A99}" srcOrd="0" destOrd="0" presId="urn:microsoft.com/office/officeart/2005/8/layout/hierarchy2"/>
    <dgm:cxn modelId="{A07C1EB4-DDE8-CE47-8741-FA6CA2C33E92}" type="presOf" srcId="{7FF9F532-18CA-3C43-BB9B-9AD5735F7B94}" destId="{62D787B9-20A7-F64F-9A88-B7965B08A09C}" srcOrd="0" destOrd="0" presId="urn:microsoft.com/office/officeart/2005/8/layout/hierarchy2"/>
    <dgm:cxn modelId="{B9EE5CE3-3D65-8442-BCE1-A4077CF33C5B}" type="presOf" srcId="{8A2408F5-402C-5540-B1DA-FD55FB14D4EB}" destId="{B62DADAD-9AAA-6E4E-ACDE-05E0601B7EA4}" srcOrd="1" destOrd="0" presId="urn:microsoft.com/office/officeart/2005/8/layout/hierarchy2"/>
    <dgm:cxn modelId="{43340F24-5795-0C41-A1EF-4879E34D9D3D}" type="presOf" srcId="{EC314E4E-0615-814E-99B3-30CF60A4221A}" destId="{89A9B132-44E1-A749-B4AE-C1FE56BAD21A}" srcOrd="1" destOrd="0" presId="urn:microsoft.com/office/officeart/2005/8/layout/hierarchy2"/>
    <dgm:cxn modelId="{56180F40-B18C-E346-8F40-AD6DFE733508}" type="presOf" srcId="{D5151E50-C218-4649-BBBA-833C10DEA197}" destId="{2A65638E-4E15-DE40-804F-490AEB7ED75E}" srcOrd="0" destOrd="0" presId="urn:microsoft.com/office/officeart/2005/8/layout/hierarchy2"/>
    <dgm:cxn modelId="{92E9521D-989D-944B-8E98-297A3A7C7CFF}" type="presOf" srcId="{0397867C-4CCB-3742-BA27-D9EBA89027B9}" destId="{B15AB3F8-F42A-3344-8207-6FF695D5C913}" srcOrd="0" destOrd="0" presId="urn:microsoft.com/office/officeart/2005/8/layout/hierarchy2"/>
    <dgm:cxn modelId="{0FE7F5B9-6E00-D745-A8E2-83D7971FB528}" type="presParOf" srcId="{2A65638E-4E15-DE40-804F-490AEB7ED75E}" destId="{67999C97-0706-2745-9DB4-869E19C910B7}" srcOrd="0" destOrd="0" presId="urn:microsoft.com/office/officeart/2005/8/layout/hierarchy2"/>
    <dgm:cxn modelId="{7BB5AEBF-4278-F149-A28E-C9699FF62C22}" type="presParOf" srcId="{67999C97-0706-2745-9DB4-869E19C910B7}" destId="{B262A07B-AA9A-9E44-8FB0-2F1538E01AB4}" srcOrd="0" destOrd="0" presId="urn:microsoft.com/office/officeart/2005/8/layout/hierarchy2"/>
    <dgm:cxn modelId="{463277EE-9DB8-EF45-BDFD-6CAEECE26550}" type="presParOf" srcId="{67999C97-0706-2745-9DB4-869E19C910B7}" destId="{5CA34DE7-2F5F-3540-B33F-F700375BCC99}" srcOrd="1" destOrd="0" presId="urn:microsoft.com/office/officeart/2005/8/layout/hierarchy2"/>
    <dgm:cxn modelId="{C4B140FC-A5C6-114F-86CA-5A6C63A4E6BD}" type="presParOf" srcId="{5CA34DE7-2F5F-3540-B33F-F700375BCC99}" destId="{041FB2C1-2C12-AB41-80E7-AB81AEFD54F1}" srcOrd="0" destOrd="0" presId="urn:microsoft.com/office/officeart/2005/8/layout/hierarchy2"/>
    <dgm:cxn modelId="{527C2BEB-C805-7D42-A732-E9895498A5C4}" type="presParOf" srcId="{041FB2C1-2C12-AB41-80E7-AB81AEFD54F1}" destId="{D84B8A7B-6F18-A74C-A430-1E48C414C965}" srcOrd="0" destOrd="0" presId="urn:microsoft.com/office/officeart/2005/8/layout/hierarchy2"/>
    <dgm:cxn modelId="{613C5AD6-2F1D-214B-81F1-44F2C8412629}" type="presParOf" srcId="{5CA34DE7-2F5F-3540-B33F-F700375BCC99}" destId="{A8E3CF31-9CB4-454C-BCD9-FDAC0A0DC930}" srcOrd="1" destOrd="0" presId="urn:microsoft.com/office/officeart/2005/8/layout/hierarchy2"/>
    <dgm:cxn modelId="{1FF4C95B-4502-3C41-96D7-14032476467F}" type="presParOf" srcId="{A8E3CF31-9CB4-454C-BCD9-FDAC0A0DC930}" destId="{B15AB3F8-F42A-3344-8207-6FF695D5C913}" srcOrd="0" destOrd="0" presId="urn:microsoft.com/office/officeart/2005/8/layout/hierarchy2"/>
    <dgm:cxn modelId="{484F5C78-AD1E-7046-9269-69C05CC17BB8}" type="presParOf" srcId="{A8E3CF31-9CB4-454C-BCD9-FDAC0A0DC930}" destId="{E1E30176-5CDC-6D47-9D54-DF3C2DA290D3}" srcOrd="1" destOrd="0" presId="urn:microsoft.com/office/officeart/2005/8/layout/hierarchy2"/>
    <dgm:cxn modelId="{6F5D6FCC-B341-7448-ADCF-D504B9886617}" type="presParOf" srcId="{E1E30176-5CDC-6D47-9D54-DF3C2DA290D3}" destId="{1D1597B3-7E8D-DD4C-A61C-30EFE7FD78DD}" srcOrd="0" destOrd="0" presId="urn:microsoft.com/office/officeart/2005/8/layout/hierarchy2"/>
    <dgm:cxn modelId="{9939765E-C377-6C42-9147-69F6FD5C24E2}" type="presParOf" srcId="{1D1597B3-7E8D-DD4C-A61C-30EFE7FD78DD}" destId="{B62DADAD-9AAA-6E4E-ACDE-05E0601B7EA4}" srcOrd="0" destOrd="0" presId="urn:microsoft.com/office/officeart/2005/8/layout/hierarchy2"/>
    <dgm:cxn modelId="{7A30FB4F-A88B-0D46-A740-4ADB747BA2CC}" type="presParOf" srcId="{E1E30176-5CDC-6D47-9D54-DF3C2DA290D3}" destId="{62E67F75-21D6-EE4D-86E1-EB43C562CCAB}" srcOrd="1" destOrd="0" presId="urn:microsoft.com/office/officeart/2005/8/layout/hierarchy2"/>
    <dgm:cxn modelId="{469489E6-4BA0-F244-9E82-BE1ACDEEF724}" type="presParOf" srcId="{62E67F75-21D6-EE4D-86E1-EB43C562CCAB}" destId="{4CCFF901-E8EA-FE4A-8C5A-F229E165C9D6}" srcOrd="0" destOrd="0" presId="urn:microsoft.com/office/officeart/2005/8/layout/hierarchy2"/>
    <dgm:cxn modelId="{9A3EB958-6263-294C-AB29-AED24959AAB1}" type="presParOf" srcId="{62E67F75-21D6-EE4D-86E1-EB43C562CCAB}" destId="{E576B5CC-25C2-6349-8D29-815C9BEB72AC}" srcOrd="1" destOrd="0" presId="urn:microsoft.com/office/officeart/2005/8/layout/hierarchy2"/>
    <dgm:cxn modelId="{17B5FCDF-53D0-6243-90BD-75FA9F771604}" type="presParOf" srcId="{2A65638E-4E15-DE40-804F-490AEB7ED75E}" destId="{3EB6E738-3972-EF49-861E-C71EA48F32B2}" srcOrd="1" destOrd="0" presId="urn:microsoft.com/office/officeart/2005/8/layout/hierarchy2"/>
    <dgm:cxn modelId="{FF4668FB-DD38-F945-91C2-6F7138B62792}" type="presParOf" srcId="{3EB6E738-3972-EF49-861E-C71EA48F32B2}" destId="{1C5B2099-C9F7-CA4F-AEE3-6529F757A8B1}" srcOrd="0" destOrd="0" presId="urn:microsoft.com/office/officeart/2005/8/layout/hierarchy2"/>
    <dgm:cxn modelId="{5AB1B2F4-70BF-DC4C-8ECA-65AF9FD657B6}" type="presParOf" srcId="{3EB6E738-3972-EF49-861E-C71EA48F32B2}" destId="{1DC5C39E-5D45-0440-8E0C-21BD747DF716}" srcOrd="1" destOrd="0" presId="urn:microsoft.com/office/officeart/2005/8/layout/hierarchy2"/>
    <dgm:cxn modelId="{4F230CC1-E510-604D-8370-57FE33D97858}" type="presParOf" srcId="{1DC5C39E-5D45-0440-8E0C-21BD747DF716}" destId="{969EE68A-A8F6-0C47-8C2D-B3A3CBFEEF8B}" srcOrd="0" destOrd="0" presId="urn:microsoft.com/office/officeart/2005/8/layout/hierarchy2"/>
    <dgm:cxn modelId="{9C2DAE72-903B-A24F-AD0B-66CBC7964833}" type="presParOf" srcId="{969EE68A-A8F6-0C47-8C2D-B3A3CBFEEF8B}" destId="{91F005AC-C39F-8F40-B2FA-B35C783F1915}" srcOrd="0" destOrd="0" presId="urn:microsoft.com/office/officeart/2005/8/layout/hierarchy2"/>
    <dgm:cxn modelId="{A419BEAF-29D3-4C48-99F4-F16AC1EC4B9D}" type="presParOf" srcId="{1DC5C39E-5D45-0440-8E0C-21BD747DF716}" destId="{E770D968-4E0E-3644-9985-7655D23C7F30}" srcOrd="1" destOrd="0" presId="urn:microsoft.com/office/officeart/2005/8/layout/hierarchy2"/>
    <dgm:cxn modelId="{723A426F-99ED-0646-97AD-D9542AA5DAB3}" type="presParOf" srcId="{E770D968-4E0E-3644-9985-7655D23C7F30}" destId="{62D787B9-20A7-F64F-9A88-B7965B08A09C}" srcOrd="0" destOrd="0" presId="urn:microsoft.com/office/officeart/2005/8/layout/hierarchy2"/>
    <dgm:cxn modelId="{43731184-389F-9D45-89DA-E77C9F02D73E}" type="presParOf" srcId="{E770D968-4E0E-3644-9985-7655D23C7F30}" destId="{695C7D19-9355-3C4B-A5FC-556F0C983461}" srcOrd="1" destOrd="0" presId="urn:microsoft.com/office/officeart/2005/8/layout/hierarchy2"/>
    <dgm:cxn modelId="{33B396F3-E321-B942-9EB7-2329F91F8FC3}" type="presParOf" srcId="{695C7D19-9355-3C4B-A5FC-556F0C983461}" destId="{47560EA0-A00C-5544-BEDE-25790B695A99}" srcOrd="0" destOrd="0" presId="urn:microsoft.com/office/officeart/2005/8/layout/hierarchy2"/>
    <dgm:cxn modelId="{A2FE8C8A-0CF1-C14F-BBB2-13CA5B891CFD}" type="presParOf" srcId="{47560EA0-A00C-5544-BEDE-25790B695A99}" destId="{3346DC91-F138-0D4A-8DBD-CD36CCEEF5B0}" srcOrd="0" destOrd="0" presId="urn:microsoft.com/office/officeart/2005/8/layout/hierarchy2"/>
    <dgm:cxn modelId="{BC4C4CB5-B84E-1046-AA24-AC72B6029AB8}" type="presParOf" srcId="{695C7D19-9355-3C4B-A5FC-556F0C983461}" destId="{B8FCE24C-21B3-E24F-82EE-A957256E8D23}" srcOrd="1" destOrd="0" presId="urn:microsoft.com/office/officeart/2005/8/layout/hierarchy2"/>
    <dgm:cxn modelId="{C055BC2F-8238-3D45-A39B-20D816B37037}" type="presParOf" srcId="{B8FCE24C-21B3-E24F-82EE-A957256E8D23}" destId="{B378B9CE-6A84-5C41-BFE7-090CF976B7EF}" srcOrd="0" destOrd="0" presId="urn:microsoft.com/office/officeart/2005/8/layout/hierarchy2"/>
    <dgm:cxn modelId="{A046E53B-EE5F-3F44-A5ED-99ACB0C6C1F8}" type="presParOf" srcId="{B8FCE24C-21B3-E24F-82EE-A957256E8D23}" destId="{4D507AD6-D5C1-8346-9F16-E66CD1C2A364}" srcOrd="1" destOrd="0" presId="urn:microsoft.com/office/officeart/2005/8/layout/hierarchy2"/>
    <dgm:cxn modelId="{26704F7E-FA2C-934C-BA5C-C4DF4CE210BC}" type="presParOf" srcId="{2A65638E-4E15-DE40-804F-490AEB7ED75E}" destId="{2BE1F478-DC1C-0E45-9A4F-F536E23822B5}" srcOrd="2" destOrd="0" presId="urn:microsoft.com/office/officeart/2005/8/layout/hierarchy2"/>
    <dgm:cxn modelId="{B0676030-FEE1-6041-A013-6C77FF8B2359}" type="presParOf" srcId="{2BE1F478-DC1C-0E45-9A4F-F536E23822B5}" destId="{0B53EA45-BC9B-0F43-81E6-86A2A4669B60}" srcOrd="0" destOrd="0" presId="urn:microsoft.com/office/officeart/2005/8/layout/hierarchy2"/>
    <dgm:cxn modelId="{DDEC8425-BB5A-E84A-B6B0-FF449AFDDA2B}" type="presParOf" srcId="{2BE1F478-DC1C-0E45-9A4F-F536E23822B5}" destId="{F4324C66-6232-D34F-9294-D857C3EA4073}" srcOrd="1" destOrd="0" presId="urn:microsoft.com/office/officeart/2005/8/layout/hierarchy2"/>
    <dgm:cxn modelId="{34076840-9E64-7546-A90F-EAD1FDD18AE6}" type="presParOf" srcId="{F4324C66-6232-D34F-9294-D857C3EA4073}" destId="{2C98B71E-42A4-4B4D-8BCE-FA8BADED8DEE}" srcOrd="0" destOrd="0" presId="urn:microsoft.com/office/officeart/2005/8/layout/hierarchy2"/>
    <dgm:cxn modelId="{F15D234C-E3C3-B34D-896D-2CD12A4B4528}" type="presParOf" srcId="{2C98B71E-42A4-4B4D-8BCE-FA8BADED8DEE}" destId="{89A9B132-44E1-A749-B4AE-C1FE56BAD21A}" srcOrd="0" destOrd="0" presId="urn:microsoft.com/office/officeart/2005/8/layout/hierarchy2"/>
    <dgm:cxn modelId="{287111AF-5482-FC42-B511-66C3BFE4D48B}" type="presParOf" srcId="{F4324C66-6232-D34F-9294-D857C3EA4073}" destId="{74DA9207-CA08-BB46-9EE0-3258BB07AC07}" srcOrd="1" destOrd="0" presId="urn:microsoft.com/office/officeart/2005/8/layout/hierarchy2"/>
    <dgm:cxn modelId="{3D644D71-3815-D64D-AC82-DC3A32DD0314}" type="presParOf" srcId="{74DA9207-CA08-BB46-9EE0-3258BB07AC07}" destId="{531E6F55-5705-C24F-BDEE-EA743E2EFDCD}" srcOrd="0" destOrd="0" presId="urn:microsoft.com/office/officeart/2005/8/layout/hierarchy2"/>
    <dgm:cxn modelId="{B00C5688-1E8D-8345-9E04-187C96BD33F8}" type="presParOf" srcId="{74DA9207-CA08-BB46-9EE0-3258BB07AC07}" destId="{9FBB157A-0400-3243-8071-6058283372C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F69CD5-1900-9C45-9FFF-AA155A69FF08}" type="doc">
      <dgm:prSet loTypeId="urn:microsoft.com/office/officeart/2005/8/layout/arrow1" loCatId="" qsTypeId="urn:microsoft.com/office/officeart/2005/8/quickstyle/simple4" qsCatId="simple" csTypeId="urn:microsoft.com/office/officeart/2005/8/colors/colorful3" csCatId="colorful" phldr="1"/>
      <dgm:spPr/>
      <dgm:t>
        <a:bodyPr/>
        <a:lstStyle/>
        <a:p>
          <a:endParaRPr lang="it-IT"/>
        </a:p>
      </dgm:t>
    </dgm:pt>
    <dgm:pt modelId="{3F2EC3C4-CBAD-184E-9CC4-924D0CEE2115}">
      <dgm:prSet phldrT="[Testo]"/>
      <dgm:spPr>
        <a:solidFill>
          <a:schemeClr val="accent2"/>
        </a:solidFill>
      </dgm:spPr>
      <dgm:t>
        <a:bodyPr/>
        <a:lstStyle/>
        <a:p>
          <a:r>
            <a:rPr lang="it-IT" dirty="0" smtClean="0"/>
            <a:t>REGOLAMENTO 2201/2003</a:t>
          </a:r>
          <a:endParaRPr lang="it-IT" dirty="0"/>
        </a:p>
      </dgm:t>
    </dgm:pt>
    <dgm:pt modelId="{732DFF88-52D7-0C46-A1E2-4F30DBEE0993}" type="parTrans" cxnId="{407208A7-F40C-DC4E-9F45-D5FA2F8FD837}">
      <dgm:prSet/>
      <dgm:spPr/>
      <dgm:t>
        <a:bodyPr/>
        <a:lstStyle/>
        <a:p>
          <a:endParaRPr lang="it-IT"/>
        </a:p>
      </dgm:t>
    </dgm:pt>
    <dgm:pt modelId="{5826926D-450E-2A45-82A5-5D427882F762}" type="sibTrans" cxnId="{407208A7-F40C-DC4E-9F45-D5FA2F8FD837}">
      <dgm:prSet/>
      <dgm:spPr/>
      <dgm:t>
        <a:bodyPr/>
        <a:lstStyle/>
        <a:p>
          <a:endParaRPr lang="it-IT"/>
        </a:p>
      </dgm:t>
    </dgm:pt>
    <dgm:pt modelId="{17D4B79A-9701-AA41-BF53-9D1FBAC0C8DB}">
      <dgm:prSet phldrT="[Testo]"/>
      <dgm:spPr>
        <a:solidFill>
          <a:srgbClr val="FF0000"/>
        </a:solidFill>
      </dgm:spPr>
      <dgm:t>
        <a:bodyPr/>
        <a:lstStyle/>
        <a:p>
          <a:r>
            <a:rPr lang="it-IT" dirty="0" smtClean="0"/>
            <a:t>CONVENZIONE DELL’AJA 1980</a:t>
          </a:r>
          <a:endParaRPr lang="it-IT" dirty="0"/>
        </a:p>
      </dgm:t>
    </dgm:pt>
    <dgm:pt modelId="{4590E651-7047-1740-AA2B-2C984260A582}" type="parTrans" cxnId="{CDF54728-8213-FF48-B21C-6D7307033B87}">
      <dgm:prSet/>
      <dgm:spPr/>
      <dgm:t>
        <a:bodyPr/>
        <a:lstStyle/>
        <a:p>
          <a:endParaRPr lang="it-IT"/>
        </a:p>
      </dgm:t>
    </dgm:pt>
    <dgm:pt modelId="{17AFD0DC-0FDE-3544-92D3-DFCC7674F86A}" type="sibTrans" cxnId="{CDF54728-8213-FF48-B21C-6D7307033B87}">
      <dgm:prSet/>
      <dgm:spPr/>
      <dgm:t>
        <a:bodyPr/>
        <a:lstStyle/>
        <a:p>
          <a:endParaRPr lang="it-IT"/>
        </a:p>
      </dgm:t>
    </dgm:pt>
    <dgm:pt modelId="{C44B8E31-F19C-1E48-B2A9-EEC92E442DBC}" type="pres">
      <dgm:prSet presAssocID="{ACF69CD5-1900-9C45-9FFF-AA155A69FF08}" presName="cycle" presStyleCnt="0">
        <dgm:presLayoutVars>
          <dgm:dir/>
          <dgm:resizeHandles val="exact"/>
        </dgm:presLayoutVars>
      </dgm:prSet>
      <dgm:spPr/>
      <dgm:t>
        <a:bodyPr/>
        <a:lstStyle/>
        <a:p>
          <a:endParaRPr lang="it-IT"/>
        </a:p>
      </dgm:t>
    </dgm:pt>
    <dgm:pt modelId="{BB103AFC-9A94-394F-9642-6F09A6152BB6}" type="pres">
      <dgm:prSet presAssocID="{3F2EC3C4-CBAD-184E-9CC4-924D0CEE2115}" presName="arrow" presStyleLbl="node1" presStyleIdx="0" presStyleCnt="2">
        <dgm:presLayoutVars>
          <dgm:bulletEnabled val="1"/>
        </dgm:presLayoutVars>
      </dgm:prSet>
      <dgm:spPr/>
      <dgm:t>
        <a:bodyPr/>
        <a:lstStyle/>
        <a:p>
          <a:endParaRPr lang="it-IT"/>
        </a:p>
      </dgm:t>
    </dgm:pt>
    <dgm:pt modelId="{AA70F49B-EC45-DC40-B40C-E662CDB2A794}" type="pres">
      <dgm:prSet presAssocID="{17D4B79A-9701-AA41-BF53-9D1FBAC0C8DB}" presName="arrow" presStyleLbl="node1" presStyleIdx="1" presStyleCnt="2">
        <dgm:presLayoutVars>
          <dgm:bulletEnabled val="1"/>
        </dgm:presLayoutVars>
      </dgm:prSet>
      <dgm:spPr/>
      <dgm:t>
        <a:bodyPr/>
        <a:lstStyle/>
        <a:p>
          <a:endParaRPr lang="it-IT"/>
        </a:p>
      </dgm:t>
    </dgm:pt>
  </dgm:ptLst>
  <dgm:cxnLst>
    <dgm:cxn modelId="{407208A7-F40C-DC4E-9F45-D5FA2F8FD837}" srcId="{ACF69CD5-1900-9C45-9FFF-AA155A69FF08}" destId="{3F2EC3C4-CBAD-184E-9CC4-924D0CEE2115}" srcOrd="0" destOrd="0" parTransId="{732DFF88-52D7-0C46-A1E2-4F30DBEE0993}" sibTransId="{5826926D-450E-2A45-82A5-5D427882F762}"/>
    <dgm:cxn modelId="{FEFB5A9F-DB3E-A542-A923-C97242141BF8}" type="presOf" srcId="{17D4B79A-9701-AA41-BF53-9D1FBAC0C8DB}" destId="{AA70F49B-EC45-DC40-B40C-E662CDB2A794}" srcOrd="0" destOrd="0" presId="urn:microsoft.com/office/officeart/2005/8/layout/arrow1"/>
    <dgm:cxn modelId="{33BD6D92-EA67-F443-A26E-BDDFB6C3B823}" type="presOf" srcId="{ACF69CD5-1900-9C45-9FFF-AA155A69FF08}" destId="{C44B8E31-F19C-1E48-B2A9-EEC92E442DBC}" srcOrd="0" destOrd="0" presId="urn:microsoft.com/office/officeart/2005/8/layout/arrow1"/>
    <dgm:cxn modelId="{CDF54728-8213-FF48-B21C-6D7307033B87}" srcId="{ACF69CD5-1900-9C45-9FFF-AA155A69FF08}" destId="{17D4B79A-9701-AA41-BF53-9D1FBAC0C8DB}" srcOrd="1" destOrd="0" parTransId="{4590E651-7047-1740-AA2B-2C984260A582}" sibTransId="{17AFD0DC-0FDE-3544-92D3-DFCC7674F86A}"/>
    <dgm:cxn modelId="{DDFDE8A2-8DDC-884B-945D-150D280581ED}" type="presOf" srcId="{3F2EC3C4-CBAD-184E-9CC4-924D0CEE2115}" destId="{BB103AFC-9A94-394F-9642-6F09A6152BB6}" srcOrd="0" destOrd="0" presId="urn:microsoft.com/office/officeart/2005/8/layout/arrow1"/>
    <dgm:cxn modelId="{7D16E138-7E6D-2C4B-B8C5-9E86B42F1282}" type="presParOf" srcId="{C44B8E31-F19C-1E48-B2A9-EEC92E442DBC}" destId="{BB103AFC-9A94-394F-9642-6F09A6152BB6}" srcOrd="0" destOrd="0" presId="urn:microsoft.com/office/officeart/2005/8/layout/arrow1"/>
    <dgm:cxn modelId="{34B44314-9DD4-D948-BBE8-4F59D4FB572D}" type="presParOf" srcId="{C44B8E31-F19C-1E48-B2A9-EEC92E442DBC}" destId="{AA70F49B-EC45-DC40-B40C-E662CDB2A79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61C2B-0DCA-1140-9CA9-113560B3FC35}" type="doc">
      <dgm:prSet loTypeId="urn:microsoft.com/office/officeart/2005/8/layout/arrow4" loCatId="" qsTypeId="urn:microsoft.com/office/officeart/2005/8/quickstyle/simple4" qsCatId="simple" csTypeId="urn:microsoft.com/office/officeart/2005/8/colors/accent3_5" csCatId="accent3" phldr="1"/>
      <dgm:spPr/>
      <dgm:t>
        <a:bodyPr/>
        <a:lstStyle/>
        <a:p>
          <a:endParaRPr lang="it-IT"/>
        </a:p>
      </dgm:t>
    </dgm:pt>
    <dgm:pt modelId="{68C9A205-442C-B148-95C6-E7F09EFEF601}">
      <dgm:prSet phldrT="[Testo]"/>
      <dgm:spPr/>
      <dgm:t>
        <a:bodyPr/>
        <a:lstStyle/>
        <a:p>
          <a:r>
            <a:rPr lang="it-IT" dirty="0" smtClean="0"/>
            <a:t>INTERESSE ASTRATTO DEL MINORE</a:t>
          </a:r>
          <a:endParaRPr lang="it-IT" dirty="0"/>
        </a:p>
      </dgm:t>
    </dgm:pt>
    <dgm:pt modelId="{9A2B2177-BA49-9D46-AAA3-A840B7118AAF}" type="parTrans" cxnId="{CA731108-B21F-F84C-ADFB-DFAD4A080CD8}">
      <dgm:prSet/>
      <dgm:spPr/>
      <dgm:t>
        <a:bodyPr/>
        <a:lstStyle/>
        <a:p>
          <a:endParaRPr lang="it-IT"/>
        </a:p>
      </dgm:t>
    </dgm:pt>
    <dgm:pt modelId="{04772DDB-C76F-554B-98EA-57C1850FF200}" type="sibTrans" cxnId="{CA731108-B21F-F84C-ADFB-DFAD4A080CD8}">
      <dgm:prSet/>
      <dgm:spPr/>
      <dgm:t>
        <a:bodyPr/>
        <a:lstStyle/>
        <a:p>
          <a:endParaRPr lang="it-IT"/>
        </a:p>
      </dgm:t>
    </dgm:pt>
    <dgm:pt modelId="{8D7BB890-2061-FD4E-887A-80795FBE7FAD}">
      <dgm:prSet phldrT="[Testo]"/>
      <dgm:spPr/>
      <dgm:t>
        <a:bodyPr/>
        <a:lstStyle/>
        <a:p>
          <a:r>
            <a:rPr lang="it-IT" dirty="0" smtClean="0"/>
            <a:t>INTERESSE CONCRETO</a:t>
          </a:r>
          <a:endParaRPr lang="it-IT" dirty="0"/>
        </a:p>
      </dgm:t>
    </dgm:pt>
    <dgm:pt modelId="{73A56A64-A95E-2241-9E36-FE705540ABC6}" type="parTrans" cxnId="{E97E4F8E-BB4C-DB40-A4B4-7C07FD9FBE1C}">
      <dgm:prSet/>
      <dgm:spPr/>
      <dgm:t>
        <a:bodyPr/>
        <a:lstStyle/>
        <a:p>
          <a:endParaRPr lang="it-IT"/>
        </a:p>
      </dgm:t>
    </dgm:pt>
    <dgm:pt modelId="{07F1294D-CD68-4647-80FE-B91120225673}" type="sibTrans" cxnId="{E97E4F8E-BB4C-DB40-A4B4-7C07FD9FBE1C}">
      <dgm:prSet/>
      <dgm:spPr/>
      <dgm:t>
        <a:bodyPr/>
        <a:lstStyle/>
        <a:p>
          <a:endParaRPr lang="it-IT"/>
        </a:p>
      </dgm:t>
    </dgm:pt>
    <dgm:pt modelId="{2316ED04-0F34-1E40-A86B-A9B6D9B8EE12}" type="pres">
      <dgm:prSet presAssocID="{6F361C2B-0DCA-1140-9CA9-113560B3FC35}" presName="compositeShape" presStyleCnt="0">
        <dgm:presLayoutVars>
          <dgm:chMax val="2"/>
          <dgm:dir/>
          <dgm:resizeHandles val="exact"/>
        </dgm:presLayoutVars>
      </dgm:prSet>
      <dgm:spPr/>
      <dgm:t>
        <a:bodyPr/>
        <a:lstStyle/>
        <a:p>
          <a:endParaRPr lang="it-IT"/>
        </a:p>
      </dgm:t>
    </dgm:pt>
    <dgm:pt modelId="{C1137583-408B-6A49-BB6E-DECCD93B5172}" type="pres">
      <dgm:prSet presAssocID="{68C9A205-442C-B148-95C6-E7F09EFEF601}" presName="upArrow" presStyleLbl="node1" presStyleIdx="0" presStyleCnt="2"/>
      <dgm:spPr>
        <a:solidFill>
          <a:schemeClr val="accent1"/>
        </a:solidFill>
      </dgm:spPr>
      <dgm:t>
        <a:bodyPr/>
        <a:lstStyle/>
        <a:p>
          <a:endParaRPr lang="it-IT"/>
        </a:p>
      </dgm:t>
    </dgm:pt>
    <dgm:pt modelId="{90D35895-D4F2-2F46-9C38-969E884FF5D9}" type="pres">
      <dgm:prSet presAssocID="{68C9A205-442C-B148-95C6-E7F09EFEF601}" presName="upArrowText" presStyleLbl="revTx" presStyleIdx="0" presStyleCnt="2">
        <dgm:presLayoutVars>
          <dgm:chMax val="0"/>
          <dgm:bulletEnabled val="1"/>
        </dgm:presLayoutVars>
      </dgm:prSet>
      <dgm:spPr/>
      <dgm:t>
        <a:bodyPr/>
        <a:lstStyle/>
        <a:p>
          <a:endParaRPr lang="it-IT"/>
        </a:p>
      </dgm:t>
    </dgm:pt>
    <dgm:pt modelId="{87905287-B98B-B540-8838-DF71DAAB45A2}" type="pres">
      <dgm:prSet presAssocID="{8D7BB890-2061-FD4E-887A-80795FBE7FAD}" presName="downArrow" presStyleLbl="node1" presStyleIdx="1" presStyleCnt="2"/>
      <dgm:spPr>
        <a:solidFill>
          <a:srgbClr val="FF0000"/>
        </a:solidFill>
      </dgm:spPr>
      <dgm:t>
        <a:bodyPr/>
        <a:lstStyle/>
        <a:p>
          <a:endParaRPr lang="it-IT"/>
        </a:p>
      </dgm:t>
    </dgm:pt>
    <dgm:pt modelId="{1EF14938-058D-1E46-A562-B90A15A3A115}" type="pres">
      <dgm:prSet presAssocID="{8D7BB890-2061-FD4E-887A-80795FBE7FAD}" presName="downArrowText" presStyleLbl="revTx" presStyleIdx="1" presStyleCnt="2">
        <dgm:presLayoutVars>
          <dgm:chMax val="0"/>
          <dgm:bulletEnabled val="1"/>
        </dgm:presLayoutVars>
      </dgm:prSet>
      <dgm:spPr/>
      <dgm:t>
        <a:bodyPr/>
        <a:lstStyle/>
        <a:p>
          <a:endParaRPr lang="it-IT"/>
        </a:p>
      </dgm:t>
    </dgm:pt>
  </dgm:ptLst>
  <dgm:cxnLst>
    <dgm:cxn modelId="{8DEEC843-BEA3-1147-B36C-9F80CE8FD19A}" type="presOf" srcId="{68C9A205-442C-B148-95C6-E7F09EFEF601}" destId="{90D35895-D4F2-2F46-9C38-969E884FF5D9}" srcOrd="0" destOrd="0" presId="urn:microsoft.com/office/officeart/2005/8/layout/arrow4"/>
    <dgm:cxn modelId="{739CE8EB-D24C-A54A-A2E6-B478907FE8FF}" type="presOf" srcId="{6F361C2B-0DCA-1140-9CA9-113560B3FC35}" destId="{2316ED04-0F34-1E40-A86B-A9B6D9B8EE12}" srcOrd="0" destOrd="0" presId="urn:microsoft.com/office/officeart/2005/8/layout/arrow4"/>
    <dgm:cxn modelId="{CA731108-B21F-F84C-ADFB-DFAD4A080CD8}" srcId="{6F361C2B-0DCA-1140-9CA9-113560B3FC35}" destId="{68C9A205-442C-B148-95C6-E7F09EFEF601}" srcOrd="0" destOrd="0" parTransId="{9A2B2177-BA49-9D46-AAA3-A840B7118AAF}" sibTransId="{04772DDB-C76F-554B-98EA-57C1850FF200}"/>
    <dgm:cxn modelId="{E97E4F8E-BB4C-DB40-A4B4-7C07FD9FBE1C}" srcId="{6F361C2B-0DCA-1140-9CA9-113560B3FC35}" destId="{8D7BB890-2061-FD4E-887A-80795FBE7FAD}" srcOrd="1" destOrd="0" parTransId="{73A56A64-A95E-2241-9E36-FE705540ABC6}" sibTransId="{07F1294D-CD68-4647-80FE-B91120225673}"/>
    <dgm:cxn modelId="{1DD2538E-5E42-404E-8089-DB02BCABA18A}" type="presOf" srcId="{8D7BB890-2061-FD4E-887A-80795FBE7FAD}" destId="{1EF14938-058D-1E46-A562-B90A15A3A115}" srcOrd="0" destOrd="0" presId="urn:microsoft.com/office/officeart/2005/8/layout/arrow4"/>
    <dgm:cxn modelId="{EE587771-B0F1-294C-AE4F-B1F50A56550F}" type="presParOf" srcId="{2316ED04-0F34-1E40-A86B-A9B6D9B8EE12}" destId="{C1137583-408B-6A49-BB6E-DECCD93B5172}" srcOrd="0" destOrd="0" presId="urn:microsoft.com/office/officeart/2005/8/layout/arrow4"/>
    <dgm:cxn modelId="{4A1AB81C-79ED-1E4D-B1A7-130740047F1E}" type="presParOf" srcId="{2316ED04-0F34-1E40-A86B-A9B6D9B8EE12}" destId="{90D35895-D4F2-2F46-9C38-969E884FF5D9}" srcOrd="1" destOrd="0" presId="urn:microsoft.com/office/officeart/2005/8/layout/arrow4"/>
    <dgm:cxn modelId="{512FC35D-8552-8547-8763-98E68F129022}" type="presParOf" srcId="{2316ED04-0F34-1E40-A86B-A9B6D9B8EE12}" destId="{87905287-B98B-B540-8838-DF71DAAB45A2}" srcOrd="2" destOrd="0" presId="urn:microsoft.com/office/officeart/2005/8/layout/arrow4"/>
    <dgm:cxn modelId="{3279BDBD-E4ED-E94B-92F6-485A82C9A5EF}" type="presParOf" srcId="{2316ED04-0F34-1E40-A86B-A9B6D9B8EE12}" destId="{1EF14938-058D-1E46-A562-B90A15A3A11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8970AB-08B1-E64B-B388-A97130AD963D}" type="doc">
      <dgm:prSet loTypeId="urn:microsoft.com/office/officeart/2009/3/layout/CircleRelationship" loCatId="list" qsTypeId="urn:microsoft.com/office/officeart/2005/8/quickstyle/simple4" qsCatId="simple" csTypeId="urn:microsoft.com/office/officeart/2005/8/colors/accent1_2" csCatId="accent1" phldr="1"/>
      <dgm:spPr/>
      <dgm:t>
        <a:bodyPr/>
        <a:lstStyle/>
        <a:p>
          <a:endParaRPr lang="it-IT"/>
        </a:p>
      </dgm:t>
    </dgm:pt>
    <dgm:pt modelId="{EBD52B11-5024-0642-877D-1D2B5C2A5318}">
      <dgm:prSet phldrT="[Testo]" custT="1"/>
      <dgm:spPr>
        <a:solidFill>
          <a:srgbClr val="FF0000"/>
        </a:solidFill>
      </dgm:spPr>
      <dgm:t>
        <a:bodyPr/>
        <a:lstStyle/>
        <a:p>
          <a:r>
            <a:rPr lang="it-IT" sz="2400" dirty="0" smtClean="0">
              <a:solidFill>
                <a:schemeClr val="tx1"/>
              </a:solidFill>
            </a:rPr>
            <a:t>INTERESSE DEL MINORE</a:t>
          </a:r>
          <a:endParaRPr lang="it-IT" sz="2400" dirty="0">
            <a:solidFill>
              <a:schemeClr val="tx1"/>
            </a:solidFill>
          </a:endParaRPr>
        </a:p>
      </dgm:t>
    </dgm:pt>
    <dgm:pt modelId="{2490C25C-AF1B-AB45-82B7-A01BE2CCAD2B}" type="parTrans" cxnId="{435F5A69-AD37-1946-9677-BD377E9CC9A0}">
      <dgm:prSet/>
      <dgm:spPr/>
      <dgm:t>
        <a:bodyPr/>
        <a:lstStyle/>
        <a:p>
          <a:endParaRPr lang="it-IT"/>
        </a:p>
      </dgm:t>
    </dgm:pt>
    <dgm:pt modelId="{58D6AE1B-0A4C-984F-B9EA-CEF0CD6CD348}" type="sibTrans" cxnId="{435F5A69-AD37-1946-9677-BD377E9CC9A0}">
      <dgm:prSet/>
      <dgm:spPr/>
      <dgm:t>
        <a:bodyPr/>
        <a:lstStyle/>
        <a:p>
          <a:endParaRPr lang="it-IT"/>
        </a:p>
      </dgm:t>
    </dgm:pt>
    <dgm:pt modelId="{E0DEC92F-C8B1-8A42-AD70-5AD32FEF87A3}">
      <dgm:prSet phldrT="[Testo]" custT="1"/>
      <dgm:spPr>
        <a:solidFill>
          <a:srgbClr val="FFFF00"/>
        </a:solidFill>
        <a:ln>
          <a:solidFill>
            <a:srgbClr val="FFFF00"/>
          </a:solidFill>
        </a:ln>
      </dgm:spPr>
      <dgm:t>
        <a:bodyPr/>
        <a:lstStyle/>
        <a:p>
          <a:r>
            <a:rPr lang="it-IT" sz="1800" dirty="0" smtClean="0">
              <a:solidFill>
                <a:schemeClr val="tx1"/>
              </a:solidFill>
            </a:rPr>
            <a:t>DIRITTO</a:t>
          </a:r>
          <a:endParaRPr lang="it-IT" sz="1800" dirty="0">
            <a:solidFill>
              <a:schemeClr val="tx1"/>
            </a:solidFill>
          </a:endParaRPr>
        </a:p>
      </dgm:t>
    </dgm:pt>
    <dgm:pt modelId="{48545E09-D4B7-1147-A560-C11ADBECD0CF}" type="parTrans" cxnId="{CCD5CDDC-E8CF-064B-8AFF-C373665FF8E6}">
      <dgm:prSet/>
      <dgm:spPr/>
      <dgm:t>
        <a:bodyPr/>
        <a:lstStyle/>
        <a:p>
          <a:endParaRPr lang="it-IT"/>
        </a:p>
      </dgm:t>
    </dgm:pt>
    <dgm:pt modelId="{02F06B30-3407-7543-867A-E252C03B9DA8}" type="sibTrans" cxnId="{CCD5CDDC-E8CF-064B-8AFF-C373665FF8E6}">
      <dgm:prSet/>
      <dgm:spPr/>
      <dgm:t>
        <a:bodyPr/>
        <a:lstStyle/>
        <a:p>
          <a:endParaRPr lang="it-IT"/>
        </a:p>
      </dgm:t>
    </dgm:pt>
    <dgm:pt modelId="{3FB84179-9E74-5E4F-B732-61E04DA6ABE5}">
      <dgm:prSet phldrT="[Testo]"/>
      <dgm:spPr>
        <a:solidFill>
          <a:srgbClr val="00B0F0"/>
        </a:solidFill>
      </dgm:spPr>
      <dgm:t>
        <a:bodyPr/>
        <a:lstStyle/>
        <a:p>
          <a:r>
            <a:rPr lang="it-IT" dirty="0" smtClean="0"/>
            <a:t>CRITERIO INTERPRETATIVO</a:t>
          </a:r>
          <a:endParaRPr lang="it-IT" dirty="0"/>
        </a:p>
      </dgm:t>
    </dgm:pt>
    <dgm:pt modelId="{11839B3C-6FCA-904A-94DF-687B50A5D583}" type="parTrans" cxnId="{7475786E-72BA-EC4D-96E3-627B663653E0}">
      <dgm:prSet/>
      <dgm:spPr/>
      <dgm:t>
        <a:bodyPr/>
        <a:lstStyle/>
        <a:p>
          <a:endParaRPr lang="it-IT"/>
        </a:p>
      </dgm:t>
    </dgm:pt>
    <dgm:pt modelId="{FCE23D62-B125-8B4F-A66A-34F74458B04E}" type="sibTrans" cxnId="{7475786E-72BA-EC4D-96E3-627B663653E0}">
      <dgm:prSet/>
      <dgm:spPr/>
      <dgm:t>
        <a:bodyPr/>
        <a:lstStyle/>
        <a:p>
          <a:endParaRPr lang="it-IT"/>
        </a:p>
      </dgm:t>
    </dgm:pt>
    <dgm:pt modelId="{D4770DD6-3C43-D94D-9792-83555AE588A8}">
      <dgm:prSet phldrT="[Testo]"/>
      <dgm:spPr/>
      <dgm:t>
        <a:bodyPr/>
        <a:lstStyle/>
        <a:p>
          <a:r>
            <a:rPr lang="it-IT" dirty="0" smtClean="0"/>
            <a:t>REGOLA DI PROCEDURA</a:t>
          </a:r>
          <a:endParaRPr lang="it-IT" dirty="0"/>
        </a:p>
      </dgm:t>
    </dgm:pt>
    <dgm:pt modelId="{DB578D49-0BA6-F241-BAC1-572CBE4D70E1}" type="parTrans" cxnId="{2545AD56-A3A7-2A46-A982-CF1478744D59}">
      <dgm:prSet/>
      <dgm:spPr/>
    </dgm:pt>
    <dgm:pt modelId="{164F6938-45A7-E44E-9B0D-8D1EADCE2694}" type="sibTrans" cxnId="{2545AD56-A3A7-2A46-A982-CF1478744D59}">
      <dgm:prSet/>
      <dgm:spPr/>
    </dgm:pt>
    <dgm:pt modelId="{5AA9FFA4-80C5-C54D-91EC-3FAD14B36FBF}" type="pres">
      <dgm:prSet presAssocID="{568970AB-08B1-E64B-B388-A97130AD963D}" presName="Name0" presStyleCnt="0">
        <dgm:presLayoutVars>
          <dgm:chMax val="1"/>
          <dgm:chPref val="1"/>
        </dgm:presLayoutVars>
      </dgm:prSet>
      <dgm:spPr/>
    </dgm:pt>
    <dgm:pt modelId="{8C714D4E-621F-9648-817F-01833F6080F4}" type="pres">
      <dgm:prSet presAssocID="{EBD52B11-5024-0642-877D-1D2B5C2A5318}" presName="Parent" presStyleLbl="node0" presStyleIdx="0" presStyleCnt="1">
        <dgm:presLayoutVars>
          <dgm:chMax val="5"/>
          <dgm:chPref val="5"/>
        </dgm:presLayoutVars>
      </dgm:prSet>
      <dgm:spPr/>
    </dgm:pt>
    <dgm:pt modelId="{2A1EF7F0-9A2E-6F40-8306-6F5176A7A0D7}" type="pres">
      <dgm:prSet presAssocID="{EBD52B11-5024-0642-877D-1D2B5C2A5318}" presName="Accent1" presStyleLbl="node1" presStyleIdx="0" presStyleCnt="15"/>
      <dgm:spPr/>
    </dgm:pt>
    <dgm:pt modelId="{45C41D49-FCBE-BE46-A8B8-3C0D53276888}" type="pres">
      <dgm:prSet presAssocID="{EBD52B11-5024-0642-877D-1D2B5C2A5318}" presName="Accent2" presStyleLbl="node1" presStyleIdx="1" presStyleCnt="15"/>
      <dgm:spPr/>
    </dgm:pt>
    <dgm:pt modelId="{7664155A-60CC-024D-B780-D6572A2BD3C6}" type="pres">
      <dgm:prSet presAssocID="{EBD52B11-5024-0642-877D-1D2B5C2A5318}" presName="Accent3" presStyleLbl="node1" presStyleIdx="2" presStyleCnt="15"/>
      <dgm:spPr/>
    </dgm:pt>
    <dgm:pt modelId="{FD36199B-7D2B-DA40-A242-3F025565730B}" type="pres">
      <dgm:prSet presAssocID="{EBD52B11-5024-0642-877D-1D2B5C2A5318}" presName="Accent4" presStyleLbl="node1" presStyleIdx="3" presStyleCnt="15"/>
      <dgm:spPr/>
    </dgm:pt>
    <dgm:pt modelId="{4B232DA3-6FA8-6041-A94A-B6534161F445}" type="pres">
      <dgm:prSet presAssocID="{EBD52B11-5024-0642-877D-1D2B5C2A5318}" presName="Accent5" presStyleLbl="node1" presStyleIdx="4" presStyleCnt="15"/>
      <dgm:spPr/>
    </dgm:pt>
    <dgm:pt modelId="{A0AA59FF-51C1-E742-BD78-3AA72F44466A}" type="pres">
      <dgm:prSet presAssocID="{EBD52B11-5024-0642-877D-1D2B5C2A5318}" presName="Accent6" presStyleLbl="node1" presStyleIdx="5" presStyleCnt="15"/>
      <dgm:spPr/>
    </dgm:pt>
    <dgm:pt modelId="{E36876C8-C4D0-E344-99D1-50AA074AB0A2}" type="pres">
      <dgm:prSet presAssocID="{E0DEC92F-C8B1-8A42-AD70-5AD32FEF87A3}" presName="Child1" presStyleLbl="node1" presStyleIdx="6" presStyleCnt="15" custLinFactNeighborX="9442" custLinFactNeighborY="16240">
        <dgm:presLayoutVars>
          <dgm:chMax val="0"/>
          <dgm:chPref val="0"/>
        </dgm:presLayoutVars>
      </dgm:prSet>
      <dgm:spPr/>
    </dgm:pt>
    <dgm:pt modelId="{4EB1B1CF-7632-AF44-B4FE-AE3C5AFD8EE9}" type="pres">
      <dgm:prSet presAssocID="{E0DEC92F-C8B1-8A42-AD70-5AD32FEF87A3}" presName="Accent7" presStyleCnt="0"/>
      <dgm:spPr/>
    </dgm:pt>
    <dgm:pt modelId="{009956A1-DA99-354F-930C-E4248158A40C}" type="pres">
      <dgm:prSet presAssocID="{E0DEC92F-C8B1-8A42-AD70-5AD32FEF87A3}" presName="AccentHold1" presStyleLbl="node1" presStyleIdx="7" presStyleCnt="15"/>
      <dgm:spPr/>
    </dgm:pt>
    <dgm:pt modelId="{48A5A960-84B5-3348-9E3A-733120DC30E4}" type="pres">
      <dgm:prSet presAssocID="{E0DEC92F-C8B1-8A42-AD70-5AD32FEF87A3}" presName="Accent8" presStyleCnt="0"/>
      <dgm:spPr/>
    </dgm:pt>
    <dgm:pt modelId="{8F4EBCC2-0604-9246-95D0-1E0B4B4CEA93}" type="pres">
      <dgm:prSet presAssocID="{E0DEC92F-C8B1-8A42-AD70-5AD32FEF87A3}" presName="AccentHold2" presStyleLbl="node1" presStyleIdx="8" presStyleCnt="15"/>
      <dgm:spPr/>
    </dgm:pt>
    <dgm:pt modelId="{4958E0B3-F03E-A64F-843F-66A7412A0366}" type="pres">
      <dgm:prSet presAssocID="{3FB84179-9E74-5E4F-B732-61E04DA6ABE5}" presName="Child2" presStyleLbl="node1" presStyleIdx="9" presStyleCnt="15" custLinFactNeighborX="-69279" custLinFactNeighborY="22873">
        <dgm:presLayoutVars>
          <dgm:chMax val="0"/>
          <dgm:chPref val="0"/>
        </dgm:presLayoutVars>
      </dgm:prSet>
      <dgm:spPr/>
      <dgm:t>
        <a:bodyPr/>
        <a:lstStyle/>
        <a:p>
          <a:endParaRPr lang="it-IT"/>
        </a:p>
      </dgm:t>
    </dgm:pt>
    <dgm:pt modelId="{26F29202-B58D-F34B-AB4F-D46A79E1901A}" type="pres">
      <dgm:prSet presAssocID="{3FB84179-9E74-5E4F-B732-61E04DA6ABE5}" presName="Accent9" presStyleCnt="0"/>
      <dgm:spPr/>
    </dgm:pt>
    <dgm:pt modelId="{CD80501A-2D3B-7D4B-8056-05B7684CF90D}" type="pres">
      <dgm:prSet presAssocID="{3FB84179-9E74-5E4F-B732-61E04DA6ABE5}" presName="AccentHold1" presStyleLbl="node1" presStyleIdx="10" presStyleCnt="15" custLinFactY="107248" custLinFactNeighborX="74143" custLinFactNeighborY="200000"/>
      <dgm:spPr/>
    </dgm:pt>
    <dgm:pt modelId="{56BCA8E4-3C63-1748-9BC4-4E77EE9FE107}" type="pres">
      <dgm:prSet presAssocID="{3FB84179-9E74-5E4F-B732-61E04DA6ABE5}" presName="Accent10" presStyleCnt="0"/>
      <dgm:spPr/>
    </dgm:pt>
    <dgm:pt modelId="{F2407EA1-05B4-4F43-82A0-180FC66176F0}" type="pres">
      <dgm:prSet presAssocID="{3FB84179-9E74-5E4F-B732-61E04DA6ABE5}" presName="AccentHold2" presStyleLbl="node1" presStyleIdx="11" presStyleCnt="15"/>
      <dgm:spPr/>
    </dgm:pt>
    <dgm:pt modelId="{D4B0001D-9758-EF4D-A933-EFB9F53548DC}" type="pres">
      <dgm:prSet presAssocID="{3FB84179-9E74-5E4F-B732-61E04DA6ABE5}" presName="Accent11" presStyleCnt="0"/>
      <dgm:spPr/>
    </dgm:pt>
    <dgm:pt modelId="{061325D5-B804-E44C-B4AA-451B7C1D2BE9}" type="pres">
      <dgm:prSet presAssocID="{3FB84179-9E74-5E4F-B732-61E04DA6ABE5}" presName="AccentHold3" presStyleLbl="node1" presStyleIdx="12" presStyleCnt="15"/>
      <dgm:spPr/>
    </dgm:pt>
    <dgm:pt modelId="{BB170D7F-7AD7-124A-AC14-529CAC8882B4}" type="pres">
      <dgm:prSet presAssocID="{D4770DD6-3C43-D94D-9792-83555AE588A8}" presName="Child3" presStyleLbl="node1" presStyleIdx="13" presStyleCnt="15" custLinFactX="-79165" custLinFactNeighborX="-100000" custLinFactNeighborY="-6273">
        <dgm:presLayoutVars>
          <dgm:chMax val="0"/>
          <dgm:chPref val="0"/>
        </dgm:presLayoutVars>
      </dgm:prSet>
      <dgm:spPr/>
    </dgm:pt>
    <dgm:pt modelId="{FF3F3685-6809-DA4F-B2AC-E802A7E727DE}" type="pres">
      <dgm:prSet presAssocID="{D4770DD6-3C43-D94D-9792-83555AE588A8}" presName="Accent12" presStyleCnt="0"/>
      <dgm:spPr/>
    </dgm:pt>
    <dgm:pt modelId="{40A3AF63-4E8E-3F48-AF45-F0B12ABE1024}" type="pres">
      <dgm:prSet presAssocID="{D4770DD6-3C43-D94D-9792-83555AE588A8}" presName="AccentHold1" presStyleLbl="node1" presStyleIdx="14" presStyleCnt="15"/>
      <dgm:spPr/>
    </dgm:pt>
  </dgm:ptLst>
  <dgm:cxnLst>
    <dgm:cxn modelId="{BC1D642A-A051-8942-B5EE-E1F99DC46546}" type="presOf" srcId="{3FB84179-9E74-5E4F-B732-61E04DA6ABE5}" destId="{4958E0B3-F03E-A64F-843F-66A7412A0366}" srcOrd="0" destOrd="0" presId="urn:microsoft.com/office/officeart/2009/3/layout/CircleRelationship"/>
    <dgm:cxn modelId="{1FD70EEC-F1EF-0043-AF5B-0412A1773E67}" type="presOf" srcId="{D4770DD6-3C43-D94D-9792-83555AE588A8}" destId="{BB170D7F-7AD7-124A-AC14-529CAC8882B4}" srcOrd="0" destOrd="0" presId="urn:microsoft.com/office/officeart/2009/3/layout/CircleRelationship"/>
    <dgm:cxn modelId="{435F5A69-AD37-1946-9677-BD377E9CC9A0}" srcId="{568970AB-08B1-E64B-B388-A97130AD963D}" destId="{EBD52B11-5024-0642-877D-1D2B5C2A5318}" srcOrd="0" destOrd="0" parTransId="{2490C25C-AF1B-AB45-82B7-A01BE2CCAD2B}" sibTransId="{58D6AE1B-0A4C-984F-B9EA-CEF0CD6CD348}"/>
    <dgm:cxn modelId="{C8940888-7A07-794F-9A48-015D15DF16C6}" type="presOf" srcId="{EBD52B11-5024-0642-877D-1D2B5C2A5318}" destId="{8C714D4E-621F-9648-817F-01833F6080F4}" srcOrd="0" destOrd="0" presId="urn:microsoft.com/office/officeart/2009/3/layout/CircleRelationship"/>
    <dgm:cxn modelId="{2545AD56-A3A7-2A46-A982-CF1478744D59}" srcId="{EBD52B11-5024-0642-877D-1D2B5C2A5318}" destId="{D4770DD6-3C43-D94D-9792-83555AE588A8}" srcOrd="2" destOrd="0" parTransId="{DB578D49-0BA6-F241-BAC1-572CBE4D70E1}" sibTransId="{164F6938-45A7-E44E-9B0D-8D1EADCE2694}"/>
    <dgm:cxn modelId="{9A43A62E-3DFF-A045-BBB5-0DB07FB5E666}" type="presOf" srcId="{E0DEC92F-C8B1-8A42-AD70-5AD32FEF87A3}" destId="{E36876C8-C4D0-E344-99D1-50AA074AB0A2}" srcOrd="0" destOrd="0" presId="urn:microsoft.com/office/officeart/2009/3/layout/CircleRelationship"/>
    <dgm:cxn modelId="{24435B06-761B-CC4D-A6B4-E83628B0F0D7}" type="presOf" srcId="{568970AB-08B1-E64B-B388-A97130AD963D}" destId="{5AA9FFA4-80C5-C54D-91EC-3FAD14B36FBF}" srcOrd="0" destOrd="0" presId="urn:microsoft.com/office/officeart/2009/3/layout/CircleRelationship"/>
    <dgm:cxn modelId="{CCD5CDDC-E8CF-064B-8AFF-C373665FF8E6}" srcId="{EBD52B11-5024-0642-877D-1D2B5C2A5318}" destId="{E0DEC92F-C8B1-8A42-AD70-5AD32FEF87A3}" srcOrd="0" destOrd="0" parTransId="{48545E09-D4B7-1147-A560-C11ADBECD0CF}" sibTransId="{02F06B30-3407-7543-867A-E252C03B9DA8}"/>
    <dgm:cxn modelId="{7475786E-72BA-EC4D-96E3-627B663653E0}" srcId="{EBD52B11-5024-0642-877D-1D2B5C2A5318}" destId="{3FB84179-9E74-5E4F-B732-61E04DA6ABE5}" srcOrd="1" destOrd="0" parTransId="{11839B3C-6FCA-904A-94DF-687B50A5D583}" sibTransId="{FCE23D62-B125-8B4F-A66A-34F74458B04E}"/>
    <dgm:cxn modelId="{F07E4485-BC6E-5C40-81C8-062FB7C5F966}" type="presParOf" srcId="{5AA9FFA4-80C5-C54D-91EC-3FAD14B36FBF}" destId="{8C714D4E-621F-9648-817F-01833F6080F4}" srcOrd="0" destOrd="0" presId="urn:microsoft.com/office/officeart/2009/3/layout/CircleRelationship"/>
    <dgm:cxn modelId="{C39ADC4B-7434-654C-9574-ED8A861BAFD8}" type="presParOf" srcId="{5AA9FFA4-80C5-C54D-91EC-3FAD14B36FBF}" destId="{2A1EF7F0-9A2E-6F40-8306-6F5176A7A0D7}" srcOrd="1" destOrd="0" presId="urn:microsoft.com/office/officeart/2009/3/layout/CircleRelationship"/>
    <dgm:cxn modelId="{1031EC5B-FBF0-3142-B911-E8165E82BA6A}" type="presParOf" srcId="{5AA9FFA4-80C5-C54D-91EC-3FAD14B36FBF}" destId="{45C41D49-FCBE-BE46-A8B8-3C0D53276888}" srcOrd="2" destOrd="0" presId="urn:microsoft.com/office/officeart/2009/3/layout/CircleRelationship"/>
    <dgm:cxn modelId="{DB5D712B-AF10-2E40-A7A4-08E0929E4607}" type="presParOf" srcId="{5AA9FFA4-80C5-C54D-91EC-3FAD14B36FBF}" destId="{7664155A-60CC-024D-B780-D6572A2BD3C6}" srcOrd="3" destOrd="0" presId="urn:microsoft.com/office/officeart/2009/3/layout/CircleRelationship"/>
    <dgm:cxn modelId="{BBC0EEBF-90A0-9C4B-AD2F-57EADB284A97}" type="presParOf" srcId="{5AA9FFA4-80C5-C54D-91EC-3FAD14B36FBF}" destId="{FD36199B-7D2B-DA40-A242-3F025565730B}" srcOrd="4" destOrd="0" presId="urn:microsoft.com/office/officeart/2009/3/layout/CircleRelationship"/>
    <dgm:cxn modelId="{30D812D8-C02C-C646-9EA5-8414722137BD}" type="presParOf" srcId="{5AA9FFA4-80C5-C54D-91EC-3FAD14B36FBF}" destId="{4B232DA3-6FA8-6041-A94A-B6534161F445}" srcOrd="5" destOrd="0" presId="urn:microsoft.com/office/officeart/2009/3/layout/CircleRelationship"/>
    <dgm:cxn modelId="{A3B8B34F-4F7A-7F4C-A4CF-D4E13AB31F78}" type="presParOf" srcId="{5AA9FFA4-80C5-C54D-91EC-3FAD14B36FBF}" destId="{A0AA59FF-51C1-E742-BD78-3AA72F44466A}" srcOrd="6" destOrd="0" presId="urn:microsoft.com/office/officeart/2009/3/layout/CircleRelationship"/>
    <dgm:cxn modelId="{1E76AEFE-ACC5-0C42-9686-88AD2DC4D75A}" type="presParOf" srcId="{5AA9FFA4-80C5-C54D-91EC-3FAD14B36FBF}" destId="{E36876C8-C4D0-E344-99D1-50AA074AB0A2}" srcOrd="7" destOrd="0" presId="urn:microsoft.com/office/officeart/2009/3/layout/CircleRelationship"/>
    <dgm:cxn modelId="{BE0E35B6-5973-B543-B3D5-B61F729AECC6}" type="presParOf" srcId="{5AA9FFA4-80C5-C54D-91EC-3FAD14B36FBF}" destId="{4EB1B1CF-7632-AF44-B4FE-AE3C5AFD8EE9}" srcOrd="8" destOrd="0" presId="urn:microsoft.com/office/officeart/2009/3/layout/CircleRelationship"/>
    <dgm:cxn modelId="{BB7A9E83-C843-0841-809E-1A78D39AF19E}" type="presParOf" srcId="{4EB1B1CF-7632-AF44-B4FE-AE3C5AFD8EE9}" destId="{009956A1-DA99-354F-930C-E4248158A40C}" srcOrd="0" destOrd="0" presId="urn:microsoft.com/office/officeart/2009/3/layout/CircleRelationship"/>
    <dgm:cxn modelId="{AA159B16-B270-D84B-82E0-59A051ED7092}" type="presParOf" srcId="{5AA9FFA4-80C5-C54D-91EC-3FAD14B36FBF}" destId="{48A5A960-84B5-3348-9E3A-733120DC30E4}" srcOrd="9" destOrd="0" presId="urn:microsoft.com/office/officeart/2009/3/layout/CircleRelationship"/>
    <dgm:cxn modelId="{98D3B22A-08BA-DE4B-942D-7B4FADCF7FCE}" type="presParOf" srcId="{48A5A960-84B5-3348-9E3A-733120DC30E4}" destId="{8F4EBCC2-0604-9246-95D0-1E0B4B4CEA93}" srcOrd="0" destOrd="0" presId="urn:microsoft.com/office/officeart/2009/3/layout/CircleRelationship"/>
    <dgm:cxn modelId="{430EB8F1-113D-2141-83AC-83126C0B9A0E}" type="presParOf" srcId="{5AA9FFA4-80C5-C54D-91EC-3FAD14B36FBF}" destId="{4958E0B3-F03E-A64F-843F-66A7412A0366}" srcOrd="10" destOrd="0" presId="urn:microsoft.com/office/officeart/2009/3/layout/CircleRelationship"/>
    <dgm:cxn modelId="{4F07D8B7-250E-5B4C-9E58-33B153112C08}" type="presParOf" srcId="{5AA9FFA4-80C5-C54D-91EC-3FAD14B36FBF}" destId="{26F29202-B58D-F34B-AB4F-D46A79E1901A}" srcOrd="11" destOrd="0" presId="urn:microsoft.com/office/officeart/2009/3/layout/CircleRelationship"/>
    <dgm:cxn modelId="{BCB344C3-C410-4E4A-95DD-582E019B0BC0}" type="presParOf" srcId="{26F29202-B58D-F34B-AB4F-D46A79E1901A}" destId="{CD80501A-2D3B-7D4B-8056-05B7684CF90D}" srcOrd="0" destOrd="0" presId="urn:microsoft.com/office/officeart/2009/3/layout/CircleRelationship"/>
    <dgm:cxn modelId="{7E0409AB-56B5-A641-9AC3-13436045C875}" type="presParOf" srcId="{5AA9FFA4-80C5-C54D-91EC-3FAD14B36FBF}" destId="{56BCA8E4-3C63-1748-9BC4-4E77EE9FE107}" srcOrd="12" destOrd="0" presId="urn:microsoft.com/office/officeart/2009/3/layout/CircleRelationship"/>
    <dgm:cxn modelId="{6DA8DCDC-F982-8B4F-871B-8D9874A9A893}" type="presParOf" srcId="{56BCA8E4-3C63-1748-9BC4-4E77EE9FE107}" destId="{F2407EA1-05B4-4F43-82A0-180FC66176F0}" srcOrd="0" destOrd="0" presId="urn:microsoft.com/office/officeart/2009/3/layout/CircleRelationship"/>
    <dgm:cxn modelId="{7849AEB9-CBD8-CA4D-9328-3B0448561EE3}" type="presParOf" srcId="{5AA9FFA4-80C5-C54D-91EC-3FAD14B36FBF}" destId="{D4B0001D-9758-EF4D-A933-EFB9F53548DC}" srcOrd="13" destOrd="0" presId="urn:microsoft.com/office/officeart/2009/3/layout/CircleRelationship"/>
    <dgm:cxn modelId="{CA9CBB51-63AA-114B-A285-3309B983B66E}" type="presParOf" srcId="{D4B0001D-9758-EF4D-A933-EFB9F53548DC}" destId="{061325D5-B804-E44C-B4AA-451B7C1D2BE9}" srcOrd="0" destOrd="0" presId="urn:microsoft.com/office/officeart/2009/3/layout/CircleRelationship"/>
    <dgm:cxn modelId="{A58CFCFC-4001-FE46-AE7A-C2AF6F8B5B90}" type="presParOf" srcId="{5AA9FFA4-80C5-C54D-91EC-3FAD14B36FBF}" destId="{BB170D7F-7AD7-124A-AC14-529CAC8882B4}" srcOrd="14" destOrd="0" presId="urn:microsoft.com/office/officeart/2009/3/layout/CircleRelationship"/>
    <dgm:cxn modelId="{0C62DCB8-B44C-244B-BFF2-CE4541D41657}" type="presParOf" srcId="{5AA9FFA4-80C5-C54D-91EC-3FAD14B36FBF}" destId="{FF3F3685-6809-DA4F-B2AC-E802A7E727DE}" srcOrd="15" destOrd="0" presId="urn:microsoft.com/office/officeart/2009/3/layout/CircleRelationship"/>
    <dgm:cxn modelId="{23C2AD4F-BE79-0A45-B194-CEEBAFC95573}" type="presParOf" srcId="{FF3F3685-6809-DA4F-B2AC-E802A7E727DE}" destId="{40A3AF63-4E8E-3F48-AF45-F0B12ABE102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361C2B-0DCA-1140-9CA9-113560B3FC35}" type="doc">
      <dgm:prSet loTypeId="urn:microsoft.com/office/officeart/2005/8/layout/arrow5" loCatId="" qsTypeId="urn:microsoft.com/office/officeart/2005/8/quickstyle/simple4" qsCatId="simple" csTypeId="urn:microsoft.com/office/officeart/2005/8/colors/colorful1" csCatId="colorful" phldr="1"/>
      <dgm:spPr/>
      <dgm:t>
        <a:bodyPr/>
        <a:lstStyle/>
        <a:p>
          <a:endParaRPr lang="it-IT"/>
        </a:p>
      </dgm:t>
    </dgm:pt>
    <dgm:pt modelId="{68C9A205-442C-B148-95C6-E7F09EFEF601}">
      <dgm:prSet phldrT="[Testo]"/>
      <dgm:spPr>
        <a:solidFill>
          <a:schemeClr val="accent1"/>
        </a:solidFill>
      </dgm:spPr>
      <dgm:t>
        <a:bodyPr/>
        <a:lstStyle/>
        <a:p>
          <a:r>
            <a:rPr lang="it-IT" dirty="0" smtClean="0"/>
            <a:t>INTERESSE ASTRATTO DEL MINORE</a:t>
          </a:r>
          <a:endParaRPr lang="it-IT" dirty="0"/>
        </a:p>
      </dgm:t>
    </dgm:pt>
    <dgm:pt modelId="{9A2B2177-BA49-9D46-AAA3-A840B7118AAF}" type="parTrans" cxnId="{CA731108-B21F-F84C-ADFB-DFAD4A080CD8}">
      <dgm:prSet/>
      <dgm:spPr/>
      <dgm:t>
        <a:bodyPr/>
        <a:lstStyle/>
        <a:p>
          <a:endParaRPr lang="it-IT"/>
        </a:p>
      </dgm:t>
    </dgm:pt>
    <dgm:pt modelId="{04772DDB-C76F-554B-98EA-57C1850FF200}" type="sibTrans" cxnId="{CA731108-B21F-F84C-ADFB-DFAD4A080CD8}">
      <dgm:prSet/>
      <dgm:spPr/>
      <dgm:t>
        <a:bodyPr/>
        <a:lstStyle/>
        <a:p>
          <a:endParaRPr lang="it-IT"/>
        </a:p>
      </dgm:t>
    </dgm:pt>
    <dgm:pt modelId="{8D7BB890-2061-FD4E-887A-80795FBE7FAD}">
      <dgm:prSet phldrT="[Testo]"/>
      <dgm:spPr>
        <a:solidFill>
          <a:srgbClr val="FF0000"/>
        </a:solidFill>
      </dgm:spPr>
      <dgm:t>
        <a:bodyPr/>
        <a:lstStyle/>
        <a:p>
          <a:r>
            <a:rPr lang="it-IT" dirty="0" smtClean="0"/>
            <a:t>INTERESSE CONCRETO</a:t>
          </a:r>
          <a:endParaRPr lang="it-IT" dirty="0"/>
        </a:p>
      </dgm:t>
    </dgm:pt>
    <dgm:pt modelId="{73A56A64-A95E-2241-9E36-FE705540ABC6}" type="parTrans" cxnId="{E97E4F8E-BB4C-DB40-A4B4-7C07FD9FBE1C}">
      <dgm:prSet/>
      <dgm:spPr/>
      <dgm:t>
        <a:bodyPr/>
        <a:lstStyle/>
        <a:p>
          <a:endParaRPr lang="it-IT"/>
        </a:p>
      </dgm:t>
    </dgm:pt>
    <dgm:pt modelId="{07F1294D-CD68-4647-80FE-B91120225673}" type="sibTrans" cxnId="{E97E4F8E-BB4C-DB40-A4B4-7C07FD9FBE1C}">
      <dgm:prSet/>
      <dgm:spPr/>
      <dgm:t>
        <a:bodyPr/>
        <a:lstStyle/>
        <a:p>
          <a:endParaRPr lang="it-IT"/>
        </a:p>
      </dgm:t>
    </dgm:pt>
    <dgm:pt modelId="{ED6A4ABA-55D3-014A-B700-D3F270F48909}" type="pres">
      <dgm:prSet presAssocID="{6F361C2B-0DCA-1140-9CA9-113560B3FC35}" presName="diagram" presStyleCnt="0">
        <dgm:presLayoutVars>
          <dgm:dir/>
          <dgm:resizeHandles val="exact"/>
        </dgm:presLayoutVars>
      </dgm:prSet>
      <dgm:spPr/>
      <dgm:t>
        <a:bodyPr/>
        <a:lstStyle/>
        <a:p>
          <a:endParaRPr lang="it-IT"/>
        </a:p>
      </dgm:t>
    </dgm:pt>
    <dgm:pt modelId="{BCF10D8C-66CC-284E-AEA6-EDF49E607584}" type="pres">
      <dgm:prSet presAssocID="{68C9A205-442C-B148-95C6-E7F09EFEF601}" presName="arrow" presStyleLbl="node1" presStyleIdx="0" presStyleCnt="2">
        <dgm:presLayoutVars>
          <dgm:bulletEnabled val="1"/>
        </dgm:presLayoutVars>
      </dgm:prSet>
      <dgm:spPr/>
      <dgm:t>
        <a:bodyPr/>
        <a:lstStyle/>
        <a:p>
          <a:endParaRPr lang="it-IT"/>
        </a:p>
      </dgm:t>
    </dgm:pt>
    <dgm:pt modelId="{A3B39D46-BEA4-7842-915E-E328AEE2AB84}" type="pres">
      <dgm:prSet presAssocID="{8D7BB890-2061-FD4E-887A-80795FBE7FAD}" presName="arrow" presStyleLbl="node1" presStyleIdx="1" presStyleCnt="2">
        <dgm:presLayoutVars>
          <dgm:bulletEnabled val="1"/>
        </dgm:presLayoutVars>
      </dgm:prSet>
      <dgm:spPr/>
      <dgm:t>
        <a:bodyPr/>
        <a:lstStyle/>
        <a:p>
          <a:endParaRPr lang="it-IT"/>
        </a:p>
      </dgm:t>
    </dgm:pt>
  </dgm:ptLst>
  <dgm:cxnLst>
    <dgm:cxn modelId="{CA731108-B21F-F84C-ADFB-DFAD4A080CD8}" srcId="{6F361C2B-0DCA-1140-9CA9-113560B3FC35}" destId="{68C9A205-442C-B148-95C6-E7F09EFEF601}" srcOrd="0" destOrd="0" parTransId="{9A2B2177-BA49-9D46-AAA3-A840B7118AAF}" sibTransId="{04772DDB-C76F-554B-98EA-57C1850FF200}"/>
    <dgm:cxn modelId="{88B16C45-19D6-B04C-8A1E-50AD2A78317E}" type="presOf" srcId="{6F361C2B-0DCA-1140-9CA9-113560B3FC35}" destId="{ED6A4ABA-55D3-014A-B700-D3F270F48909}" srcOrd="0" destOrd="0" presId="urn:microsoft.com/office/officeart/2005/8/layout/arrow5"/>
    <dgm:cxn modelId="{EC7463EF-F388-3C41-B1F3-C108B15E1F90}" type="presOf" srcId="{68C9A205-442C-B148-95C6-E7F09EFEF601}" destId="{BCF10D8C-66CC-284E-AEA6-EDF49E607584}" srcOrd="0" destOrd="0" presId="urn:microsoft.com/office/officeart/2005/8/layout/arrow5"/>
    <dgm:cxn modelId="{E97E4F8E-BB4C-DB40-A4B4-7C07FD9FBE1C}" srcId="{6F361C2B-0DCA-1140-9CA9-113560B3FC35}" destId="{8D7BB890-2061-FD4E-887A-80795FBE7FAD}" srcOrd="1" destOrd="0" parTransId="{73A56A64-A95E-2241-9E36-FE705540ABC6}" sibTransId="{07F1294D-CD68-4647-80FE-B91120225673}"/>
    <dgm:cxn modelId="{E8BF6747-A0B7-9741-9C16-77CDF4BE4DFC}" type="presOf" srcId="{8D7BB890-2061-FD4E-887A-80795FBE7FAD}" destId="{A3B39D46-BEA4-7842-915E-E328AEE2AB84}" srcOrd="0" destOrd="0" presId="urn:microsoft.com/office/officeart/2005/8/layout/arrow5"/>
    <dgm:cxn modelId="{A9D283E2-35C4-994C-9F71-46381EE7DB11}" type="presParOf" srcId="{ED6A4ABA-55D3-014A-B700-D3F270F48909}" destId="{BCF10D8C-66CC-284E-AEA6-EDF49E607584}" srcOrd="0" destOrd="0" presId="urn:microsoft.com/office/officeart/2005/8/layout/arrow5"/>
    <dgm:cxn modelId="{B5729E9F-660D-7145-BB84-F9D86E3F7BFF}" type="presParOf" srcId="{ED6A4ABA-55D3-014A-B700-D3F270F48909}" destId="{A3B39D46-BEA4-7842-915E-E328AEE2AB8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37583-408B-6A49-BB6E-DECCD93B5172}">
      <dsp:nvSpPr>
        <dsp:cNvPr id="0" name=""/>
        <dsp:cNvSpPr/>
      </dsp:nvSpPr>
      <dsp:spPr>
        <a:xfrm>
          <a:off x="5027" y="0"/>
          <a:ext cx="3016747" cy="2560320"/>
        </a:xfrm>
        <a:prstGeom prst="upArrow">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D35895-D4F2-2F46-9C38-969E884FF5D9}">
      <dsp:nvSpPr>
        <dsp:cNvPr id="0" name=""/>
        <dsp:cNvSpPr/>
      </dsp:nvSpPr>
      <dsp:spPr>
        <a:xfrm>
          <a:off x="3112277" y="0"/>
          <a:ext cx="5119328" cy="25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l" defTabSz="2444750">
            <a:lnSpc>
              <a:spcPct val="90000"/>
            </a:lnSpc>
            <a:spcBef>
              <a:spcPct val="0"/>
            </a:spcBef>
            <a:spcAft>
              <a:spcPct val="35000"/>
            </a:spcAft>
          </a:pPr>
          <a:r>
            <a:rPr lang="it-IT" sz="5500" kern="1200" dirty="0" smtClean="0"/>
            <a:t>INTERESSE ASTRATTO DEL MINORE</a:t>
          </a:r>
          <a:endParaRPr lang="it-IT" sz="5500" kern="1200" dirty="0"/>
        </a:p>
      </dsp:txBody>
      <dsp:txXfrm>
        <a:off x="3112277" y="0"/>
        <a:ext cx="5119328" cy="2560320"/>
      </dsp:txXfrm>
    </dsp:sp>
    <dsp:sp modelId="{87905287-B98B-B540-8838-DF71DAAB45A2}">
      <dsp:nvSpPr>
        <dsp:cNvPr id="0" name=""/>
        <dsp:cNvSpPr/>
      </dsp:nvSpPr>
      <dsp:spPr>
        <a:xfrm>
          <a:off x="910052" y="2773679"/>
          <a:ext cx="3016747" cy="2560320"/>
        </a:xfrm>
        <a:prstGeom prst="downArrow">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F14938-058D-1E46-A562-B90A15A3A115}">
      <dsp:nvSpPr>
        <dsp:cNvPr id="0" name=""/>
        <dsp:cNvSpPr/>
      </dsp:nvSpPr>
      <dsp:spPr>
        <a:xfrm>
          <a:off x="4017301" y="2773679"/>
          <a:ext cx="5119328" cy="25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l" defTabSz="2444750">
            <a:lnSpc>
              <a:spcPct val="90000"/>
            </a:lnSpc>
            <a:spcBef>
              <a:spcPct val="0"/>
            </a:spcBef>
            <a:spcAft>
              <a:spcPct val="35000"/>
            </a:spcAft>
          </a:pPr>
          <a:r>
            <a:rPr lang="it-IT" sz="5500" kern="1200" dirty="0" smtClean="0"/>
            <a:t>INTERESSE CONCRETO</a:t>
          </a:r>
          <a:endParaRPr lang="it-IT" sz="5500" kern="1200" dirty="0"/>
        </a:p>
      </dsp:txBody>
      <dsp:txXfrm>
        <a:off x="4017301" y="2773679"/>
        <a:ext cx="5119328" cy="2560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2A07B-AA9A-9E44-8FB0-2F1538E01AB4}">
      <dsp:nvSpPr>
        <dsp:cNvPr id="0" name=""/>
        <dsp:cNvSpPr/>
      </dsp:nvSpPr>
      <dsp:spPr>
        <a:xfrm>
          <a:off x="1320" y="568063"/>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INTERESSE DEL MINORE</a:t>
          </a:r>
          <a:endParaRPr lang="it-IT" sz="1400" kern="1200" dirty="0"/>
        </a:p>
      </dsp:txBody>
      <dsp:txXfrm>
        <a:off x="36549" y="603292"/>
        <a:ext cx="2335162" cy="1132352"/>
      </dsp:txXfrm>
    </dsp:sp>
    <dsp:sp modelId="{041FB2C1-2C12-AB41-80E7-AB81AEFD54F1}">
      <dsp:nvSpPr>
        <dsp:cNvPr id="0" name=""/>
        <dsp:cNvSpPr/>
      </dsp:nvSpPr>
      <dsp:spPr>
        <a:xfrm>
          <a:off x="2406941" y="1148264"/>
          <a:ext cx="962248" cy="42407"/>
        </a:xfrm>
        <a:custGeom>
          <a:avLst/>
          <a:gdLst/>
          <a:ahLst/>
          <a:cxnLst/>
          <a:rect l="0" t="0" r="0" b="0"/>
          <a:pathLst>
            <a:path>
              <a:moveTo>
                <a:pt x="0" y="21203"/>
              </a:moveTo>
              <a:lnTo>
                <a:pt x="962248" y="2120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864009" y="1145411"/>
        <a:ext cx="48112" cy="48112"/>
      </dsp:txXfrm>
    </dsp:sp>
    <dsp:sp modelId="{B15AB3F8-F42A-3344-8207-6FF695D5C913}">
      <dsp:nvSpPr>
        <dsp:cNvPr id="0" name=""/>
        <dsp:cNvSpPr/>
      </dsp:nvSpPr>
      <dsp:spPr>
        <a:xfrm>
          <a:off x="3369189" y="568063"/>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RESIDENZA ANTERIORE/CRITERIO DI GIURISDIZIONE CONFORME A INTERESSE MINORE</a:t>
          </a:r>
          <a:endParaRPr lang="it-IT" sz="1400" kern="1200" dirty="0"/>
        </a:p>
      </dsp:txBody>
      <dsp:txXfrm>
        <a:off x="3404418" y="603292"/>
        <a:ext cx="2335162" cy="1132352"/>
      </dsp:txXfrm>
    </dsp:sp>
    <dsp:sp modelId="{1D1597B3-7E8D-DD4C-A61C-30EFE7FD78DD}">
      <dsp:nvSpPr>
        <dsp:cNvPr id="0" name=""/>
        <dsp:cNvSpPr/>
      </dsp:nvSpPr>
      <dsp:spPr>
        <a:xfrm>
          <a:off x="5774810" y="1148264"/>
          <a:ext cx="962248" cy="42407"/>
        </a:xfrm>
        <a:custGeom>
          <a:avLst/>
          <a:gdLst/>
          <a:ahLst/>
          <a:cxnLst/>
          <a:rect l="0" t="0" r="0" b="0"/>
          <a:pathLst>
            <a:path>
              <a:moveTo>
                <a:pt x="0" y="21203"/>
              </a:moveTo>
              <a:lnTo>
                <a:pt x="962248" y="2120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231878" y="1145411"/>
        <a:ext cx="48112" cy="48112"/>
      </dsp:txXfrm>
    </dsp:sp>
    <dsp:sp modelId="{4CCFF901-E8EA-FE4A-8C5A-F229E165C9D6}">
      <dsp:nvSpPr>
        <dsp:cNvPr id="0" name=""/>
        <dsp:cNvSpPr/>
      </dsp:nvSpPr>
      <dsp:spPr>
        <a:xfrm>
          <a:off x="6737058" y="568063"/>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NON MODIFICA PER PROVV. CAUTELARE</a:t>
          </a:r>
          <a:endParaRPr lang="it-IT" sz="1400" kern="1200" dirty="0"/>
        </a:p>
      </dsp:txBody>
      <dsp:txXfrm>
        <a:off x="6772287" y="603292"/>
        <a:ext cx="2335162" cy="1132352"/>
      </dsp:txXfrm>
    </dsp:sp>
    <dsp:sp modelId="{1C5B2099-C9F7-CA4F-AEE3-6529F757A8B1}">
      <dsp:nvSpPr>
        <dsp:cNvPr id="0" name=""/>
        <dsp:cNvSpPr/>
      </dsp:nvSpPr>
      <dsp:spPr>
        <a:xfrm>
          <a:off x="1320" y="1951294"/>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ACCETTAZIONE/PROROGA</a:t>
          </a:r>
          <a:endParaRPr lang="it-IT" sz="1400" kern="1200" dirty="0"/>
        </a:p>
      </dsp:txBody>
      <dsp:txXfrm>
        <a:off x="36549" y="1986523"/>
        <a:ext cx="2335162" cy="1132352"/>
      </dsp:txXfrm>
    </dsp:sp>
    <dsp:sp modelId="{969EE68A-A8F6-0C47-8C2D-B3A3CBFEEF8B}">
      <dsp:nvSpPr>
        <dsp:cNvPr id="0" name=""/>
        <dsp:cNvSpPr/>
      </dsp:nvSpPr>
      <dsp:spPr>
        <a:xfrm>
          <a:off x="2406941" y="2531496"/>
          <a:ext cx="962248" cy="42407"/>
        </a:xfrm>
        <a:custGeom>
          <a:avLst/>
          <a:gdLst/>
          <a:ahLst/>
          <a:cxnLst/>
          <a:rect l="0" t="0" r="0" b="0"/>
          <a:pathLst>
            <a:path>
              <a:moveTo>
                <a:pt x="0" y="21203"/>
              </a:moveTo>
              <a:lnTo>
                <a:pt x="962248" y="2120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864009" y="2528643"/>
        <a:ext cx="48112" cy="48112"/>
      </dsp:txXfrm>
    </dsp:sp>
    <dsp:sp modelId="{62D787B9-20A7-F64F-9A88-B7965B08A09C}">
      <dsp:nvSpPr>
        <dsp:cNvPr id="0" name=""/>
        <dsp:cNvSpPr/>
      </dsp:nvSpPr>
      <dsp:spPr>
        <a:xfrm>
          <a:off x="3369189" y="1951294"/>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SE NON CONFORME A INTERESSE DEL MINORE</a:t>
          </a:r>
          <a:endParaRPr lang="it-IT" sz="1400" kern="1200" dirty="0"/>
        </a:p>
      </dsp:txBody>
      <dsp:txXfrm>
        <a:off x="3404418" y="1986523"/>
        <a:ext cx="2335162" cy="1132352"/>
      </dsp:txXfrm>
    </dsp:sp>
    <dsp:sp modelId="{47560EA0-A00C-5544-BEDE-25790B695A99}">
      <dsp:nvSpPr>
        <dsp:cNvPr id="0" name=""/>
        <dsp:cNvSpPr/>
      </dsp:nvSpPr>
      <dsp:spPr>
        <a:xfrm>
          <a:off x="5774810" y="2531496"/>
          <a:ext cx="962248" cy="42407"/>
        </a:xfrm>
        <a:custGeom>
          <a:avLst/>
          <a:gdLst/>
          <a:ahLst/>
          <a:cxnLst/>
          <a:rect l="0" t="0" r="0" b="0"/>
          <a:pathLst>
            <a:path>
              <a:moveTo>
                <a:pt x="0" y="21203"/>
              </a:moveTo>
              <a:lnTo>
                <a:pt x="962248" y="2120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231878" y="2528643"/>
        <a:ext cx="48112" cy="48112"/>
      </dsp:txXfrm>
    </dsp:sp>
    <dsp:sp modelId="{B378B9CE-6A84-5C41-BFE7-090CF976B7EF}">
      <dsp:nvSpPr>
        <dsp:cNvPr id="0" name=""/>
        <dsp:cNvSpPr/>
      </dsp:nvSpPr>
      <dsp:spPr>
        <a:xfrm>
          <a:off x="6737058" y="1951294"/>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RITORNA A OPERARE LA RESIDENZA</a:t>
          </a:r>
          <a:endParaRPr lang="it-IT" sz="1400" kern="1200" dirty="0"/>
        </a:p>
      </dsp:txBody>
      <dsp:txXfrm>
        <a:off x="6772287" y="1986523"/>
        <a:ext cx="2335162" cy="1132352"/>
      </dsp:txXfrm>
    </dsp:sp>
    <dsp:sp modelId="{0B53EA45-BC9B-0F43-81E6-86A2A4669B60}">
      <dsp:nvSpPr>
        <dsp:cNvPr id="0" name=""/>
        <dsp:cNvSpPr/>
      </dsp:nvSpPr>
      <dsp:spPr>
        <a:xfrm>
          <a:off x="1320" y="3334526"/>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TRASFERIMENTO DI COMPETENZA -ART. 15-D'UFFICIO</a:t>
          </a:r>
          <a:endParaRPr lang="it-IT" sz="1400" kern="1200" dirty="0"/>
        </a:p>
      </dsp:txBody>
      <dsp:txXfrm>
        <a:off x="36549" y="3369755"/>
        <a:ext cx="2335162" cy="1132352"/>
      </dsp:txXfrm>
    </dsp:sp>
    <dsp:sp modelId="{2C98B71E-42A4-4B4D-8BCE-FA8BADED8DEE}">
      <dsp:nvSpPr>
        <dsp:cNvPr id="0" name=""/>
        <dsp:cNvSpPr/>
      </dsp:nvSpPr>
      <dsp:spPr>
        <a:xfrm>
          <a:off x="2406941" y="3914728"/>
          <a:ext cx="962248" cy="42407"/>
        </a:xfrm>
        <a:custGeom>
          <a:avLst/>
          <a:gdLst/>
          <a:ahLst/>
          <a:cxnLst/>
          <a:rect l="0" t="0" r="0" b="0"/>
          <a:pathLst>
            <a:path>
              <a:moveTo>
                <a:pt x="0" y="21203"/>
              </a:moveTo>
              <a:lnTo>
                <a:pt x="962248" y="2120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864009" y="3911875"/>
        <a:ext cx="48112" cy="48112"/>
      </dsp:txXfrm>
    </dsp:sp>
    <dsp:sp modelId="{531E6F55-5705-C24F-BDEE-EA743E2EFDCD}">
      <dsp:nvSpPr>
        <dsp:cNvPr id="0" name=""/>
        <dsp:cNvSpPr/>
      </dsp:nvSpPr>
      <dsp:spPr>
        <a:xfrm>
          <a:off x="3369189" y="3334526"/>
          <a:ext cx="2405620" cy="12028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CRITERI CORRISPONDENTI A INTERESSE DEL MINORE</a:t>
          </a:r>
          <a:endParaRPr lang="it-IT" sz="1400" kern="1200" dirty="0"/>
        </a:p>
      </dsp:txBody>
      <dsp:txXfrm>
        <a:off x="3404418" y="3369755"/>
        <a:ext cx="2335162" cy="1132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03AFC-9A94-394F-9642-6F09A6152BB6}">
      <dsp:nvSpPr>
        <dsp:cNvPr id="0" name=""/>
        <dsp:cNvSpPr/>
      </dsp:nvSpPr>
      <dsp:spPr>
        <a:xfrm rot="16200000">
          <a:off x="380" y="223688"/>
          <a:ext cx="4353222" cy="4353222"/>
        </a:xfrm>
        <a:prstGeom prst="upArrow">
          <a:avLst>
            <a:gd name="adj1" fmla="val 50000"/>
            <a:gd name="adj2" fmla="val 35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t-IT" sz="3200" kern="1200" dirty="0" smtClean="0"/>
            <a:t>REGOLAMENTO 2201/2003</a:t>
          </a:r>
          <a:endParaRPr lang="it-IT" sz="3200" kern="1200" dirty="0"/>
        </a:p>
      </dsp:txBody>
      <dsp:txXfrm rot="5400000">
        <a:off x="762195" y="1311992"/>
        <a:ext cx="3591408" cy="2176611"/>
      </dsp:txXfrm>
    </dsp:sp>
    <dsp:sp modelId="{AA70F49B-EC45-DC40-B40C-E662CDB2A794}">
      <dsp:nvSpPr>
        <dsp:cNvPr id="0" name=""/>
        <dsp:cNvSpPr/>
      </dsp:nvSpPr>
      <dsp:spPr>
        <a:xfrm rot="5400000">
          <a:off x="4790397" y="223688"/>
          <a:ext cx="4353222" cy="4353222"/>
        </a:xfrm>
        <a:prstGeom prst="upArrow">
          <a:avLst>
            <a:gd name="adj1" fmla="val 50000"/>
            <a:gd name="adj2" fmla="val 35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t-IT" sz="3200" kern="1200" dirty="0" smtClean="0"/>
            <a:t>CONVENZIONE DELL’AJA 1980</a:t>
          </a:r>
          <a:endParaRPr lang="it-IT" sz="3200" kern="1200" dirty="0"/>
        </a:p>
      </dsp:txBody>
      <dsp:txXfrm rot="-5400000">
        <a:off x="4790398" y="1311994"/>
        <a:ext cx="3591408" cy="2176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37583-408B-6A49-BB6E-DECCD93B5172}">
      <dsp:nvSpPr>
        <dsp:cNvPr id="0" name=""/>
        <dsp:cNvSpPr/>
      </dsp:nvSpPr>
      <dsp:spPr>
        <a:xfrm>
          <a:off x="5027" y="0"/>
          <a:ext cx="3016747" cy="2560320"/>
        </a:xfrm>
        <a:prstGeom prst="upArrow">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D35895-D4F2-2F46-9C38-969E884FF5D9}">
      <dsp:nvSpPr>
        <dsp:cNvPr id="0" name=""/>
        <dsp:cNvSpPr/>
      </dsp:nvSpPr>
      <dsp:spPr>
        <a:xfrm>
          <a:off x="3112277" y="0"/>
          <a:ext cx="5119328" cy="25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l" defTabSz="2444750">
            <a:lnSpc>
              <a:spcPct val="90000"/>
            </a:lnSpc>
            <a:spcBef>
              <a:spcPct val="0"/>
            </a:spcBef>
            <a:spcAft>
              <a:spcPct val="35000"/>
            </a:spcAft>
          </a:pPr>
          <a:r>
            <a:rPr lang="it-IT" sz="5500" kern="1200" dirty="0" smtClean="0"/>
            <a:t>INTERESSE ASTRATTO DEL MINORE</a:t>
          </a:r>
          <a:endParaRPr lang="it-IT" sz="5500" kern="1200" dirty="0"/>
        </a:p>
      </dsp:txBody>
      <dsp:txXfrm>
        <a:off x="3112277" y="0"/>
        <a:ext cx="5119328" cy="2560320"/>
      </dsp:txXfrm>
    </dsp:sp>
    <dsp:sp modelId="{87905287-B98B-B540-8838-DF71DAAB45A2}">
      <dsp:nvSpPr>
        <dsp:cNvPr id="0" name=""/>
        <dsp:cNvSpPr/>
      </dsp:nvSpPr>
      <dsp:spPr>
        <a:xfrm>
          <a:off x="910052" y="2773679"/>
          <a:ext cx="3016747" cy="2560320"/>
        </a:xfrm>
        <a:prstGeom prst="downArrow">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F14938-058D-1E46-A562-B90A15A3A115}">
      <dsp:nvSpPr>
        <dsp:cNvPr id="0" name=""/>
        <dsp:cNvSpPr/>
      </dsp:nvSpPr>
      <dsp:spPr>
        <a:xfrm>
          <a:off x="4017301" y="2773679"/>
          <a:ext cx="5119328" cy="25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l" defTabSz="2444750">
            <a:lnSpc>
              <a:spcPct val="90000"/>
            </a:lnSpc>
            <a:spcBef>
              <a:spcPct val="0"/>
            </a:spcBef>
            <a:spcAft>
              <a:spcPct val="35000"/>
            </a:spcAft>
          </a:pPr>
          <a:r>
            <a:rPr lang="it-IT" sz="5500" kern="1200" dirty="0" smtClean="0"/>
            <a:t>INTERESSE CONCRETO</a:t>
          </a:r>
          <a:endParaRPr lang="it-IT" sz="5500" kern="1200" dirty="0"/>
        </a:p>
      </dsp:txBody>
      <dsp:txXfrm>
        <a:off x="4017301" y="2773679"/>
        <a:ext cx="5119328" cy="256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14D4E-621F-9648-817F-01833F6080F4}">
      <dsp:nvSpPr>
        <dsp:cNvPr id="0" name=""/>
        <dsp:cNvSpPr/>
      </dsp:nvSpPr>
      <dsp:spPr>
        <a:xfrm>
          <a:off x="1754243" y="190195"/>
          <a:ext cx="4174071" cy="4174540"/>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INTERESSE DEL MINORE</a:t>
          </a:r>
          <a:endParaRPr lang="it-IT" sz="2400" kern="1200" dirty="0">
            <a:solidFill>
              <a:schemeClr val="tx1"/>
            </a:solidFill>
          </a:endParaRPr>
        </a:p>
      </dsp:txBody>
      <dsp:txXfrm>
        <a:off x="2365522" y="801542"/>
        <a:ext cx="2951513" cy="2951846"/>
      </dsp:txXfrm>
    </dsp:sp>
    <dsp:sp modelId="{2A1EF7F0-9A2E-6F40-8306-6F5176A7A0D7}">
      <dsp:nvSpPr>
        <dsp:cNvPr id="0" name=""/>
        <dsp:cNvSpPr/>
      </dsp:nvSpPr>
      <dsp:spPr>
        <a:xfrm>
          <a:off x="4136246" y="0"/>
          <a:ext cx="464071" cy="464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C41D49-FCBE-BE46-A8B8-3C0D53276888}">
      <dsp:nvSpPr>
        <dsp:cNvPr id="0" name=""/>
        <dsp:cNvSpPr/>
      </dsp:nvSpPr>
      <dsp:spPr>
        <a:xfrm>
          <a:off x="3037716" y="4054571"/>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64155A-60CC-024D-B780-D6572A2BD3C6}">
      <dsp:nvSpPr>
        <dsp:cNvPr id="0" name=""/>
        <dsp:cNvSpPr/>
      </dsp:nvSpPr>
      <dsp:spPr>
        <a:xfrm>
          <a:off x="6197167" y="1884395"/>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36199B-7D2B-DA40-A242-3F025565730B}">
      <dsp:nvSpPr>
        <dsp:cNvPr id="0" name=""/>
        <dsp:cNvSpPr/>
      </dsp:nvSpPr>
      <dsp:spPr>
        <a:xfrm>
          <a:off x="4589187" y="4412528"/>
          <a:ext cx="464071" cy="464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232DA3-6FA8-6041-A94A-B6534161F445}">
      <dsp:nvSpPr>
        <dsp:cNvPr id="0" name=""/>
        <dsp:cNvSpPr/>
      </dsp:nvSpPr>
      <dsp:spPr>
        <a:xfrm>
          <a:off x="3131901" y="659831"/>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AA59FF-51C1-E742-BD78-3AA72F44466A}">
      <dsp:nvSpPr>
        <dsp:cNvPr id="0" name=""/>
        <dsp:cNvSpPr/>
      </dsp:nvSpPr>
      <dsp:spPr>
        <a:xfrm>
          <a:off x="2072757" y="2584703"/>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6876C8-C4D0-E344-99D1-50AA074AB0A2}">
      <dsp:nvSpPr>
        <dsp:cNvPr id="0" name=""/>
        <dsp:cNvSpPr/>
      </dsp:nvSpPr>
      <dsp:spPr>
        <a:xfrm>
          <a:off x="609597" y="1219194"/>
          <a:ext cx="1697027" cy="1696638"/>
        </a:xfrm>
        <a:prstGeom prst="ellipse">
          <a:avLst/>
        </a:prstGeom>
        <a:solidFill>
          <a:srgbClr val="FFFF00"/>
        </a:solidFill>
        <a:ln>
          <a:solidFill>
            <a:srgbClr val="FFFF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DIRITTO</a:t>
          </a:r>
          <a:endParaRPr lang="it-IT" sz="1800" kern="1200" dirty="0">
            <a:solidFill>
              <a:schemeClr val="tx1"/>
            </a:solidFill>
          </a:endParaRPr>
        </a:p>
      </dsp:txBody>
      <dsp:txXfrm>
        <a:off x="858121" y="1467661"/>
        <a:ext cx="1199979" cy="1199704"/>
      </dsp:txXfrm>
    </dsp:sp>
    <dsp:sp modelId="{009956A1-DA99-354F-930C-E4248158A40C}">
      <dsp:nvSpPr>
        <dsp:cNvPr id="0" name=""/>
        <dsp:cNvSpPr/>
      </dsp:nvSpPr>
      <dsp:spPr>
        <a:xfrm>
          <a:off x="3667038" y="674461"/>
          <a:ext cx="464071" cy="464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4EBCC2-0604-9246-95D0-1E0B4B4CEA93}">
      <dsp:nvSpPr>
        <dsp:cNvPr id="0" name=""/>
        <dsp:cNvSpPr/>
      </dsp:nvSpPr>
      <dsp:spPr>
        <a:xfrm>
          <a:off x="609477" y="3137733"/>
          <a:ext cx="839095" cy="8392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58E0B3-F03E-A64F-843F-66A7412A0366}">
      <dsp:nvSpPr>
        <dsp:cNvPr id="0" name=""/>
        <dsp:cNvSpPr/>
      </dsp:nvSpPr>
      <dsp:spPr>
        <a:xfrm>
          <a:off x="5181597" y="533400"/>
          <a:ext cx="1697027" cy="1696638"/>
        </a:xfrm>
        <a:prstGeom prst="ellipse">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CRITERIO INTERPRETATIVO</a:t>
          </a:r>
          <a:endParaRPr lang="it-IT" sz="1000" kern="1200" dirty="0"/>
        </a:p>
      </dsp:txBody>
      <dsp:txXfrm>
        <a:off x="5430121" y="781867"/>
        <a:ext cx="1199979" cy="1199704"/>
      </dsp:txXfrm>
    </dsp:sp>
    <dsp:sp modelId="{CD80501A-2D3B-7D4B-8056-05B7684CF90D}">
      <dsp:nvSpPr>
        <dsp:cNvPr id="0" name=""/>
        <dsp:cNvSpPr/>
      </dsp:nvSpPr>
      <dsp:spPr>
        <a:xfrm>
          <a:off x="5943602" y="2743200"/>
          <a:ext cx="464071" cy="464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407EA1-05B4-4F43-82A0-180FC66176F0}">
      <dsp:nvSpPr>
        <dsp:cNvPr id="0" name=""/>
        <dsp:cNvSpPr/>
      </dsp:nvSpPr>
      <dsp:spPr>
        <a:xfrm>
          <a:off x="290107" y="4136501"/>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1325D5-B804-E44C-B4AA-451B7C1D2BE9}">
      <dsp:nvSpPr>
        <dsp:cNvPr id="0" name=""/>
        <dsp:cNvSpPr/>
      </dsp:nvSpPr>
      <dsp:spPr>
        <a:xfrm>
          <a:off x="3643064" y="3657600"/>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170D7F-7AD7-124A-AC14-529CAC8882B4}">
      <dsp:nvSpPr>
        <dsp:cNvPr id="0" name=""/>
        <dsp:cNvSpPr/>
      </dsp:nvSpPr>
      <dsp:spPr>
        <a:xfrm>
          <a:off x="4114798" y="2971806"/>
          <a:ext cx="1697027" cy="16966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REGOLA DI PROCEDURA</a:t>
          </a:r>
          <a:endParaRPr lang="it-IT" sz="1000" kern="1200" dirty="0"/>
        </a:p>
      </dsp:txBody>
      <dsp:txXfrm>
        <a:off x="4363322" y="3220273"/>
        <a:ext cx="1199979" cy="1199704"/>
      </dsp:txXfrm>
    </dsp:sp>
    <dsp:sp modelId="{40A3AF63-4E8E-3F48-AF45-F0B12ABE1024}">
      <dsp:nvSpPr>
        <dsp:cNvPr id="0" name=""/>
        <dsp:cNvSpPr/>
      </dsp:nvSpPr>
      <dsp:spPr>
        <a:xfrm>
          <a:off x="6676650" y="3018739"/>
          <a:ext cx="336494" cy="3364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0D8C-66CC-284E-AEA6-EDF49E607584}">
      <dsp:nvSpPr>
        <dsp:cNvPr id="0" name=""/>
        <dsp:cNvSpPr/>
      </dsp:nvSpPr>
      <dsp:spPr>
        <a:xfrm rot="16200000">
          <a:off x="642" y="448541"/>
          <a:ext cx="4436917" cy="4436917"/>
        </a:xfrm>
        <a:prstGeom prst="downArrow">
          <a:avLst>
            <a:gd name="adj1" fmla="val 50000"/>
            <a:gd name="adj2" fmla="val 35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it-IT" sz="3900" kern="1200" dirty="0" smtClean="0"/>
            <a:t>INTERESSE ASTRATTO DEL MINORE</a:t>
          </a:r>
          <a:endParaRPr lang="it-IT" sz="3900" kern="1200" dirty="0"/>
        </a:p>
      </dsp:txBody>
      <dsp:txXfrm rot="5400000">
        <a:off x="642" y="1557770"/>
        <a:ext cx="3660457" cy="2218459"/>
      </dsp:txXfrm>
    </dsp:sp>
    <dsp:sp modelId="{A3B39D46-BEA4-7842-915E-E328AEE2AB84}">
      <dsp:nvSpPr>
        <dsp:cNvPr id="0" name=""/>
        <dsp:cNvSpPr/>
      </dsp:nvSpPr>
      <dsp:spPr>
        <a:xfrm rot="5400000">
          <a:off x="4704097" y="448541"/>
          <a:ext cx="4436917" cy="4436917"/>
        </a:xfrm>
        <a:prstGeom prst="downArrow">
          <a:avLst>
            <a:gd name="adj1" fmla="val 50000"/>
            <a:gd name="adj2" fmla="val 35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it-IT" sz="3900" kern="1200" dirty="0" smtClean="0"/>
            <a:t>INTERESSE CONCRETO</a:t>
          </a:r>
          <a:endParaRPr lang="it-IT" sz="3900" kern="1200" dirty="0"/>
        </a:p>
      </dsp:txBody>
      <dsp:txXfrm rot="-5400000">
        <a:off x="5480557" y="1557770"/>
        <a:ext cx="3660457" cy="2218459"/>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cs typeface="+mn-cs"/>
              </a:defRPr>
            </a:lvl1pPr>
          </a:lstStyle>
          <a:p>
            <a:pPr>
              <a:defRPr/>
            </a:pPr>
            <a:endParaRPr lang="it-IT"/>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mn-cs"/>
              </a:defRPr>
            </a:lvl1pPr>
          </a:lstStyle>
          <a:p>
            <a:pPr>
              <a:defRPr/>
            </a:pPr>
            <a:endParaRPr lang="it-IT"/>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cs typeface="+mn-cs"/>
              </a:defRPr>
            </a:lvl1pPr>
          </a:lstStyle>
          <a:p>
            <a:pPr>
              <a:defRPr/>
            </a:pPr>
            <a:endParaRPr lang="it-IT"/>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93C099-5E31-9143-8FD6-8FC6278037CD}" type="slidenum">
              <a:rPr lang="it-IT"/>
              <a:pPr>
                <a:defRPr/>
              </a:pPr>
              <a:t>‹n.›</a:t>
            </a:fld>
            <a:endParaRPr lang="it-IT"/>
          </a:p>
        </p:txBody>
      </p:sp>
    </p:spTree>
    <p:extLst>
      <p:ext uri="{BB962C8B-B14F-4D97-AF65-F5344CB8AC3E}">
        <p14:creationId xmlns:p14="http://schemas.microsoft.com/office/powerpoint/2010/main" val="3491695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48608-FF49-5C40-9C40-FACAE1E95DC3}" type="datetimeFigureOut">
              <a:rPr lang="it-IT" smtClean="0"/>
              <a:t>28/11/17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5B571-FEAD-7245-9955-36B552B0EB37}" type="slidenum">
              <a:rPr lang="it-IT" smtClean="0"/>
              <a:t>‹n.›</a:t>
            </a:fld>
            <a:endParaRPr lang="it-IT"/>
          </a:p>
        </p:txBody>
      </p:sp>
    </p:spTree>
    <p:extLst>
      <p:ext uri="{BB962C8B-B14F-4D97-AF65-F5344CB8AC3E}">
        <p14:creationId xmlns:p14="http://schemas.microsoft.com/office/powerpoint/2010/main" val="4226022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128588"/>
            <a:ext cx="2054225" cy="5989637"/>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28588"/>
            <a:ext cx="6015038" cy="5989637"/>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8" y="1600200"/>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128588"/>
            <a:ext cx="2054225" cy="5989637"/>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28588"/>
            <a:ext cx="6015038" cy="5989637"/>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8" y="1600200"/>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e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a:defRPr sz="2400">
                <a:solidFill>
                  <a:schemeClr val="bg1"/>
                </a:solidFill>
                <a:latin typeface="Arial" charset="0"/>
                <a:ea typeface="ＭＳ Ｐゴシック" charset="0"/>
              </a:defRPr>
            </a:lvl3pPr>
            <a:lvl4pPr>
              <a:defRPr sz="2400">
                <a:solidFill>
                  <a:schemeClr val="bg1"/>
                </a:solidFill>
                <a:latin typeface="Arial" charset="0"/>
                <a:ea typeface="ＭＳ Ｐゴシック" charset="0"/>
              </a:defRPr>
            </a:lvl4pPr>
            <a:lvl5pPr>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76000"/>
              </a:lnSpc>
              <a:buClr>
                <a:srgbClr val="666666"/>
              </a:buClr>
              <a:buSzPct val="100000"/>
              <a:buFont typeface="Arial" charset="0"/>
              <a:buNone/>
            </a:pPr>
            <a:endParaRPr lang="it-IT"/>
          </a:p>
        </p:txBody>
      </p:sp>
      <p:sp>
        <p:nvSpPr>
          <p:cNvPr id="7171" name="Text Box 2"/>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a:defRPr sz="2400">
                <a:solidFill>
                  <a:schemeClr val="bg1"/>
                </a:solidFill>
                <a:latin typeface="Arial" charset="0"/>
                <a:ea typeface="ＭＳ Ｐゴシック" charset="0"/>
              </a:defRPr>
            </a:lvl3pPr>
            <a:lvl4pPr>
              <a:defRPr sz="2400">
                <a:solidFill>
                  <a:schemeClr val="bg1"/>
                </a:solidFill>
                <a:latin typeface="Arial" charset="0"/>
                <a:ea typeface="ＭＳ Ｐゴシック" charset="0"/>
              </a:defRPr>
            </a:lvl4pPr>
            <a:lvl5pPr>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76000"/>
              </a:lnSpc>
              <a:buClr>
                <a:srgbClr val="666666"/>
              </a:buClr>
              <a:buSzPct val="100000"/>
              <a:buFont typeface="Arial" charset="0"/>
              <a:buNone/>
            </a:pPr>
            <a:endParaRPr lang="it-IT"/>
          </a:p>
        </p:txBody>
      </p:sp>
      <p:pic>
        <p:nvPicPr>
          <p:cNvPr id="717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8600"/>
            <a:ext cx="31067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7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74"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6463" y="4797425"/>
            <a:ext cx="4419600"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75"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3938" y="0"/>
            <a:ext cx="558006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7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3938" y="152400"/>
            <a:ext cx="5580062"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177" name="Rectangle 8"/>
          <p:cNvSpPr>
            <a:spLocks noGrp="1" noChangeArrowheads="1"/>
          </p:cNvSpPr>
          <p:nvPr>
            <p:ph type="title"/>
          </p:nvPr>
        </p:nvSpPr>
        <p:spPr bwMode="auto">
          <a:xfrm>
            <a:off x="457200" y="128588"/>
            <a:ext cx="8221663" cy="14287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Cliccate per modificare il formato del testo del titolo</a:t>
            </a:r>
          </a:p>
        </p:txBody>
      </p:sp>
      <p:sp>
        <p:nvSpPr>
          <p:cNvPr id="7178" name="Rectangle 9"/>
          <p:cNvSpPr>
            <a:spLocks noGrp="1" noChangeArrowheads="1"/>
          </p:cNvSpPr>
          <p:nvPr>
            <p:ph type="body" idx="1"/>
          </p:nvPr>
        </p:nvSpPr>
        <p:spPr bwMode="auto">
          <a:xfrm>
            <a:off x="457200" y="1600200"/>
            <a:ext cx="8221663" cy="45180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Tree>
    <p:extLst>
      <p:ext uri="{BB962C8B-B14F-4D97-AF65-F5344CB8AC3E}">
        <p14:creationId xmlns:p14="http://schemas.microsoft.com/office/powerpoint/2010/main" val="1185619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j-lt"/>
          <a:ea typeface="+mj-ea"/>
          <a:cs typeface="+mj-cs"/>
        </a:defRPr>
      </a:lvl1pPr>
      <a:lvl2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2pPr>
      <a:lvl3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3pPr>
      <a:lvl4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4pPr>
      <a:lvl5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5pPr>
      <a:lvl6pPr marL="4572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6pPr>
      <a:lvl7pPr marL="9144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7pPr>
      <a:lvl8pPr marL="13716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8pPr>
      <a:lvl9pPr marL="18288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9pPr>
    </p:titleStyle>
    <p:bodyStyle>
      <a:lvl1pPr marL="336550" indent="-336550" algn="l" defTabSz="449263" rtl="0" eaLnBrk="1" fontAlgn="base" hangingPunct="1">
        <a:lnSpc>
          <a:spcPct val="92000"/>
        </a:lnSpc>
        <a:spcBef>
          <a:spcPts val="800"/>
        </a:spcBef>
        <a:spcAft>
          <a:spcPct val="0"/>
        </a:spcAft>
        <a:buClr>
          <a:srgbClr val="15476E"/>
        </a:buClr>
        <a:buSzPct val="100000"/>
        <a:buFont typeface="Wingdings" charset="0"/>
        <a:buChar char=""/>
        <a:defRPr sz="3200">
          <a:solidFill>
            <a:srgbClr val="15476E"/>
          </a:solidFill>
          <a:latin typeface="+mn-lt"/>
          <a:ea typeface="+mn-ea"/>
          <a:cs typeface="+mn-cs"/>
        </a:defRPr>
      </a:lvl1pPr>
      <a:lvl2pPr marL="736600" indent="-279400" algn="l" defTabSz="449263" rtl="0" eaLnBrk="1" fontAlgn="base" hangingPunct="1">
        <a:lnSpc>
          <a:spcPct val="92000"/>
        </a:lnSpc>
        <a:spcBef>
          <a:spcPts val="700"/>
        </a:spcBef>
        <a:spcAft>
          <a:spcPct val="0"/>
        </a:spcAft>
        <a:buClr>
          <a:srgbClr val="15476E"/>
        </a:buClr>
        <a:buSzPct val="100000"/>
        <a:buFont typeface="Wingdings" charset="0"/>
        <a:buChar char=""/>
        <a:defRPr sz="2800">
          <a:solidFill>
            <a:srgbClr val="15476E"/>
          </a:solidFill>
          <a:latin typeface="+mn-lt"/>
          <a:ea typeface="+mn-ea"/>
          <a:cs typeface="+mn-cs"/>
        </a:defRPr>
      </a:lvl2pPr>
      <a:lvl3pPr marL="1143000" indent="-228600" algn="l" defTabSz="449263" rtl="0" eaLnBrk="1" fontAlgn="base" hangingPunct="1">
        <a:lnSpc>
          <a:spcPct val="92000"/>
        </a:lnSpc>
        <a:spcBef>
          <a:spcPts val="600"/>
        </a:spcBef>
        <a:spcAft>
          <a:spcPct val="0"/>
        </a:spcAft>
        <a:buClr>
          <a:srgbClr val="15476E"/>
        </a:buClr>
        <a:buSzPct val="100000"/>
        <a:buFont typeface="Wingdings" charset="0"/>
        <a:buChar char=""/>
        <a:defRPr sz="2400">
          <a:solidFill>
            <a:srgbClr val="15476E"/>
          </a:solidFill>
          <a:latin typeface="+mn-lt"/>
          <a:ea typeface="+mn-ea"/>
          <a:cs typeface="+mn-cs"/>
        </a:defRPr>
      </a:lvl3pPr>
      <a:lvl4pPr marL="1600200" indent="-228600" algn="l" defTabSz="449263" rtl="0" eaLnBrk="1" fontAlgn="base" hangingPunct="1">
        <a:lnSpc>
          <a:spcPct val="92000"/>
        </a:lnSpc>
        <a:spcBef>
          <a:spcPts val="500"/>
        </a:spcBef>
        <a:spcAft>
          <a:spcPct val="0"/>
        </a:spcAft>
        <a:buClr>
          <a:srgbClr val="15476E"/>
        </a:buClr>
        <a:buSzPct val="100000"/>
        <a:buFont typeface="Wingdings" charset="0"/>
        <a:buChar char=""/>
        <a:defRPr sz="2000">
          <a:solidFill>
            <a:srgbClr val="15476E"/>
          </a:solidFill>
          <a:latin typeface="+mn-lt"/>
          <a:ea typeface="+mn-ea"/>
          <a:cs typeface="+mn-cs"/>
        </a:defRPr>
      </a:lvl4pPr>
      <a:lvl5pPr marL="2057400" indent="-228600" algn="l" defTabSz="449263" rtl="0" eaLnBrk="1" fontAlgn="base" hangingPunct="1">
        <a:lnSpc>
          <a:spcPct val="92000"/>
        </a:lnSpc>
        <a:spcBef>
          <a:spcPts val="500"/>
        </a:spcBef>
        <a:spcAft>
          <a:spcPct val="0"/>
        </a:spcAft>
        <a:buClr>
          <a:srgbClr val="15476E"/>
        </a:buClr>
        <a:buSzPct val="100000"/>
        <a:buFont typeface="Wingdings" charset="0"/>
        <a:buChar char=""/>
        <a:defRPr sz="2000">
          <a:solidFill>
            <a:srgbClr val="15476E"/>
          </a:solidFill>
          <a:latin typeface="+mn-lt"/>
          <a:ea typeface="+mn-ea"/>
          <a:cs typeface="+mn-cs"/>
        </a:defRPr>
      </a:lvl5pPr>
      <a:lvl6pPr marL="25146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6pPr>
      <a:lvl7pPr marL="29718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7pPr>
      <a:lvl8pPr marL="34290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8pPr>
      <a:lvl9pPr marL="38862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a:defRPr sz="2400">
                <a:solidFill>
                  <a:schemeClr val="bg1"/>
                </a:solidFill>
                <a:latin typeface="Arial" charset="0"/>
                <a:ea typeface="ＭＳ Ｐゴシック" charset="0"/>
              </a:defRPr>
            </a:lvl3pPr>
            <a:lvl4pPr>
              <a:defRPr sz="2400">
                <a:solidFill>
                  <a:schemeClr val="bg1"/>
                </a:solidFill>
                <a:latin typeface="Arial" charset="0"/>
                <a:ea typeface="ＭＳ Ｐゴシック" charset="0"/>
              </a:defRPr>
            </a:lvl4pPr>
            <a:lvl5pPr>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76000"/>
              </a:lnSpc>
              <a:buClr>
                <a:srgbClr val="666666"/>
              </a:buClr>
              <a:buSzPct val="100000"/>
              <a:buFont typeface="Arial" charset="0"/>
              <a:buNone/>
            </a:pPr>
            <a:endParaRPr lang="it-IT"/>
          </a:p>
        </p:txBody>
      </p:sp>
      <p:sp>
        <p:nvSpPr>
          <p:cNvPr id="12291" name="Text Box 2"/>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a:defRPr sz="2400">
                <a:solidFill>
                  <a:schemeClr val="bg1"/>
                </a:solidFill>
                <a:latin typeface="Arial" charset="0"/>
                <a:ea typeface="ＭＳ Ｐゴシック" charset="0"/>
              </a:defRPr>
            </a:lvl3pPr>
            <a:lvl4pPr>
              <a:defRPr sz="2400">
                <a:solidFill>
                  <a:schemeClr val="bg1"/>
                </a:solidFill>
                <a:latin typeface="Arial" charset="0"/>
                <a:ea typeface="ＭＳ Ｐゴシック" charset="0"/>
              </a:defRPr>
            </a:lvl4pPr>
            <a:lvl5pPr>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76000"/>
              </a:lnSpc>
              <a:buClr>
                <a:srgbClr val="666666"/>
              </a:buClr>
              <a:buSzPct val="100000"/>
              <a:buFont typeface="Arial" charset="0"/>
              <a:buNone/>
            </a:pPr>
            <a:endParaRPr lang="it-IT"/>
          </a:p>
        </p:txBody>
      </p:sp>
      <p:pic>
        <p:nvPicPr>
          <p:cNvPr id="1229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938" y="0"/>
            <a:ext cx="558006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29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3938" y="152400"/>
            <a:ext cx="5580062"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294"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295"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4797425"/>
            <a:ext cx="4419600"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296"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28600"/>
            <a:ext cx="31067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7" name="Rectangle 8"/>
          <p:cNvSpPr>
            <a:spLocks noGrp="1" noChangeArrowheads="1"/>
          </p:cNvSpPr>
          <p:nvPr>
            <p:ph type="title"/>
          </p:nvPr>
        </p:nvSpPr>
        <p:spPr bwMode="auto">
          <a:xfrm>
            <a:off x="457200" y="128588"/>
            <a:ext cx="8221663" cy="14287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Cliccate per modificare il formato del testo del titolo</a:t>
            </a:r>
          </a:p>
        </p:txBody>
      </p:sp>
      <p:sp>
        <p:nvSpPr>
          <p:cNvPr id="12298" name="Rectangle 9"/>
          <p:cNvSpPr>
            <a:spLocks noGrp="1" noChangeArrowheads="1"/>
          </p:cNvSpPr>
          <p:nvPr>
            <p:ph type="body" idx="1"/>
          </p:nvPr>
        </p:nvSpPr>
        <p:spPr bwMode="auto">
          <a:xfrm>
            <a:off x="457200" y="1600200"/>
            <a:ext cx="8221663" cy="45180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Tree>
    <p:extLst>
      <p:ext uri="{BB962C8B-B14F-4D97-AF65-F5344CB8AC3E}">
        <p14:creationId xmlns:p14="http://schemas.microsoft.com/office/powerpoint/2010/main" val="20696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j-lt"/>
          <a:ea typeface="+mj-ea"/>
          <a:cs typeface="+mj-cs"/>
        </a:defRPr>
      </a:lvl1pPr>
      <a:lvl2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2pPr>
      <a:lvl3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3pPr>
      <a:lvl4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4pPr>
      <a:lvl5pPr algn="ctr" defTabSz="449263" rtl="0" eaLnBrk="1" fontAlgn="base" hangingPunct="1">
        <a:lnSpc>
          <a:spcPct val="92000"/>
        </a:lnSpc>
        <a:spcBef>
          <a:spcPct val="0"/>
        </a:spcBef>
        <a:spcAft>
          <a:spcPct val="0"/>
        </a:spcAft>
        <a:buClr>
          <a:srgbClr val="000000"/>
        </a:buClr>
        <a:buSzPct val="100000"/>
        <a:buFont typeface="Times New Roman" charset="0"/>
        <a:defRPr sz="4400">
          <a:solidFill>
            <a:srgbClr val="15476E"/>
          </a:solidFill>
          <a:latin typeface="MetaPlus-Roman" charset="0"/>
          <a:ea typeface="ＭＳ Ｐゴシック" pitchFamily="32" charset="0"/>
          <a:cs typeface="ＭＳ Ｐゴシック" pitchFamily="32" charset="0"/>
        </a:defRPr>
      </a:lvl5pPr>
      <a:lvl6pPr marL="4572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6pPr>
      <a:lvl7pPr marL="9144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7pPr>
      <a:lvl8pPr marL="13716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8pPr>
      <a:lvl9pPr marL="1828800" algn="ctr" defTabSz="449263" rtl="0" eaLnBrk="1" fontAlgn="base" hangingPunct="1">
        <a:lnSpc>
          <a:spcPct val="92000"/>
        </a:lnSpc>
        <a:spcBef>
          <a:spcPct val="0"/>
        </a:spcBef>
        <a:spcAft>
          <a:spcPct val="0"/>
        </a:spcAft>
        <a:buClr>
          <a:srgbClr val="000000"/>
        </a:buClr>
        <a:buSzPct val="100000"/>
        <a:buFont typeface="Times New Roman" pitchFamily="16" charset="0"/>
        <a:defRPr sz="4400">
          <a:solidFill>
            <a:srgbClr val="15476E"/>
          </a:solidFill>
          <a:latin typeface="MetaPlus-Roman" charset="0"/>
          <a:ea typeface="ＭＳ Ｐゴシック" pitchFamily="32" charset="0"/>
          <a:cs typeface="ＭＳ Ｐゴシック" pitchFamily="32" charset="0"/>
        </a:defRPr>
      </a:lvl9pPr>
    </p:titleStyle>
    <p:bodyStyle>
      <a:lvl1pPr marL="336550" indent="-336550" algn="l" defTabSz="449263" rtl="0" eaLnBrk="1" fontAlgn="base" hangingPunct="1">
        <a:lnSpc>
          <a:spcPct val="92000"/>
        </a:lnSpc>
        <a:spcBef>
          <a:spcPts val="800"/>
        </a:spcBef>
        <a:spcAft>
          <a:spcPct val="0"/>
        </a:spcAft>
        <a:buClr>
          <a:srgbClr val="15476E"/>
        </a:buClr>
        <a:buSzPct val="100000"/>
        <a:buFont typeface="Wingdings" charset="0"/>
        <a:buChar char=""/>
        <a:defRPr sz="3200">
          <a:solidFill>
            <a:srgbClr val="15476E"/>
          </a:solidFill>
          <a:latin typeface="+mn-lt"/>
          <a:ea typeface="+mn-ea"/>
          <a:cs typeface="+mn-cs"/>
        </a:defRPr>
      </a:lvl1pPr>
      <a:lvl2pPr marL="736600" indent="-279400" algn="l" defTabSz="449263" rtl="0" eaLnBrk="1" fontAlgn="base" hangingPunct="1">
        <a:lnSpc>
          <a:spcPct val="92000"/>
        </a:lnSpc>
        <a:spcBef>
          <a:spcPts val="700"/>
        </a:spcBef>
        <a:spcAft>
          <a:spcPct val="0"/>
        </a:spcAft>
        <a:buClr>
          <a:srgbClr val="15476E"/>
        </a:buClr>
        <a:buSzPct val="100000"/>
        <a:buFont typeface="Wingdings" charset="0"/>
        <a:buChar char=""/>
        <a:defRPr sz="2800">
          <a:solidFill>
            <a:srgbClr val="15476E"/>
          </a:solidFill>
          <a:latin typeface="+mn-lt"/>
          <a:ea typeface="+mn-ea"/>
          <a:cs typeface="+mn-cs"/>
        </a:defRPr>
      </a:lvl2pPr>
      <a:lvl3pPr marL="1143000" indent="-228600" algn="l" defTabSz="449263" rtl="0" eaLnBrk="1" fontAlgn="base" hangingPunct="1">
        <a:lnSpc>
          <a:spcPct val="92000"/>
        </a:lnSpc>
        <a:spcBef>
          <a:spcPts val="600"/>
        </a:spcBef>
        <a:spcAft>
          <a:spcPct val="0"/>
        </a:spcAft>
        <a:buClr>
          <a:srgbClr val="15476E"/>
        </a:buClr>
        <a:buSzPct val="100000"/>
        <a:buFont typeface="Wingdings" charset="0"/>
        <a:buChar char=""/>
        <a:defRPr sz="2400">
          <a:solidFill>
            <a:srgbClr val="15476E"/>
          </a:solidFill>
          <a:latin typeface="+mn-lt"/>
          <a:ea typeface="+mn-ea"/>
          <a:cs typeface="+mn-cs"/>
        </a:defRPr>
      </a:lvl3pPr>
      <a:lvl4pPr marL="1600200" indent="-228600" algn="l" defTabSz="449263" rtl="0" eaLnBrk="1" fontAlgn="base" hangingPunct="1">
        <a:lnSpc>
          <a:spcPct val="92000"/>
        </a:lnSpc>
        <a:spcBef>
          <a:spcPts val="500"/>
        </a:spcBef>
        <a:spcAft>
          <a:spcPct val="0"/>
        </a:spcAft>
        <a:buClr>
          <a:srgbClr val="15476E"/>
        </a:buClr>
        <a:buSzPct val="100000"/>
        <a:buFont typeface="Wingdings" charset="0"/>
        <a:buChar char=""/>
        <a:defRPr sz="2000">
          <a:solidFill>
            <a:srgbClr val="15476E"/>
          </a:solidFill>
          <a:latin typeface="+mn-lt"/>
          <a:ea typeface="+mn-ea"/>
          <a:cs typeface="+mn-cs"/>
        </a:defRPr>
      </a:lvl4pPr>
      <a:lvl5pPr marL="2057400" indent="-228600" algn="l" defTabSz="449263" rtl="0" eaLnBrk="1" fontAlgn="base" hangingPunct="1">
        <a:lnSpc>
          <a:spcPct val="92000"/>
        </a:lnSpc>
        <a:spcBef>
          <a:spcPts val="500"/>
        </a:spcBef>
        <a:spcAft>
          <a:spcPct val="0"/>
        </a:spcAft>
        <a:buClr>
          <a:srgbClr val="15476E"/>
        </a:buClr>
        <a:buSzPct val="100000"/>
        <a:buFont typeface="Wingdings" charset="0"/>
        <a:buChar char=""/>
        <a:defRPr sz="2000">
          <a:solidFill>
            <a:srgbClr val="15476E"/>
          </a:solidFill>
          <a:latin typeface="+mn-lt"/>
          <a:ea typeface="+mn-ea"/>
          <a:cs typeface="+mn-cs"/>
        </a:defRPr>
      </a:lvl5pPr>
      <a:lvl6pPr marL="25146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6pPr>
      <a:lvl7pPr marL="29718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7pPr>
      <a:lvl8pPr marL="34290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8pPr>
      <a:lvl9pPr marL="3886200" indent="-228600" algn="l" defTabSz="449263" rtl="0" eaLnBrk="1" fontAlgn="base" hangingPunct="1">
        <a:lnSpc>
          <a:spcPct val="92000"/>
        </a:lnSpc>
        <a:spcBef>
          <a:spcPts val="500"/>
        </a:spcBef>
        <a:spcAft>
          <a:spcPct val="0"/>
        </a:spcAft>
        <a:buClr>
          <a:srgbClr val="15476E"/>
        </a:buClr>
        <a:buSzPct val="100000"/>
        <a:buFont typeface="Wingdings" charset="2"/>
        <a:buChar char=""/>
        <a:defRPr sz="2000">
          <a:solidFill>
            <a:srgbClr val="15476E"/>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533400" y="533400"/>
            <a:ext cx="6019800" cy="2590800"/>
          </a:xfrm>
        </p:spPr>
        <p:txBody>
          <a:bodyPr/>
          <a:lstStyle/>
          <a:p>
            <a:pPr algn="just"/>
            <a:r>
              <a:rPr lang="it-IT" sz="2800" b="1" i="1" dirty="0">
                <a:latin typeface="Arial" charset="0"/>
              </a:rPr>
              <a:t>L’interesse superiore del minore </a:t>
            </a:r>
            <a:r>
              <a:rPr lang="it-IT" sz="2800" b="1" i="1" dirty="0" smtClean="0">
                <a:latin typeface="Arial" charset="0"/>
              </a:rPr>
              <a:t>nel diritto internazionale e dell’Unione europea</a:t>
            </a:r>
            <a:endParaRPr lang="it-IT" sz="2800" b="1" dirty="0">
              <a:latin typeface="Arial" charset="0"/>
            </a:endParaRPr>
          </a:p>
        </p:txBody>
      </p:sp>
      <p:sp>
        <p:nvSpPr>
          <p:cNvPr id="14338" name="Rectangle 3"/>
          <p:cNvSpPr>
            <a:spLocks noGrp="1" noChangeArrowheads="1"/>
          </p:cNvSpPr>
          <p:nvPr>
            <p:ph type="subTitle" idx="1"/>
          </p:nvPr>
        </p:nvSpPr>
        <p:spPr>
          <a:xfrm>
            <a:off x="1295400" y="5105400"/>
            <a:ext cx="6477000" cy="1295400"/>
          </a:xfrm>
        </p:spPr>
        <p:txBody>
          <a:bodyPr/>
          <a:lstStyle/>
          <a:p>
            <a:pPr eaLnBrk="1" hangingPunct="1"/>
            <a:r>
              <a:rPr lang="it-IT" sz="1800" b="1" dirty="0" smtClean="0">
                <a:latin typeface="Arial" charset="0"/>
              </a:rPr>
              <a:t>Prof</a:t>
            </a:r>
            <a:r>
              <a:rPr lang="it-IT" sz="1800" b="1" dirty="0">
                <a:latin typeface="Arial" charset="0"/>
              </a:rPr>
              <a:t>. Sara </a:t>
            </a:r>
            <a:r>
              <a:rPr lang="it-IT" sz="1800" b="1" dirty="0" smtClean="0">
                <a:latin typeface="Arial" charset="0"/>
              </a:rPr>
              <a:t>Tonolo</a:t>
            </a:r>
          </a:p>
          <a:p>
            <a:pPr eaLnBrk="1" hangingPunct="1"/>
            <a:r>
              <a:rPr lang="it-IT" sz="1800" b="1" dirty="0" smtClean="0">
                <a:latin typeface="Arial" charset="0"/>
              </a:rPr>
              <a:t>Università di Trieste</a:t>
            </a:r>
          </a:p>
          <a:p>
            <a:pPr eaLnBrk="1" hangingPunct="1"/>
            <a:r>
              <a:rPr lang="it-IT" sz="1800" b="1" dirty="0" smtClean="0">
                <a:latin typeface="Arial" charset="0"/>
              </a:rPr>
              <a:t>Dipartimento di Scienze politiche e sociali</a:t>
            </a:r>
            <a:endParaRPr lang="it-IT" sz="1800" b="1" dirty="0">
              <a:latin typeface="Arial" charset="0"/>
            </a:endParaRPr>
          </a:p>
        </p:txBody>
      </p:sp>
      <p:pic>
        <p:nvPicPr>
          <p:cNvPr id="2" name="Immagine 1"/>
          <p:cNvPicPr>
            <a:picLocks noChangeAspect="1"/>
          </p:cNvPicPr>
          <p:nvPr/>
        </p:nvPicPr>
        <p:blipFill>
          <a:blip r:embed="rId2"/>
          <a:stretch>
            <a:fillRect/>
          </a:stretch>
        </p:blipFill>
        <p:spPr>
          <a:xfrm>
            <a:off x="1447800" y="2631462"/>
            <a:ext cx="4191000" cy="29625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2971800"/>
            <a:ext cx="8915400" cy="3886200"/>
          </a:xfrm>
        </p:spPr>
        <p:txBody>
          <a:bodyPr/>
          <a:lstStyle/>
          <a:p>
            <a:pPr algn="just"/>
            <a:r>
              <a:rPr lang="it-IT" sz="2800" b="1" u="sng" dirty="0">
                <a:latin typeface="Arial" charset="0"/>
              </a:rPr>
              <a:t>Convenzione dell’</a:t>
            </a:r>
            <a:r>
              <a:rPr lang="it-IT" altLang="ja-JP" sz="2800" b="1" u="sng" dirty="0" err="1">
                <a:latin typeface="Arial" charset="0"/>
              </a:rPr>
              <a:t>Aja</a:t>
            </a:r>
            <a:r>
              <a:rPr lang="it-IT" altLang="ja-JP" sz="2800" b="1" u="sng" dirty="0">
                <a:latin typeface="Arial" charset="0"/>
              </a:rPr>
              <a:t> del </a:t>
            </a:r>
            <a:r>
              <a:rPr lang="it-IT" altLang="ja-JP" sz="2800" b="1" u="sng" dirty="0" smtClean="0">
                <a:latin typeface="Arial" charset="0"/>
              </a:rPr>
              <a:t>25 ottobre 1980 sugli aspetti civili della </a:t>
            </a:r>
            <a:r>
              <a:rPr lang="it-IT" altLang="ja-JP" sz="2800" b="1" u="sng" dirty="0">
                <a:latin typeface="Arial" charset="0"/>
              </a:rPr>
              <a:t>sottrazione internazionale di minori</a:t>
            </a:r>
            <a:r>
              <a:rPr lang="it-IT" altLang="ja-JP" sz="2800" dirty="0">
                <a:latin typeface="Arial" charset="0"/>
              </a:rPr>
              <a:t>.</a:t>
            </a:r>
            <a:endParaRPr lang="it-IT" sz="2800" dirty="0">
              <a:latin typeface="Arial" charset="0"/>
            </a:endParaRPr>
          </a:p>
        </p:txBody>
      </p:sp>
      <p:sp>
        <p:nvSpPr>
          <p:cNvPr id="2" name="Titolo 1"/>
          <p:cNvSpPr>
            <a:spLocks noGrp="1"/>
          </p:cNvSpPr>
          <p:nvPr>
            <p:ph type="title"/>
          </p:nvPr>
        </p:nvSpPr>
        <p:spPr>
          <a:xfrm>
            <a:off x="228600" y="914400"/>
            <a:ext cx="8339931" cy="1828800"/>
          </a:xfrm>
          <a:solidFill>
            <a:srgbClr val="FF0000"/>
          </a:solidFill>
        </p:spPr>
        <p:txBody>
          <a:bodyPr/>
          <a:lstStyle/>
          <a:p>
            <a:pPr algn="just"/>
            <a:r>
              <a:rPr lang="it-IT" dirty="0" smtClean="0"/>
              <a:t>INTERESSE DEL MINORE E DIRITTO INTERNAZIONALE PRIVATO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 y="838200"/>
            <a:ext cx="8534400" cy="1219200"/>
          </a:xfrm>
          <a:solidFill>
            <a:schemeClr val="accent1"/>
          </a:solidFill>
          <a:ln>
            <a:solidFill>
              <a:schemeClr val="accent1"/>
            </a:solidFill>
          </a:ln>
        </p:spPr>
        <p:txBody>
          <a:bodyPr/>
          <a:lstStyle/>
          <a:p>
            <a:pPr algn="just" eaLnBrk="1" hangingPunct="1"/>
            <a:r>
              <a:rPr lang="it-IT" sz="4000" dirty="0">
                <a:latin typeface="Arial" charset="0"/>
              </a:rPr>
              <a:t>INTERESSE DEL MINORE NEL REGOLAMENTO 2201/2003</a:t>
            </a:r>
          </a:p>
        </p:txBody>
      </p:sp>
      <p:sp>
        <p:nvSpPr>
          <p:cNvPr id="15363" name="Rectangle 3"/>
          <p:cNvSpPr>
            <a:spLocks noGrp="1" noChangeArrowheads="1"/>
          </p:cNvSpPr>
          <p:nvPr>
            <p:ph idx="1"/>
          </p:nvPr>
        </p:nvSpPr>
        <p:spPr>
          <a:xfrm>
            <a:off x="0" y="2514600"/>
            <a:ext cx="8915400" cy="3810000"/>
          </a:xfrm>
        </p:spPr>
        <p:txBody>
          <a:bodyPr/>
          <a:lstStyle/>
          <a:p>
            <a:pPr algn="just"/>
            <a:r>
              <a:rPr lang="it-IT">
                <a:latin typeface="Arial" charset="0"/>
              </a:rPr>
              <a:t>Per dare concretezza all’espressione dell’art. </a:t>
            </a:r>
            <a:r>
              <a:rPr lang="it-IT" dirty="0">
                <a:latin typeface="Arial" charset="0"/>
              </a:rPr>
              <a:t>24 della Carta dei diritti fondamentali dell’UE, in particolare il diritto di mantenere i contatti con entrambi i genitori, il Regolamento 2201/2003 pone l’interesse del minore alla base di molte norme, tra cui anche quelle che disciplinano il riconoscimento e l’esecutività delle decisioni.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66700" y="990600"/>
            <a:ext cx="8382000" cy="990600"/>
          </a:xfrm>
          <a:solidFill>
            <a:schemeClr val="accent1"/>
          </a:solidFill>
        </p:spPr>
        <p:txBody>
          <a:bodyPr/>
          <a:lstStyle/>
          <a:p>
            <a:pPr algn="just" eaLnBrk="1" hangingPunct="1"/>
            <a:r>
              <a:rPr lang="it-IT" sz="4000">
                <a:latin typeface="Arial" charset="0"/>
              </a:rPr>
              <a:t>INTERESSE DEL MINORE NEL REGOLAMENTO 2201/2003</a:t>
            </a:r>
          </a:p>
        </p:txBody>
      </p:sp>
      <p:sp>
        <p:nvSpPr>
          <p:cNvPr id="15363" name="Rectangle 3"/>
          <p:cNvSpPr>
            <a:spLocks noGrp="1" noChangeArrowheads="1"/>
          </p:cNvSpPr>
          <p:nvPr>
            <p:ph idx="1"/>
          </p:nvPr>
        </p:nvSpPr>
        <p:spPr>
          <a:xfrm>
            <a:off x="0" y="2362200"/>
            <a:ext cx="8915400" cy="4495800"/>
          </a:xfrm>
        </p:spPr>
        <p:txBody>
          <a:bodyPr/>
          <a:lstStyle/>
          <a:p>
            <a:pPr algn="just"/>
            <a:r>
              <a:rPr lang="it-IT" dirty="0">
                <a:latin typeface="Arial" charset="0"/>
              </a:rPr>
              <a:t>Considerando 33 del Regolamento stabilisce espresso richiamo ai principi della Carta dei diritti fondamentali dell’Unione europea e in particolare </a:t>
            </a:r>
            <a:r>
              <a:rPr lang="it-IT" dirty="0" smtClean="0">
                <a:latin typeface="Arial" charset="0"/>
              </a:rPr>
              <a:t>i diritti </a:t>
            </a:r>
            <a:r>
              <a:rPr lang="it-IT" dirty="0">
                <a:latin typeface="Arial" charset="0"/>
              </a:rPr>
              <a:t>fondamentali del bambino quali riconosciuti dall’art. 24 della Carta (analoghe espressioni nei preamboli della Convenzione dell’</a:t>
            </a:r>
            <a:r>
              <a:rPr lang="it-IT" altLang="ja-JP" dirty="0" err="1">
                <a:latin typeface="Arial" charset="0"/>
              </a:rPr>
              <a:t>Aja</a:t>
            </a:r>
            <a:r>
              <a:rPr lang="it-IT" altLang="ja-JP" dirty="0">
                <a:latin typeface="Arial" charset="0"/>
              </a:rPr>
              <a:t> del 1996 e della Convenzione dell</a:t>
            </a:r>
            <a:r>
              <a:rPr lang="it-IT" dirty="0">
                <a:latin typeface="Arial" charset="0"/>
              </a:rPr>
              <a:t>’</a:t>
            </a:r>
            <a:r>
              <a:rPr lang="it-IT" altLang="ja-JP" dirty="0" err="1">
                <a:latin typeface="Arial" charset="0"/>
              </a:rPr>
              <a:t>Aja</a:t>
            </a:r>
            <a:r>
              <a:rPr lang="it-IT" altLang="ja-JP" dirty="0">
                <a:latin typeface="Arial" charset="0"/>
              </a:rPr>
              <a:t> del 1980 in materia di sottrazione internazionale dei minori).</a:t>
            </a:r>
            <a:endParaRPr lang="it-IT"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28600" y="762000"/>
            <a:ext cx="8458200" cy="533400"/>
          </a:xfrm>
          <a:solidFill>
            <a:schemeClr val="accent1"/>
          </a:solidFill>
        </p:spPr>
        <p:txBody>
          <a:bodyPr/>
          <a:lstStyle/>
          <a:p>
            <a:pPr algn="just" eaLnBrk="1" hangingPunct="1"/>
            <a:r>
              <a:rPr lang="it-IT" sz="4000" dirty="0">
                <a:latin typeface="Arial" charset="0"/>
              </a:rPr>
              <a:t>APPLICAZIONE DEL PRINCIPIO</a:t>
            </a:r>
          </a:p>
        </p:txBody>
      </p:sp>
      <p:sp>
        <p:nvSpPr>
          <p:cNvPr id="15363" name="Rectangle 3"/>
          <p:cNvSpPr>
            <a:spLocks noGrp="1" noChangeArrowheads="1"/>
          </p:cNvSpPr>
          <p:nvPr>
            <p:ph idx="1"/>
          </p:nvPr>
        </p:nvSpPr>
        <p:spPr>
          <a:xfrm>
            <a:off x="0" y="1524000"/>
            <a:ext cx="8915400" cy="5334000"/>
          </a:xfrm>
        </p:spPr>
        <p:txBody>
          <a:bodyPr/>
          <a:lstStyle/>
          <a:p>
            <a:pPr algn="just"/>
            <a:r>
              <a:rPr lang="it-IT" b="1" dirty="0" err="1">
                <a:latin typeface="Arial" charset="0"/>
              </a:rPr>
              <a:t>Sent</a:t>
            </a:r>
            <a:r>
              <a:rPr lang="it-IT" b="1" dirty="0">
                <a:latin typeface="Arial" charset="0"/>
              </a:rPr>
              <a:t>. CGUE 5.10.2010, causa C – 400/</a:t>
            </a:r>
            <a:r>
              <a:rPr lang="it-IT" b="1" dirty="0" smtClean="0">
                <a:latin typeface="Arial" charset="0"/>
              </a:rPr>
              <a:t>10</a:t>
            </a:r>
            <a:r>
              <a:rPr lang="it-IT" dirty="0" smtClean="0">
                <a:latin typeface="Arial" charset="0"/>
              </a:rPr>
              <a:t>, PPU </a:t>
            </a:r>
            <a:r>
              <a:rPr lang="it-IT" dirty="0" err="1">
                <a:latin typeface="Arial" charset="0"/>
              </a:rPr>
              <a:t>J</a:t>
            </a:r>
            <a:r>
              <a:rPr lang="it-IT" dirty="0">
                <a:latin typeface="Arial" charset="0"/>
              </a:rPr>
              <a:t>. </a:t>
            </a:r>
            <a:r>
              <a:rPr lang="it-IT" dirty="0" err="1">
                <a:latin typeface="Arial" charset="0"/>
              </a:rPr>
              <a:t>McB</a:t>
            </a:r>
            <a:r>
              <a:rPr lang="it-IT" dirty="0">
                <a:latin typeface="Arial" charset="0"/>
              </a:rPr>
              <a:t>: sottrazione di minori da parte della madre nelle more di un procedimento instaurato dal padre naturale secondo la legge irlandese (che non attribuiva automaticamente affidamento al padre naturale).</a:t>
            </a:r>
          </a:p>
          <a:p>
            <a:pPr lvl="1" algn="just"/>
            <a:r>
              <a:rPr lang="it-IT" dirty="0">
                <a:latin typeface="Arial" charset="0"/>
                <a:ea typeface="ＭＳ Ｐゴシック" charset="0"/>
              </a:rPr>
              <a:t>Si chiede alla Corte se l’illiceità del trasferimento dipenda da un diritto di affidamento conferito dal diritto nazionale applicabile e se su tale interpretazione possa influire art. 7 Carta diritti fondamentali……….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04800" y="838200"/>
            <a:ext cx="8382000" cy="381000"/>
          </a:xfrm>
          <a:solidFill>
            <a:schemeClr val="accent1"/>
          </a:solidFill>
        </p:spPr>
        <p:txBody>
          <a:bodyPr/>
          <a:lstStyle/>
          <a:p>
            <a:pPr algn="just" eaLnBrk="1" hangingPunct="1"/>
            <a:r>
              <a:rPr lang="it-IT" sz="4000">
                <a:latin typeface="Arial" charset="0"/>
              </a:rPr>
              <a:t>APPLICAZIONE DEL PRINCIPIO</a:t>
            </a:r>
          </a:p>
        </p:txBody>
      </p:sp>
      <p:sp>
        <p:nvSpPr>
          <p:cNvPr id="15363" name="Rectangle 3"/>
          <p:cNvSpPr>
            <a:spLocks noGrp="1" noChangeArrowheads="1"/>
          </p:cNvSpPr>
          <p:nvPr>
            <p:ph idx="1"/>
          </p:nvPr>
        </p:nvSpPr>
        <p:spPr>
          <a:xfrm>
            <a:off x="152400" y="1524000"/>
            <a:ext cx="8775700" cy="5105400"/>
          </a:xfrm>
        </p:spPr>
        <p:txBody>
          <a:bodyPr/>
          <a:lstStyle/>
          <a:p>
            <a:pPr algn="just"/>
            <a:r>
              <a:rPr lang="it-IT" sz="2800" dirty="0">
                <a:latin typeface="Arial" charset="0"/>
              </a:rPr>
              <a:t>Nella </a:t>
            </a:r>
            <a:r>
              <a:rPr lang="it-IT" sz="2800" dirty="0" err="1">
                <a:latin typeface="Arial" charset="0"/>
              </a:rPr>
              <a:t>sent</a:t>
            </a:r>
            <a:r>
              <a:rPr lang="it-IT" sz="2800" dirty="0">
                <a:latin typeface="Arial" charset="0"/>
              </a:rPr>
              <a:t>. 5.10.2010, causa C – 400/10 </a:t>
            </a:r>
            <a:r>
              <a:rPr lang="it-IT" sz="2800" dirty="0" err="1">
                <a:latin typeface="Arial" charset="0"/>
              </a:rPr>
              <a:t>J</a:t>
            </a:r>
            <a:r>
              <a:rPr lang="it-IT" sz="2800" dirty="0">
                <a:latin typeface="Arial" charset="0"/>
              </a:rPr>
              <a:t>. </a:t>
            </a:r>
            <a:r>
              <a:rPr lang="it-IT" sz="2800" dirty="0" err="1">
                <a:latin typeface="Arial" charset="0"/>
              </a:rPr>
              <a:t>McB</a:t>
            </a:r>
            <a:r>
              <a:rPr lang="it-IT" sz="2800" dirty="0">
                <a:latin typeface="Arial" charset="0"/>
              </a:rPr>
              <a:t>: la Corte afferma l’opportunità di </a:t>
            </a:r>
            <a:r>
              <a:rPr lang="it-IT" sz="2800" b="1" dirty="0">
                <a:latin typeface="Arial" charset="0"/>
              </a:rPr>
              <a:t>interpretare il regolamento ai sensi dell’art. 7 Carta </a:t>
            </a:r>
            <a:r>
              <a:rPr lang="it-IT" sz="2800" dirty="0">
                <a:latin typeface="Arial" charset="0"/>
              </a:rPr>
              <a:t>– richiamando espressamente il considerando 33 e l’art. 24 della Carta stessa - ma </a:t>
            </a:r>
            <a:r>
              <a:rPr lang="it-IT" sz="2800" b="1" dirty="0">
                <a:latin typeface="Arial" charset="0"/>
              </a:rPr>
              <a:t>esclude che nel caso concreto vi fosse contrasto</a:t>
            </a:r>
            <a:r>
              <a:rPr lang="it-IT" sz="2800" dirty="0">
                <a:latin typeface="Arial" charset="0"/>
              </a:rPr>
              <a:t>, affermando che la valutazione autonoma del diritto di affidamento consente che esso si faccia con rinvio agli ordinamenti nazionali, ma che la sottrazione internazionale dei minori si configuri solo in presenza di affidamento legalmente costituito.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04800" y="838200"/>
            <a:ext cx="8382000" cy="533400"/>
          </a:xfrm>
          <a:solidFill>
            <a:schemeClr val="accent1"/>
          </a:solidFill>
        </p:spPr>
        <p:txBody>
          <a:bodyPr/>
          <a:lstStyle/>
          <a:p>
            <a:pPr algn="just" eaLnBrk="1" hangingPunct="1"/>
            <a:r>
              <a:rPr lang="it-IT" sz="4000" smtClean="0">
                <a:latin typeface="Arial" charset="0"/>
              </a:rPr>
              <a:t>INTERESSE DEL MINORE</a:t>
            </a:r>
            <a:endParaRPr lang="it-IT" sz="4000" dirty="0">
              <a:latin typeface="Arial" charset="0"/>
            </a:endParaRPr>
          </a:p>
        </p:txBody>
      </p:sp>
      <p:sp>
        <p:nvSpPr>
          <p:cNvPr id="15363" name="Rectangle 3"/>
          <p:cNvSpPr>
            <a:spLocks noGrp="1" noChangeArrowheads="1"/>
          </p:cNvSpPr>
          <p:nvPr>
            <p:ph idx="1"/>
          </p:nvPr>
        </p:nvSpPr>
        <p:spPr>
          <a:xfrm>
            <a:off x="152400" y="1524000"/>
            <a:ext cx="8775700" cy="5105400"/>
          </a:xfrm>
        </p:spPr>
        <p:txBody>
          <a:bodyPr/>
          <a:lstStyle/>
          <a:p>
            <a:pPr algn="just"/>
            <a:r>
              <a:rPr lang="mr-IN" sz="2800" dirty="0" smtClean="0">
                <a:latin typeface="Arial" charset="0"/>
              </a:rPr>
              <a:t>…</a:t>
            </a:r>
            <a:r>
              <a:rPr lang="it-IT" sz="2800" dirty="0" smtClean="0">
                <a:latin typeface="Arial" charset="0"/>
              </a:rPr>
              <a:t>.diventa </a:t>
            </a:r>
            <a:r>
              <a:rPr lang="it-IT" sz="2800" b="1" u="sng" dirty="0" smtClean="0">
                <a:latin typeface="Arial" charset="0"/>
              </a:rPr>
              <a:t>criterio interpretativo del Regolamento 2201/2003</a:t>
            </a:r>
            <a:r>
              <a:rPr lang="mr-IN" sz="2800" b="1" u="sng" dirty="0" smtClean="0">
                <a:latin typeface="Arial" charset="0"/>
              </a:rPr>
              <a:t>…</a:t>
            </a:r>
            <a:r>
              <a:rPr lang="it-IT" sz="2800" b="1" u="sng" dirty="0" smtClean="0">
                <a:latin typeface="Arial" charset="0"/>
              </a:rPr>
              <a:t>.</a:t>
            </a:r>
            <a:endParaRPr lang="it-IT" sz="2800" dirty="0">
              <a:latin typeface="Arial" charset="0"/>
            </a:endParaRPr>
          </a:p>
        </p:txBody>
      </p:sp>
    </p:spTree>
    <p:extLst>
      <p:ext uri="{BB962C8B-B14F-4D97-AF65-F5344CB8AC3E}">
        <p14:creationId xmlns:p14="http://schemas.microsoft.com/office/powerpoint/2010/main" val="108264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6200" y="2438400"/>
            <a:ext cx="9067800" cy="4191000"/>
          </a:xfrm>
        </p:spPr>
        <p:txBody>
          <a:bodyPr/>
          <a:lstStyle/>
          <a:p>
            <a:pPr algn="just" eaLnBrk="1" hangingPunct="1"/>
            <a:r>
              <a:rPr lang="it-IT" sz="2800">
                <a:latin typeface="Arial" charset="0"/>
              </a:rPr>
              <a:t>Il Regolamento Bruxelles II bis riguarda tutte le decisioni in materia di responsabilità genitoriale indipendentemente dal loro collegamento con i procedimenti matrimoniali al fine di assicurare uguale trattamento a tutti i minori.</a:t>
            </a:r>
          </a:p>
          <a:p>
            <a:pPr algn="just" eaLnBrk="1" hangingPunct="1"/>
            <a:endParaRPr lang="it-IT" sz="2800" dirty="0">
              <a:latin typeface="Arial" charset="0"/>
            </a:endParaRPr>
          </a:p>
          <a:p>
            <a:pPr algn="just" eaLnBrk="1" hangingPunct="1"/>
            <a:r>
              <a:rPr lang="it-IT" sz="2800" dirty="0">
                <a:latin typeface="Arial" charset="0"/>
              </a:rPr>
              <a:t>La responsabilità genitoriale comprende l’affidamento e il diritto di visita.</a:t>
            </a:r>
          </a:p>
        </p:txBody>
      </p:sp>
      <p:sp>
        <p:nvSpPr>
          <p:cNvPr id="2" name="Titolo 1"/>
          <p:cNvSpPr>
            <a:spLocks noGrp="1"/>
          </p:cNvSpPr>
          <p:nvPr>
            <p:ph type="title"/>
          </p:nvPr>
        </p:nvSpPr>
        <p:spPr>
          <a:xfrm>
            <a:off x="228600" y="914400"/>
            <a:ext cx="8221663" cy="1428750"/>
          </a:xfrm>
          <a:solidFill>
            <a:schemeClr val="accent1"/>
          </a:solidFill>
        </p:spPr>
        <p:txBody>
          <a:bodyPr/>
          <a:lstStyle/>
          <a:p>
            <a:r>
              <a:rPr lang="it-IT" dirty="0" smtClean="0"/>
              <a:t>INTERESSE DEL MINORE E GIURISDIZIONE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52400" y="838200"/>
            <a:ext cx="8534400" cy="1066800"/>
          </a:xfrm>
          <a:solidFill>
            <a:schemeClr val="accent1"/>
          </a:solidFill>
        </p:spPr>
        <p:txBody>
          <a:bodyPr/>
          <a:lstStyle/>
          <a:p>
            <a:pPr eaLnBrk="1" hangingPunct="1"/>
            <a:r>
              <a:rPr lang="it-IT" sz="4000" dirty="0" smtClean="0">
                <a:latin typeface="Arial" charset="0"/>
              </a:rPr>
              <a:t>INTERESSE DEL MINORE  E GIURISDIZIONE</a:t>
            </a:r>
            <a:endParaRPr lang="it-IT" sz="4000" dirty="0">
              <a:latin typeface="Arial" charset="0"/>
            </a:endParaRPr>
          </a:p>
        </p:txBody>
      </p:sp>
      <p:sp>
        <p:nvSpPr>
          <p:cNvPr id="15363" name="Rectangle 3"/>
          <p:cNvSpPr>
            <a:spLocks noGrp="1" noChangeArrowheads="1"/>
          </p:cNvSpPr>
          <p:nvPr>
            <p:ph idx="1"/>
          </p:nvPr>
        </p:nvSpPr>
        <p:spPr>
          <a:xfrm>
            <a:off x="0" y="2057400"/>
            <a:ext cx="9144000" cy="4572000"/>
          </a:xfrm>
        </p:spPr>
        <p:txBody>
          <a:bodyPr/>
          <a:lstStyle/>
          <a:p>
            <a:pPr algn="just" eaLnBrk="1" hangingPunct="1"/>
            <a:r>
              <a:rPr lang="it-IT" sz="2800">
                <a:latin typeface="Arial" charset="0"/>
              </a:rPr>
              <a:t>Nella definizione della giurisdizione in materia di responsabilità genitoriale, il considerando n. </a:t>
            </a:r>
            <a:r>
              <a:rPr lang="it-IT" sz="2800" dirty="0">
                <a:latin typeface="Arial" charset="0"/>
              </a:rPr>
              <a:t>12 stabilisce “E’ opportuno che le regole di competenza in materia di responsabilità genitoriale accolte nel presente regolamento si informino al superiore interesse del minore e in particolare al criterio di vicinanza”.</a:t>
            </a:r>
          </a:p>
          <a:p>
            <a:pPr algn="just" eaLnBrk="1" hangingPunct="1"/>
            <a:r>
              <a:rPr lang="it-IT" sz="2400" b="1" dirty="0">
                <a:latin typeface="Arial" charset="0"/>
              </a:rPr>
              <a:t>VICINANZA-PROSSIMITA’= criterio che si ritrova in altre fonti internazionali: </a:t>
            </a:r>
            <a:r>
              <a:rPr lang="it-IT" sz="2400" dirty="0" err="1">
                <a:latin typeface="Arial" charset="0"/>
              </a:rPr>
              <a:t>Conv</a:t>
            </a:r>
            <a:r>
              <a:rPr lang="it-IT" sz="2400" dirty="0">
                <a:latin typeface="Arial" charset="0"/>
              </a:rPr>
              <a:t>. L’</a:t>
            </a:r>
            <a:r>
              <a:rPr lang="it-IT" altLang="ja-JP" sz="2400" dirty="0" err="1">
                <a:latin typeface="Arial" charset="0"/>
              </a:rPr>
              <a:t>Aja</a:t>
            </a:r>
            <a:r>
              <a:rPr lang="it-IT" altLang="ja-JP" sz="2400" dirty="0">
                <a:latin typeface="Arial" charset="0"/>
              </a:rPr>
              <a:t> 1961, </a:t>
            </a:r>
            <a:r>
              <a:rPr lang="it-IT" altLang="ja-JP" sz="2400" dirty="0" err="1">
                <a:latin typeface="Arial" charset="0"/>
              </a:rPr>
              <a:t>Conv</a:t>
            </a:r>
            <a:r>
              <a:rPr lang="it-IT" altLang="ja-JP" sz="2400" dirty="0">
                <a:latin typeface="Arial" charset="0"/>
              </a:rPr>
              <a:t>. L</a:t>
            </a:r>
            <a:r>
              <a:rPr lang="it-IT" sz="2400" dirty="0">
                <a:latin typeface="Arial" charset="0"/>
              </a:rPr>
              <a:t>’</a:t>
            </a:r>
            <a:r>
              <a:rPr lang="it-IT" altLang="ja-JP" sz="2400" dirty="0" err="1">
                <a:latin typeface="Arial" charset="0"/>
              </a:rPr>
              <a:t>Aja</a:t>
            </a:r>
            <a:r>
              <a:rPr lang="it-IT" altLang="ja-JP" sz="2400" dirty="0">
                <a:latin typeface="Arial" charset="0"/>
              </a:rPr>
              <a:t> 1996 (art. 5) – e si traduce nella </a:t>
            </a:r>
            <a:r>
              <a:rPr lang="it-IT" altLang="ja-JP" sz="2400" b="1" dirty="0">
                <a:latin typeface="Arial" charset="0"/>
              </a:rPr>
              <a:t>RESIDENZA DEL MINORE </a:t>
            </a:r>
            <a:r>
              <a:rPr lang="it-IT" altLang="ja-JP" sz="2400" dirty="0">
                <a:latin typeface="Arial" charset="0"/>
              </a:rPr>
              <a:t> (</a:t>
            </a:r>
            <a:r>
              <a:rPr lang="it-IT" altLang="ja-JP" sz="2400" dirty="0" err="1">
                <a:latin typeface="Arial" charset="0"/>
              </a:rPr>
              <a:t>Cass</a:t>
            </a:r>
            <a:r>
              <a:rPr lang="it-IT" altLang="ja-JP" sz="2400" dirty="0">
                <a:latin typeface="Arial" charset="0"/>
              </a:rPr>
              <a:t>. 21.10.2009 n. 22238).</a:t>
            </a:r>
            <a:endParaRPr lang="it-IT" sz="28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28600" y="0"/>
            <a:ext cx="8458200" cy="1066800"/>
          </a:xfrm>
        </p:spPr>
        <p:txBody>
          <a:bodyPr/>
          <a:lstStyle/>
          <a:p>
            <a:pPr eaLnBrk="1" hangingPunct="1"/>
            <a:endParaRPr lang="it-IT" sz="4000" dirty="0">
              <a:latin typeface="Arial" charset="0"/>
            </a:endParaRPr>
          </a:p>
        </p:txBody>
      </p:sp>
      <p:sp>
        <p:nvSpPr>
          <p:cNvPr id="15363" name="Rectangle 3"/>
          <p:cNvSpPr>
            <a:spLocks noGrp="1" noChangeArrowheads="1"/>
          </p:cNvSpPr>
          <p:nvPr>
            <p:ph idx="1"/>
          </p:nvPr>
        </p:nvSpPr>
        <p:spPr>
          <a:xfrm>
            <a:off x="0" y="1143000"/>
            <a:ext cx="9144000" cy="5486400"/>
          </a:xfrm>
        </p:spPr>
        <p:txBody>
          <a:bodyPr/>
          <a:lstStyle/>
          <a:p>
            <a:pPr algn="just" eaLnBrk="1" hangingPunct="1"/>
            <a:r>
              <a:rPr lang="it-IT" sz="2800" dirty="0">
                <a:latin typeface="Arial" charset="0"/>
              </a:rPr>
              <a:t>GIURISDIZIONE generalmente individuata in base a:</a:t>
            </a:r>
          </a:p>
          <a:p>
            <a:pPr lvl="1" algn="just" eaLnBrk="1" hangingPunct="1"/>
            <a:r>
              <a:rPr lang="it-IT" sz="2400" dirty="0">
                <a:latin typeface="Arial" charset="0"/>
                <a:ea typeface="ＭＳ Ｐゴシック" charset="0"/>
              </a:rPr>
              <a:t>RESIDENZA ABITUALE del minore (art. 8); in caso di trasferimento lecito del minore si prevede per 3 mesi la competenza del giudice della precedente residenza per la modifica dei provvedimenti sul diritto di visita quando il titolare del diritto di visita continua a risiedervi (art. 9);</a:t>
            </a:r>
          </a:p>
          <a:p>
            <a:pPr lvl="1" algn="just" eaLnBrk="1" hangingPunct="1"/>
            <a:r>
              <a:rPr lang="it-IT" sz="2400" b="1" dirty="0">
                <a:latin typeface="Arial" charset="0"/>
                <a:ea typeface="ＭＳ Ｐゴシック" charset="0"/>
              </a:rPr>
              <a:t>RESIDENZA ABITUALE del minore anteriore alla sottrazione internazionale </a:t>
            </a:r>
            <a:r>
              <a:rPr lang="it-IT" sz="2400" dirty="0">
                <a:latin typeface="Arial" charset="0"/>
                <a:ea typeface="ＭＳ Ｐゴシック" charset="0"/>
              </a:rPr>
              <a:t>(art. 10)- individua la giurisdizione fino all’acquisto di una nuova residenza nel nuovo Stato in presenza di alcune condizioni: soggiorno del minore nel nuovo Stato per almeno un anno, e </a:t>
            </a:r>
            <a:r>
              <a:rPr lang="it-IT" sz="2400" dirty="0" smtClean="0">
                <a:latin typeface="Arial" charset="0"/>
                <a:ea typeface="ＭＳ Ｐゴシック" charset="0"/>
              </a:rPr>
              <a:t>integrazione </a:t>
            </a:r>
            <a:r>
              <a:rPr lang="it-IT" sz="2400" dirty="0">
                <a:latin typeface="Arial" charset="0"/>
                <a:ea typeface="ＭＳ Ｐゴシック" charset="0"/>
              </a:rPr>
              <a:t>sociale nell’ambiente, ma anche ad es. una sentenza che ha pronunciato l’affidamento e che non implica il ritorno -  pronunciata dal giudice dello Stato d’origine (no misure provvisorie </a:t>
            </a:r>
            <a:r>
              <a:rPr lang="it-IT" sz="2400" dirty="0" err="1">
                <a:latin typeface="Arial" charset="0"/>
                <a:ea typeface="ＭＳ Ｐゴシック" charset="0"/>
              </a:rPr>
              <a:t>sent</a:t>
            </a:r>
            <a:r>
              <a:rPr lang="it-IT" sz="2400" dirty="0">
                <a:latin typeface="Arial" charset="0"/>
                <a:ea typeface="ＭＳ Ｐゴシック" charset="0"/>
              </a:rPr>
              <a:t>. C-211/10 PPU </a:t>
            </a:r>
            <a:r>
              <a:rPr lang="it-IT" sz="2400" dirty="0" err="1">
                <a:latin typeface="Arial" charset="0"/>
                <a:ea typeface="ＭＳ Ｐゴシック" charset="0"/>
              </a:rPr>
              <a:t>Povse</a:t>
            </a:r>
            <a:r>
              <a:rPr lang="it-IT" sz="2400" dirty="0">
                <a:latin typeface="Arial" charset="0"/>
                <a:ea typeface="ＭＳ Ｐゴシック" charset="0"/>
              </a:rPr>
              <a:t> del 2010).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838200"/>
            <a:ext cx="8229600" cy="1219200"/>
          </a:xfrm>
          <a:solidFill>
            <a:schemeClr val="accent1"/>
          </a:solidFill>
        </p:spPr>
        <p:txBody>
          <a:bodyPr/>
          <a:lstStyle/>
          <a:p>
            <a:pPr eaLnBrk="1" hangingPunct="1"/>
            <a:r>
              <a:rPr lang="it-IT" sz="4000" dirty="0" smtClean="0">
                <a:latin typeface="Arial" charset="0"/>
              </a:rPr>
              <a:t>RESIDENZA/</a:t>
            </a:r>
            <a:r>
              <a:rPr lang="it-IT" sz="4000" dirty="0">
                <a:latin typeface="Arial" charset="0"/>
              </a:rPr>
              <a:t>INTERESSE DEL MINORE</a:t>
            </a:r>
          </a:p>
        </p:txBody>
      </p:sp>
      <p:sp>
        <p:nvSpPr>
          <p:cNvPr id="15363" name="Rectangle 3"/>
          <p:cNvSpPr>
            <a:spLocks noGrp="1" noChangeArrowheads="1"/>
          </p:cNvSpPr>
          <p:nvPr>
            <p:ph idx="1"/>
          </p:nvPr>
        </p:nvSpPr>
        <p:spPr>
          <a:xfrm>
            <a:off x="0" y="2362200"/>
            <a:ext cx="9144000" cy="4495800"/>
          </a:xfrm>
        </p:spPr>
        <p:txBody>
          <a:bodyPr/>
          <a:lstStyle/>
          <a:p>
            <a:pPr algn="just" eaLnBrk="1" hangingPunct="1"/>
            <a:r>
              <a:rPr lang="it-IT" sz="2800">
                <a:latin typeface="Arial" charset="0"/>
              </a:rPr>
              <a:t>NOZIONE DI INTERESSE DEL MINORE: funzionalmente individuato nella definizione della nozione di residenza abituale.</a:t>
            </a:r>
          </a:p>
          <a:p>
            <a:pPr algn="just" eaLnBrk="1" hangingPunct="1"/>
            <a:r>
              <a:rPr lang="it-IT" sz="2800" dirty="0">
                <a:latin typeface="Arial" charset="0"/>
              </a:rPr>
              <a:t>Per SOTTRAZIONE INTERNAZIONALE di minori la giurisdizione appartiene al giudice della residenza anteriore alla sottrazione, indipendentemente da altre valutazioni: ciò per contrastare fenomeno di sottrazione internazionale di minori e il vantaggio che ci si avvantaggi di nuova residenza.</a:t>
            </a:r>
            <a:endParaRPr lang="it-IT"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0" y="0"/>
            <a:ext cx="8686800" cy="12954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95400"/>
            <a:ext cx="8915400" cy="5562600"/>
          </a:xfrm>
        </p:spPr>
        <p:txBody>
          <a:bodyPr/>
          <a:lstStyle/>
          <a:p>
            <a:pPr algn="just"/>
            <a:r>
              <a:rPr lang="it-IT" b="1" dirty="0" smtClean="0">
                <a:latin typeface="Arial" charset="0"/>
              </a:rPr>
              <a:t>FONTI INTERNAZIONALI E UE:</a:t>
            </a:r>
          </a:p>
          <a:p>
            <a:pPr algn="just"/>
            <a:r>
              <a:rPr lang="it-IT" b="1" dirty="0" smtClean="0">
                <a:latin typeface="Arial" charset="0"/>
              </a:rPr>
              <a:t>Art</a:t>
            </a:r>
            <a:r>
              <a:rPr lang="it-IT" b="1" dirty="0">
                <a:latin typeface="Arial" charset="0"/>
              </a:rPr>
              <a:t>. 3 Convenzione di New York del 1989 sui diritti del fanciullo</a:t>
            </a:r>
            <a:r>
              <a:rPr lang="it-IT" dirty="0">
                <a:latin typeface="Arial" charset="0"/>
              </a:rPr>
              <a:t>, secondo il quale: “In tutte le decisioni relative ai fanciulli (…) l’interesse superiore del fanciullo deve essere i </a:t>
            </a:r>
            <a:r>
              <a:rPr lang="it-IT" dirty="0" err="1">
                <a:latin typeface="Arial" charset="0"/>
              </a:rPr>
              <a:t>n</a:t>
            </a:r>
            <a:r>
              <a:rPr lang="it-IT" dirty="0">
                <a:latin typeface="Arial" charset="0"/>
              </a:rPr>
              <a:t> considerazione preminente”. </a:t>
            </a:r>
          </a:p>
          <a:p>
            <a:pPr algn="just"/>
            <a:r>
              <a:rPr lang="it-IT" b="1" dirty="0">
                <a:latin typeface="Arial" charset="0"/>
              </a:rPr>
              <a:t>Art. 24 del Patto internazionale sui diritti civili e politici 1966 </a:t>
            </a:r>
            <a:r>
              <a:rPr lang="it-IT" dirty="0">
                <a:latin typeface="Arial" charset="0"/>
              </a:rPr>
              <a:t>ribadisce che : “ogni fanciullo, senza distinzione alcuna (…) ha diritto a quelle misure protettive che richiede il suo stato minorile, da parte della sua famiglia, della comunità e dello Stato.”</a:t>
            </a:r>
            <a:endParaRPr lang="it-IT" altLang="ja-JP" dirty="0">
              <a:latin typeface="Arial" charset="0"/>
            </a:endParaRPr>
          </a:p>
          <a:p>
            <a:pPr algn="just" eaLnBrk="1" hangingPunct="1"/>
            <a:endParaRPr lang="it-IT" dirty="0">
              <a:latin typeface="Arial" charset="0"/>
            </a:endParaRPr>
          </a:p>
        </p:txBody>
      </p:sp>
    </p:spTree>
    <p:extLst>
      <p:ext uri="{BB962C8B-B14F-4D97-AF65-F5344CB8AC3E}">
        <p14:creationId xmlns:p14="http://schemas.microsoft.com/office/powerpoint/2010/main" val="22704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76200" y="838200"/>
            <a:ext cx="8610600" cy="1143000"/>
          </a:xfrm>
          <a:solidFill>
            <a:schemeClr val="accent1"/>
          </a:solidFill>
        </p:spPr>
        <p:txBody>
          <a:bodyPr/>
          <a:lstStyle/>
          <a:p>
            <a:pPr eaLnBrk="1" hangingPunct="1"/>
            <a:r>
              <a:rPr lang="it-IT" sz="4000" dirty="0" smtClean="0">
                <a:latin typeface="Arial" charset="0"/>
              </a:rPr>
              <a:t>RESIDENZA/</a:t>
            </a:r>
            <a:r>
              <a:rPr lang="it-IT" sz="4000" dirty="0">
                <a:latin typeface="Arial" charset="0"/>
              </a:rPr>
              <a:t>INTERESSE DEL MINORE</a:t>
            </a:r>
          </a:p>
        </p:txBody>
      </p:sp>
      <p:sp>
        <p:nvSpPr>
          <p:cNvPr id="15363" name="Rectangle 3"/>
          <p:cNvSpPr>
            <a:spLocks noGrp="1" noChangeArrowheads="1"/>
          </p:cNvSpPr>
          <p:nvPr>
            <p:ph idx="1"/>
          </p:nvPr>
        </p:nvSpPr>
        <p:spPr>
          <a:xfrm>
            <a:off x="0" y="2057400"/>
            <a:ext cx="9144000" cy="4800600"/>
          </a:xfrm>
        </p:spPr>
        <p:txBody>
          <a:bodyPr/>
          <a:lstStyle/>
          <a:p>
            <a:pPr algn="just" eaLnBrk="1" hangingPunct="1"/>
            <a:r>
              <a:rPr lang="it-IT" sz="2800" dirty="0" smtClean="0">
                <a:latin typeface="Arial" charset="0"/>
              </a:rPr>
              <a:t>RILEVANZA DELLA GIURISPRUDENZA CGCE/CGUE – PROCEDURA PREGIUDIZIALE D’URGENZA- dal 1.3.2008 si può proporre procedura d’urgenza per il rinvio pregiudiziale nelle questioni relative allo spazio di libertà sicurezza e giustizia (ora titolo V della III parte TFUE dopo Lisbona) su iniziativa della Presidenza del Consiglio europeo che invitava la Commissione a presentare una proposta previa consultazione della Corte di giustizia per trattare speditamente le questioni pregiudiziali di interpretazione.</a:t>
            </a:r>
            <a:endParaRPr lang="it-IT" sz="2400" dirty="0">
              <a:latin typeface="Arial" charset="0"/>
            </a:endParaRPr>
          </a:p>
        </p:txBody>
      </p:sp>
    </p:spTree>
    <p:extLst>
      <p:ext uri="{BB962C8B-B14F-4D97-AF65-F5344CB8AC3E}">
        <p14:creationId xmlns:p14="http://schemas.microsoft.com/office/powerpoint/2010/main" val="309375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0" y="685800"/>
            <a:ext cx="8686800" cy="1143000"/>
          </a:xfrm>
          <a:solidFill>
            <a:schemeClr val="accent1"/>
          </a:solidFill>
        </p:spPr>
        <p:txBody>
          <a:bodyPr/>
          <a:lstStyle/>
          <a:p>
            <a:pPr eaLnBrk="1" hangingPunct="1"/>
            <a:r>
              <a:rPr lang="it-IT" sz="4000" dirty="0" smtClean="0">
                <a:latin typeface="Arial" charset="0"/>
              </a:rPr>
              <a:t>RESIDENZA/</a:t>
            </a:r>
            <a:r>
              <a:rPr lang="it-IT" sz="4000" dirty="0">
                <a:latin typeface="Arial" charset="0"/>
              </a:rPr>
              <a:t>INTERESSE DEL MINORE</a:t>
            </a:r>
          </a:p>
        </p:txBody>
      </p:sp>
      <p:sp>
        <p:nvSpPr>
          <p:cNvPr id="15363" name="Rectangle 3"/>
          <p:cNvSpPr>
            <a:spLocks noGrp="1" noChangeArrowheads="1"/>
          </p:cNvSpPr>
          <p:nvPr>
            <p:ph idx="1"/>
          </p:nvPr>
        </p:nvSpPr>
        <p:spPr>
          <a:xfrm>
            <a:off x="152400" y="2133600"/>
            <a:ext cx="8991600" cy="4724400"/>
          </a:xfrm>
        </p:spPr>
        <p:txBody>
          <a:bodyPr/>
          <a:lstStyle/>
          <a:p>
            <a:pPr algn="just" eaLnBrk="1" hangingPunct="1"/>
            <a:r>
              <a:rPr lang="it-IT" sz="2800" dirty="0" smtClean="0">
                <a:latin typeface="Arial" charset="0"/>
              </a:rPr>
              <a:t>CARATTERI DELLA PPU (dai due ai quattro mesi):</a:t>
            </a:r>
          </a:p>
          <a:p>
            <a:pPr lvl="1" algn="just" eaLnBrk="1" hangingPunct="1"/>
            <a:r>
              <a:rPr lang="it-IT" sz="2000" dirty="0" smtClean="0">
                <a:latin typeface="Arial" charset="0"/>
              </a:rPr>
              <a:t>Solo parti del procedimento a quo partecipano a fase scritta oltre a Stato e Istituzioni se è in gioco uno dei loro atti;</a:t>
            </a:r>
          </a:p>
          <a:p>
            <a:pPr lvl="1" algn="just" eaLnBrk="1" hangingPunct="1"/>
            <a:r>
              <a:rPr lang="it-IT" sz="2000" dirty="0" smtClean="0">
                <a:latin typeface="Arial" charset="0"/>
              </a:rPr>
              <a:t>Cause inviate direttamente alla sezione specializzata;</a:t>
            </a:r>
          </a:p>
          <a:p>
            <a:pPr lvl="1" algn="just" eaLnBrk="1" hangingPunct="1"/>
            <a:r>
              <a:rPr lang="it-IT" sz="2000" dirty="0" smtClean="0">
                <a:latin typeface="Arial" charset="0"/>
              </a:rPr>
              <a:t>Comunicazioni alle parti in via elettronica.</a:t>
            </a:r>
            <a:endParaRPr lang="it-IT" sz="2000" dirty="0">
              <a:latin typeface="Arial" charset="0"/>
            </a:endParaRPr>
          </a:p>
        </p:txBody>
      </p:sp>
    </p:spTree>
    <p:extLst>
      <p:ext uri="{BB962C8B-B14F-4D97-AF65-F5344CB8AC3E}">
        <p14:creationId xmlns:p14="http://schemas.microsoft.com/office/powerpoint/2010/main" val="4040818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4800" y="762000"/>
            <a:ext cx="8382000" cy="1066800"/>
          </a:xfrm>
          <a:solidFill>
            <a:schemeClr val="accent1"/>
          </a:solidFill>
        </p:spPr>
        <p:txBody>
          <a:bodyPr/>
          <a:lstStyle/>
          <a:p>
            <a:pPr algn="just" eaLnBrk="1" hangingPunct="1"/>
            <a:r>
              <a:rPr lang="it-IT" sz="4000" dirty="0" smtClean="0">
                <a:latin typeface="Arial" charset="0"/>
              </a:rPr>
              <a:t>RESIDENZA ANTERIORE ALLA SOTTRAZIONE INTERNAZIONALE</a:t>
            </a:r>
            <a:endParaRPr lang="it-IT" sz="4000" dirty="0">
              <a:latin typeface="Arial" charset="0"/>
            </a:endParaRPr>
          </a:p>
        </p:txBody>
      </p:sp>
      <p:sp>
        <p:nvSpPr>
          <p:cNvPr id="15363" name="Rectangle 3"/>
          <p:cNvSpPr>
            <a:spLocks noGrp="1" noChangeArrowheads="1"/>
          </p:cNvSpPr>
          <p:nvPr>
            <p:ph idx="1"/>
          </p:nvPr>
        </p:nvSpPr>
        <p:spPr>
          <a:xfrm>
            <a:off x="0" y="2209800"/>
            <a:ext cx="9144000" cy="4191000"/>
          </a:xfrm>
        </p:spPr>
        <p:txBody>
          <a:bodyPr/>
          <a:lstStyle/>
          <a:p>
            <a:pPr algn="just" eaLnBrk="1" hangingPunct="1"/>
            <a:r>
              <a:rPr lang="it-IT" sz="2800" b="1" u="sng" dirty="0">
                <a:latin typeface="Arial" charset="0"/>
              </a:rPr>
              <a:t>La giurisdizione della precedente residenza </a:t>
            </a:r>
            <a:r>
              <a:rPr lang="it-IT" sz="2800" dirty="0">
                <a:latin typeface="Arial" charset="0"/>
              </a:rPr>
              <a:t>non verrebbe dunque limitata nemmeno ad es. in presenza di una misura provvisoria che si rendesse necessaria nel paese in cui il minore è stato illecitamente trasferito -non varrebbe a spostare la giurisdizione in capo a tale ordinamento- caso </a:t>
            </a:r>
            <a:r>
              <a:rPr lang="it-IT" sz="2800" dirty="0" err="1">
                <a:latin typeface="Arial" charset="0"/>
              </a:rPr>
              <a:t>Povse</a:t>
            </a:r>
            <a:r>
              <a:rPr lang="it-IT" sz="2800" dirty="0">
                <a:latin typeface="Arial" charset="0"/>
              </a:rPr>
              <a:t> C – 211/10 </a:t>
            </a:r>
            <a:r>
              <a:rPr lang="it-IT" sz="2800" dirty="0" smtClean="0">
                <a:latin typeface="Arial" charset="0"/>
              </a:rPr>
              <a:t>PPU</a:t>
            </a:r>
            <a:endParaRPr lang="it-IT"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4800" y="762000"/>
            <a:ext cx="8382000" cy="1066800"/>
          </a:xfrm>
          <a:solidFill>
            <a:schemeClr val="accent1"/>
          </a:solidFill>
        </p:spPr>
        <p:txBody>
          <a:bodyPr/>
          <a:lstStyle/>
          <a:p>
            <a:pPr algn="just" eaLnBrk="1" hangingPunct="1"/>
            <a:r>
              <a:rPr lang="it-IT" sz="4000" dirty="0" smtClean="0">
                <a:latin typeface="Arial" charset="0"/>
              </a:rPr>
              <a:t>RESIDENZA ANTERIORE ALLA SOTTRAZIONE INTERNAZIONALE</a:t>
            </a:r>
            <a:endParaRPr lang="it-IT" sz="4000" dirty="0">
              <a:latin typeface="Arial" charset="0"/>
            </a:endParaRPr>
          </a:p>
        </p:txBody>
      </p:sp>
      <p:sp>
        <p:nvSpPr>
          <p:cNvPr id="15363" name="Rectangle 3"/>
          <p:cNvSpPr>
            <a:spLocks noGrp="1" noChangeArrowheads="1"/>
          </p:cNvSpPr>
          <p:nvPr>
            <p:ph idx="1"/>
          </p:nvPr>
        </p:nvSpPr>
        <p:spPr>
          <a:xfrm>
            <a:off x="0" y="2133600"/>
            <a:ext cx="9144000" cy="4267200"/>
          </a:xfrm>
        </p:spPr>
        <p:txBody>
          <a:bodyPr/>
          <a:lstStyle/>
          <a:p>
            <a:pPr algn="just" eaLnBrk="1" hangingPunct="1"/>
            <a:r>
              <a:rPr lang="it-IT" sz="2800" b="1" dirty="0">
                <a:latin typeface="Arial" charset="0"/>
              </a:rPr>
              <a:t>C</a:t>
            </a:r>
            <a:r>
              <a:rPr lang="it-IT" sz="2800" b="1" dirty="0" smtClean="0">
                <a:latin typeface="Arial" charset="0"/>
              </a:rPr>
              <a:t>aso </a:t>
            </a:r>
            <a:r>
              <a:rPr lang="it-IT" sz="2800" b="1" dirty="0" err="1">
                <a:latin typeface="Arial" charset="0"/>
              </a:rPr>
              <a:t>Povse</a:t>
            </a:r>
            <a:r>
              <a:rPr lang="it-IT" sz="2800" b="1" dirty="0">
                <a:latin typeface="Arial" charset="0"/>
              </a:rPr>
              <a:t> C – 211/10 </a:t>
            </a:r>
            <a:r>
              <a:rPr lang="it-IT" sz="2800" b="1" dirty="0" smtClean="0">
                <a:latin typeface="Arial" charset="0"/>
              </a:rPr>
              <a:t>PPU- 3 luglio 2010</a:t>
            </a:r>
            <a:r>
              <a:rPr lang="it-IT" sz="2800" dirty="0" smtClean="0">
                <a:latin typeface="Arial" charset="0"/>
              </a:rPr>
              <a:t>: </a:t>
            </a:r>
            <a:r>
              <a:rPr lang="it-IT" sz="2400" dirty="0" smtClean="0"/>
              <a:t>coppia di conviventi lei austriaca lui italiano; alla fine della convivenza lei va in Austria con la figlia nonostante divieto del </a:t>
            </a:r>
            <a:r>
              <a:rPr lang="it-IT" sz="2400" dirty="0" err="1" smtClean="0"/>
              <a:t>trib</a:t>
            </a:r>
            <a:r>
              <a:rPr lang="it-IT" sz="2400" dirty="0" smtClean="0"/>
              <a:t> . Minorenni di Venezia dell’8.2.2008, poi revocato con decr.23.5.2008 che dispone affido condiviso e autorizza figlia a vivere in Austria, poi riconfermato con decreto 10.7.2009 e ordine di rientro </a:t>
            </a:r>
            <a:r>
              <a:rPr lang="it-IT" sz="2400" dirty="0" smtClean="0"/>
              <a:t>immediato in Italia, </a:t>
            </a:r>
            <a:r>
              <a:rPr lang="it-IT" sz="2400" dirty="0" smtClean="0"/>
              <a:t>certificato come esecutivo; a nulla vale contro exequatur un </a:t>
            </a:r>
            <a:r>
              <a:rPr lang="it-IT" sz="2400" dirty="0" err="1" smtClean="0"/>
              <a:t>provv</a:t>
            </a:r>
            <a:r>
              <a:rPr lang="it-IT" sz="2400" dirty="0" smtClean="0"/>
              <a:t>. cautelare austriaco che attribuiva provvisoria custodia alla madre</a:t>
            </a:r>
            <a:endParaRPr lang="it-IT" sz="2400" dirty="0">
              <a:latin typeface="Arial" charset="0"/>
            </a:endParaRPr>
          </a:p>
        </p:txBody>
      </p:sp>
    </p:spTree>
    <p:extLst>
      <p:ext uri="{BB962C8B-B14F-4D97-AF65-F5344CB8AC3E}">
        <p14:creationId xmlns:p14="http://schemas.microsoft.com/office/powerpoint/2010/main" val="277030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686800" cy="11430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19200"/>
            <a:ext cx="9144000" cy="5638800"/>
          </a:xfrm>
        </p:spPr>
        <p:txBody>
          <a:bodyPr/>
          <a:lstStyle/>
          <a:p>
            <a:pPr algn="just" eaLnBrk="1" hangingPunct="1"/>
            <a:r>
              <a:rPr lang="it-IT" sz="2800" dirty="0" smtClean="0">
                <a:latin typeface="Arial" charset="0"/>
              </a:rPr>
              <a:t>In maniera analoga si era già pronunciata la Corte nel caso </a:t>
            </a:r>
            <a:r>
              <a:rPr lang="it-IT" sz="2800" b="1" i="1" dirty="0" err="1" smtClean="0">
                <a:latin typeface="Arial" charset="0"/>
              </a:rPr>
              <a:t>Deticek</a:t>
            </a:r>
            <a:r>
              <a:rPr lang="it-IT" sz="2800" dirty="0" smtClean="0">
                <a:latin typeface="Arial" charset="0"/>
              </a:rPr>
              <a:t> deciso con </a:t>
            </a:r>
            <a:r>
              <a:rPr lang="it-IT" sz="2800" b="1" dirty="0" smtClean="0">
                <a:latin typeface="Arial" charset="0"/>
              </a:rPr>
              <a:t>sentenza del 23.12.2009</a:t>
            </a:r>
            <a:r>
              <a:rPr lang="it-IT" sz="2800" dirty="0" smtClean="0">
                <a:latin typeface="Arial" charset="0"/>
              </a:rPr>
              <a:t>: </a:t>
            </a:r>
            <a:r>
              <a:rPr lang="it-IT" sz="2800" dirty="0" smtClean="0">
                <a:latin typeface="Arial" charset="0"/>
              </a:rPr>
              <a:t>coppia- </a:t>
            </a:r>
            <a:r>
              <a:rPr lang="it-IT" sz="2800" dirty="0" smtClean="0">
                <a:latin typeface="Arial" charset="0"/>
              </a:rPr>
              <a:t>lui italiano lei slovena residenti in Italia e separati in Italia con provvedimento di affidamento al padre che madre viola fuggendo in Slovenia…</a:t>
            </a:r>
            <a:endParaRPr lang="it-IT" sz="2400" dirty="0">
              <a:latin typeface="Arial" charset="0"/>
            </a:endParaRPr>
          </a:p>
        </p:txBody>
      </p:sp>
    </p:spTree>
    <p:extLst>
      <p:ext uri="{BB962C8B-B14F-4D97-AF65-F5344CB8AC3E}">
        <p14:creationId xmlns:p14="http://schemas.microsoft.com/office/powerpoint/2010/main" val="2900122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686800" cy="11430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19200"/>
            <a:ext cx="9144000" cy="5638800"/>
          </a:xfrm>
        </p:spPr>
        <p:txBody>
          <a:bodyPr/>
          <a:lstStyle/>
          <a:p>
            <a:pPr algn="just"/>
            <a:r>
              <a:rPr lang="it-IT" sz="2800" dirty="0" smtClean="0"/>
              <a:t>Corte conclude affermando che l’art. 20 deve essere interpretato nel senso di </a:t>
            </a:r>
            <a:r>
              <a:rPr lang="it-IT" sz="2800" b="1" dirty="0" smtClean="0"/>
              <a:t>non consentire al giudice di uno Stato membro di adottare un provvedimento provvisorio in materia di responsabilità genitoriale, rivolto a concedere l’affidamento di un minore, nel caso in cui il giudice di un altro Stato membro competente in base al regolamento a conoscere il merito della controversia abbia già emesso decisione </a:t>
            </a:r>
            <a:r>
              <a:rPr lang="it-IT" sz="2800" dirty="0" smtClean="0"/>
              <a:t>che affida il minore all’altro genitore e tale decisione sia già stata dichiarata esecutiva in tale Stato membro.</a:t>
            </a:r>
            <a:endParaRPr lang="it-IT" sz="2800" dirty="0"/>
          </a:p>
        </p:txBody>
      </p:sp>
    </p:spTree>
    <p:extLst>
      <p:ext uri="{BB962C8B-B14F-4D97-AF65-F5344CB8AC3E}">
        <p14:creationId xmlns:p14="http://schemas.microsoft.com/office/powerpoint/2010/main" val="2357035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81000" y="609600"/>
            <a:ext cx="8305800" cy="990600"/>
          </a:xfrm>
          <a:solidFill>
            <a:schemeClr val="accent1"/>
          </a:solidFill>
        </p:spPr>
        <p:txBody>
          <a:bodyPr/>
          <a:lstStyle/>
          <a:p>
            <a:pPr algn="just" eaLnBrk="1" hangingPunct="1"/>
            <a:r>
              <a:rPr lang="it-IT" sz="2800" dirty="0" smtClean="0">
                <a:latin typeface="Arial" charset="0"/>
              </a:rPr>
              <a:t>ALTRI CRITERI DI GIURISDIZIONE/</a:t>
            </a:r>
            <a:r>
              <a:rPr lang="it-IT" sz="2800" dirty="0">
                <a:latin typeface="Arial" charset="0"/>
              </a:rPr>
              <a:t>INTERESSE DEL MINORE</a:t>
            </a:r>
          </a:p>
        </p:txBody>
      </p:sp>
      <p:sp>
        <p:nvSpPr>
          <p:cNvPr id="15363" name="Rectangle 3"/>
          <p:cNvSpPr>
            <a:spLocks noGrp="1" noChangeArrowheads="1"/>
          </p:cNvSpPr>
          <p:nvPr>
            <p:ph idx="1"/>
          </p:nvPr>
        </p:nvSpPr>
        <p:spPr>
          <a:xfrm>
            <a:off x="152400" y="1600200"/>
            <a:ext cx="8991600" cy="5257800"/>
          </a:xfrm>
        </p:spPr>
        <p:txBody>
          <a:bodyPr/>
          <a:lstStyle/>
          <a:p>
            <a:pPr algn="just"/>
            <a:r>
              <a:rPr lang="it-IT" sz="2800" dirty="0" smtClean="0"/>
              <a:t>L’interesse del minore influisce </a:t>
            </a:r>
            <a:r>
              <a:rPr lang="it-IT" sz="2800" b="1" u="sng" dirty="0" smtClean="0"/>
              <a:t>anche su altri criteri di giurisdizione</a:t>
            </a:r>
            <a:r>
              <a:rPr lang="it-IT" sz="2800" dirty="0" smtClean="0"/>
              <a:t> quale ad es. la </a:t>
            </a:r>
            <a:r>
              <a:rPr lang="it-IT" sz="2800" b="1" dirty="0" smtClean="0"/>
              <a:t>proroga di competenza </a:t>
            </a:r>
            <a:r>
              <a:rPr lang="it-IT" sz="2800" dirty="0" smtClean="0"/>
              <a:t>prevista dall’art. 12 a favore di un giudice diverso da quello di residenza abituale del minore se si tratta di un giudice adito in materia di divorzio, separazione o annullamento del matrimonio in relazione alle domande relative alla responsabilità genitoriale che si ricolleghino a tali procedimenti se:</a:t>
            </a:r>
          </a:p>
          <a:p>
            <a:pPr lvl="1" algn="just"/>
            <a:r>
              <a:rPr lang="it-IT" sz="2400" dirty="0" smtClean="0"/>
              <a:t>Almeno uno dei genitori esercita responsabilità genitoriale sul minore;</a:t>
            </a:r>
          </a:p>
          <a:p>
            <a:pPr lvl="1" algn="just"/>
            <a:r>
              <a:rPr lang="it-IT" sz="2400" dirty="0" smtClean="0"/>
              <a:t>Se i coniugi hanno accettato la competenza;</a:t>
            </a:r>
          </a:p>
          <a:p>
            <a:pPr lvl="1" algn="just"/>
            <a:r>
              <a:rPr lang="it-IT" sz="2400" dirty="0" smtClean="0"/>
              <a:t>Se la proroga “è conforme all’interesse del minore”.</a:t>
            </a:r>
          </a:p>
          <a:p>
            <a:pPr lvl="1" algn="just"/>
            <a:endParaRPr lang="it-IT" sz="2400" dirty="0"/>
          </a:p>
        </p:txBody>
      </p:sp>
    </p:spTree>
    <p:extLst>
      <p:ext uri="{BB962C8B-B14F-4D97-AF65-F5344CB8AC3E}">
        <p14:creationId xmlns:p14="http://schemas.microsoft.com/office/powerpoint/2010/main" val="89556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686800" cy="11430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19200"/>
            <a:ext cx="9144000" cy="5638800"/>
          </a:xfrm>
        </p:spPr>
        <p:txBody>
          <a:bodyPr/>
          <a:lstStyle/>
          <a:p>
            <a:pPr algn="just"/>
            <a:r>
              <a:rPr lang="it-IT" sz="2800" dirty="0" smtClean="0"/>
              <a:t>Così ad es. nella sentenza del </a:t>
            </a:r>
            <a:r>
              <a:rPr lang="it-IT" sz="2800" b="1" dirty="0" err="1" smtClean="0"/>
              <a:t>Trib</a:t>
            </a:r>
            <a:r>
              <a:rPr lang="it-IT" sz="2800" b="1" dirty="0" smtClean="0"/>
              <a:t>. Tivoli 6.4.2011 n. 514 </a:t>
            </a:r>
            <a:r>
              <a:rPr lang="it-IT" sz="2800" dirty="0" smtClean="0"/>
              <a:t>si è dichiarata la separazione giudiziale tra i coniugi ma si è dichiarato non potersi pronunciare su affidamento della figlia abitualmente residente in Germania in assenza di accettazione di giurisdizione da parte della madre.</a:t>
            </a:r>
            <a:endParaRPr lang="it-IT" sz="2400" dirty="0" smtClean="0"/>
          </a:p>
          <a:p>
            <a:pPr lvl="1" algn="just"/>
            <a:endParaRPr lang="it-IT" sz="2400" dirty="0"/>
          </a:p>
        </p:txBody>
      </p:sp>
    </p:spTree>
    <p:extLst>
      <p:ext uri="{BB962C8B-B14F-4D97-AF65-F5344CB8AC3E}">
        <p14:creationId xmlns:p14="http://schemas.microsoft.com/office/powerpoint/2010/main" val="7322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686800" cy="11430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19200"/>
            <a:ext cx="9144000" cy="5638800"/>
          </a:xfrm>
        </p:spPr>
        <p:txBody>
          <a:bodyPr/>
          <a:lstStyle/>
          <a:p>
            <a:pPr algn="just"/>
            <a:r>
              <a:rPr lang="it-IT" sz="2800" b="1" dirty="0" smtClean="0"/>
              <a:t>Art. 12 par. 3 del Regolamento Bruxelles II bis </a:t>
            </a:r>
            <a:r>
              <a:rPr lang="it-IT" sz="2800" dirty="0" smtClean="0"/>
              <a:t>prevede inoltre la proroga di competenza a favore dei giudici di uno Stato membro con cui il minore presenti un “legame sostanziale” ad es. cittadinanza ma anche qui accettazione deve essere “conforme al superiore interesse del minore”.</a:t>
            </a:r>
          </a:p>
          <a:p>
            <a:pPr algn="just"/>
            <a:endParaRPr lang="it-IT" sz="2800" dirty="0"/>
          </a:p>
          <a:p>
            <a:pPr algn="just"/>
            <a:r>
              <a:rPr lang="it-IT" sz="2800" b="1" dirty="0" smtClean="0"/>
              <a:t>Se l’interesse del minore non è garantito dalla proroga</a:t>
            </a:r>
            <a:r>
              <a:rPr lang="it-IT" sz="2800" dirty="0" smtClean="0"/>
              <a:t> ritorna ad operare la residenza del minore:</a:t>
            </a:r>
          </a:p>
          <a:p>
            <a:pPr lvl="1" algn="just"/>
            <a:r>
              <a:rPr lang="it-IT" sz="2000" dirty="0" smtClean="0"/>
              <a:t>Come valutare l’interesse del minore?</a:t>
            </a:r>
          </a:p>
          <a:p>
            <a:pPr lvl="1" algn="just"/>
            <a:r>
              <a:rPr lang="it-IT" sz="2000" dirty="0" smtClean="0"/>
              <a:t>Rileva l’individuazione della legge applicabile?</a:t>
            </a:r>
          </a:p>
          <a:p>
            <a:pPr lvl="1" algn="just"/>
            <a:endParaRPr lang="it-IT" sz="2000" dirty="0" smtClean="0"/>
          </a:p>
          <a:p>
            <a:pPr lvl="1" algn="just"/>
            <a:endParaRPr lang="it-IT" sz="2400" dirty="0"/>
          </a:p>
        </p:txBody>
      </p:sp>
    </p:spTree>
    <p:extLst>
      <p:ext uri="{BB962C8B-B14F-4D97-AF65-F5344CB8AC3E}">
        <p14:creationId xmlns:p14="http://schemas.microsoft.com/office/powerpoint/2010/main" val="6924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81000" y="838200"/>
            <a:ext cx="8305800" cy="762000"/>
          </a:xfrm>
          <a:solidFill>
            <a:schemeClr val="accent1"/>
          </a:solidFill>
        </p:spPr>
        <p:txBody>
          <a:bodyPr/>
          <a:lstStyle/>
          <a:p>
            <a:pPr algn="just" eaLnBrk="1" hangingPunct="1"/>
            <a:r>
              <a:rPr lang="it-IT" sz="2400" dirty="0" smtClean="0">
                <a:latin typeface="Arial" charset="0"/>
              </a:rPr>
              <a:t>TRASFERIMENTO DI COMPETENZA/</a:t>
            </a:r>
            <a:r>
              <a:rPr lang="it-IT" sz="2400" dirty="0">
                <a:latin typeface="Arial" charset="0"/>
              </a:rPr>
              <a:t>INTERESSE DEL MINORE</a:t>
            </a:r>
          </a:p>
        </p:txBody>
      </p:sp>
      <p:sp>
        <p:nvSpPr>
          <p:cNvPr id="15363" name="Rectangle 3"/>
          <p:cNvSpPr>
            <a:spLocks noGrp="1" noChangeArrowheads="1"/>
          </p:cNvSpPr>
          <p:nvPr>
            <p:ph idx="1"/>
          </p:nvPr>
        </p:nvSpPr>
        <p:spPr>
          <a:xfrm>
            <a:off x="0" y="1981200"/>
            <a:ext cx="9144000" cy="4876800"/>
          </a:xfrm>
        </p:spPr>
        <p:txBody>
          <a:bodyPr/>
          <a:lstStyle/>
          <a:p>
            <a:pPr algn="just"/>
            <a:r>
              <a:rPr lang="it-IT" sz="2800" dirty="0" smtClean="0"/>
              <a:t>Art. 15 del Regolamento consente </a:t>
            </a:r>
            <a:r>
              <a:rPr lang="it-IT" sz="2800" b="1" dirty="0" smtClean="0"/>
              <a:t>“in via eccezionale” al giudice che sarebbe competente a conoscere del merito di trasferire il caso, qualora ritenga che l’autorità giurisdizionale di altro Stato membro con il quale il minore abbia un legame particolare</a:t>
            </a:r>
            <a:r>
              <a:rPr lang="it-IT" sz="2800" dirty="0" smtClean="0"/>
              <a:t> “sia più adatto a trattare il caso o una sua specifica parte e ove ciò corrisponda al superiore interesse del minore”:</a:t>
            </a:r>
          </a:p>
          <a:p>
            <a:pPr lvl="1" algn="just"/>
            <a:r>
              <a:rPr lang="it-IT" sz="2400" dirty="0" smtClean="0"/>
              <a:t>Su richiesta di parte;</a:t>
            </a:r>
          </a:p>
          <a:p>
            <a:pPr lvl="1" algn="just"/>
            <a:r>
              <a:rPr lang="it-IT" sz="2400" dirty="0" smtClean="0"/>
              <a:t>Su iniziativa dell’autorità giurisdizionale adita;</a:t>
            </a:r>
          </a:p>
          <a:p>
            <a:pPr lvl="1" algn="just"/>
            <a:r>
              <a:rPr lang="it-IT" sz="2400" dirty="0" smtClean="0"/>
              <a:t>Se richiesta dell’autorità giurisdizionale di altro Stato membro (accettato da almeno una delle due parti).</a:t>
            </a:r>
          </a:p>
          <a:p>
            <a:pPr lvl="1" algn="just"/>
            <a:endParaRPr lang="it-IT" sz="2000" dirty="0" smtClean="0"/>
          </a:p>
          <a:p>
            <a:pPr lvl="1" algn="just"/>
            <a:endParaRPr lang="it-IT" sz="2400" dirty="0"/>
          </a:p>
        </p:txBody>
      </p:sp>
    </p:spTree>
    <p:extLst>
      <p:ext uri="{BB962C8B-B14F-4D97-AF65-F5344CB8AC3E}">
        <p14:creationId xmlns:p14="http://schemas.microsoft.com/office/powerpoint/2010/main" val="4006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0" y="0"/>
            <a:ext cx="8686800" cy="12954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95400"/>
            <a:ext cx="8915400" cy="5562600"/>
          </a:xfrm>
        </p:spPr>
        <p:txBody>
          <a:bodyPr/>
          <a:lstStyle/>
          <a:p>
            <a:pPr algn="just"/>
            <a:r>
              <a:rPr lang="it-IT" b="1" dirty="0">
                <a:latin typeface="Arial" charset="0"/>
              </a:rPr>
              <a:t>Art. 24 Carta di Nizza</a:t>
            </a:r>
            <a:r>
              <a:rPr lang="it-IT" dirty="0">
                <a:latin typeface="Arial" charset="0"/>
              </a:rPr>
              <a:t>: : “2. In tutti gli atti relativi ai minori, siano essi compiuti da autorità pubbliche o da istituzioni private, l’interesse superiore del bambino deve essere considerato preminente. 3. Ogni bambino ha diritto ad intrattenere regolarmente relazioni personali e contatti diretti con i due genitori, salvo qualora ciò sia contrario al suo interesse”</a:t>
            </a:r>
            <a:r>
              <a:rPr lang="it-IT" altLang="ja-JP" dirty="0">
                <a:latin typeface="Arial" charset="0"/>
              </a:rPr>
              <a:t>.</a:t>
            </a:r>
          </a:p>
          <a:p>
            <a:pPr algn="just" eaLnBrk="1" hangingPunct="1"/>
            <a:endParaRPr lang="it-IT" dirty="0">
              <a:latin typeface="Arial" charset="0"/>
            </a:endParaRPr>
          </a:p>
        </p:txBody>
      </p:sp>
    </p:spTree>
    <p:extLst>
      <p:ext uri="{BB962C8B-B14F-4D97-AF65-F5344CB8AC3E}">
        <p14:creationId xmlns:p14="http://schemas.microsoft.com/office/powerpoint/2010/main" val="2131936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4800" y="1676400"/>
            <a:ext cx="8417859" cy="914400"/>
          </a:xfrm>
          <a:solidFill>
            <a:schemeClr val="accent1"/>
          </a:solidFill>
        </p:spPr>
        <p:txBody>
          <a:bodyPr/>
          <a:lstStyle/>
          <a:p>
            <a:pPr algn="just" eaLnBrk="1" hangingPunct="1"/>
            <a:r>
              <a:rPr lang="it-IT" sz="2400" dirty="0" smtClean="0">
                <a:latin typeface="Arial" charset="0"/>
              </a:rPr>
              <a:t>TRASFERIMENTO DI COMPETENZA e INTERESSE DEL MINORE</a:t>
            </a:r>
            <a:endParaRPr lang="it-IT" sz="2400" dirty="0">
              <a:latin typeface="Arial" charset="0"/>
            </a:endParaRPr>
          </a:p>
        </p:txBody>
      </p:sp>
      <p:sp>
        <p:nvSpPr>
          <p:cNvPr id="15363" name="Rectangle 3"/>
          <p:cNvSpPr>
            <a:spLocks noGrp="1" noChangeArrowheads="1"/>
          </p:cNvSpPr>
          <p:nvPr>
            <p:ph idx="1"/>
          </p:nvPr>
        </p:nvSpPr>
        <p:spPr>
          <a:xfrm>
            <a:off x="304800" y="2971800"/>
            <a:ext cx="8305800" cy="2667000"/>
          </a:xfrm>
        </p:spPr>
        <p:txBody>
          <a:bodyPr/>
          <a:lstStyle/>
          <a:p>
            <a:pPr algn="just"/>
            <a:r>
              <a:rPr lang="it-IT" sz="2800" dirty="0" smtClean="0"/>
              <a:t>Trasferimento di competenza possibile solo verso:</a:t>
            </a:r>
          </a:p>
          <a:p>
            <a:pPr lvl="1" algn="just"/>
            <a:r>
              <a:rPr lang="it-IT" sz="2400" dirty="0" smtClean="0"/>
              <a:t>Stato di nuova residenza abituale del minore;</a:t>
            </a:r>
          </a:p>
          <a:p>
            <a:pPr lvl="1" algn="just"/>
            <a:r>
              <a:rPr lang="it-IT" sz="2400" dirty="0" smtClean="0"/>
              <a:t>Stato di precedente residenza abituale del minore;</a:t>
            </a:r>
          </a:p>
          <a:p>
            <a:pPr lvl="1" algn="just"/>
            <a:r>
              <a:rPr lang="it-IT" sz="2400" dirty="0" smtClean="0"/>
              <a:t>Stato di cittadinanza del minore.</a:t>
            </a:r>
          </a:p>
        </p:txBody>
      </p:sp>
    </p:spTree>
    <p:extLst>
      <p:ext uri="{BB962C8B-B14F-4D97-AF65-F5344CB8AC3E}">
        <p14:creationId xmlns:p14="http://schemas.microsoft.com/office/powerpoint/2010/main" val="23068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 y="990600"/>
            <a:ext cx="8458200" cy="609600"/>
          </a:xfrm>
          <a:solidFill>
            <a:schemeClr val="accent1"/>
          </a:solidFill>
        </p:spPr>
        <p:txBody>
          <a:bodyPr/>
          <a:lstStyle/>
          <a:p>
            <a:pPr algn="just" eaLnBrk="1" hangingPunct="1"/>
            <a:r>
              <a:rPr lang="it-IT" sz="2400" dirty="0" smtClean="0">
                <a:latin typeface="Arial" charset="0"/>
              </a:rPr>
              <a:t>APPLICAZIONE: TRASFERIMENTO DI COMPETENZA</a:t>
            </a:r>
            <a:endParaRPr lang="it-IT" sz="2400" dirty="0">
              <a:latin typeface="Arial" charset="0"/>
            </a:endParaRPr>
          </a:p>
        </p:txBody>
      </p:sp>
      <p:sp>
        <p:nvSpPr>
          <p:cNvPr id="15363" name="Rectangle 3"/>
          <p:cNvSpPr>
            <a:spLocks noGrp="1" noChangeArrowheads="1"/>
          </p:cNvSpPr>
          <p:nvPr>
            <p:ph idx="1"/>
          </p:nvPr>
        </p:nvSpPr>
        <p:spPr>
          <a:xfrm>
            <a:off x="0" y="1752600"/>
            <a:ext cx="9144000" cy="5105400"/>
          </a:xfrm>
        </p:spPr>
        <p:txBody>
          <a:bodyPr/>
          <a:lstStyle/>
          <a:p>
            <a:pPr algn="just"/>
            <a:r>
              <a:rPr lang="it-IT" sz="2400" b="1" dirty="0" smtClean="0"/>
              <a:t>Tribunale di Arezzo, </a:t>
            </a:r>
            <a:r>
              <a:rPr lang="it-IT" sz="2400" b="1" dirty="0" err="1" smtClean="0"/>
              <a:t>ord</a:t>
            </a:r>
            <a:r>
              <a:rPr lang="it-IT" sz="2400" b="1" dirty="0" smtClean="0"/>
              <a:t>. 15.3.2011</a:t>
            </a:r>
            <a:r>
              <a:rPr lang="it-IT" sz="2400" dirty="0" smtClean="0"/>
              <a:t>: figli condotti lecitamente in Polonia prima dell’instaurazione della causa di divorzio in Italia; esisteva la giurisdizione italiana in base ad art. 3 </a:t>
            </a:r>
            <a:r>
              <a:rPr lang="it-IT" sz="2400" dirty="0" err="1" smtClean="0"/>
              <a:t>lett</a:t>
            </a:r>
            <a:r>
              <a:rPr lang="it-IT" sz="2400" dirty="0" smtClean="0"/>
              <a:t>. a regolamento e </a:t>
            </a:r>
            <a:r>
              <a:rPr lang="it-IT" sz="2400" dirty="0" smtClean="0"/>
              <a:t>alla </a:t>
            </a:r>
            <a:r>
              <a:rPr lang="it-IT" sz="2400" dirty="0" smtClean="0"/>
              <a:t>proroga di </a:t>
            </a:r>
            <a:r>
              <a:rPr lang="it-IT" sz="2400" dirty="0" smtClean="0"/>
              <a:t>giurisdizione, </a:t>
            </a:r>
            <a:r>
              <a:rPr lang="it-IT" sz="2400" dirty="0" smtClean="0"/>
              <a:t>ma il giudice ritiene legittimo spostamento di competenza perché nel frattempo i minori hanno sviluppato legame particolare con quello Stato che legittima quelle autorità a trattare la controversia:</a:t>
            </a:r>
          </a:p>
          <a:p>
            <a:pPr lvl="1" algn="just"/>
            <a:r>
              <a:rPr lang="it-IT" sz="1600" dirty="0" smtClean="0"/>
              <a:t>Rileva ad es. il fatto che la valutazione dell’attitudine dei genitori a esercitare potestà potrà essere effettuata in maniera più efficace nel luogo di residenza dei bambini.</a:t>
            </a:r>
          </a:p>
          <a:p>
            <a:pPr algn="just"/>
            <a:r>
              <a:rPr lang="it-IT" sz="2400" b="1" dirty="0" err="1" smtClean="0"/>
              <a:t>App</a:t>
            </a:r>
            <a:r>
              <a:rPr lang="it-IT" sz="2400" b="1" dirty="0" smtClean="0"/>
              <a:t>. Caltanissetta 9 aprile – 4 maggio 2009</a:t>
            </a:r>
            <a:r>
              <a:rPr lang="it-IT" sz="2400" dirty="0" smtClean="0"/>
              <a:t>: in questo caso i minori sono stati trasferiti dopo inizio causa di separazione ma si ritiene preferibile valutare esercizio di potestà nel luogo di residenza minori.</a:t>
            </a:r>
          </a:p>
        </p:txBody>
      </p:sp>
    </p:spTree>
    <p:extLst>
      <p:ext uri="{BB962C8B-B14F-4D97-AF65-F5344CB8AC3E}">
        <p14:creationId xmlns:p14="http://schemas.microsoft.com/office/powerpoint/2010/main" val="13976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 y="990600"/>
            <a:ext cx="8458200" cy="609600"/>
          </a:xfrm>
          <a:solidFill>
            <a:schemeClr val="accent1"/>
          </a:solidFill>
        </p:spPr>
        <p:txBody>
          <a:bodyPr/>
          <a:lstStyle/>
          <a:p>
            <a:pPr algn="just" eaLnBrk="1" hangingPunct="1"/>
            <a:r>
              <a:rPr lang="it-IT" sz="2400" dirty="0" smtClean="0">
                <a:latin typeface="Arial" charset="0"/>
              </a:rPr>
              <a:t>INTERESSE DEL MINORE= REGOLA DI PROCEDURA?</a:t>
            </a:r>
            <a:endParaRPr lang="it-IT" sz="2400" dirty="0">
              <a:latin typeface="Arial" charset="0"/>
            </a:endParaRPr>
          </a:p>
        </p:txBody>
      </p:sp>
      <p:graphicFrame>
        <p:nvGraphicFramePr>
          <p:cNvPr id="2" name="Segnaposto contenuto 1"/>
          <p:cNvGraphicFramePr>
            <a:graphicFrameLocks noGrp="1"/>
          </p:cNvGraphicFramePr>
          <p:nvPr>
            <p:ph idx="1"/>
            <p:extLst>
              <p:ext uri="{D42A27DB-BD31-4B8C-83A1-F6EECF244321}">
                <p14:modId xmlns:p14="http://schemas.microsoft.com/office/powerpoint/2010/main" val="1282162694"/>
              </p:ext>
            </p:extLst>
          </p:nvPr>
        </p:nvGraphicFramePr>
        <p:xfrm>
          <a:off x="0" y="17526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228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 y="990600"/>
            <a:ext cx="8458200" cy="609600"/>
          </a:xfrm>
          <a:solidFill>
            <a:schemeClr val="accent1"/>
          </a:solidFill>
        </p:spPr>
        <p:txBody>
          <a:bodyPr/>
          <a:lstStyle/>
          <a:p>
            <a:pPr algn="just" eaLnBrk="1" hangingPunct="1"/>
            <a:r>
              <a:rPr lang="it-IT" sz="2400" dirty="0" smtClean="0">
                <a:latin typeface="Arial" charset="0"/>
              </a:rPr>
              <a:t>INTERESSE DEL MINORE= REGOLA DI PROCEDURA?</a:t>
            </a:r>
            <a:endParaRPr lang="it-IT" sz="2400" dirty="0">
              <a:latin typeface="Arial" charset="0"/>
            </a:endParaRPr>
          </a:p>
        </p:txBody>
      </p:sp>
      <p:sp>
        <p:nvSpPr>
          <p:cNvPr id="3" name="Segnaposto contenuto 2"/>
          <p:cNvSpPr>
            <a:spLocks noGrp="1"/>
          </p:cNvSpPr>
          <p:nvPr>
            <p:ph idx="1"/>
          </p:nvPr>
        </p:nvSpPr>
        <p:spPr>
          <a:xfrm>
            <a:off x="228600" y="1905000"/>
            <a:ext cx="8221663" cy="4518025"/>
          </a:xfrm>
        </p:spPr>
        <p:txBody>
          <a:bodyPr/>
          <a:lstStyle/>
          <a:p>
            <a:r>
              <a:rPr lang="mr-IN" dirty="0" smtClean="0"/>
              <a:t>…</a:t>
            </a:r>
            <a:r>
              <a:rPr lang="it-IT" dirty="0" smtClean="0"/>
              <a:t>esempi a conferma dell’interesse del minore quale elemento che influisce sull’applicazione delle regole nei procedimenti concernenti i minori</a:t>
            </a:r>
            <a:r>
              <a:rPr lang="mr-IN" dirty="0" smtClean="0"/>
              <a:t>…</a:t>
            </a:r>
            <a:endParaRPr lang="it-IT" dirty="0"/>
          </a:p>
        </p:txBody>
      </p:sp>
    </p:spTree>
    <p:extLst>
      <p:ext uri="{BB962C8B-B14F-4D97-AF65-F5344CB8AC3E}">
        <p14:creationId xmlns:p14="http://schemas.microsoft.com/office/powerpoint/2010/main" val="797050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685800"/>
            <a:ext cx="8686800" cy="762000"/>
          </a:xfrm>
          <a:solidFill>
            <a:srgbClr val="FFFF00"/>
          </a:solidFill>
          <a:ln>
            <a:solidFill>
              <a:srgbClr val="FFFF00"/>
            </a:solidFill>
          </a:ln>
        </p:spPr>
        <p:txBody>
          <a:bodyPr/>
          <a:lstStyle/>
          <a:p>
            <a:pPr eaLnBrk="1" hangingPunct="1"/>
            <a:r>
              <a:rPr lang="it-IT" sz="4000" dirty="0">
                <a:latin typeface="Arial" charset="0"/>
              </a:rPr>
              <a:t>ASPETTI PROBLEMATICI</a:t>
            </a:r>
          </a:p>
        </p:txBody>
      </p:sp>
      <p:sp>
        <p:nvSpPr>
          <p:cNvPr id="15363" name="Rectangle 3"/>
          <p:cNvSpPr>
            <a:spLocks noGrp="1" noChangeArrowheads="1"/>
          </p:cNvSpPr>
          <p:nvPr>
            <p:ph idx="1"/>
          </p:nvPr>
        </p:nvSpPr>
        <p:spPr>
          <a:xfrm>
            <a:off x="0" y="1676400"/>
            <a:ext cx="9144000" cy="4953000"/>
          </a:xfrm>
        </p:spPr>
        <p:txBody>
          <a:bodyPr/>
          <a:lstStyle/>
          <a:p>
            <a:pPr algn="just" eaLnBrk="1" hangingPunct="1"/>
            <a:r>
              <a:rPr lang="it-IT" sz="2800" dirty="0">
                <a:latin typeface="Arial" charset="0"/>
              </a:rPr>
              <a:t>RIGIDITA’ DEL CRITERIO DELLA RESIDENZA DEL MINORE NEI CASI DI SOTTRAZIONE INTERNAZIONALE DEI MINORI:</a:t>
            </a:r>
          </a:p>
          <a:p>
            <a:pPr lvl="1" algn="just" eaLnBrk="1" hangingPunct="1"/>
            <a:r>
              <a:rPr lang="it-IT" sz="2000" dirty="0">
                <a:latin typeface="Arial" charset="0"/>
                <a:ea typeface="ＭＳ Ｐゴシック" charset="0"/>
              </a:rPr>
              <a:t>Sempre giudice della residenza anteriore alla sottrazione;</a:t>
            </a:r>
          </a:p>
          <a:p>
            <a:pPr lvl="1" algn="just" eaLnBrk="1" hangingPunct="1"/>
            <a:r>
              <a:rPr lang="it-IT" sz="2000" dirty="0">
                <a:latin typeface="Arial" charset="0"/>
                <a:ea typeface="ＭＳ Ｐゴシック" charset="0"/>
              </a:rPr>
              <a:t>Non può adottare misure provvisorie su affido ex art. 20 il giudice della nuova residenza, nel caso in cui la sentenza pronunciata dal giudice titolare di giurisdizione in base alla residenza precedente sia stata resa esecutiva nello stato in cui il minore è stato trasferito (</a:t>
            </a:r>
            <a:r>
              <a:rPr lang="it-IT" sz="2000" dirty="0" err="1">
                <a:latin typeface="Arial" charset="0"/>
                <a:ea typeface="ＭＳ Ｐゴシック" charset="0"/>
              </a:rPr>
              <a:t>sent</a:t>
            </a:r>
            <a:r>
              <a:rPr lang="it-IT" sz="2000" dirty="0">
                <a:latin typeface="Arial" charset="0"/>
                <a:ea typeface="ＭＳ Ｐゴシック" charset="0"/>
              </a:rPr>
              <a:t>. </a:t>
            </a:r>
            <a:r>
              <a:rPr lang="it-IT" sz="2000" dirty="0" err="1">
                <a:latin typeface="Arial" charset="0"/>
                <a:ea typeface="ＭＳ Ｐゴシック" charset="0"/>
              </a:rPr>
              <a:t>Deticek</a:t>
            </a:r>
            <a:r>
              <a:rPr lang="it-IT" sz="2000" dirty="0">
                <a:latin typeface="Arial" charset="0"/>
                <a:ea typeface="ＭＳ Ｐゴシック" charset="0"/>
              </a:rPr>
              <a:t>, C- 403/09 PPU).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990600"/>
            <a:ext cx="8534400" cy="914400"/>
          </a:xfrm>
          <a:solidFill>
            <a:srgbClr val="FFFF00"/>
          </a:solidFill>
        </p:spPr>
        <p:txBody>
          <a:bodyPr/>
          <a:lstStyle/>
          <a:p>
            <a:pPr algn="just" eaLnBrk="1" hangingPunct="1"/>
            <a:r>
              <a:rPr lang="it-IT" sz="2400" dirty="0">
                <a:latin typeface="Arial" charset="0"/>
              </a:rPr>
              <a:t>INTERESSE DEL MINORE E SOTTRAZIONE INTERNAZIONALE DI MINORI</a:t>
            </a:r>
          </a:p>
        </p:txBody>
      </p:sp>
      <p:sp>
        <p:nvSpPr>
          <p:cNvPr id="15363" name="Rectangle 3"/>
          <p:cNvSpPr>
            <a:spLocks noGrp="1" noChangeArrowheads="1"/>
          </p:cNvSpPr>
          <p:nvPr>
            <p:ph idx="1"/>
          </p:nvPr>
        </p:nvSpPr>
        <p:spPr>
          <a:xfrm>
            <a:off x="0" y="2209800"/>
            <a:ext cx="9144000" cy="4648200"/>
          </a:xfrm>
        </p:spPr>
        <p:txBody>
          <a:bodyPr/>
          <a:lstStyle/>
          <a:p>
            <a:pPr algn="just" eaLnBrk="1" hangingPunct="1"/>
            <a:r>
              <a:rPr lang="it-IT" sz="2400" dirty="0">
                <a:latin typeface="Arial" charset="0"/>
              </a:rPr>
              <a:t>OBIETTIVO DEL REGOLAMENTO 2201/2003: prevenire casi di sottrazione internazionale dei minori e risolverli velocemente: sei settimane dalla proposizione del ricorso.</a:t>
            </a:r>
          </a:p>
          <a:p>
            <a:pPr algn="just" eaLnBrk="1" hangingPunct="1"/>
            <a:endParaRPr lang="it-IT" sz="2400" dirty="0">
              <a:latin typeface="Arial" charset="0"/>
            </a:endParaRPr>
          </a:p>
          <a:p>
            <a:pPr algn="just" eaLnBrk="1" hangingPunct="1"/>
            <a:r>
              <a:rPr lang="it-IT" sz="2400" dirty="0">
                <a:latin typeface="Arial" charset="0"/>
              </a:rPr>
              <a:t>Art. 11 (8) e art. 42 risolvono l’eventuale conflitto tra decisione del paese di residenza abituale del minore anteriore alla sottrazione e decisione del paese ove si trova successiva residenza del minore a favore della prima: la decisione c.d. dello Stato di origine che ordina il rientro beneficia dell’abolizione dell’exequatur se certificata </a:t>
            </a:r>
            <a:r>
              <a:rPr lang="it-IT" sz="2400" dirty="0" smtClean="0">
                <a:latin typeface="Arial" charset="0"/>
              </a:rPr>
              <a:t>(previo ascolto delle parti e del minore)– </a:t>
            </a:r>
            <a:r>
              <a:rPr lang="it-IT" sz="2400" dirty="0">
                <a:latin typeface="Arial" charset="0"/>
              </a:rPr>
              <a:t>e dunque viene riconosciuta senza alcuna possibilità di contestazione.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1066800"/>
            <a:ext cx="8534400" cy="838200"/>
          </a:xfrm>
          <a:solidFill>
            <a:srgbClr val="FFFF00"/>
          </a:solidFill>
        </p:spPr>
        <p:txBody>
          <a:bodyPr/>
          <a:lstStyle/>
          <a:p>
            <a:pPr algn="just" eaLnBrk="1" hangingPunct="1"/>
            <a:r>
              <a:rPr lang="it-IT" sz="2400" dirty="0">
                <a:latin typeface="Arial" charset="0"/>
              </a:rPr>
              <a:t>INTERESSE DEL MINORE E SOTTRAZIONE INTERNAZIONALE DI MINORI</a:t>
            </a:r>
          </a:p>
        </p:txBody>
      </p:sp>
      <p:graphicFrame>
        <p:nvGraphicFramePr>
          <p:cNvPr id="2" name="Diagramma 1"/>
          <p:cNvGraphicFramePr/>
          <p:nvPr>
            <p:extLst>
              <p:ext uri="{D42A27DB-BD31-4B8C-83A1-F6EECF244321}">
                <p14:modId xmlns:p14="http://schemas.microsoft.com/office/powerpoint/2010/main" val="556736186"/>
              </p:ext>
            </p:extLst>
          </p:nvPr>
        </p:nvGraphicFramePr>
        <p:xfrm>
          <a:off x="0" y="2057400"/>
          <a:ext cx="9144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4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B103AFC-9A94-394F-9642-6F09A6152B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A70F49B-EC45-DC40-B40C-E662CDB2A7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914400"/>
            <a:ext cx="8534400" cy="1066800"/>
          </a:xfrm>
          <a:solidFill>
            <a:srgbClr val="FFFF0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152400" y="2438400"/>
            <a:ext cx="9294058" cy="4419600"/>
          </a:xfrm>
        </p:spPr>
        <p:txBody>
          <a:bodyPr/>
          <a:lstStyle/>
          <a:p>
            <a:pPr algn="just" eaLnBrk="1" hangingPunct="1"/>
            <a:r>
              <a:rPr lang="it-IT" sz="2400" dirty="0" smtClean="0">
                <a:latin typeface="Arial" charset="0"/>
              </a:rPr>
              <a:t>Il Regolamento, affermando la prevalenza della decisione adottata dal giudice della precedente residenza del minore, si discosta dalla Convenzione del 1980 che prevede che il giudice dello Stato in cui il minore si trova possa rifiutare di ordinare il ritorno per uno dei motivi di cui all’art. 13 della Convenzione (opposizione del minore, esistenza del rischio che il ritorno esponga il minore a un danno fisico o psichico o lo ponga in una situazione intollerabile).</a:t>
            </a:r>
          </a:p>
        </p:txBody>
      </p:sp>
    </p:spTree>
    <p:extLst>
      <p:ext uri="{BB962C8B-B14F-4D97-AF65-F5344CB8AC3E}">
        <p14:creationId xmlns:p14="http://schemas.microsoft.com/office/powerpoint/2010/main" val="1181560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838200"/>
            <a:ext cx="8534400" cy="1371600"/>
          </a:xfrm>
          <a:solidFill>
            <a:srgbClr val="FFFF0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0" y="2590800"/>
            <a:ext cx="9141658" cy="4267200"/>
          </a:xfrm>
        </p:spPr>
        <p:txBody>
          <a:bodyPr/>
          <a:lstStyle/>
          <a:p>
            <a:pPr algn="just" eaLnBrk="1" hangingPunct="1"/>
            <a:r>
              <a:rPr lang="it-IT" sz="2400" dirty="0" smtClean="0">
                <a:latin typeface="Arial" charset="0"/>
              </a:rPr>
              <a:t>Secondo il Regolamento 2201/2003 la decisione che dispone il rientro del minore ed è certificata dal giudice dello Stato d’origine va eseguita </a:t>
            </a:r>
            <a:r>
              <a:rPr lang="it-IT" sz="2400" b="1" dirty="0" smtClean="0">
                <a:latin typeface="Arial" charset="0"/>
              </a:rPr>
              <a:t>anche se al giudice dello Stato richiesto consti che il minore non è stato ascoltato </a:t>
            </a:r>
            <a:r>
              <a:rPr lang="it-IT" sz="2400" dirty="0" smtClean="0">
                <a:latin typeface="Arial" charset="0"/>
              </a:rPr>
              <a:t>e che si oppone al rientro: tali violazioni vanno fatte rilevare al giudice dello Stato d’origine.</a:t>
            </a:r>
            <a:endParaRPr lang="it-IT" sz="2400" dirty="0">
              <a:latin typeface="Arial" charset="0"/>
            </a:endParaRPr>
          </a:p>
        </p:txBody>
      </p:sp>
    </p:spTree>
    <p:extLst>
      <p:ext uri="{BB962C8B-B14F-4D97-AF65-F5344CB8AC3E}">
        <p14:creationId xmlns:p14="http://schemas.microsoft.com/office/powerpoint/2010/main" val="4788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1066800"/>
            <a:ext cx="8686800" cy="838200"/>
          </a:xfrm>
          <a:solidFill>
            <a:srgbClr val="FFFF0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0" y="2438400"/>
            <a:ext cx="9141658" cy="4419600"/>
          </a:xfrm>
        </p:spPr>
        <p:txBody>
          <a:bodyPr/>
          <a:lstStyle/>
          <a:p>
            <a:pPr algn="just" eaLnBrk="1" hangingPunct="1"/>
            <a:r>
              <a:rPr lang="it-IT" sz="2400" b="1" dirty="0" smtClean="0">
                <a:latin typeface="Arial" charset="0"/>
              </a:rPr>
              <a:t>Ad es. caso </a:t>
            </a:r>
            <a:r>
              <a:rPr lang="it-IT" sz="2400" b="1" dirty="0" err="1" smtClean="0">
                <a:latin typeface="Arial" charset="0"/>
              </a:rPr>
              <a:t>Rinau</a:t>
            </a:r>
            <a:r>
              <a:rPr lang="it-IT" sz="2400" b="1" dirty="0" smtClean="0">
                <a:latin typeface="Arial" charset="0"/>
              </a:rPr>
              <a:t> 11 luglio 2008</a:t>
            </a:r>
            <a:r>
              <a:rPr lang="it-IT" sz="2400" dirty="0" smtClean="0">
                <a:latin typeface="Arial" charset="0"/>
              </a:rPr>
              <a:t>: coppia lui tedesco lei lituana divorziano in Germania con affidamento della figlia al padre lei fugge in Lituania con la figlia e il padre ottiene decisione di rientro.</a:t>
            </a:r>
          </a:p>
          <a:p>
            <a:pPr algn="just" eaLnBrk="1" hangingPunct="1"/>
            <a:r>
              <a:rPr lang="it-IT" sz="2400" dirty="0" smtClean="0"/>
              <a:t>Corte esclude </a:t>
            </a:r>
            <a:r>
              <a:rPr lang="it-IT" sz="2400" dirty="0"/>
              <a:t>la rilevanza del provvedimento contro il ritorno pronunciato nello Stato in cui il minore si trova, in presenza di un provvedimento di ritorno certificato </a:t>
            </a:r>
            <a:r>
              <a:rPr lang="it-IT" sz="2400" dirty="0" smtClean="0"/>
              <a:t>da parte del giudice </a:t>
            </a:r>
            <a:r>
              <a:rPr lang="it-IT" sz="2400" dirty="0"/>
              <a:t>di </a:t>
            </a:r>
            <a:r>
              <a:rPr lang="it-IT" sz="2400" dirty="0" smtClean="0"/>
              <a:t>origine.</a:t>
            </a:r>
            <a:endParaRPr lang="it-IT" sz="2400" dirty="0"/>
          </a:p>
          <a:p>
            <a:pPr algn="just" eaLnBrk="1" hangingPunct="1"/>
            <a:endParaRPr lang="it-IT" sz="2400" dirty="0">
              <a:latin typeface="Arial" charset="0"/>
            </a:endParaRPr>
          </a:p>
        </p:txBody>
      </p:sp>
    </p:spTree>
    <p:extLst>
      <p:ext uri="{BB962C8B-B14F-4D97-AF65-F5344CB8AC3E}">
        <p14:creationId xmlns:p14="http://schemas.microsoft.com/office/powerpoint/2010/main" val="2676941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8686800" cy="12954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95400"/>
            <a:ext cx="8915400" cy="5562600"/>
          </a:xfrm>
        </p:spPr>
        <p:txBody>
          <a:bodyPr/>
          <a:lstStyle/>
          <a:p>
            <a:pPr algn="just"/>
            <a:r>
              <a:rPr lang="it-IT" b="1" dirty="0">
                <a:latin typeface="Arial" charset="0"/>
              </a:rPr>
              <a:t>Art. 8 </a:t>
            </a:r>
            <a:r>
              <a:rPr lang="it-IT" b="1" dirty="0" err="1">
                <a:latin typeface="Arial" charset="0"/>
              </a:rPr>
              <a:t>Cedu</a:t>
            </a:r>
            <a:r>
              <a:rPr lang="it-IT" dirty="0">
                <a:latin typeface="Arial" charset="0"/>
              </a:rPr>
              <a:t>: nell’ambito della tutela alla vita familiare, l’interesse del minore diventa obiettivo e criterio limite degli obblighi dello Stato in materia di rapporti tra genitori e figli, considerandolo soprattutto nell’esercizio dei diritti di visita e di affidamento e nei casi di sottrazione internazionale di minori </a:t>
            </a:r>
          </a:p>
        </p:txBody>
      </p:sp>
    </p:spTree>
    <p:extLst>
      <p:ext uri="{BB962C8B-B14F-4D97-AF65-F5344CB8AC3E}">
        <p14:creationId xmlns:p14="http://schemas.microsoft.com/office/powerpoint/2010/main" val="3262835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914400"/>
            <a:ext cx="8382000" cy="990599"/>
          </a:xfrm>
          <a:solidFill>
            <a:srgbClr val="FFFF0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0" y="2590800"/>
            <a:ext cx="9141658" cy="4267200"/>
          </a:xfrm>
        </p:spPr>
        <p:txBody>
          <a:bodyPr/>
          <a:lstStyle/>
          <a:p>
            <a:pPr algn="just"/>
            <a:r>
              <a:rPr lang="it-IT" sz="2400" dirty="0"/>
              <a:t> </a:t>
            </a:r>
            <a:r>
              <a:rPr lang="it-IT" sz="2400" b="1" dirty="0" smtClean="0"/>
              <a:t>Caso </a:t>
            </a:r>
            <a:r>
              <a:rPr lang="it-IT" sz="2400" b="1" dirty="0" err="1" smtClean="0"/>
              <a:t>Povse</a:t>
            </a:r>
            <a:r>
              <a:rPr lang="it-IT" sz="2400" b="1" dirty="0" smtClean="0"/>
              <a:t> c. Alpago </a:t>
            </a:r>
            <a:r>
              <a:rPr lang="it-IT" sz="2400" dirty="0" smtClean="0"/>
              <a:t>1.7.2010: Coppia </a:t>
            </a:r>
            <a:r>
              <a:rPr lang="it-IT" sz="2400" dirty="0"/>
              <a:t>di conviventi lei austriaca lui italiano; alla fine della convivenza lei va in Austria con la figlia nonostante divieto del </a:t>
            </a:r>
            <a:r>
              <a:rPr lang="it-IT" sz="2400" dirty="0" err="1"/>
              <a:t>trib</a:t>
            </a:r>
            <a:r>
              <a:rPr lang="it-IT" sz="2400" dirty="0"/>
              <a:t> . Minorenni di Venezia dell’8.2.2008, poi revocato con decr.23.5.2008 che dispone affido condiviso e autorizza figlia a vivere in Austria, poi riconfermato con decreto 10.7.2009 e ordine di rientro immediato certificato come esecutivo; a nulla vale contro exequatur un </a:t>
            </a:r>
            <a:r>
              <a:rPr lang="it-IT" sz="2400" dirty="0" err="1"/>
              <a:t>provv</a:t>
            </a:r>
            <a:r>
              <a:rPr lang="it-IT" sz="2400" dirty="0"/>
              <a:t>. Cautelare austriaco che attribuiva provvisoria custodia alla madre</a:t>
            </a:r>
          </a:p>
          <a:p>
            <a:pPr algn="just" eaLnBrk="1" hangingPunct="1"/>
            <a:endParaRPr lang="it-IT" sz="2400" dirty="0">
              <a:latin typeface="Arial" charset="0"/>
            </a:endParaRPr>
          </a:p>
        </p:txBody>
      </p:sp>
    </p:spTree>
    <p:extLst>
      <p:ext uri="{BB962C8B-B14F-4D97-AF65-F5344CB8AC3E}">
        <p14:creationId xmlns:p14="http://schemas.microsoft.com/office/powerpoint/2010/main" val="1373259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914400"/>
            <a:ext cx="8382000" cy="990599"/>
          </a:xfrm>
          <a:solidFill>
            <a:srgbClr val="FFFF00"/>
          </a:solidFill>
        </p:spPr>
        <p:txBody>
          <a:bodyPr/>
          <a:lstStyle/>
          <a:p>
            <a:pPr algn="just" eaLnBrk="1" hangingPunct="1"/>
            <a:r>
              <a:rPr lang="it-IT" sz="2400" dirty="0" smtClean="0">
                <a:latin typeface="Arial" charset="0"/>
              </a:rPr>
              <a:t>PROBLEMA DELL’AUTOMATICITA’ DEL REGOLAMENTO BRUXELLES II BIS</a:t>
            </a:r>
            <a:endParaRPr lang="it-IT" sz="2400" dirty="0">
              <a:latin typeface="Arial" charset="0"/>
            </a:endParaRPr>
          </a:p>
        </p:txBody>
      </p:sp>
      <p:sp>
        <p:nvSpPr>
          <p:cNvPr id="15363" name="Rectangle 3"/>
          <p:cNvSpPr>
            <a:spLocks noGrp="1" noChangeArrowheads="1"/>
          </p:cNvSpPr>
          <p:nvPr>
            <p:ph idx="1"/>
          </p:nvPr>
        </p:nvSpPr>
        <p:spPr>
          <a:xfrm>
            <a:off x="0" y="2590800"/>
            <a:ext cx="9141658" cy="4267200"/>
          </a:xfrm>
        </p:spPr>
        <p:txBody>
          <a:bodyPr/>
          <a:lstStyle/>
          <a:p>
            <a:pPr algn="just"/>
            <a:r>
              <a:rPr lang="it-IT" sz="2400" dirty="0"/>
              <a:t> </a:t>
            </a:r>
            <a:r>
              <a:rPr lang="it-IT" sz="2400" b="1" dirty="0" smtClean="0"/>
              <a:t>Applicazione del Reg. Bruxelles II bis </a:t>
            </a:r>
            <a:r>
              <a:rPr lang="it-IT" sz="2400" dirty="0" smtClean="0"/>
              <a:t>evidenzia una automaticità  che prescinde anche dall’ascolto del minore</a:t>
            </a:r>
          </a:p>
          <a:p>
            <a:pPr algn="just" eaLnBrk="1" hangingPunct="1"/>
            <a:endParaRPr lang="it-IT" sz="2400" dirty="0">
              <a:latin typeface="Arial" charset="0"/>
            </a:endParaRPr>
          </a:p>
        </p:txBody>
      </p:sp>
    </p:spTree>
    <p:extLst>
      <p:ext uri="{BB962C8B-B14F-4D97-AF65-F5344CB8AC3E}">
        <p14:creationId xmlns:p14="http://schemas.microsoft.com/office/powerpoint/2010/main" val="1813525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838200"/>
            <a:ext cx="8382000" cy="838200"/>
          </a:xfrm>
          <a:solidFill>
            <a:srgbClr val="00B050"/>
          </a:solidFill>
        </p:spPr>
        <p:txBody>
          <a:bodyPr/>
          <a:lstStyle/>
          <a:p>
            <a:pPr algn="just" eaLnBrk="1" hangingPunct="1"/>
            <a:r>
              <a:rPr lang="it-IT" sz="2400" dirty="0" smtClean="0">
                <a:latin typeface="Arial" charset="0"/>
              </a:rPr>
              <a:t>ORIENTAMENTO DELLA CORTE EUROPEA DEI DIRITTI DELL’UOMO</a:t>
            </a:r>
            <a:endParaRPr lang="it-IT" sz="2400" dirty="0">
              <a:latin typeface="Arial" charset="0"/>
            </a:endParaRPr>
          </a:p>
        </p:txBody>
      </p:sp>
      <p:sp>
        <p:nvSpPr>
          <p:cNvPr id="15363" name="Rectangle 3"/>
          <p:cNvSpPr>
            <a:spLocks noGrp="1" noChangeArrowheads="1"/>
          </p:cNvSpPr>
          <p:nvPr>
            <p:ph idx="1"/>
          </p:nvPr>
        </p:nvSpPr>
        <p:spPr>
          <a:xfrm>
            <a:off x="0" y="2286000"/>
            <a:ext cx="9144000" cy="4572000"/>
          </a:xfrm>
        </p:spPr>
        <p:txBody>
          <a:bodyPr/>
          <a:lstStyle/>
          <a:p>
            <a:pPr algn="just"/>
            <a:r>
              <a:rPr lang="it-IT" sz="2800" b="1" dirty="0" smtClean="0"/>
              <a:t>In senso differente si pone al riguardo la giurisprudenza </a:t>
            </a:r>
            <a:r>
              <a:rPr lang="it-IT" sz="2800" dirty="0" err="1" smtClean="0"/>
              <a:t>Cedu</a:t>
            </a:r>
            <a:r>
              <a:rPr lang="it-IT" sz="2800" dirty="0" smtClean="0"/>
              <a:t>:</a:t>
            </a:r>
          </a:p>
          <a:p>
            <a:pPr lvl="1" algn="just"/>
            <a:r>
              <a:rPr lang="it-IT" sz="2400" dirty="0" smtClean="0"/>
              <a:t>ART. 8 della CEDU quale criterio interpretativo di altre norme internazionali: Convenzione L’</a:t>
            </a:r>
            <a:r>
              <a:rPr lang="it-IT" sz="2400" dirty="0" err="1" smtClean="0"/>
              <a:t>Aja</a:t>
            </a:r>
            <a:r>
              <a:rPr lang="it-IT" sz="2400" dirty="0" smtClean="0"/>
              <a:t> 1980;</a:t>
            </a:r>
          </a:p>
          <a:p>
            <a:pPr lvl="1" algn="just"/>
            <a:r>
              <a:rPr lang="it-IT" sz="2400" dirty="0" smtClean="0"/>
              <a:t>Rilevanza dell’</a:t>
            </a:r>
            <a:r>
              <a:rPr lang="it-IT" sz="2400" dirty="0" smtClean="0"/>
              <a:t>interesse del minore quale criterio interpretativo</a:t>
            </a:r>
            <a:r>
              <a:rPr lang="mr-IN" sz="2400" dirty="0" smtClean="0"/>
              <a:t>…</a:t>
            </a:r>
            <a:r>
              <a:rPr lang="it-IT" sz="2400" dirty="0" smtClean="0"/>
              <a:t>.</a:t>
            </a:r>
            <a:endParaRPr lang="it-IT" sz="2400" dirty="0"/>
          </a:p>
        </p:txBody>
      </p:sp>
    </p:spTree>
    <p:extLst>
      <p:ext uri="{BB962C8B-B14F-4D97-AF65-F5344CB8AC3E}">
        <p14:creationId xmlns:p14="http://schemas.microsoft.com/office/powerpoint/2010/main" val="101869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838200"/>
            <a:ext cx="8382000" cy="838200"/>
          </a:xfrm>
          <a:solidFill>
            <a:srgbClr val="00B050"/>
          </a:solidFill>
        </p:spPr>
        <p:txBody>
          <a:bodyPr/>
          <a:lstStyle/>
          <a:p>
            <a:pPr algn="just" eaLnBrk="1" hangingPunct="1"/>
            <a:r>
              <a:rPr lang="it-IT" sz="2400" dirty="0" smtClean="0">
                <a:latin typeface="Arial" charset="0"/>
              </a:rPr>
              <a:t>ORIENTAMENTO DELLA CORTE EUROPEA DEI DIRITTI DELL’UOMO</a:t>
            </a:r>
            <a:endParaRPr lang="it-IT" sz="2400" dirty="0">
              <a:latin typeface="Arial" charset="0"/>
            </a:endParaRPr>
          </a:p>
        </p:txBody>
      </p:sp>
      <p:sp>
        <p:nvSpPr>
          <p:cNvPr id="15363" name="Rectangle 3"/>
          <p:cNvSpPr>
            <a:spLocks noGrp="1" noChangeArrowheads="1"/>
          </p:cNvSpPr>
          <p:nvPr>
            <p:ph idx="1"/>
          </p:nvPr>
        </p:nvSpPr>
        <p:spPr>
          <a:xfrm>
            <a:off x="0" y="2286000"/>
            <a:ext cx="9144000" cy="4572000"/>
          </a:xfrm>
        </p:spPr>
        <p:txBody>
          <a:bodyPr/>
          <a:lstStyle/>
          <a:p>
            <a:pPr algn="just"/>
            <a:r>
              <a:rPr lang="it-IT" sz="2000" b="1" dirty="0" smtClean="0"/>
              <a:t>Ciò, </a:t>
            </a:r>
            <a:r>
              <a:rPr lang="it-IT" sz="2000" dirty="0" smtClean="0"/>
              <a:t>a partire </a:t>
            </a:r>
            <a:r>
              <a:rPr lang="it-IT" sz="2000" dirty="0" smtClean="0"/>
              <a:t>dal noto caso deciso con </a:t>
            </a:r>
            <a:r>
              <a:rPr lang="it-IT" sz="2000" dirty="0" err="1" smtClean="0"/>
              <a:t>sent</a:t>
            </a:r>
            <a:r>
              <a:rPr lang="it-IT" sz="2000" dirty="0"/>
              <a:t>.  </a:t>
            </a:r>
            <a:r>
              <a:rPr lang="it-IT" sz="2000" b="1" dirty="0"/>
              <a:t>6 luglio 2010, ric. n. 41615/07 </a:t>
            </a:r>
            <a:r>
              <a:rPr lang="it-IT" sz="2000" b="1" i="1" dirty="0" err="1"/>
              <a:t>Neulinger</a:t>
            </a:r>
            <a:r>
              <a:rPr lang="it-IT" sz="2000" b="1" i="1" dirty="0"/>
              <a:t> e </a:t>
            </a:r>
            <a:r>
              <a:rPr lang="it-IT" sz="2000" b="1" i="1" dirty="0" err="1"/>
              <a:t>Shuruk</a:t>
            </a:r>
            <a:r>
              <a:rPr lang="it-IT" sz="2000" b="1" i="1" dirty="0"/>
              <a:t> c. </a:t>
            </a:r>
            <a:r>
              <a:rPr lang="it-IT" sz="2000" b="1" i="1" dirty="0" smtClean="0"/>
              <a:t>Svizzera</a:t>
            </a:r>
            <a:r>
              <a:rPr lang="it-IT" sz="2000" b="1" dirty="0" smtClean="0"/>
              <a:t>.</a:t>
            </a:r>
          </a:p>
          <a:p>
            <a:pPr algn="just"/>
            <a:r>
              <a:rPr lang="it-IT" sz="2000" dirty="0" smtClean="0"/>
              <a:t>La </a:t>
            </a:r>
            <a:r>
              <a:rPr lang="it-IT" sz="2000" dirty="0"/>
              <a:t>madre sottraeva il minore al padre in Israele. I due genitori erano divorziati: </a:t>
            </a:r>
            <a:r>
              <a:rPr lang="it-IT" sz="2000" dirty="0" smtClean="0"/>
              <a:t>a seguito </a:t>
            </a:r>
            <a:r>
              <a:rPr lang="it-IT" sz="2000" dirty="0"/>
              <a:t>del mancato pagamento del mantenimento per il figlio, la madre – nonostante il divieto di espatrio da Israele – aveva condotto il figlio in Svizzera dove si </a:t>
            </a:r>
            <a:r>
              <a:rPr lang="it-IT" sz="2000" dirty="0" smtClean="0"/>
              <a:t>era stabilita, </a:t>
            </a:r>
            <a:r>
              <a:rPr lang="it-IT" sz="2000" dirty="0"/>
              <a:t>non potendo più far ritorno in Israele in quanto condannata alla detenzione in ragione della violazione del divieto di espatrio e della sottrazione del minore. </a:t>
            </a:r>
          </a:p>
        </p:txBody>
      </p:sp>
    </p:spTree>
    <p:extLst>
      <p:ext uri="{BB962C8B-B14F-4D97-AF65-F5344CB8AC3E}">
        <p14:creationId xmlns:p14="http://schemas.microsoft.com/office/powerpoint/2010/main" val="160482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838200"/>
            <a:ext cx="8382000" cy="838200"/>
          </a:xfrm>
          <a:solidFill>
            <a:srgbClr val="00B050"/>
          </a:solidFill>
        </p:spPr>
        <p:txBody>
          <a:bodyPr/>
          <a:lstStyle/>
          <a:p>
            <a:pPr algn="just" eaLnBrk="1" hangingPunct="1"/>
            <a:r>
              <a:rPr lang="it-IT" sz="2400" dirty="0" smtClean="0">
                <a:latin typeface="Arial" charset="0"/>
              </a:rPr>
              <a:t>ORIENTAMENTO DELLA CORTE EUROPEA DEI DIRITTI DELL’UOMO</a:t>
            </a:r>
            <a:endParaRPr lang="it-IT" sz="2400" dirty="0">
              <a:latin typeface="Arial" charset="0"/>
            </a:endParaRPr>
          </a:p>
        </p:txBody>
      </p:sp>
      <p:sp>
        <p:nvSpPr>
          <p:cNvPr id="15363" name="Rectangle 3"/>
          <p:cNvSpPr>
            <a:spLocks noGrp="1" noChangeArrowheads="1"/>
          </p:cNvSpPr>
          <p:nvPr>
            <p:ph idx="1"/>
          </p:nvPr>
        </p:nvSpPr>
        <p:spPr>
          <a:xfrm>
            <a:off x="0" y="2286000"/>
            <a:ext cx="9144000" cy="3352800"/>
          </a:xfrm>
        </p:spPr>
        <p:txBody>
          <a:bodyPr/>
          <a:lstStyle/>
          <a:p>
            <a:pPr algn="just"/>
            <a:r>
              <a:rPr lang="it-IT" sz="2000" dirty="0" err="1" smtClean="0"/>
              <a:t>Sent</a:t>
            </a:r>
            <a:r>
              <a:rPr lang="it-IT" sz="2000" dirty="0"/>
              <a:t>.  </a:t>
            </a:r>
            <a:r>
              <a:rPr lang="it-IT" sz="2000" b="1" dirty="0"/>
              <a:t>6 luglio 2010, ric. n. 41615/07 </a:t>
            </a:r>
            <a:r>
              <a:rPr lang="it-IT" sz="2000" b="1" i="1" dirty="0" err="1"/>
              <a:t>Neulinger</a:t>
            </a:r>
            <a:r>
              <a:rPr lang="it-IT" sz="2000" b="1" i="1" dirty="0"/>
              <a:t> e </a:t>
            </a:r>
            <a:r>
              <a:rPr lang="it-IT" sz="2000" b="1" i="1" dirty="0" err="1"/>
              <a:t>Shuruk</a:t>
            </a:r>
            <a:r>
              <a:rPr lang="it-IT" sz="2000" b="1" i="1" dirty="0"/>
              <a:t> c. </a:t>
            </a:r>
            <a:r>
              <a:rPr lang="it-IT" sz="2000" b="1" i="1" dirty="0" smtClean="0"/>
              <a:t>Svizzera</a:t>
            </a:r>
            <a:r>
              <a:rPr lang="it-IT" sz="2000" b="1" dirty="0" smtClean="0"/>
              <a:t>:</a:t>
            </a:r>
            <a:r>
              <a:rPr lang="it-IT" sz="2000" b="1" dirty="0"/>
              <a:t> </a:t>
            </a:r>
            <a:r>
              <a:rPr lang="it-IT" sz="2000" dirty="0"/>
              <a:t>l</a:t>
            </a:r>
            <a:r>
              <a:rPr lang="it-IT" sz="2000" dirty="0" smtClean="0"/>
              <a:t>a </a:t>
            </a:r>
            <a:r>
              <a:rPr lang="it-IT" sz="2000" dirty="0"/>
              <a:t>Corte ritiene rilevante il fatto che la madre non possa far ritorno in Israele, dato che nell’ipotesi di rimpatrio del figlio non sarebbe chiaro chi potrebbe prendersi cura di lui, e considerate anche le limitate risorse economiche del padre, esclude la violazione dell’art. 8 </a:t>
            </a:r>
            <a:r>
              <a:rPr lang="it-IT" sz="2000" dirty="0" smtClean="0"/>
              <a:t>CEDU nella non applicazione della Convenzione dell’</a:t>
            </a:r>
            <a:r>
              <a:rPr lang="it-IT" sz="2000" dirty="0" err="1" smtClean="0"/>
              <a:t>Aja</a:t>
            </a:r>
            <a:r>
              <a:rPr lang="it-IT" sz="2000" dirty="0" smtClean="0"/>
              <a:t> del 1980, dal momento che la stessa non assicura sempre e comunque le condizioni dell’art. 8 della </a:t>
            </a:r>
            <a:r>
              <a:rPr lang="it-IT" sz="2000" dirty="0" err="1" smtClean="0"/>
              <a:t>Cedu</a:t>
            </a:r>
            <a:r>
              <a:rPr lang="it-IT" sz="2000" dirty="0" smtClean="0"/>
              <a:t>.</a:t>
            </a:r>
            <a:endParaRPr lang="it-IT" sz="2000" dirty="0"/>
          </a:p>
        </p:txBody>
      </p:sp>
    </p:spTree>
    <p:extLst>
      <p:ext uri="{BB962C8B-B14F-4D97-AF65-F5344CB8AC3E}">
        <p14:creationId xmlns:p14="http://schemas.microsoft.com/office/powerpoint/2010/main" val="11252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914400"/>
            <a:ext cx="8534400" cy="762000"/>
          </a:xfrm>
          <a:solidFill>
            <a:srgbClr val="00B05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MINORI/CEDU</a:t>
            </a:r>
            <a:endParaRPr lang="it-IT" sz="2400" dirty="0">
              <a:latin typeface="Arial" charset="0"/>
            </a:endParaRPr>
          </a:p>
        </p:txBody>
      </p:sp>
      <p:sp>
        <p:nvSpPr>
          <p:cNvPr id="15363" name="Rectangle 3"/>
          <p:cNvSpPr>
            <a:spLocks noGrp="1" noChangeArrowheads="1"/>
          </p:cNvSpPr>
          <p:nvPr>
            <p:ph idx="1"/>
          </p:nvPr>
        </p:nvSpPr>
        <p:spPr>
          <a:xfrm>
            <a:off x="0" y="2209800"/>
            <a:ext cx="9144000" cy="4724400"/>
          </a:xfrm>
        </p:spPr>
        <p:txBody>
          <a:bodyPr/>
          <a:lstStyle/>
          <a:p>
            <a:pPr algn="just"/>
            <a:r>
              <a:rPr lang="it-IT" sz="2400" dirty="0" smtClean="0">
                <a:latin typeface="Arial" charset="0"/>
              </a:rPr>
              <a:t>In maniera analoga nel caso </a:t>
            </a:r>
            <a:r>
              <a:rPr lang="it-IT" sz="2400" b="1" i="1" dirty="0" err="1" smtClean="0"/>
              <a:t>Raban</a:t>
            </a:r>
            <a:r>
              <a:rPr lang="it-IT" sz="2400" b="1" i="1" dirty="0" smtClean="0"/>
              <a:t> </a:t>
            </a:r>
            <a:r>
              <a:rPr lang="it-IT" sz="2400" b="1" i="1" dirty="0"/>
              <a:t>c. </a:t>
            </a:r>
            <a:r>
              <a:rPr lang="it-IT" sz="2400" b="1" i="1" dirty="0" smtClean="0"/>
              <a:t>Romania, </a:t>
            </a:r>
            <a:r>
              <a:rPr lang="it-IT" sz="2400" b="1" dirty="0" smtClean="0"/>
              <a:t>26 ottobre 2010:  </a:t>
            </a:r>
            <a:r>
              <a:rPr lang="it-IT" sz="2400" dirty="0" smtClean="0"/>
              <a:t>due </a:t>
            </a:r>
            <a:r>
              <a:rPr lang="it-IT" sz="2400" dirty="0"/>
              <a:t>minori </a:t>
            </a:r>
            <a:r>
              <a:rPr lang="it-IT" sz="2400" dirty="0" smtClean="0"/>
              <a:t>erano stati trasferiti </a:t>
            </a:r>
            <a:r>
              <a:rPr lang="it-IT" sz="2400" dirty="0"/>
              <a:t>in Romania presso la madre, col consenso del </a:t>
            </a:r>
            <a:r>
              <a:rPr lang="it-IT" sz="2400" dirty="0" smtClean="0"/>
              <a:t>padre israeliano/olandese, </a:t>
            </a:r>
            <a:r>
              <a:rPr lang="it-IT" sz="2400" dirty="0"/>
              <a:t>il quale  aveva </a:t>
            </a:r>
            <a:r>
              <a:rPr lang="it-IT" sz="2400" dirty="0" smtClean="0"/>
              <a:t>attivato poi </a:t>
            </a:r>
            <a:r>
              <a:rPr lang="it-IT" sz="2400" dirty="0"/>
              <a:t>la procedura di </a:t>
            </a:r>
            <a:r>
              <a:rPr lang="it-IT" sz="2400" dirty="0" smtClean="0"/>
              <a:t>rimpatrio in Israele </a:t>
            </a:r>
            <a:r>
              <a:rPr lang="it-IT" sz="2400" dirty="0"/>
              <a:t>prevista dalla Convenzione dell’</a:t>
            </a:r>
            <a:r>
              <a:rPr lang="it-IT" sz="2400" dirty="0" err="1"/>
              <a:t>Aja</a:t>
            </a:r>
            <a:r>
              <a:rPr lang="it-IT" sz="2400" dirty="0"/>
              <a:t> del </a:t>
            </a:r>
            <a:r>
              <a:rPr lang="it-IT" sz="2400" dirty="0" smtClean="0"/>
              <a:t>1980, </a:t>
            </a:r>
            <a:r>
              <a:rPr lang="it-IT" sz="2400" dirty="0"/>
              <a:t>a seguito del mancato rientro presso di sé dei due figli. Le autorità giurisdizionali romene, infatti, avevano negato il rientro dei minori presso il </a:t>
            </a:r>
            <a:r>
              <a:rPr lang="it-IT" sz="2400" dirty="0" smtClean="0"/>
              <a:t>padre.</a:t>
            </a:r>
          </a:p>
          <a:p>
            <a:pPr algn="just"/>
            <a:r>
              <a:rPr lang="it-IT" sz="2400" dirty="0" smtClean="0"/>
              <a:t>La </a:t>
            </a:r>
            <a:r>
              <a:rPr lang="it-IT" sz="2400" dirty="0"/>
              <a:t>Corte sostiene che ai fini del diniego del rimpatrio le autorità giurisdizionali romene abbiamo valutato correttamente le circostanze del </a:t>
            </a:r>
            <a:r>
              <a:rPr lang="it-IT" sz="2400" dirty="0" smtClean="0"/>
              <a:t>caso e il superiore interesse del minore in concreto: </a:t>
            </a:r>
            <a:r>
              <a:rPr lang="it-IT" sz="2400" dirty="0"/>
              <a:t>la situazione economica del padre era pericolosa, i bambini risultavano ben integrati nella situazione sociale romena e ben accuditi dalla madre. </a:t>
            </a:r>
            <a:endParaRPr lang="it-IT" sz="2400" dirty="0">
              <a:latin typeface="Arial" charset="0"/>
            </a:endParaRPr>
          </a:p>
        </p:txBody>
      </p:sp>
    </p:spTree>
    <p:extLst>
      <p:ext uri="{BB962C8B-B14F-4D97-AF65-F5344CB8AC3E}">
        <p14:creationId xmlns:p14="http://schemas.microsoft.com/office/powerpoint/2010/main" val="792165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28600" y="1066801"/>
            <a:ext cx="8458200" cy="838200"/>
          </a:xfrm>
          <a:solidFill>
            <a:srgbClr val="00B05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MINORI/CEDU</a:t>
            </a:r>
            <a:endParaRPr lang="it-IT" sz="2400" dirty="0">
              <a:latin typeface="Arial" charset="0"/>
            </a:endParaRPr>
          </a:p>
        </p:txBody>
      </p:sp>
      <p:sp>
        <p:nvSpPr>
          <p:cNvPr id="15363" name="Rectangle 3"/>
          <p:cNvSpPr>
            <a:spLocks noGrp="1" noChangeArrowheads="1"/>
          </p:cNvSpPr>
          <p:nvPr>
            <p:ph idx="1"/>
          </p:nvPr>
        </p:nvSpPr>
        <p:spPr>
          <a:xfrm>
            <a:off x="0" y="2362200"/>
            <a:ext cx="9144000" cy="4495800"/>
          </a:xfrm>
        </p:spPr>
        <p:txBody>
          <a:bodyPr/>
          <a:lstStyle/>
          <a:p>
            <a:pPr algn="just"/>
            <a:r>
              <a:rPr lang="it-IT" sz="2000" dirty="0" smtClean="0"/>
              <a:t>Il </a:t>
            </a:r>
            <a:r>
              <a:rPr lang="it-IT" sz="2000" dirty="0"/>
              <a:t>padre ricorrente, </a:t>
            </a:r>
            <a:r>
              <a:rPr lang="it-IT" sz="2000" dirty="0" smtClean="0"/>
              <a:t>non </a:t>
            </a:r>
            <a:r>
              <a:rPr lang="it-IT" sz="2000" dirty="0"/>
              <a:t>aveva fatto loro visita e non aveva inviato loro il danaro per il mantenimento; né si era attivato davanti all’autorità romena </a:t>
            </a:r>
            <a:r>
              <a:rPr lang="it-IT" sz="2000" dirty="0" err="1"/>
              <a:t>affinchè</a:t>
            </a:r>
            <a:r>
              <a:rPr lang="it-IT" sz="2000" dirty="0"/>
              <a:t> il suo diritto alla relazione con i figli fosse previsto ed attuato.</a:t>
            </a:r>
          </a:p>
          <a:p>
            <a:pPr algn="just"/>
            <a:r>
              <a:rPr lang="it-IT" sz="2000" dirty="0" smtClean="0"/>
              <a:t>Violerebbe l'art</a:t>
            </a:r>
            <a:r>
              <a:rPr lang="it-IT" sz="2000" dirty="0"/>
              <a:t>. 8 della CEDU – e non corrisponderebbe all'interesse superiore del minore – il rimpatrio del minore, accompagnato dalla madre che lo abbia illegalmente sottratto al padre, se essa, unica figura di riferimento per il minore, incorra – in caso di rimpatrio – nel concreto rischio di sanzioni penali che potrebbero comportare una pena detentiva tale da impedirle di prendersi cura del proprio bambino, e se quest'ultimo abbia vissuto nel Paese ospitante un tempo sufficiente a determinare una  situazione di profondo radicamento.</a:t>
            </a:r>
          </a:p>
          <a:p>
            <a:pPr marL="0" indent="0" algn="just" eaLnBrk="1" hangingPunct="1">
              <a:buNone/>
            </a:pPr>
            <a:endParaRPr lang="it-IT" sz="2400" dirty="0">
              <a:latin typeface="Arial" charset="0"/>
            </a:endParaRPr>
          </a:p>
        </p:txBody>
      </p:sp>
    </p:spTree>
    <p:extLst>
      <p:ext uri="{BB962C8B-B14F-4D97-AF65-F5344CB8AC3E}">
        <p14:creationId xmlns:p14="http://schemas.microsoft.com/office/powerpoint/2010/main" val="123872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990600"/>
            <a:ext cx="8534400" cy="685800"/>
          </a:xfrm>
          <a:solidFill>
            <a:srgbClr val="00B05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MINORI/CEDU</a:t>
            </a:r>
            <a:endParaRPr lang="it-IT" sz="2400" dirty="0">
              <a:latin typeface="Arial" charset="0"/>
            </a:endParaRPr>
          </a:p>
        </p:txBody>
      </p:sp>
      <p:sp>
        <p:nvSpPr>
          <p:cNvPr id="15363" name="Rectangle 3"/>
          <p:cNvSpPr>
            <a:spLocks noGrp="1" noChangeArrowheads="1"/>
          </p:cNvSpPr>
          <p:nvPr>
            <p:ph idx="1"/>
          </p:nvPr>
        </p:nvSpPr>
        <p:spPr>
          <a:xfrm>
            <a:off x="0" y="2514600"/>
            <a:ext cx="9144000" cy="4343400"/>
          </a:xfrm>
        </p:spPr>
        <p:txBody>
          <a:bodyPr/>
          <a:lstStyle/>
          <a:p>
            <a:pPr algn="just"/>
            <a:r>
              <a:rPr lang="it-IT" sz="2000" b="1" dirty="0" smtClean="0"/>
              <a:t>La giurisprudenza </a:t>
            </a:r>
            <a:r>
              <a:rPr lang="it-IT" sz="2000" dirty="0" err="1" smtClean="0"/>
              <a:t>Cedu</a:t>
            </a:r>
            <a:r>
              <a:rPr lang="it-IT" sz="2000" dirty="0"/>
              <a:t> </a:t>
            </a:r>
            <a:r>
              <a:rPr lang="it-IT" sz="2000" dirty="0" smtClean="0"/>
              <a:t>appare confermata nel caso deciso il </a:t>
            </a:r>
            <a:r>
              <a:rPr lang="it-IT" sz="2000" b="1" dirty="0" smtClean="0"/>
              <a:t>26 luglio 2011, </a:t>
            </a:r>
            <a:r>
              <a:rPr lang="it-IT" sz="2000" b="1" dirty="0"/>
              <a:t>ric. n. </a:t>
            </a:r>
            <a:r>
              <a:rPr lang="it-IT" sz="2000" b="1" dirty="0" smtClean="0"/>
              <a:t>14737/09, </a:t>
            </a:r>
            <a:r>
              <a:rPr lang="it-IT" sz="2000" b="1" i="1" dirty="0" err="1" smtClean="0"/>
              <a:t>Sneersone</a:t>
            </a:r>
            <a:r>
              <a:rPr lang="it-IT" sz="2000" b="1" i="1" dirty="0" smtClean="0"/>
              <a:t> e </a:t>
            </a:r>
            <a:r>
              <a:rPr lang="it-IT" sz="2000" b="1" i="1" dirty="0" err="1" smtClean="0"/>
              <a:t>Kampanella</a:t>
            </a:r>
            <a:r>
              <a:rPr lang="it-IT" sz="2000" b="1" i="1" dirty="0" smtClean="0"/>
              <a:t> c. Italia</a:t>
            </a:r>
            <a:r>
              <a:rPr lang="it-IT" sz="2000" b="1" dirty="0" smtClean="0"/>
              <a:t>: coppia lui italiano lei lettone; </a:t>
            </a:r>
            <a:r>
              <a:rPr lang="it-IT" sz="2000" dirty="0" smtClean="0"/>
              <a:t>dopo la separazione la donna torna in Lettonia con il bambino anche perché il padre non contribuisce al mantenimento. Tribunali italiani ordinano il rientro in Italia ma le autorità lettoni non lo riconoscono perché contrario al superiore interesse del minore.</a:t>
            </a:r>
          </a:p>
          <a:p>
            <a:pPr algn="just"/>
            <a:endParaRPr lang="it-IT" sz="2000" b="1" dirty="0"/>
          </a:p>
          <a:p>
            <a:pPr algn="just"/>
            <a:r>
              <a:rPr lang="it-IT" sz="2000" b="1" dirty="0" smtClean="0"/>
              <a:t>La Corte </a:t>
            </a:r>
            <a:r>
              <a:rPr lang="it-IT" sz="2000" dirty="0" smtClean="0"/>
              <a:t>riconosce che un provvedimento di rientro in seguito a una decisione di mancato rientro ai sensi dell’art. 13 </a:t>
            </a:r>
            <a:r>
              <a:rPr lang="it-IT" sz="2000" dirty="0" err="1" smtClean="0"/>
              <a:t>Conv</a:t>
            </a:r>
            <a:r>
              <a:rPr lang="it-IT" sz="2000" dirty="0" smtClean="0"/>
              <a:t>. L’</a:t>
            </a:r>
            <a:r>
              <a:rPr lang="it-IT" sz="2000" dirty="0" err="1" smtClean="0"/>
              <a:t>Aja</a:t>
            </a:r>
            <a:r>
              <a:rPr lang="it-IT" sz="2000" dirty="0" smtClean="0"/>
              <a:t> non  è conforme allo standard dell’art. 8 </a:t>
            </a:r>
            <a:r>
              <a:rPr lang="it-IT" sz="2000" dirty="0" err="1" smtClean="0"/>
              <a:t>Cedu</a:t>
            </a:r>
            <a:r>
              <a:rPr lang="it-IT" sz="2000" dirty="0" smtClean="0"/>
              <a:t>,</a:t>
            </a:r>
            <a:r>
              <a:rPr lang="it-IT" sz="2000" dirty="0"/>
              <a:t> </a:t>
            </a:r>
            <a:r>
              <a:rPr lang="it-IT" sz="2000" dirty="0" smtClean="0"/>
              <a:t>anche alla luce del trattamento cui il bambino sarebbe stato sottoposto rientrando in Italia.</a:t>
            </a:r>
            <a:endParaRPr lang="it-IT" sz="2000" b="1" dirty="0" smtClean="0"/>
          </a:p>
        </p:txBody>
      </p:sp>
    </p:spTree>
    <p:extLst>
      <p:ext uri="{BB962C8B-B14F-4D97-AF65-F5344CB8AC3E}">
        <p14:creationId xmlns:p14="http://schemas.microsoft.com/office/powerpoint/2010/main" val="2148894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990600"/>
            <a:ext cx="8382000" cy="685800"/>
          </a:xfrm>
          <a:solidFill>
            <a:srgbClr val="00B050"/>
          </a:solidFill>
        </p:spPr>
        <p:txBody>
          <a:bodyPr/>
          <a:lstStyle/>
          <a:p>
            <a:pPr algn="just" eaLnBrk="1" hangingPunct="1"/>
            <a:r>
              <a:rPr lang="it-IT" sz="2400" dirty="0">
                <a:latin typeface="Arial" charset="0"/>
              </a:rPr>
              <a:t>INTERESSE DEL MINORE E SOTTRAZIONE INTERNAZIONALE DI </a:t>
            </a:r>
            <a:r>
              <a:rPr lang="it-IT" sz="2400" dirty="0" smtClean="0">
                <a:latin typeface="Arial" charset="0"/>
              </a:rPr>
              <a:t>MINORI/CEDU</a:t>
            </a:r>
            <a:endParaRPr lang="it-IT" sz="2400" dirty="0">
              <a:latin typeface="Arial" charset="0"/>
            </a:endParaRPr>
          </a:p>
        </p:txBody>
      </p:sp>
      <p:sp>
        <p:nvSpPr>
          <p:cNvPr id="15363" name="Rectangle 3"/>
          <p:cNvSpPr>
            <a:spLocks noGrp="1" noChangeArrowheads="1"/>
          </p:cNvSpPr>
          <p:nvPr>
            <p:ph idx="1"/>
          </p:nvPr>
        </p:nvSpPr>
        <p:spPr>
          <a:xfrm>
            <a:off x="0" y="2895600"/>
            <a:ext cx="9144000" cy="3962400"/>
          </a:xfrm>
        </p:spPr>
        <p:txBody>
          <a:bodyPr/>
          <a:lstStyle/>
          <a:p>
            <a:pPr algn="just"/>
            <a:r>
              <a:rPr lang="it-IT" sz="2000" b="1" dirty="0" smtClean="0"/>
              <a:t>Adeguandosi alla giurisprudenza </a:t>
            </a:r>
            <a:r>
              <a:rPr lang="it-IT" sz="2000" b="1" dirty="0" err="1" smtClean="0"/>
              <a:t>Cedu</a:t>
            </a:r>
            <a:r>
              <a:rPr lang="it-IT" sz="2000" b="1" dirty="0" smtClean="0"/>
              <a:t>, </a:t>
            </a:r>
            <a:r>
              <a:rPr lang="it-IT" sz="2000" dirty="0" smtClean="0"/>
              <a:t>la giurisprudenza di altri paesi europei, la </a:t>
            </a:r>
            <a:r>
              <a:rPr lang="it-IT" sz="2000" dirty="0" err="1" smtClean="0"/>
              <a:t>Cass</a:t>
            </a:r>
            <a:r>
              <a:rPr lang="it-IT" sz="2000" dirty="0" smtClean="0"/>
              <a:t>. </a:t>
            </a:r>
            <a:r>
              <a:rPr lang="it-IT" sz="2000" dirty="0" err="1" smtClean="0"/>
              <a:t>fr</a:t>
            </a:r>
            <a:r>
              <a:rPr lang="it-IT" sz="2000" dirty="0" smtClean="0"/>
              <a:t>. 13 febbraio 2003 n. 107 madre francese dopo il divorzio negli Usa trasferisce il figlio in Francia – qui chiede di non eseguire ordine di rientro per malattia che le impedisce di viaggiare e </a:t>
            </a:r>
            <a:r>
              <a:rPr lang="it-IT" sz="2000" dirty="0" err="1" smtClean="0"/>
              <a:t>Cass</a:t>
            </a:r>
            <a:r>
              <a:rPr lang="it-IT" sz="2000" dirty="0" smtClean="0"/>
              <a:t>. decide che nonostante si tratti di sottrazione </a:t>
            </a:r>
            <a:r>
              <a:rPr lang="it-IT" sz="2000" dirty="0" err="1" smtClean="0"/>
              <a:t>int</a:t>
            </a:r>
            <a:r>
              <a:rPr lang="it-IT" sz="2000" dirty="0" smtClean="0"/>
              <a:t>. di minori e quindi minore dovrebbe rientrare si può derogare per impossibilità di viaggio della madre.</a:t>
            </a:r>
            <a:endParaRPr lang="it-IT" sz="2000" b="1" dirty="0" smtClean="0"/>
          </a:p>
        </p:txBody>
      </p:sp>
    </p:spTree>
    <p:extLst>
      <p:ext uri="{BB962C8B-B14F-4D97-AF65-F5344CB8AC3E}">
        <p14:creationId xmlns:p14="http://schemas.microsoft.com/office/powerpoint/2010/main" val="373219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838200"/>
            <a:ext cx="8229600" cy="990600"/>
          </a:xfrm>
          <a:solidFill>
            <a:srgbClr val="00B050"/>
          </a:solidFill>
        </p:spPr>
        <p:txBody>
          <a:bodyPr/>
          <a:lstStyle/>
          <a:p>
            <a:pPr eaLnBrk="1" hangingPunct="1"/>
            <a:r>
              <a:rPr lang="it-IT" sz="2400" dirty="0">
                <a:latin typeface="Arial" charset="0"/>
              </a:rPr>
              <a:t>INTERESSE DEL MINORE E CIRCOLAZIONE DELLE DECISIONI</a:t>
            </a:r>
          </a:p>
        </p:txBody>
      </p:sp>
      <p:sp>
        <p:nvSpPr>
          <p:cNvPr id="15363" name="Rectangle 3"/>
          <p:cNvSpPr>
            <a:spLocks noGrp="1" noChangeArrowheads="1"/>
          </p:cNvSpPr>
          <p:nvPr>
            <p:ph idx="1"/>
          </p:nvPr>
        </p:nvSpPr>
        <p:spPr>
          <a:xfrm>
            <a:off x="0" y="2133600"/>
            <a:ext cx="9144000" cy="4724400"/>
          </a:xfrm>
        </p:spPr>
        <p:txBody>
          <a:bodyPr/>
          <a:lstStyle/>
          <a:p>
            <a:pPr algn="just" eaLnBrk="1" hangingPunct="1"/>
            <a:r>
              <a:rPr lang="it-IT" sz="2400" b="1" u="sng" dirty="0" smtClean="0">
                <a:latin typeface="Arial" charset="0"/>
              </a:rPr>
              <a:t>Nel Regolamento 2201/2003 </a:t>
            </a:r>
            <a:r>
              <a:rPr lang="it-IT" sz="2400" dirty="0" smtClean="0">
                <a:latin typeface="Arial" charset="0"/>
              </a:rPr>
              <a:t>l’interesse del minore viene espressamente considerato in due disposizioni: </a:t>
            </a:r>
          </a:p>
          <a:p>
            <a:pPr lvl="1" algn="just" eaLnBrk="1" hangingPunct="1"/>
            <a:r>
              <a:rPr lang="it-IT" sz="2000" dirty="0" smtClean="0">
                <a:latin typeface="Arial" charset="0"/>
              </a:rPr>
              <a:t>Art. 23 </a:t>
            </a:r>
            <a:r>
              <a:rPr lang="it-IT" sz="2000" dirty="0" err="1" smtClean="0">
                <a:latin typeface="Arial" charset="0"/>
              </a:rPr>
              <a:t>lett</a:t>
            </a:r>
            <a:r>
              <a:rPr lang="it-IT" sz="2000" dirty="0" smtClean="0">
                <a:latin typeface="Arial" charset="0"/>
              </a:rPr>
              <a:t>. a: Interesse del minore in relazione al limite dell’ordine pubblico;</a:t>
            </a:r>
          </a:p>
          <a:p>
            <a:pPr lvl="1" algn="just" eaLnBrk="1" hangingPunct="1"/>
            <a:r>
              <a:rPr lang="it-IT" sz="2000" dirty="0" smtClean="0">
                <a:latin typeface="Arial" charset="0"/>
              </a:rPr>
              <a:t>Art. 23 </a:t>
            </a:r>
            <a:r>
              <a:rPr lang="it-IT" sz="2000" dirty="0" err="1" smtClean="0">
                <a:latin typeface="Arial" charset="0"/>
              </a:rPr>
              <a:t>lett</a:t>
            </a:r>
            <a:r>
              <a:rPr lang="it-IT" sz="2000" dirty="0" smtClean="0">
                <a:latin typeface="Arial" charset="0"/>
              </a:rPr>
              <a:t>. b concernente il diritto del minore di essere ascoltato secondo i principi fondamentali di procedura dello Stato membro richiesto.</a:t>
            </a:r>
            <a:endParaRPr lang="it-IT" sz="1600" dirty="0">
              <a:latin typeface="Arial" charset="0"/>
            </a:endParaRPr>
          </a:p>
        </p:txBody>
      </p:sp>
    </p:spTree>
    <p:extLst>
      <p:ext uri="{BB962C8B-B14F-4D97-AF65-F5344CB8AC3E}">
        <p14:creationId xmlns:p14="http://schemas.microsoft.com/office/powerpoint/2010/main" val="440505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8686800" cy="12954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95400"/>
            <a:ext cx="8915400" cy="5562600"/>
          </a:xfrm>
        </p:spPr>
        <p:txBody>
          <a:bodyPr/>
          <a:lstStyle/>
          <a:p>
            <a:pPr algn="just"/>
            <a:r>
              <a:rPr lang="it-IT" sz="2800" b="1" dirty="0" smtClean="0">
                <a:latin typeface="Arial" charset="0"/>
              </a:rPr>
              <a:t>Art. 1 par. 2 Convenzione europea sull’esercizio dei diritti dei minori adottata dal Consiglio d’Europa il 25.1.1996 </a:t>
            </a:r>
            <a:r>
              <a:rPr lang="it-IT" sz="2800" dirty="0" smtClean="0">
                <a:latin typeface="Arial" charset="0"/>
              </a:rPr>
              <a:t>(in vigore per l’Italia dal 1° novembre 2003): </a:t>
            </a:r>
            <a:r>
              <a:rPr lang="it-IT" sz="2800" dirty="0" smtClean="0">
                <a:latin typeface="Arial" charset="0"/>
              </a:rPr>
              <a:t>obiettivo </a:t>
            </a:r>
            <a:r>
              <a:rPr lang="it-IT" sz="2800" dirty="0" smtClean="0">
                <a:latin typeface="Arial" charset="0"/>
              </a:rPr>
              <a:t>della Convenzione è promuovere nell’interesse superiore del minore i loro diritti, concedere loro diritti azionabili e facilitarne l’esercizio, facendo in modo che possano essere essi stessi o tramite altre persone o organi informati e autorizzati a partecipare ai procedimenti che li riguardano dinanzi ad un’autorità giudiziaria</a:t>
            </a:r>
            <a:r>
              <a:rPr lang="it-IT" dirty="0" smtClean="0">
                <a:latin typeface="Arial" charset="0"/>
              </a:rPr>
              <a:t>.</a:t>
            </a:r>
            <a:endParaRPr lang="it-IT" dirty="0">
              <a:latin typeface="Arial" charset="0"/>
            </a:endParaRPr>
          </a:p>
        </p:txBody>
      </p:sp>
    </p:spTree>
    <p:extLst>
      <p:ext uri="{BB962C8B-B14F-4D97-AF65-F5344CB8AC3E}">
        <p14:creationId xmlns:p14="http://schemas.microsoft.com/office/powerpoint/2010/main" val="2240607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838200"/>
            <a:ext cx="8229600" cy="990600"/>
          </a:xfrm>
          <a:solidFill>
            <a:srgbClr val="00B050"/>
          </a:solidFill>
        </p:spPr>
        <p:txBody>
          <a:bodyPr/>
          <a:lstStyle/>
          <a:p>
            <a:pPr eaLnBrk="1" hangingPunct="1"/>
            <a:r>
              <a:rPr lang="it-IT" sz="2400" dirty="0">
                <a:latin typeface="Arial" charset="0"/>
              </a:rPr>
              <a:t>INTERESSE DEL </a:t>
            </a:r>
            <a:r>
              <a:rPr lang="it-IT" sz="2400" dirty="0" smtClean="0">
                <a:latin typeface="Arial" charset="0"/>
              </a:rPr>
              <a:t>MINORE-ASCOLTO DEL MINORE</a:t>
            </a:r>
            <a:endParaRPr lang="it-IT" sz="2400" dirty="0">
              <a:latin typeface="Arial" charset="0"/>
            </a:endParaRPr>
          </a:p>
        </p:txBody>
      </p:sp>
      <p:sp>
        <p:nvSpPr>
          <p:cNvPr id="15363" name="Rectangle 3"/>
          <p:cNvSpPr>
            <a:spLocks noGrp="1" noChangeArrowheads="1"/>
          </p:cNvSpPr>
          <p:nvPr>
            <p:ph idx="1"/>
          </p:nvPr>
        </p:nvSpPr>
        <p:spPr>
          <a:xfrm>
            <a:off x="0" y="2133600"/>
            <a:ext cx="9144000" cy="4724400"/>
          </a:xfrm>
        </p:spPr>
        <p:txBody>
          <a:bodyPr/>
          <a:lstStyle/>
          <a:p>
            <a:pPr algn="just"/>
            <a:r>
              <a:rPr lang="it-IT" sz="2400" b="1" dirty="0"/>
              <a:t>Art. 12 </a:t>
            </a:r>
            <a:r>
              <a:rPr lang="it-IT" sz="2400" b="1" dirty="0" err="1"/>
              <a:t>Conv</a:t>
            </a:r>
            <a:r>
              <a:rPr lang="it-IT" sz="2400" b="1" dirty="0"/>
              <a:t>. 1989</a:t>
            </a:r>
            <a:r>
              <a:rPr lang="it-IT" sz="2400" dirty="0"/>
              <a:t>: Al fanciullo è garantita la libertà di esprimere la propria opinione su ogni questione che lo interessa; le opinioni del bambino vengono prese in considerazione, tenendo conto della sua età e del suo grado di maturità. Si darà al fanciullo la possibilità di essere ascoltato in ogni procedura giudiziaria o amministrativa che lo concerne, sia direttamente sia tramite un rappresentante o un organo appropriato, in maniera compatibile con le regole di procedura della legislazione nazionale.</a:t>
            </a:r>
            <a:endParaRPr lang="it-IT" sz="2400" dirty="0"/>
          </a:p>
        </p:txBody>
      </p:sp>
    </p:spTree>
    <p:extLst>
      <p:ext uri="{BB962C8B-B14F-4D97-AF65-F5344CB8AC3E}">
        <p14:creationId xmlns:p14="http://schemas.microsoft.com/office/powerpoint/2010/main" val="1227135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838200"/>
            <a:ext cx="8534400" cy="762000"/>
          </a:xfrm>
          <a:solidFill>
            <a:srgbClr val="00B050"/>
          </a:solidFill>
        </p:spPr>
        <p:txBody>
          <a:bodyPr/>
          <a:lstStyle/>
          <a:p>
            <a:pPr algn="just" eaLnBrk="1" hangingPunct="1"/>
            <a:r>
              <a:rPr lang="it-IT" sz="2400" dirty="0">
                <a:latin typeface="Arial" charset="0"/>
              </a:rPr>
              <a:t>INTERESSE DEL </a:t>
            </a:r>
            <a:r>
              <a:rPr lang="it-IT" sz="2400" dirty="0" smtClean="0">
                <a:latin typeface="Arial" charset="0"/>
              </a:rPr>
              <a:t>MINORE/ASCOLTO DEL MINORE</a:t>
            </a:r>
            <a:endParaRPr lang="it-IT" sz="2400" dirty="0">
              <a:latin typeface="Arial" charset="0"/>
            </a:endParaRPr>
          </a:p>
        </p:txBody>
      </p:sp>
      <p:sp>
        <p:nvSpPr>
          <p:cNvPr id="15363" name="Rectangle 3"/>
          <p:cNvSpPr>
            <a:spLocks noGrp="1" noChangeArrowheads="1"/>
          </p:cNvSpPr>
          <p:nvPr>
            <p:ph idx="1"/>
          </p:nvPr>
        </p:nvSpPr>
        <p:spPr>
          <a:xfrm>
            <a:off x="0" y="1905000"/>
            <a:ext cx="9144000" cy="4953000"/>
          </a:xfrm>
        </p:spPr>
        <p:txBody>
          <a:bodyPr/>
          <a:lstStyle/>
          <a:p>
            <a:pPr algn="just" eaLnBrk="1" hangingPunct="1"/>
            <a:r>
              <a:rPr lang="it-IT" sz="2400" dirty="0" smtClean="0">
                <a:latin typeface="Arial" charset="0"/>
              </a:rPr>
              <a:t>La rilevanza dell’ascolto del minore è sancita dal Considerando n. 19 del Regolamento Bruxelles II Bis che enuncia “l’audizione del minore è importante ai fini dell’applicazione del presente regolamento”, specificando che il Regolamento non mira a modificare le procedure nazionali in materia.</a:t>
            </a:r>
          </a:p>
          <a:p>
            <a:pPr algn="just" eaLnBrk="1" hangingPunct="1"/>
            <a:endParaRPr lang="it-IT" sz="2400" dirty="0">
              <a:latin typeface="Arial" charset="0"/>
            </a:endParaRPr>
          </a:p>
          <a:p>
            <a:pPr algn="just" eaLnBrk="1" hangingPunct="1"/>
            <a:r>
              <a:rPr lang="it-IT" sz="2400" dirty="0" smtClean="0">
                <a:latin typeface="Arial" charset="0"/>
              </a:rPr>
              <a:t>Analogamente prevedono Convenzione del 1989 sui diritti del fanciullo (art. 12), e quella di Strasburgo sui diritti del fanciullo, art. 24 di Carta di Nizza.</a:t>
            </a:r>
            <a:endParaRPr lang="it-IT" sz="1600" dirty="0">
              <a:latin typeface="Arial" charset="0"/>
            </a:endParaRPr>
          </a:p>
        </p:txBody>
      </p:sp>
    </p:spTree>
    <p:extLst>
      <p:ext uri="{BB962C8B-B14F-4D97-AF65-F5344CB8AC3E}">
        <p14:creationId xmlns:p14="http://schemas.microsoft.com/office/powerpoint/2010/main" val="386246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76200" y="914400"/>
            <a:ext cx="8610600" cy="914400"/>
          </a:xfrm>
          <a:solidFill>
            <a:srgbClr val="00B050"/>
          </a:solidFill>
        </p:spPr>
        <p:txBody>
          <a:bodyPr/>
          <a:lstStyle/>
          <a:p>
            <a:pPr algn="just" eaLnBrk="1" hangingPunct="1"/>
            <a:r>
              <a:rPr lang="it-IT" sz="2400" dirty="0">
                <a:latin typeface="Arial" charset="0"/>
              </a:rPr>
              <a:t>INTERESSE DEL </a:t>
            </a:r>
            <a:r>
              <a:rPr lang="it-IT" sz="2400" dirty="0" smtClean="0">
                <a:latin typeface="Arial" charset="0"/>
              </a:rPr>
              <a:t>MINORE/ASCOLTO DEL MINORE</a:t>
            </a:r>
            <a:endParaRPr lang="it-IT" sz="2400" dirty="0">
              <a:latin typeface="Arial" charset="0"/>
            </a:endParaRPr>
          </a:p>
        </p:txBody>
      </p:sp>
      <p:sp>
        <p:nvSpPr>
          <p:cNvPr id="15363" name="Rectangle 3"/>
          <p:cNvSpPr>
            <a:spLocks noGrp="1" noChangeArrowheads="1"/>
          </p:cNvSpPr>
          <p:nvPr>
            <p:ph idx="1"/>
          </p:nvPr>
        </p:nvSpPr>
        <p:spPr>
          <a:xfrm>
            <a:off x="-152400" y="2209800"/>
            <a:ext cx="9296400" cy="4648200"/>
          </a:xfrm>
        </p:spPr>
        <p:txBody>
          <a:bodyPr/>
          <a:lstStyle/>
          <a:p>
            <a:pPr algn="just" eaLnBrk="1" hangingPunct="1"/>
            <a:r>
              <a:rPr lang="it-IT" dirty="0" smtClean="0">
                <a:latin typeface="Arial" charset="0"/>
              </a:rPr>
              <a:t>Il mancato ascolto del minore è motivo di rifiuto del riconoscimento di decisioni relative alla potestà genitoriale (art. 23 </a:t>
            </a:r>
            <a:r>
              <a:rPr lang="it-IT" dirty="0" err="1" smtClean="0">
                <a:latin typeface="Arial" charset="0"/>
              </a:rPr>
              <a:t>lett</a:t>
            </a:r>
            <a:r>
              <a:rPr lang="it-IT" dirty="0" smtClean="0">
                <a:latin typeface="Arial" charset="0"/>
              </a:rPr>
              <a:t>. b) – non si compiono valutazioni sulle regole di procedura in vigore nello Stato d’origine del provvedimento, ma valutazioni condotte secondo i principi italiani fondamentali</a:t>
            </a:r>
            <a:r>
              <a:rPr lang="it-IT" dirty="0">
                <a:latin typeface="Arial" charset="0"/>
              </a:rPr>
              <a:t> </a:t>
            </a:r>
            <a:r>
              <a:rPr lang="it-IT" dirty="0" smtClean="0">
                <a:latin typeface="Arial" charset="0"/>
              </a:rPr>
              <a:t>(</a:t>
            </a:r>
            <a:r>
              <a:rPr lang="it-IT" dirty="0" err="1" smtClean="0">
                <a:latin typeface="Arial" charset="0"/>
              </a:rPr>
              <a:t>Cass</a:t>
            </a:r>
            <a:r>
              <a:rPr lang="it-IT" dirty="0" smtClean="0">
                <a:latin typeface="Arial" charset="0"/>
              </a:rPr>
              <a:t>. 16.4.2007 n. 9094; </a:t>
            </a:r>
            <a:r>
              <a:rPr lang="it-IT" dirty="0" err="1" smtClean="0">
                <a:latin typeface="Arial" charset="0"/>
              </a:rPr>
              <a:t>Cass</a:t>
            </a:r>
            <a:r>
              <a:rPr lang="it-IT" dirty="0" smtClean="0">
                <a:latin typeface="Arial" charset="0"/>
              </a:rPr>
              <a:t>. 19.5.2010 n. 12293).</a:t>
            </a:r>
          </a:p>
        </p:txBody>
      </p:sp>
    </p:spTree>
    <p:extLst>
      <p:ext uri="{BB962C8B-B14F-4D97-AF65-F5344CB8AC3E}">
        <p14:creationId xmlns:p14="http://schemas.microsoft.com/office/powerpoint/2010/main" val="359651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76200" y="762000"/>
            <a:ext cx="8610600" cy="1143000"/>
          </a:xfrm>
          <a:solidFill>
            <a:srgbClr val="00B050"/>
          </a:solidFill>
        </p:spPr>
        <p:txBody>
          <a:bodyPr/>
          <a:lstStyle/>
          <a:p>
            <a:pPr algn="just" eaLnBrk="1" hangingPunct="1"/>
            <a:r>
              <a:rPr lang="it-IT" sz="2400" dirty="0">
                <a:latin typeface="Arial" charset="0"/>
              </a:rPr>
              <a:t>INTERESSE DEL </a:t>
            </a:r>
            <a:r>
              <a:rPr lang="it-IT" sz="2400" dirty="0" smtClean="0">
                <a:latin typeface="Arial" charset="0"/>
              </a:rPr>
              <a:t>MINORE/ASCOLTO DEL MINORE</a:t>
            </a:r>
            <a:endParaRPr lang="it-IT" sz="2400" dirty="0">
              <a:latin typeface="Arial" charset="0"/>
            </a:endParaRPr>
          </a:p>
        </p:txBody>
      </p:sp>
      <p:sp>
        <p:nvSpPr>
          <p:cNvPr id="15363" name="Rectangle 3"/>
          <p:cNvSpPr>
            <a:spLocks noGrp="1" noChangeArrowheads="1"/>
          </p:cNvSpPr>
          <p:nvPr>
            <p:ph idx="1"/>
          </p:nvPr>
        </p:nvSpPr>
        <p:spPr>
          <a:xfrm>
            <a:off x="76200" y="2438400"/>
            <a:ext cx="9067800" cy="4419600"/>
          </a:xfrm>
        </p:spPr>
        <p:txBody>
          <a:bodyPr/>
          <a:lstStyle/>
          <a:p>
            <a:pPr algn="just" eaLnBrk="1" hangingPunct="1"/>
            <a:r>
              <a:rPr lang="it-IT" dirty="0" smtClean="0">
                <a:latin typeface="Arial" charset="0"/>
              </a:rPr>
              <a:t>Tale aspetto rileva anche per le garanzie dell’equo processo come riconosciuto dalla Corte di Strasburgo nel caso 6.12.2005, </a:t>
            </a:r>
            <a:r>
              <a:rPr lang="it-IT" dirty="0" err="1" smtClean="0">
                <a:latin typeface="Arial" charset="0"/>
              </a:rPr>
              <a:t>Eskinazi</a:t>
            </a:r>
            <a:r>
              <a:rPr lang="it-IT" dirty="0" smtClean="0">
                <a:latin typeface="Arial" charset="0"/>
              </a:rPr>
              <a:t> c. Turchia, ric. 14600/05.</a:t>
            </a:r>
          </a:p>
        </p:txBody>
      </p:sp>
    </p:spTree>
    <p:extLst>
      <p:ext uri="{BB962C8B-B14F-4D97-AF65-F5344CB8AC3E}">
        <p14:creationId xmlns:p14="http://schemas.microsoft.com/office/powerpoint/2010/main" val="161574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6200" y="838200"/>
            <a:ext cx="8610600" cy="685800"/>
          </a:xfrm>
          <a:solidFill>
            <a:srgbClr val="00B050"/>
          </a:solidFill>
        </p:spPr>
        <p:txBody>
          <a:bodyPr/>
          <a:lstStyle/>
          <a:p>
            <a:pPr algn="just" eaLnBrk="1" hangingPunct="1"/>
            <a:r>
              <a:rPr lang="it-IT" sz="2400" dirty="0" smtClean="0">
                <a:latin typeface="Arial" charset="0"/>
              </a:rPr>
              <a:t>ASCOLTO </a:t>
            </a:r>
            <a:r>
              <a:rPr lang="it-IT" sz="2400" dirty="0">
                <a:latin typeface="Arial" charset="0"/>
              </a:rPr>
              <a:t>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0" y="1905000"/>
            <a:ext cx="9141658" cy="4953000"/>
          </a:xfrm>
        </p:spPr>
        <p:txBody>
          <a:bodyPr/>
          <a:lstStyle/>
          <a:p>
            <a:pPr algn="just" eaLnBrk="1" hangingPunct="1"/>
            <a:r>
              <a:rPr lang="it-IT" sz="2400" dirty="0" smtClean="0">
                <a:latin typeface="Arial" charset="0"/>
              </a:rPr>
              <a:t>Rileva il fatto che il minore non sia stato sentito nello Stato d’origine che ordina il rientro e rappresenta una violazione dell’art. 24 della Carta dei diritti fondamentali?</a:t>
            </a:r>
          </a:p>
          <a:p>
            <a:pPr algn="just" eaLnBrk="1" hangingPunct="1"/>
            <a:r>
              <a:rPr lang="it-IT" sz="2400" b="1" dirty="0" smtClean="0">
                <a:latin typeface="Arial" charset="0"/>
              </a:rPr>
              <a:t>Corte UE nella sentenza 22.12.2010 in causa C – 491/10</a:t>
            </a:r>
            <a:r>
              <a:rPr lang="it-IT" sz="2400" dirty="0" smtClean="0">
                <a:latin typeface="Arial" charset="0"/>
              </a:rPr>
              <a:t>, </a:t>
            </a:r>
            <a:r>
              <a:rPr lang="it-IT" sz="2400" i="1" dirty="0" err="1" smtClean="0">
                <a:latin typeface="Arial" charset="0"/>
              </a:rPr>
              <a:t>Zarraga</a:t>
            </a:r>
            <a:r>
              <a:rPr lang="it-IT" sz="2400" i="1" dirty="0" smtClean="0">
                <a:latin typeface="Arial" charset="0"/>
              </a:rPr>
              <a:t> c. </a:t>
            </a:r>
            <a:r>
              <a:rPr lang="it-IT" sz="2400" i="1" dirty="0" err="1" smtClean="0">
                <a:latin typeface="Arial" charset="0"/>
              </a:rPr>
              <a:t>Pelz</a:t>
            </a:r>
            <a:r>
              <a:rPr lang="it-IT" sz="2400" dirty="0" smtClean="0">
                <a:latin typeface="Arial" charset="0"/>
              </a:rPr>
              <a:t>, esclude che il giudice tedesco possa rilevare la coerenza della mancata audizione del minore dinanzi al giudice spagnolo che ordina il rientro del minore</a:t>
            </a:r>
            <a:r>
              <a:rPr lang="it-IT" sz="2400" dirty="0" smtClean="0">
                <a:latin typeface="Arial" charset="0"/>
              </a:rPr>
              <a:t>.</a:t>
            </a:r>
            <a:endParaRPr lang="it-IT" sz="2400" dirty="0" smtClean="0">
              <a:latin typeface="Arial" charset="0"/>
            </a:endParaRPr>
          </a:p>
        </p:txBody>
      </p:sp>
    </p:spTree>
    <p:extLst>
      <p:ext uri="{BB962C8B-B14F-4D97-AF65-F5344CB8AC3E}">
        <p14:creationId xmlns:p14="http://schemas.microsoft.com/office/powerpoint/2010/main" val="2984934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6200" y="838200"/>
            <a:ext cx="8610600" cy="685800"/>
          </a:xfrm>
          <a:solidFill>
            <a:srgbClr val="00B050"/>
          </a:solidFill>
        </p:spPr>
        <p:txBody>
          <a:bodyPr/>
          <a:lstStyle/>
          <a:p>
            <a:pPr algn="just" eaLnBrk="1" hangingPunct="1"/>
            <a:r>
              <a:rPr lang="it-IT" sz="2400" dirty="0" smtClean="0">
                <a:latin typeface="Arial" charset="0"/>
              </a:rPr>
              <a:t>ASCOLTO </a:t>
            </a:r>
            <a:r>
              <a:rPr lang="it-IT" sz="2400" dirty="0">
                <a:latin typeface="Arial" charset="0"/>
              </a:rPr>
              <a:t>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0" y="1905000"/>
            <a:ext cx="9141658" cy="4953000"/>
          </a:xfrm>
        </p:spPr>
        <p:txBody>
          <a:bodyPr/>
          <a:lstStyle/>
          <a:p>
            <a:pPr algn="just" eaLnBrk="1" hangingPunct="1"/>
            <a:r>
              <a:rPr lang="it-IT" sz="2400" dirty="0" smtClean="0">
                <a:latin typeface="Arial" charset="0"/>
              </a:rPr>
              <a:t>Corte </a:t>
            </a:r>
            <a:r>
              <a:rPr lang="it-IT" sz="2400" dirty="0" smtClean="0">
                <a:latin typeface="Arial" charset="0"/>
              </a:rPr>
              <a:t>afferma che Regolamento non può essere contrario a Carta diritti fondamentali e che tale valutazione è rimessa al giudice a quo, che dovrebbe certificare la decisione dopo aver valutato che al minore sia stata data la possibilità di essere sentito: il giudice dell’esecuzione non può invece compiere alcuna valutazione in tal senso.</a:t>
            </a:r>
            <a:endParaRPr lang="it-IT" sz="2400" dirty="0">
              <a:latin typeface="Arial" charset="0"/>
            </a:endParaRPr>
          </a:p>
        </p:txBody>
      </p:sp>
    </p:spTree>
    <p:extLst>
      <p:ext uri="{BB962C8B-B14F-4D97-AF65-F5344CB8AC3E}">
        <p14:creationId xmlns:p14="http://schemas.microsoft.com/office/powerpoint/2010/main" val="15702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990600"/>
            <a:ext cx="8686800" cy="914400"/>
          </a:xfrm>
          <a:solidFill>
            <a:srgbClr val="00B050"/>
          </a:solidFill>
        </p:spPr>
        <p:txBody>
          <a:bodyPr/>
          <a:lstStyle/>
          <a:p>
            <a:pPr algn="just" eaLnBrk="1" hangingPunct="1"/>
            <a:r>
              <a:rPr lang="it-IT" sz="2400" dirty="0" smtClean="0">
                <a:latin typeface="Arial" charset="0"/>
              </a:rPr>
              <a:t>ASCOLTO </a:t>
            </a:r>
            <a:r>
              <a:rPr lang="it-IT" sz="2400" dirty="0">
                <a:latin typeface="Arial" charset="0"/>
              </a:rPr>
              <a:t>DEL MINORE E SOTTRAZIONE INTERNAZIONALE DI </a:t>
            </a:r>
            <a:r>
              <a:rPr lang="it-IT" sz="2400" dirty="0" smtClean="0">
                <a:latin typeface="Arial" charset="0"/>
              </a:rPr>
              <a:t>MINORI: PROBLEMA</a:t>
            </a:r>
            <a:endParaRPr lang="it-IT" sz="2400" dirty="0">
              <a:latin typeface="Arial" charset="0"/>
            </a:endParaRPr>
          </a:p>
        </p:txBody>
      </p:sp>
      <p:sp>
        <p:nvSpPr>
          <p:cNvPr id="15363" name="Rectangle 3"/>
          <p:cNvSpPr>
            <a:spLocks noGrp="1" noChangeArrowheads="1"/>
          </p:cNvSpPr>
          <p:nvPr>
            <p:ph idx="1"/>
          </p:nvPr>
        </p:nvSpPr>
        <p:spPr>
          <a:xfrm>
            <a:off x="-76200" y="2286000"/>
            <a:ext cx="9217858" cy="4572000"/>
          </a:xfrm>
        </p:spPr>
        <p:txBody>
          <a:bodyPr/>
          <a:lstStyle/>
          <a:p>
            <a:pPr algn="just" eaLnBrk="1" hangingPunct="1"/>
            <a:r>
              <a:rPr lang="it-IT" dirty="0" smtClean="0">
                <a:latin typeface="Arial" charset="0"/>
              </a:rPr>
              <a:t>Più in generale,</a:t>
            </a:r>
            <a:r>
              <a:rPr lang="it-IT" dirty="0">
                <a:latin typeface="Arial" charset="0"/>
              </a:rPr>
              <a:t> </a:t>
            </a:r>
            <a:r>
              <a:rPr lang="it-IT" dirty="0" smtClean="0">
                <a:latin typeface="Arial" charset="0"/>
              </a:rPr>
              <a:t>nell’orientamento della CGUE pare che l’interesse del minore sia tutelato dall’obiettivo di prevenire la sottrazione e assicurare il rientro del minore, ma senza considerare concretamente l’interesse del minore.</a:t>
            </a:r>
            <a:endParaRPr lang="it-IT" dirty="0">
              <a:latin typeface="Arial" charset="0"/>
            </a:endParaRPr>
          </a:p>
        </p:txBody>
      </p:sp>
    </p:spTree>
    <p:extLst>
      <p:ext uri="{BB962C8B-B14F-4D97-AF65-F5344CB8AC3E}">
        <p14:creationId xmlns:p14="http://schemas.microsoft.com/office/powerpoint/2010/main" val="41217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838200"/>
            <a:ext cx="8686800" cy="685800"/>
          </a:xfrm>
          <a:solidFill>
            <a:srgbClr val="FFFF00"/>
          </a:solidFill>
        </p:spPr>
        <p:txBody>
          <a:bodyPr/>
          <a:lstStyle/>
          <a:p>
            <a:pPr algn="just" eaLnBrk="1" hangingPunct="1"/>
            <a:r>
              <a:rPr lang="it-IT" sz="3600" dirty="0" smtClean="0">
                <a:latin typeface="Arial" charset="0"/>
              </a:rPr>
              <a:t>CONCLUSIONI</a:t>
            </a:r>
            <a:endParaRPr lang="it-IT" sz="3600" dirty="0">
              <a:latin typeface="Arial" charset="0"/>
            </a:endParaRPr>
          </a:p>
        </p:txBody>
      </p:sp>
      <p:graphicFrame>
        <p:nvGraphicFramePr>
          <p:cNvPr id="2" name="Diagramma 1"/>
          <p:cNvGraphicFramePr/>
          <p:nvPr>
            <p:extLst>
              <p:ext uri="{D42A27DB-BD31-4B8C-83A1-F6EECF244321}">
                <p14:modId xmlns:p14="http://schemas.microsoft.com/office/powerpoint/2010/main" val="202141036"/>
              </p:ext>
            </p:extLst>
          </p:nvPr>
        </p:nvGraphicFramePr>
        <p:xfrm>
          <a:off x="0" y="1524000"/>
          <a:ext cx="914165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098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762000"/>
            <a:ext cx="8534400" cy="762000"/>
          </a:xfrm>
          <a:solidFill>
            <a:srgbClr val="FFFF00"/>
          </a:solidFill>
          <a:ln>
            <a:solidFill>
              <a:srgbClr val="FFFF00"/>
            </a:solidFill>
          </a:ln>
        </p:spPr>
        <p:txBody>
          <a:bodyPr/>
          <a:lstStyle/>
          <a:p>
            <a:pPr algn="just" eaLnBrk="1" hangingPunct="1"/>
            <a:r>
              <a:rPr lang="it-IT" sz="3600" dirty="0" smtClean="0">
                <a:latin typeface="Arial" charset="0"/>
              </a:rPr>
              <a:t>CONCLUSIONI</a:t>
            </a:r>
            <a:endParaRPr lang="it-IT" sz="3600" dirty="0">
              <a:latin typeface="Arial" charset="0"/>
            </a:endParaRPr>
          </a:p>
        </p:txBody>
      </p:sp>
      <p:sp>
        <p:nvSpPr>
          <p:cNvPr id="15363" name="Rectangle 3"/>
          <p:cNvSpPr>
            <a:spLocks noGrp="1" noChangeArrowheads="1"/>
          </p:cNvSpPr>
          <p:nvPr>
            <p:ph idx="1"/>
          </p:nvPr>
        </p:nvSpPr>
        <p:spPr>
          <a:xfrm>
            <a:off x="0" y="1981200"/>
            <a:ext cx="9141658" cy="4876800"/>
          </a:xfrm>
        </p:spPr>
        <p:txBody>
          <a:bodyPr/>
          <a:lstStyle/>
          <a:p>
            <a:pPr algn="just" eaLnBrk="1" hangingPunct="1"/>
            <a:r>
              <a:rPr lang="it-IT" dirty="0" smtClean="0">
                <a:latin typeface="Arial" charset="0"/>
              </a:rPr>
              <a:t>INTERESSE ASTRATTO: si pone alla base di norme – principio di vicinanza – criterio di residenza </a:t>
            </a:r>
          </a:p>
          <a:p>
            <a:pPr algn="just" eaLnBrk="1" hangingPunct="1"/>
            <a:endParaRPr lang="it-IT" dirty="0">
              <a:latin typeface="Arial" charset="0"/>
            </a:endParaRPr>
          </a:p>
          <a:p>
            <a:pPr algn="just" eaLnBrk="1" hangingPunct="1"/>
            <a:r>
              <a:rPr lang="it-IT" dirty="0" smtClean="0">
                <a:latin typeface="Arial" charset="0"/>
              </a:rPr>
              <a:t>INTERESSE CONCRETO: deroga ai meccanismi e funzionamento del </a:t>
            </a:r>
            <a:r>
              <a:rPr lang="it-IT" dirty="0" err="1" smtClean="0">
                <a:latin typeface="Arial" charset="0"/>
              </a:rPr>
              <a:t>d.i.p</a:t>
            </a:r>
            <a:r>
              <a:rPr lang="it-IT" dirty="0" smtClean="0">
                <a:latin typeface="Arial" charset="0"/>
              </a:rPr>
              <a:t>. ad es. </a:t>
            </a:r>
            <a:r>
              <a:rPr lang="it-IT" dirty="0" err="1" smtClean="0">
                <a:latin typeface="Arial" charset="0"/>
              </a:rPr>
              <a:t>controlimite</a:t>
            </a:r>
            <a:r>
              <a:rPr lang="it-IT" dirty="0" smtClean="0">
                <a:latin typeface="Arial" charset="0"/>
              </a:rPr>
              <a:t> all’ordine pubblico; motivo di non riconoscimento delle decisioni per mancato ascolto…</a:t>
            </a:r>
            <a:endParaRPr lang="it-IT" dirty="0">
              <a:latin typeface="Arial" charset="0"/>
            </a:endParaRPr>
          </a:p>
        </p:txBody>
      </p:sp>
    </p:spTree>
    <p:extLst>
      <p:ext uri="{BB962C8B-B14F-4D97-AF65-F5344CB8AC3E}">
        <p14:creationId xmlns:p14="http://schemas.microsoft.com/office/powerpoint/2010/main" val="20228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762000"/>
            <a:ext cx="8534400" cy="762000"/>
          </a:xfrm>
          <a:solidFill>
            <a:srgbClr val="FFFF00"/>
          </a:solidFill>
          <a:ln>
            <a:solidFill>
              <a:srgbClr val="FFFF00"/>
            </a:solidFill>
          </a:ln>
        </p:spPr>
        <p:txBody>
          <a:bodyPr/>
          <a:lstStyle/>
          <a:p>
            <a:pPr algn="just" eaLnBrk="1" hangingPunct="1"/>
            <a:r>
              <a:rPr lang="it-IT" sz="3600" dirty="0" smtClean="0">
                <a:latin typeface="Arial" charset="0"/>
              </a:rPr>
              <a:t>CONCLUSIONI</a:t>
            </a:r>
            <a:endParaRPr lang="it-IT" sz="3600" dirty="0">
              <a:latin typeface="Arial" charset="0"/>
            </a:endParaRPr>
          </a:p>
        </p:txBody>
      </p:sp>
      <p:graphicFrame>
        <p:nvGraphicFramePr>
          <p:cNvPr id="2" name="Segnaposto contenuto 1"/>
          <p:cNvGraphicFramePr>
            <a:graphicFrameLocks noGrp="1"/>
          </p:cNvGraphicFramePr>
          <p:nvPr>
            <p:ph idx="1"/>
            <p:extLst>
              <p:ext uri="{D42A27DB-BD31-4B8C-83A1-F6EECF244321}">
                <p14:modId xmlns:p14="http://schemas.microsoft.com/office/powerpoint/2010/main" val="613663937"/>
              </p:ext>
            </p:extLst>
          </p:nvPr>
        </p:nvGraphicFramePr>
        <p:xfrm>
          <a:off x="0" y="1981200"/>
          <a:ext cx="9142413"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8686800" cy="12954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95400"/>
            <a:ext cx="8915400" cy="5562600"/>
          </a:xfrm>
        </p:spPr>
        <p:txBody>
          <a:bodyPr/>
          <a:lstStyle/>
          <a:p>
            <a:pPr algn="just"/>
            <a:r>
              <a:rPr lang="it-IT" sz="2800" b="1" dirty="0" smtClean="0">
                <a:latin typeface="Arial" charset="0"/>
              </a:rPr>
              <a:t>Art. 6 Convenzione europea sull’esercizio dei diritti dei minori adottata dal Consiglio d’Europa il 25.1.1996 </a:t>
            </a:r>
            <a:r>
              <a:rPr lang="it-IT" sz="2800" dirty="0" smtClean="0">
                <a:latin typeface="Arial" charset="0"/>
              </a:rPr>
              <a:t>impone all’autorità giudiziaria prima di giungere a qualunque decisione, di accertare se dispone di informazioni sufficienti al fine di prendere </a:t>
            </a:r>
            <a:r>
              <a:rPr lang="it-IT" sz="2800" b="1" dirty="0" smtClean="0">
                <a:latin typeface="Arial" charset="0"/>
              </a:rPr>
              <a:t>una decisione  nell’interesse superiore </a:t>
            </a:r>
            <a:r>
              <a:rPr lang="it-IT" sz="2800" dirty="0" smtClean="0">
                <a:latin typeface="Arial" charset="0"/>
              </a:rPr>
              <a:t>del minore e, se necessario, di ottenere informazioni supplementari da parte dei </a:t>
            </a:r>
            <a:r>
              <a:rPr lang="it-IT" sz="2800" dirty="0" err="1" smtClean="0">
                <a:latin typeface="Arial" charset="0"/>
              </a:rPr>
              <a:t>dterntori</a:t>
            </a:r>
            <a:r>
              <a:rPr lang="it-IT" sz="2800" dirty="0" smtClean="0">
                <a:latin typeface="Arial" charset="0"/>
              </a:rPr>
              <a:t> della responsabilità genitoriale.</a:t>
            </a:r>
          </a:p>
          <a:p>
            <a:pPr algn="just"/>
            <a:r>
              <a:rPr lang="it-IT" sz="2800" dirty="0" smtClean="0">
                <a:latin typeface="Arial" charset="0"/>
              </a:rPr>
              <a:t>Si prevede poi obbligo di ascolto del minore quando abbia capacità di discernimento e ascolto non sia contrario al superiore interesse del minore.</a:t>
            </a:r>
            <a:endParaRPr lang="it-IT" dirty="0">
              <a:latin typeface="Arial" charset="0"/>
            </a:endParaRPr>
          </a:p>
        </p:txBody>
      </p:sp>
    </p:spTree>
    <p:extLst>
      <p:ext uri="{BB962C8B-B14F-4D97-AF65-F5344CB8AC3E}">
        <p14:creationId xmlns:p14="http://schemas.microsoft.com/office/powerpoint/2010/main" val="208429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838200"/>
            <a:ext cx="8534400" cy="685800"/>
          </a:xfrm>
          <a:solidFill>
            <a:srgbClr val="FFFF00"/>
          </a:solidFill>
        </p:spPr>
        <p:txBody>
          <a:bodyPr/>
          <a:lstStyle/>
          <a:p>
            <a:pPr algn="just" eaLnBrk="1" hangingPunct="1"/>
            <a:r>
              <a:rPr lang="it-IT" sz="3600" dirty="0" smtClean="0">
                <a:latin typeface="Arial" charset="0"/>
              </a:rPr>
              <a:t>CONCLUSIONI</a:t>
            </a:r>
            <a:endParaRPr lang="it-IT" sz="3600" dirty="0">
              <a:latin typeface="Arial" charset="0"/>
            </a:endParaRPr>
          </a:p>
        </p:txBody>
      </p:sp>
      <p:graphicFrame>
        <p:nvGraphicFramePr>
          <p:cNvPr id="2" name="Diagramma 1"/>
          <p:cNvGraphicFramePr/>
          <p:nvPr>
            <p:extLst>
              <p:ext uri="{D42A27DB-BD31-4B8C-83A1-F6EECF244321}">
                <p14:modId xmlns:p14="http://schemas.microsoft.com/office/powerpoint/2010/main" val="512663538"/>
              </p:ext>
            </p:extLst>
          </p:nvPr>
        </p:nvGraphicFramePr>
        <p:xfrm>
          <a:off x="0" y="1524000"/>
          <a:ext cx="914165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155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8686800" cy="1295400"/>
          </a:xfrm>
        </p:spPr>
        <p:txBody>
          <a:bodyPr/>
          <a:lstStyle/>
          <a:p>
            <a:pPr algn="just" eaLnBrk="1" hangingPunct="1"/>
            <a:endParaRPr lang="it-IT" sz="4000" dirty="0">
              <a:latin typeface="Arial" charset="0"/>
            </a:endParaRPr>
          </a:p>
        </p:txBody>
      </p:sp>
      <p:sp>
        <p:nvSpPr>
          <p:cNvPr id="15363" name="Rectangle 3"/>
          <p:cNvSpPr>
            <a:spLocks noGrp="1" noChangeArrowheads="1"/>
          </p:cNvSpPr>
          <p:nvPr>
            <p:ph idx="1"/>
          </p:nvPr>
        </p:nvSpPr>
        <p:spPr>
          <a:xfrm>
            <a:off x="0" y="1295400"/>
            <a:ext cx="8915400" cy="5562600"/>
          </a:xfrm>
        </p:spPr>
        <p:txBody>
          <a:bodyPr/>
          <a:lstStyle/>
          <a:p>
            <a:pPr algn="just"/>
            <a:r>
              <a:rPr lang="it-IT" sz="2400" b="1" dirty="0" smtClean="0"/>
              <a:t>FONTI NAZIONALI</a:t>
            </a:r>
          </a:p>
          <a:p>
            <a:pPr algn="just"/>
            <a:r>
              <a:rPr lang="it-IT" sz="2400" dirty="0" smtClean="0"/>
              <a:t>L’interesse </a:t>
            </a:r>
            <a:r>
              <a:rPr lang="it-IT" sz="2400" dirty="0"/>
              <a:t>morale e materiale del minore ha assunto carattere di piena centralità, specialmente dopo la riforma attuata con legge 19 maggio 1975, n. 151 (Riforma del diritto di famiglia), e dopo la riforma dell’adozione realizzata con la legge 4 maggio 1983, n. 184 (Disciplina dell’adozione e dell’affidamento dei minori), come modificata dalla legge 28 marzo 2001, n. </a:t>
            </a:r>
            <a:r>
              <a:rPr lang="it-IT" sz="2400" dirty="0" smtClean="0"/>
              <a:t>149.</a:t>
            </a:r>
          </a:p>
          <a:p>
            <a:pPr algn="just"/>
            <a:endParaRPr lang="it-IT" sz="2400" dirty="0">
              <a:latin typeface="Arial" charset="0"/>
            </a:endParaRPr>
          </a:p>
          <a:p>
            <a:pPr algn="just"/>
            <a:r>
              <a:rPr lang="it-IT" sz="2400" b="1" dirty="0" smtClean="0">
                <a:latin typeface="Arial" charset="0"/>
              </a:rPr>
              <a:t>Valutazione concreta dell’interesse del minore</a:t>
            </a:r>
            <a:r>
              <a:rPr lang="it-IT" sz="2400" dirty="0" smtClean="0">
                <a:latin typeface="Arial" charset="0"/>
              </a:rPr>
              <a:t>: Corte </a:t>
            </a:r>
            <a:r>
              <a:rPr lang="it-IT" sz="2400" dirty="0" err="1" smtClean="0">
                <a:latin typeface="Arial" charset="0"/>
              </a:rPr>
              <a:t>Cost</a:t>
            </a:r>
            <a:r>
              <a:rPr lang="it-IT" sz="2400" dirty="0" smtClean="0">
                <a:latin typeface="Arial" charset="0"/>
              </a:rPr>
              <a:t>. 15.2.2012 n. 31: incostituzionalità di art. </a:t>
            </a:r>
            <a:r>
              <a:rPr lang="it-IT" sz="2400" dirty="0"/>
              <a:t>569 del codice penale, nella parte in cui prevede «l’applicazione automatica della pena accessoria della perdita della potestà genitoriale a seguito della commissione del reato di cui all’art. 567 c.p.».</a:t>
            </a:r>
            <a:endParaRPr lang="it-IT" sz="2400" dirty="0">
              <a:latin typeface="Arial" charset="0"/>
            </a:endParaRPr>
          </a:p>
        </p:txBody>
      </p:sp>
    </p:spTree>
    <p:extLst>
      <p:ext uri="{BB962C8B-B14F-4D97-AF65-F5344CB8AC3E}">
        <p14:creationId xmlns:p14="http://schemas.microsoft.com/office/powerpoint/2010/main" val="21507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81000" y="990600"/>
            <a:ext cx="8305800" cy="533400"/>
          </a:xfrm>
        </p:spPr>
        <p:txBody>
          <a:bodyPr/>
          <a:lstStyle/>
          <a:p>
            <a:pPr algn="just" eaLnBrk="1" hangingPunct="1"/>
            <a:r>
              <a:rPr lang="it-IT" sz="3600" dirty="0" smtClean="0">
                <a:latin typeface="Arial" charset="0"/>
              </a:rPr>
              <a:t>NEL D.I.P. CI SI CHIEDE?</a:t>
            </a:r>
            <a:endParaRPr lang="it-IT" sz="3600" dirty="0">
              <a:latin typeface="Arial" charset="0"/>
            </a:endParaRPr>
          </a:p>
        </p:txBody>
      </p:sp>
      <p:graphicFrame>
        <p:nvGraphicFramePr>
          <p:cNvPr id="2" name="Diagramma 1"/>
          <p:cNvGraphicFramePr/>
          <p:nvPr>
            <p:extLst>
              <p:ext uri="{D42A27DB-BD31-4B8C-83A1-F6EECF244321}">
                <p14:modId xmlns:p14="http://schemas.microsoft.com/office/powerpoint/2010/main" val="1424117733"/>
              </p:ext>
            </p:extLst>
          </p:nvPr>
        </p:nvGraphicFramePr>
        <p:xfrm>
          <a:off x="0" y="1524000"/>
          <a:ext cx="914165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240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04800" y="1143000"/>
            <a:ext cx="8382000" cy="1600200"/>
          </a:xfrm>
          <a:solidFill>
            <a:srgbClr val="FF0000"/>
          </a:solidFill>
        </p:spPr>
        <p:txBody>
          <a:bodyPr/>
          <a:lstStyle/>
          <a:p>
            <a:pPr algn="just" eaLnBrk="1" hangingPunct="1"/>
            <a:r>
              <a:rPr lang="it-IT" sz="4000" dirty="0">
                <a:latin typeface="Arial" charset="0"/>
              </a:rPr>
              <a:t>INTERESSE DEL MINORE E DIRITTO INTERNAZIONALE PRIVATO</a:t>
            </a:r>
          </a:p>
        </p:txBody>
      </p:sp>
      <p:sp>
        <p:nvSpPr>
          <p:cNvPr id="15363" name="Rectangle 3"/>
          <p:cNvSpPr>
            <a:spLocks noGrp="1" noChangeArrowheads="1"/>
          </p:cNvSpPr>
          <p:nvPr>
            <p:ph idx="1"/>
          </p:nvPr>
        </p:nvSpPr>
        <p:spPr>
          <a:xfrm>
            <a:off x="152400" y="3048000"/>
            <a:ext cx="8763000" cy="3810000"/>
          </a:xfrm>
        </p:spPr>
        <p:txBody>
          <a:bodyPr/>
          <a:lstStyle/>
          <a:p>
            <a:pPr algn="just"/>
            <a:r>
              <a:rPr lang="it-IT" sz="2800" dirty="0">
                <a:latin typeface="Arial" charset="0"/>
              </a:rPr>
              <a:t>Regolamento 2201/2003, c.d. Bruxelles II bis;</a:t>
            </a:r>
          </a:p>
          <a:p>
            <a:pPr algn="just"/>
            <a:r>
              <a:rPr lang="it-IT" sz="2800" dirty="0">
                <a:latin typeface="Arial" charset="0"/>
              </a:rPr>
              <a:t>Convenzione dell’</a:t>
            </a:r>
            <a:r>
              <a:rPr lang="it-IT" altLang="ja-JP" sz="2800" dirty="0" err="1">
                <a:latin typeface="Arial" charset="0"/>
              </a:rPr>
              <a:t>Aja</a:t>
            </a:r>
            <a:r>
              <a:rPr lang="it-IT" altLang="ja-JP" sz="2800" dirty="0">
                <a:latin typeface="Arial" charset="0"/>
              </a:rPr>
              <a:t> del 19 ottobre 1996 concernente la competenza, la legge applicabile, il riconoscimento, l</a:t>
            </a:r>
            <a:r>
              <a:rPr lang="it-IT" sz="2800" dirty="0">
                <a:latin typeface="Arial" charset="0"/>
              </a:rPr>
              <a:t>’</a:t>
            </a:r>
            <a:r>
              <a:rPr lang="it-IT" altLang="ja-JP" sz="2800" dirty="0">
                <a:latin typeface="Arial" charset="0"/>
              </a:rPr>
              <a:t>esecuzione e la cooperazione in materia di potestà genitoriale e di misure di protezione dei minori (in vigore </a:t>
            </a:r>
            <a:r>
              <a:rPr lang="it-IT" altLang="ja-JP" sz="2800" b="1" u="sng" dirty="0">
                <a:latin typeface="Arial" charset="0"/>
              </a:rPr>
              <a:t>dal 1.1.2002 </a:t>
            </a:r>
            <a:r>
              <a:rPr lang="it-IT" altLang="ja-JP" sz="2800" dirty="0" smtClean="0">
                <a:latin typeface="Arial" charset="0"/>
              </a:rPr>
              <a:t>anche per l’Italia </a:t>
            </a:r>
            <a:r>
              <a:rPr lang="it-IT" altLang="ja-JP" sz="2800" b="1" dirty="0" smtClean="0">
                <a:latin typeface="Arial" charset="0"/>
              </a:rPr>
              <a:t>finalmente </a:t>
            </a:r>
            <a:r>
              <a:rPr lang="it-IT" altLang="ja-JP" sz="2800" b="1" u="sng" dirty="0" smtClean="0">
                <a:latin typeface="Arial" charset="0"/>
              </a:rPr>
              <a:t>dal 1° gennaio 2016</a:t>
            </a:r>
            <a:r>
              <a:rPr lang="it-IT" altLang="ja-JP" sz="2800" b="1" dirty="0" smtClean="0">
                <a:latin typeface="Arial" charset="0"/>
              </a:rPr>
              <a:t>-l.101/2015</a:t>
            </a:r>
            <a:r>
              <a:rPr lang="it-IT" altLang="ja-JP" sz="2800" dirty="0" smtClean="0">
                <a:latin typeface="Arial" charset="0"/>
              </a:rPr>
              <a:t>);</a:t>
            </a:r>
            <a:endParaRPr lang="it-IT" altLang="ja-JP"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Default Them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MetaPlus-Roman"/>
        <a:ea typeface="ＭＳ Ｐゴシック"/>
        <a:cs typeface="ＭＳ Ｐゴシック"/>
      </a:majorFont>
      <a:minorFont>
        <a:latin typeface="MetaPlus-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6000"/>
          </a:lnSpc>
          <a:spcBef>
            <a:spcPct val="0"/>
          </a:spcBef>
          <a:spcAft>
            <a:spcPct val="0"/>
          </a:spcAft>
          <a:buClr>
            <a:srgbClr val="666666"/>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6000"/>
          </a:lnSpc>
          <a:spcBef>
            <a:spcPct val="0"/>
          </a:spcBef>
          <a:spcAft>
            <a:spcPct val="0"/>
          </a:spcAft>
          <a:buClr>
            <a:srgbClr val="666666"/>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MetaPlus-Roman"/>
        <a:ea typeface="ＭＳ Ｐゴシック"/>
        <a:cs typeface="ＭＳ Ｐゴシック"/>
      </a:majorFont>
      <a:minorFont>
        <a:latin typeface="MetaPlus-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6000"/>
          </a:lnSpc>
          <a:spcBef>
            <a:spcPct val="0"/>
          </a:spcBef>
          <a:spcAft>
            <a:spcPct val="0"/>
          </a:spcAft>
          <a:buClr>
            <a:srgbClr val="666666"/>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6000"/>
          </a:lnSpc>
          <a:spcBef>
            <a:spcPct val="0"/>
          </a:spcBef>
          <a:spcAft>
            <a:spcPct val="0"/>
          </a:spcAft>
          <a:buClr>
            <a:srgbClr val="666666"/>
          </a:buClr>
          <a:buSzPct val="100000"/>
          <a:buFont typeface="Arial"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964</TotalTime>
  <Words>4172</Words>
  <Application>Microsoft Macintosh PowerPoint</Application>
  <PresentationFormat>Presentazione su schermo (4:3)</PresentationFormat>
  <Paragraphs>176</Paragraphs>
  <Slides>60</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60</vt:i4>
      </vt:variant>
    </vt:vector>
  </HeadingPairs>
  <TitlesOfParts>
    <vt:vector size="68" baseType="lpstr">
      <vt:lpstr>Calibri</vt:lpstr>
      <vt:lpstr>MetaPlus-Roman</vt:lpstr>
      <vt:lpstr>ＭＳ Ｐゴシック</vt:lpstr>
      <vt:lpstr>Times New Roman</vt:lpstr>
      <vt:lpstr>Wingdings</vt:lpstr>
      <vt:lpstr>Arial</vt:lpstr>
      <vt:lpstr>Default Theme</vt:lpstr>
      <vt:lpstr>11_Tema di Office</vt:lpstr>
      <vt:lpstr>L’interesse superiore del minore nel diritto internazionale e dell’Unione europea</vt:lpstr>
      <vt:lpstr>Presentazione di PowerPoint</vt:lpstr>
      <vt:lpstr>Presentazione di PowerPoint</vt:lpstr>
      <vt:lpstr>Presentazione di PowerPoint</vt:lpstr>
      <vt:lpstr>Presentazione di PowerPoint</vt:lpstr>
      <vt:lpstr>Presentazione di PowerPoint</vt:lpstr>
      <vt:lpstr>Presentazione di PowerPoint</vt:lpstr>
      <vt:lpstr>NEL D.I.P. CI SI CHIEDE?</vt:lpstr>
      <vt:lpstr>INTERESSE DEL MINORE E DIRITTO INTERNAZIONALE PRIVATO</vt:lpstr>
      <vt:lpstr>INTERESSE DEL MINORE E DIRITTO INTERNAZIONALE PRIVATO</vt:lpstr>
      <vt:lpstr>INTERESSE DEL MINORE NEL REGOLAMENTO 2201/2003</vt:lpstr>
      <vt:lpstr>INTERESSE DEL MINORE NEL REGOLAMENTO 2201/2003</vt:lpstr>
      <vt:lpstr>APPLICAZIONE DEL PRINCIPIO</vt:lpstr>
      <vt:lpstr>APPLICAZIONE DEL PRINCIPIO</vt:lpstr>
      <vt:lpstr>INTERESSE DEL MINORE</vt:lpstr>
      <vt:lpstr>INTERESSE DEL MINORE E GIURISDIZIONE</vt:lpstr>
      <vt:lpstr>INTERESSE DEL MINORE  E GIURISDIZIONE</vt:lpstr>
      <vt:lpstr>Presentazione di PowerPoint</vt:lpstr>
      <vt:lpstr>RESIDENZA/INTERESSE DEL MINORE</vt:lpstr>
      <vt:lpstr>RESIDENZA/INTERESSE DEL MINORE</vt:lpstr>
      <vt:lpstr>RESIDENZA/INTERESSE DEL MINORE</vt:lpstr>
      <vt:lpstr>RESIDENZA ANTERIORE ALLA SOTTRAZIONE INTERNAZIONALE</vt:lpstr>
      <vt:lpstr>RESIDENZA ANTERIORE ALLA SOTTRAZIONE INTERNAZIONALE</vt:lpstr>
      <vt:lpstr>Presentazione di PowerPoint</vt:lpstr>
      <vt:lpstr>Presentazione di PowerPoint</vt:lpstr>
      <vt:lpstr>ALTRI CRITERI DI GIURISDIZIONE/INTERESSE DEL MINORE</vt:lpstr>
      <vt:lpstr>Presentazione di PowerPoint</vt:lpstr>
      <vt:lpstr>Presentazione di PowerPoint</vt:lpstr>
      <vt:lpstr>TRASFERIMENTO DI COMPETENZA/INTERESSE DEL MINORE</vt:lpstr>
      <vt:lpstr>TRASFERIMENTO DI COMPETENZA e INTERESSE DEL MINORE</vt:lpstr>
      <vt:lpstr>APPLICAZIONE: TRASFERIMENTO DI COMPETENZA</vt:lpstr>
      <vt:lpstr>INTERESSE DEL MINORE= REGOLA DI PROCEDURA?</vt:lpstr>
      <vt:lpstr>INTERESSE DEL MINORE= REGOLA DI PROCEDURA?</vt:lpstr>
      <vt:lpstr>ASPETTI PROBLEMATICI</vt:lpstr>
      <vt:lpstr>INTERESSE DEL MINORE E SOTTRAZIONE INTERNAZIONALE DI MINORI</vt:lpstr>
      <vt:lpstr>INTERESSE DEL MINORE E SOTTRAZIONE INTERNAZIONALE DI MINORI</vt:lpstr>
      <vt:lpstr>INTERESSE DEL MINORE E SOTTRAZIONE INTERNAZIONALE DI MINORI: PROBLEMA</vt:lpstr>
      <vt:lpstr>INTERESSE DEL MINORE E SOTTRAZIONE INTERNAZIONALE DI MINORI: PROBLEMA</vt:lpstr>
      <vt:lpstr>INTERESSE DEL MINORE E SOTTRAZIONE INTERNAZIONALE DI MINORI: PROBLEMA</vt:lpstr>
      <vt:lpstr>INTERESSE DEL MINORE E SOTTRAZIONE INTERNAZIONALE DI MINORI: PROBLEMA</vt:lpstr>
      <vt:lpstr>PROBLEMA DELL’AUTOMATICITA’ DEL REGOLAMENTO BRUXELLES II BIS</vt:lpstr>
      <vt:lpstr>ORIENTAMENTO DELLA CORTE EUROPEA DEI DIRITTI DELL’UOMO</vt:lpstr>
      <vt:lpstr>ORIENTAMENTO DELLA CORTE EUROPEA DEI DIRITTI DELL’UOMO</vt:lpstr>
      <vt:lpstr>ORIENTAMENTO DELLA CORTE EUROPEA DEI DIRITTI DELL’UOMO</vt:lpstr>
      <vt:lpstr>INTERESSE DEL MINORE E SOTTRAZIONE INTERNAZIONALE DI MINORI/CEDU</vt:lpstr>
      <vt:lpstr>INTERESSE DEL MINORE E SOTTRAZIONE INTERNAZIONALE DI MINORI/CEDU</vt:lpstr>
      <vt:lpstr>INTERESSE DEL MINORE E SOTTRAZIONE INTERNAZIONALE DI MINORI/CEDU</vt:lpstr>
      <vt:lpstr>INTERESSE DEL MINORE E SOTTRAZIONE INTERNAZIONALE DI MINORI/CEDU</vt:lpstr>
      <vt:lpstr>INTERESSE DEL MINORE E CIRCOLAZIONE DELLE DECISIONI</vt:lpstr>
      <vt:lpstr>INTERESSE DEL MINORE-ASCOLTO DEL MINORE</vt:lpstr>
      <vt:lpstr>INTERESSE DEL MINORE/ASCOLTO DEL MINORE</vt:lpstr>
      <vt:lpstr>INTERESSE DEL MINORE/ASCOLTO DEL MINORE</vt:lpstr>
      <vt:lpstr>INTERESSE DEL MINORE/ASCOLTO DEL MINORE</vt:lpstr>
      <vt:lpstr>ASCOLTO DEL MINORE E SOTTRAZIONE INTERNAZIONALE DI MINORI: PROBLEMA</vt:lpstr>
      <vt:lpstr>ASCOLTO DEL MINORE E SOTTRAZIONE INTERNAZIONALE DI MINORI: PROBLEMA</vt:lpstr>
      <vt:lpstr>ASCOLTO DEL MINORE E SOTTRAZIONE INTERNAZIONALE DI MINORI: PROBLEMA</vt:lpstr>
      <vt:lpstr>CONCLUSIONI</vt:lpstr>
      <vt:lpstr>CONCLUSIONI</vt:lpstr>
      <vt:lpstr>CONCLUSIONI</vt:lpstr>
      <vt:lpstr>CONCLUSIONI</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Giuseppe Sacco</cp:lastModifiedBy>
  <cp:revision>66</cp:revision>
  <cp:lastPrinted>1601-01-01T00:00:00Z</cp:lastPrinted>
  <dcterms:created xsi:type="dcterms:W3CDTF">1601-01-01T00:00:00Z</dcterms:created>
  <dcterms:modified xsi:type="dcterms:W3CDTF">2017-11-28T12:00:20Z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