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handoutMasterIdLst>
    <p:handoutMasterId r:id="rId59"/>
  </p:handoutMasterIdLst>
  <p:sldIdLst>
    <p:sldId id="257" r:id="rId2"/>
    <p:sldId id="458" r:id="rId3"/>
    <p:sldId id="459" r:id="rId4"/>
    <p:sldId id="460" r:id="rId5"/>
    <p:sldId id="461" r:id="rId6"/>
    <p:sldId id="342" r:id="rId7"/>
    <p:sldId id="444" r:id="rId8"/>
    <p:sldId id="355" r:id="rId9"/>
    <p:sldId id="381" r:id="rId10"/>
    <p:sldId id="462" r:id="rId11"/>
    <p:sldId id="463" r:id="rId12"/>
    <p:sldId id="356" r:id="rId13"/>
    <p:sldId id="382" r:id="rId14"/>
    <p:sldId id="441" r:id="rId15"/>
    <p:sldId id="442" r:id="rId16"/>
    <p:sldId id="443" r:id="rId17"/>
    <p:sldId id="343" r:id="rId18"/>
    <p:sldId id="357" r:id="rId19"/>
    <p:sldId id="358" r:id="rId20"/>
    <p:sldId id="359" r:id="rId21"/>
    <p:sldId id="360" r:id="rId22"/>
    <p:sldId id="363" r:id="rId23"/>
    <p:sldId id="445" r:id="rId24"/>
    <p:sldId id="446" r:id="rId25"/>
    <p:sldId id="447" r:id="rId26"/>
    <p:sldId id="448" r:id="rId27"/>
    <p:sldId id="449" r:id="rId28"/>
    <p:sldId id="450" r:id="rId29"/>
    <p:sldId id="451" r:id="rId30"/>
    <p:sldId id="452" r:id="rId31"/>
    <p:sldId id="453" r:id="rId32"/>
    <p:sldId id="454" r:id="rId33"/>
    <p:sldId id="419" r:id="rId34"/>
    <p:sldId id="420" r:id="rId35"/>
    <p:sldId id="455" r:id="rId36"/>
    <p:sldId id="421" r:id="rId37"/>
    <p:sldId id="456" r:id="rId38"/>
    <p:sldId id="422" r:id="rId39"/>
    <p:sldId id="423" r:id="rId40"/>
    <p:sldId id="424" r:id="rId41"/>
    <p:sldId id="425" r:id="rId42"/>
    <p:sldId id="426" r:id="rId43"/>
    <p:sldId id="427" r:id="rId44"/>
    <p:sldId id="431" r:id="rId45"/>
    <p:sldId id="433" r:id="rId46"/>
    <p:sldId id="434" r:id="rId47"/>
    <p:sldId id="428" r:id="rId48"/>
    <p:sldId id="457" r:id="rId49"/>
    <p:sldId id="429" r:id="rId50"/>
    <p:sldId id="430" r:id="rId51"/>
    <p:sldId id="435" r:id="rId52"/>
    <p:sldId id="436" r:id="rId53"/>
    <p:sldId id="437" r:id="rId54"/>
    <p:sldId id="438" r:id="rId55"/>
    <p:sldId id="439" r:id="rId56"/>
    <p:sldId id="440" r:id="rId5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1" autoAdjust="0"/>
    <p:restoredTop sz="94701"/>
  </p:normalViewPr>
  <p:slideViewPr>
    <p:cSldViewPr snapToGrid="0" snapToObjects="1">
      <p:cViewPr varScale="1">
        <p:scale>
          <a:sx n="95" d="100"/>
          <a:sy n="95" d="100"/>
        </p:scale>
        <p:origin x="159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1E69CC-A226-B943-BF9D-2E2C7B7ACEC4}" type="doc">
      <dgm:prSet loTypeId="urn:microsoft.com/office/officeart/2009/3/layout/CircleRelationship" loCatId="hierarchy" qsTypeId="urn:microsoft.com/office/officeart/2005/8/quickstyle/simple2" qsCatId="simple" csTypeId="urn:microsoft.com/office/officeart/2005/8/colors/colorful3" csCatId="colorful" phldr="1"/>
      <dgm:spPr/>
      <dgm:t>
        <a:bodyPr/>
        <a:lstStyle/>
        <a:p>
          <a:endParaRPr lang="it-IT"/>
        </a:p>
      </dgm:t>
    </dgm:pt>
    <dgm:pt modelId="{8A2D3FC2-41A7-7C4E-B04F-F33FE916D0D2}">
      <dgm:prSet phldrT="[Testo]"/>
      <dgm:spPr/>
      <dgm:t>
        <a:bodyPr/>
        <a:lstStyle/>
        <a:p>
          <a:r>
            <a:rPr lang="it-IT" dirty="0" smtClean="0"/>
            <a:t>Diritto internazionale</a:t>
          </a:r>
          <a:endParaRPr lang="it-IT" dirty="0"/>
        </a:p>
      </dgm:t>
    </dgm:pt>
    <dgm:pt modelId="{3C36D8A9-623B-E243-8682-18AD91E63F9F}" type="parTrans" cxnId="{16A24A19-2649-5E4C-BC39-AD93D11A4415}">
      <dgm:prSet/>
      <dgm:spPr/>
      <dgm:t>
        <a:bodyPr/>
        <a:lstStyle/>
        <a:p>
          <a:endParaRPr lang="it-IT"/>
        </a:p>
      </dgm:t>
    </dgm:pt>
    <dgm:pt modelId="{2D6594CD-C786-1E4F-BFB3-9AA3FABAFA68}" type="sibTrans" cxnId="{16A24A19-2649-5E4C-BC39-AD93D11A4415}">
      <dgm:prSet/>
      <dgm:spPr/>
      <dgm:t>
        <a:bodyPr/>
        <a:lstStyle/>
        <a:p>
          <a:endParaRPr lang="it-IT"/>
        </a:p>
      </dgm:t>
    </dgm:pt>
    <dgm:pt modelId="{89A6A093-107C-6C46-AC96-2E75603C0F2C}">
      <dgm:prSet phldrT="[Testo]"/>
      <dgm:spPr/>
      <dgm:t>
        <a:bodyPr/>
        <a:lstStyle/>
        <a:p>
          <a:r>
            <a:rPr lang="it-IT" dirty="0" smtClean="0"/>
            <a:t>Diritto delle organizzazioni internazionali</a:t>
          </a:r>
          <a:endParaRPr lang="it-IT" dirty="0"/>
        </a:p>
      </dgm:t>
    </dgm:pt>
    <dgm:pt modelId="{B40FCEEB-85D1-0D46-8474-5FD3032F57A3}" type="parTrans" cxnId="{B6BA6D34-5C56-F142-BA5A-46D5FD5A634C}">
      <dgm:prSet/>
      <dgm:spPr/>
      <dgm:t>
        <a:bodyPr/>
        <a:lstStyle/>
        <a:p>
          <a:endParaRPr lang="it-IT"/>
        </a:p>
      </dgm:t>
    </dgm:pt>
    <dgm:pt modelId="{3B5FE0A3-776F-BE43-A75A-F74F47E2D7BB}" type="sibTrans" cxnId="{B6BA6D34-5C56-F142-BA5A-46D5FD5A634C}">
      <dgm:prSet/>
      <dgm:spPr/>
      <dgm:t>
        <a:bodyPr/>
        <a:lstStyle/>
        <a:p>
          <a:endParaRPr lang="it-IT"/>
        </a:p>
      </dgm:t>
    </dgm:pt>
    <dgm:pt modelId="{9390F300-B390-384C-9DFA-A9175AFA640A}">
      <dgm:prSet phldrT="[Testo]"/>
      <dgm:spPr/>
      <dgm:t>
        <a:bodyPr/>
        <a:lstStyle/>
        <a:p>
          <a:r>
            <a:rPr lang="it-IT" dirty="0" smtClean="0"/>
            <a:t>Diritto del commercio internazionale</a:t>
          </a:r>
          <a:endParaRPr lang="it-IT" dirty="0"/>
        </a:p>
      </dgm:t>
    </dgm:pt>
    <dgm:pt modelId="{DE955E32-DA47-D749-9D16-13B71B781161}" type="parTrans" cxnId="{27D5FADF-D006-694C-8246-0D550F3252A1}">
      <dgm:prSet/>
      <dgm:spPr/>
      <dgm:t>
        <a:bodyPr/>
        <a:lstStyle/>
        <a:p>
          <a:endParaRPr lang="it-IT"/>
        </a:p>
      </dgm:t>
    </dgm:pt>
    <dgm:pt modelId="{C499E591-7544-BF4C-AD2C-FF9984C4B867}" type="sibTrans" cxnId="{27D5FADF-D006-694C-8246-0D550F3252A1}">
      <dgm:prSet/>
      <dgm:spPr/>
      <dgm:t>
        <a:bodyPr/>
        <a:lstStyle/>
        <a:p>
          <a:endParaRPr lang="it-IT"/>
        </a:p>
      </dgm:t>
    </dgm:pt>
    <dgm:pt modelId="{E69B006F-7EAA-AE4A-B1B4-EF6E2D18BF12}">
      <dgm:prSet phldrT="[Testo]"/>
      <dgm:spPr/>
      <dgm:t>
        <a:bodyPr/>
        <a:lstStyle/>
        <a:p>
          <a:r>
            <a:rPr lang="it-IT" dirty="0" smtClean="0"/>
            <a:t>Diritti umani</a:t>
          </a:r>
          <a:endParaRPr lang="it-IT" dirty="0"/>
        </a:p>
      </dgm:t>
    </dgm:pt>
    <dgm:pt modelId="{12F8C9F8-A63F-7C4A-82B0-63A3BBD3C3D1}" type="parTrans" cxnId="{3B78F257-E905-4447-9725-A565F7ADCB32}">
      <dgm:prSet/>
      <dgm:spPr/>
      <dgm:t>
        <a:bodyPr/>
        <a:lstStyle/>
        <a:p>
          <a:endParaRPr lang="it-IT"/>
        </a:p>
      </dgm:t>
    </dgm:pt>
    <dgm:pt modelId="{403D717F-6712-5643-A0FE-3A82A0BC9881}" type="sibTrans" cxnId="{3B78F257-E905-4447-9725-A565F7ADCB32}">
      <dgm:prSet/>
      <dgm:spPr/>
      <dgm:t>
        <a:bodyPr/>
        <a:lstStyle/>
        <a:p>
          <a:endParaRPr lang="it-IT"/>
        </a:p>
      </dgm:t>
    </dgm:pt>
    <dgm:pt modelId="{DAFDD181-B900-5F42-8661-6A2DB2C778F7}">
      <dgm:prSet phldrT="[Testo]"/>
      <dgm:spPr/>
      <dgm:t>
        <a:bodyPr/>
        <a:lstStyle/>
        <a:p>
          <a:r>
            <a:rPr lang="it-IT" dirty="0" smtClean="0"/>
            <a:t>Diritto internazionale penale</a:t>
          </a:r>
          <a:endParaRPr lang="it-IT" dirty="0"/>
        </a:p>
      </dgm:t>
    </dgm:pt>
    <dgm:pt modelId="{88C52A35-0B15-D543-9B81-F07CF218DBF5}" type="parTrans" cxnId="{4CC297AD-15A2-CD49-9C1B-110B940EEDB2}">
      <dgm:prSet/>
      <dgm:spPr/>
      <dgm:t>
        <a:bodyPr/>
        <a:lstStyle/>
        <a:p>
          <a:endParaRPr lang="it-IT"/>
        </a:p>
      </dgm:t>
    </dgm:pt>
    <dgm:pt modelId="{F0DA4783-794A-2943-954B-AA1C9B889B2C}" type="sibTrans" cxnId="{4CC297AD-15A2-CD49-9C1B-110B940EEDB2}">
      <dgm:prSet/>
      <dgm:spPr/>
      <dgm:t>
        <a:bodyPr/>
        <a:lstStyle/>
        <a:p>
          <a:endParaRPr lang="it-IT"/>
        </a:p>
      </dgm:t>
    </dgm:pt>
    <dgm:pt modelId="{4CEB271A-4B77-6B4D-A568-E608C8C78AF5}">
      <dgm:prSet phldrT="[Testo]"/>
      <dgm:spPr/>
      <dgm:t>
        <a:bodyPr/>
        <a:lstStyle/>
        <a:p>
          <a:r>
            <a:rPr lang="it-IT" dirty="0" smtClean="0"/>
            <a:t>Diritto internazionale dell’ambiente</a:t>
          </a:r>
          <a:endParaRPr lang="it-IT" dirty="0"/>
        </a:p>
      </dgm:t>
    </dgm:pt>
    <dgm:pt modelId="{A03F2239-89BE-6C4A-AE7D-D8E9AC2568F6}" type="parTrans" cxnId="{26A3F766-2824-8D46-AF48-B4B4C254AC37}">
      <dgm:prSet/>
      <dgm:spPr/>
      <dgm:t>
        <a:bodyPr/>
        <a:lstStyle/>
        <a:p>
          <a:endParaRPr lang="it-IT"/>
        </a:p>
      </dgm:t>
    </dgm:pt>
    <dgm:pt modelId="{5FDDEB44-B71D-6A49-AB92-E9DD4DFCFC95}" type="sibTrans" cxnId="{26A3F766-2824-8D46-AF48-B4B4C254AC37}">
      <dgm:prSet/>
      <dgm:spPr/>
      <dgm:t>
        <a:bodyPr/>
        <a:lstStyle/>
        <a:p>
          <a:endParaRPr lang="it-IT"/>
        </a:p>
      </dgm:t>
    </dgm:pt>
    <dgm:pt modelId="{360E4296-C150-5F4B-8483-375E3DD4B8FF}" type="pres">
      <dgm:prSet presAssocID="{5D1E69CC-A226-B943-BF9D-2E2C7B7ACEC4}" presName="Name0" presStyleCnt="0">
        <dgm:presLayoutVars>
          <dgm:chMax val="1"/>
          <dgm:chPref val="1"/>
        </dgm:presLayoutVars>
      </dgm:prSet>
      <dgm:spPr/>
      <dgm:t>
        <a:bodyPr/>
        <a:lstStyle/>
        <a:p>
          <a:endParaRPr lang="it-IT"/>
        </a:p>
      </dgm:t>
    </dgm:pt>
    <dgm:pt modelId="{7DC5D120-E593-384E-A47B-FAF498BF1D56}" type="pres">
      <dgm:prSet presAssocID="{8A2D3FC2-41A7-7C4E-B04F-F33FE916D0D2}" presName="Parent" presStyleLbl="node0" presStyleIdx="0" presStyleCnt="1">
        <dgm:presLayoutVars>
          <dgm:chMax val="5"/>
          <dgm:chPref val="5"/>
        </dgm:presLayoutVars>
      </dgm:prSet>
      <dgm:spPr/>
      <dgm:t>
        <a:bodyPr/>
        <a:lstStyle/>
        <a:p>
          <a:endParaRPr lang="it-IT"/>
        </a:p>
      </dgm:t>
    </dgm:pt>
    <dgm:pt modelId="{393CFBE2-FBD2-FF45-88FA-926772C6CDFD}" type="pres">
      <dgm:prSet presAssocID="{8A2D3FC2-41A7-7C4E-B04F-F33FE916D0D2}" presName="Accent2" presStyleLbl="node1" presStyleIdx="0" presStyleCnt="19"/>
      <dgm:spPr/>
      <dgm:t>
        <a:bodyPr/>
        <a:lstStyle/>
        <a:p>
          <a:endParaRPr lang="it-IT"/>
        </a:p>
      </dgm:t>
    </dgm:pt>
    <dgm:pt modelId="{5934AF8E-14F4-7A45-B453-CA7E54A8084A}" type="pres">
      <dgm:prSet presAssocID="{8A2D3FC2-41A7-7C4E-B04F-F33FE916D0D2}" presName="Accent3" presStyleLbl="node1" presStyleIdx="1" presStyleCnt="19"/>
      <dgm:spPr/>
      <dgm:t>
        <a:bodyPr/>
        <a:lstStyle/>
        <a:p>
          <a:endParaRPr lang="it-IT"/>
        </a:p>
      </dgm:t>
    </dgm:pt>
    <dgm:pt modelId="{8E8EE1E5-E57C-0D42-AC2D-1AAD27A10038}" type="pres">
      <dgm:prSet presAssocID="{8A2D3FC2-41A7-7C4E-B04F-F33FE916D0D2}" presName="Accent4" presStyleLbl="node1" presStyleIdx="2" presStyleCnt="19"/>
      <dgm:spPr/>
      <dgm:t>
        <a:bodyPr/>
        <a:lstStyle/>
        <a:p>
          <a:endParaRPr lang="it-IT"/>
        </a:p>
      </dgm:t>
    </dgm:pt>
    <dgm:pt modelId="{3BCC1AAC-56EA-0549-808C-656845928AAB}" type="pres">
      <dgm:prSet presAssocID="{8A2D3FC2-41A7-7C4E-B04F-F33FE916D0D2}" presName="Accent5" presStyleLbl="node1" presStyleIdx="3" presStyleCnt="19"/>
      <dgm:spPr/>
      <dgm:t>
        <a:bodyPr/>
        <a:lstStyle/>
        <a:p>
          <a:endParaRPr lang="it-IT"/>
        </a:p>
      </dgm:t>
    </dgm:pt>
    <dgm:pt modelId="{D61FBF3F-376E-7B4F-80EC-B2D4496DAE50}" type="pres">
      <dgm:prSet presAssocID="{8A2D3FC2-41A7-7C4E-B04F-F33FE916D0D2}" presName="Accent6" presStyleLbl="node1" presStyleIdx="4" presStyleCnt="19"/>
      <dgm:spPr/>
      <dgm:t>
        <a:bodyPr/>
        <a:lstStyle/>
        <a:p>
          <a:endParaRPr lang="it-IT"/>
        </a:p>
      </dgm:t>
    </dgm:pt>
    <dgm:pt modelId="{35C7A569-EAC2-6942-A460-ACD98671AF56}" type="pres">
      <dgm:prSet presAssocID="{89A6A093-107C-6C46-AC96-2E75603C0F2C}" presName="Child1" presStyleLbl="node1" presStyleIdx="5" presStyleCnt="19">
        <dgm:presLayoutVars>
          <dgm:chMax val="0"/>
          <dgm:chPref val="0"/>
        </dgm:presLayoutVars>
      </dgm:prSet>
      <dgm:spPr/>
      <dgm:t>
        <a:bodyPr/>
        <a:lstStyle/>
        <a:p>
          <a:endParaRPr lang="it-IT"/>
        </a:p>
      </dgm:t>
    </dgm:pt>
    <dgm:pt modelId="{BB3C3C02-662E-554A-B60C-067B9FB34D3D}" type="pres">
      <dgm:prSet presAssocID="{89A6A093-107C-6C46-AC96-2E75603C0F2C}" presName="Accent7" presStyleCnt="0"/>
      <dgm:spPr/>
      <dgm:t>
        <a:bodyPr/>
        <a:lstStyle/>
        <a:p>
          <a:endParaRPr lang="it-IT"/>
        </a:p>
      </dgm:t>
    </dgm:pt>
    <dgm:pt modelId="{D86FBA01-2A72-304B-AB06-55399B57CC9F}" type="pres">
      <dgm:prSet presAssocID="{89A6A093-107C-6C46-AC96-2E75603C0F2C}" presName="AccentHold1" presStyleLbl="node1" presStyleIdx="6" presStyleCnt="19"/>
      <dgm:spPr/>
      <dgm:t>
        <a:bodyPr/>
        <a:lstStyle/>
        <a:p>
          <a:endParaRPr lang="it-IT"/>
        </a:p>
      </dgm:t>
    </dgm:pt>
    <dgm:pt modelId="{FFCC4DA2-E71D-EC42-8AE6-C7ACD4F884BC}" type="pres">
      <dgm:prSet presAssocID="{89A6A093-107C-6C46-AC96-2E75603C0F2C}" presName="Accent8" presStyleCnt="0"/>
      <dgm:spPr/>
      <dgm:t>
        <a:bodyPr/>
        <a:lstStyle/>
        <a:p>
          <a:endParaRPr lang="it-IT"/>
        </a:p>
      </dgm:t>
    </dgm:pt>
    <dgm:pt modelId="{19A0ACF0-2BB4-0F43-AFEA-E7C5DF24B155}" type="pres">
      <dgm:prSet presAssocID="{89A6A093-107C-6C46-AC96-2E75603C0F2C}" presName="AccentHold2" presStyleLbl="node1" presStyleIdx="7" presStyleCnt="19"/>
      <dgm:spPr/>
      <dgm:t>
        <a:bodyPr/>
        <a:lstStyle/>
        <a:p>
          <a:endParaRPr lang="it-IT"/>
        </a:p>
      </dgm:t>
    </dgm:pt>
    <dgm:pt modelId="{3ECA4C3E-C2EB-F34E-A6FB-2DC8934B639B}" type="pres">
      <dgm:prSet presAssocID="{9390F300-B390-384C-9DFA-A9175AFA640A}" presName="Child2" presStyleLbl="node1" presStyleIdx="8" presStyleCnt="19">
        <dgm:presLayoutVars>
          <dgm:chMax val="0"/>
          <dgm:chPref val="0"/>
        </dgm:presLayoutVars>
      </dgm:prSet>
      <dgm:spPr/>
      <dgm:t>
        <a:bodyPr/>
        <a:lstStyle/>
        <a:p>
          <a:endParaRPr lang="it-IT"/>
        </a:p>
      </dgm:t>
    </dgm:pt>
    <dgm:pt modelId="{4DBA3DDD-C290-E649-B8E2-CF276395910B}" type="pres">
      <dgm:prSet presAssocID="{9390F300-B390-384C-9DFA-A9175AFA640A}" presName="Accent9" presStyleCnt="0"/>
      <dgm:spPr/>
      <dgm:t>
        <a:bodyPr/>
        <a:lstStyle/>
        <a:p>
          <a:endParaRPr lang="it-IT"/>
        </a:p>
      </dgm:t>
    </dgm:pt>
    <dgm:pt modelId="{81436EFF-B742-8444-9867-9A881984A2AE}" type="pres">
      <dgm:prSet presAssocID="{9390F300-B390-384C-9DFA-A9175AFA640A}" presName="AccentHold1" presStyleLbl="node1" presStyleIdx="9" presStyleCnt="19"/>
      <dgm:spPr/>
      <dgm:t>
        <a:bodyPr/>
        <a:lstStyle/>
        <a:p>
          <a:endParaRPr lang="it-IT"/>
        </a:p>
      </dgm:t>
    </dgm:pt>
    <dgm:pt modelId="{C469C814-D5EE-D149-8256-E8780455E145}" type="pres">
      <dgm:prSet presAssocID="{9390F300-B390-384C-9DFA-A9175AFA640A}" presName="Accent10" presStyleCnt="0"/>
      <dgm:spPr/>
      <dgm:t>
        <a:bodyPr/>
        <a:lstStyle/>
        <a:p>
          <a:endParaRPr lang="it-IT"/>
        </a:p>
      </dgm:t>
    </dgm:pt>
    <dgm:pt modelId="{16E13645-7FFF-544F-8FE9-DA1DF6C5A2D9}" type="pres">
      <dgm:prSet presAssocID="{9390F300-B390-384C-9DFA-A9175AFA640A}" presName="AccentHold2" presStyleLbl="node1" presStyleIdx="10" presStyleCnt="19"/>
      <dgm:spPr/>
      <dgm:t>
        <a:bodyPr/>
        <a:lstStyle/>
        <a:p>
          <a:endParaRPr lang="it-IT"/>
        </a:p>
      </dgm:t>
    </dgm:pt>
    <dgm:pt modelId="{2B7E147B-2E81-D647-BB23-9933C33D0748}" type="pres">
      <dgm:prSet presAssocID="{9390F300-B390-384C-9DFA-A9175AFA640A}" presName="Accent11" presStyleCnt="0"/>
      <dgm:spPr/>
      <dgm:t>
        <a:bodyPr/>
        <a:lstStyle/>
        <a:p>
          <a:endParaRPr lang="it-IT"/>
        </a:p>
      </dgm:t>
    </dgm:pt>
    <dgm:pt modelId="{F6DC87F7-C8C5-B349-B8B2-C8686B549D84}" type="pres">
      <dgm:prSet presAssocID="{9390F300-B390-384C-9DFA-A9175AFA640A}" presName="AccentHold3" presStyleLbl="node1" presStyleIdx="11" presStyleCnt="19"/>
      <dgm:spPr/>
      <dgm:t>
        <a:bodyPr/>
        <a:lstStyle/>
        <a:p>
          <a:endParaRPr lang="it-IT"/>
        </a:p>
      </dgm:t>
    </dgm:pt>
    <dgm:pt modelId="{26C5E987-A4B3-4849-BBF0-3587091F834C}" type="pres">
      <dgm:prSet presAssocID="{E69B006F-7EAA-AE4A-B1B4-EF6E2D18BF12}" presName="Child3" presStyleLbl="node1" presStyleIdx="12" presStyleCnt="19">
        <dgm:presLayoutVars>
          <dgm:chMax val="0"/>
          <dgm:chPref val="0"/>
        </dgm:presLayoutVars>
      </dgm:prSet>
      <dgm:spPr/>
      <dgm:t>
        <a:bodyPr/>
        <a:lstStyle/>
        <a:p>
          <a:endParaRPr lang="it-IT"/>
        </a:p>
      </dgm:t>
    </dgm:pt>
    <dgm:pt modelId="{4EE30736-79B9-6640-8514-5D8F3ED3733F}" type="pres">
      <dgm:prSet presAssocID="{E69B006F-7EAA-AE4A-B1B4-EF6E2D18BF12}" presName="Accent12" presStyleCnt="0"/>
      <dgm:spPr/>
      <dgm:t>
        <a:bodyPr/>
        <a:lstStyle/>
        <a:p>
          <a:endParaRPr lang="it-IT"/>
        </a:p>
      </dgm:t>
    </dgm:pt>
    <dgm:pt modelId="{6E9404E7-185C-9747-B45F-F635EBAA37BB}" type="pres">
      <dgm:prSet presAssocID="{E69B006F-7EAA-AE4A-B1B4-EF6E2D18BF12}" presName="AccentHold1" presStyleLbl="node1" presStyleIdx="13" presStyleCnt="19"/>
      <dgm:spPr/>
      <dgm:t>
        <a:bodyPr/>
        <a:lstStyle/>
        <a:p>
          <a:endParaRPr lang="it-IT"/>
        </a:p>
      </dgm:t>
    </dgm:pt>
    <dgm:pt modelId="{5CF376AC-E5C9-E348-BF0F-50BB18B21DA3}" type="pres">
      <dgm:prSet presAssocID="{DAFDD181-B900-5F42-8661-6A2DB2C778F7}" presName="Child4" presStyleLbl="node1" presStyleIdx="14" presStyleCnt="19">
        <dgm:presLayoutVars>
          <dgm:chMax val="0"/>
          <dgm:chPref val="0"/>
        </dgm:presLayoutVars>
      </dgm:prSet>
      <dgm:spPr/>
      <dgm:t>
        <a:bodyPr/>
        <a:lstStyle/>
        <a:p>
          <a:endParaRPr lang="it-IT"/>
        </a:p>
      </dgm:t>
    </dgm:pt>
    <dgm:pt modelId="{D0AAA39A-FEFD-AB47-9B66-DEED3D3CBD63}" type="pres">
      <dgm:prSet presAssocID="{DAFDD181-B900-5F42-8661-6A2DB2C778F7}" presName="Accent13" presStyleCnt="0"/>
      <dgm:spPr/>
      <dgm:t>
        <a:bodyPr/>
        <a:lstStyle/>
        <a:p>
          <a:endParaRPr lang="it-IT"/>
        </a:p>
      </dgm:t>
    </dgm:pt>
    <dgm:pt modelId="{30706D44-BFD6-7840-B158-893C0DC5DA64}" type="pres">
      <dgm:prSet presAssocID="{DAFDD181-B900-5F42-8661-6A2DB2C778F7}" presName="AccentHold1" presStyleLbl="node1" presStyleIdx="15" presStyleCnt="19"/>
      <dgm:spPr/>
      <dgm:t>
        <a:bodyPr/>
        <a:lstStyle/>
        <a:p>
          <a:endParaRPr lang="it-IT"/>
        </a:p>
      </dgm:t>
    </dgm:pt>
    <dgm:pt modelId="{5471A57E-A97F-534C-9FA5-2D304F7B18BD}" type="pres">
      <dgm:prSet presAssocID="{4CEB271A-4B77-6B4D-A568-E608C8C78AF5}" presName="Child5" presStyleLbl="node1" presStyleIdx="16" presStyleCnt="19">
        <dgm:presLayoutVars>
          <dgm:chMax val="0"/>
          <dgm:chPref val="0"/>
        </dgm:presLayoutVars>
      </dgm:prSet>
      <dgm:spPr/>
      <dgm:t>
        <a:bodyPr/>
        <a:lstStyle/>
        <a:p>
          <a:endParaRPr lang="it-IT"/>
        </a:p>
      </dgm:t>
    </dgm:pt>
    <dgm:pt modelId="{8CC1B5A5-2425-234D-AB98-AD1D32209EC4}" type="pres">
      <dgm:prSet presAssocID="{4CEB271A-4B77-6B4D-A568-E608C8C78AF5}" presName="Accent15" presStyleCnt="0"/>
      <dgm:spPr/>
      <dgm:t>
        <a:bodyPr/>
        <a:lstStyle/>
        <a:p>
          <a:endParaRPr lang="it-IT"/>
        </a:p>
      </dgm:t>
    </dgm:pt>
    <dgm:pt modelId="{8B947D97-0322-064E-A15F-07996C2F8468}" type="pres">
      <dgm:prSet presAssocID="{4CEB271A-4B77-6B4D-A568-E608C8C78AF5}" presName="AccentHold2" presStyleLbl="node1" presStyleIdx="17" presStyleCnt="19"/>
      <dgm:spPr/>
      <dgm:t>
        <a:bodyPr/>
        <a:lstStyle/>
        <a:p>
          <a:endParaRPr lang="it-IT"/>
        </a:p>
      </dgm:t>
    </dgm:pt>
    <dgm:pt modelId="{03FB51BC-5F8E-8945-B458-0421056D0E35}" type="pres">
      <dgm:prSet presAssocID="{4CEB271A-4B77-6B4D-A568-E608C8C78AF5}" presName="Accent16" presStyleCnt="0"/>
      <dgm:spPr/>
      <dgm:t>
        <a:bodyPr/>
        <a:lstStyle/>
        <a:p>
          <a:endParaRPr lang="it-IT"/>
        </a:p>
      </dgm:t>
    </dgm:pt>
    <dgm:pt modelId="{A2B2096D-414D-4D45-A34C-5ED0E3615161}" type="pres">
      <dgm:prSet presAssocID="{4CEB271A-4B77-6B4D-A568-E608C8C78AF5}" presName="AccentHold3" presStyleLbl="node1" presStyleIdx="18" presStyleCnt="19"/>
      <dgm:spPr/>
      <dgm:t>
        <a:bodyPr/>
        <a:lstStyle/>
        <a:p>
          <a:endParaRPr lang="it-IT"/>
        </a:p>
      </dgm:t>
    </dgm:pt>
  </dgm:ptLst>
  <dgm:cxnLst>
    <dgm:cxn modelId="{D6A94565-4890-9D48-97D3-421860CFF64E}" type="presOf" srcId="{9390F300-B390-384C-9DFA-A9175AFA640A}" destId="{3ECA4C3E-C2EB-F34E-A6FB-2DC8934B639B}" srcOrd="0" destOrd="0" presId="urn:microsoft.com/office/officeart/2009/3/layout/CircleRelationship"/>
    <dgm:cxn modelId="{27D5FADF-D006-694C-8246-0D550F3252A1}" srcId="{8A2D3FC2-41A7-7C4E-B04F-F33FE916D0D2}" destId="{9390F300-B390-384C-9DFA-A9175AFA640A}" srcOrd="1" destOrd="0" parTransId="{DE955E32-DA47-D749-9D16-13B71B781161}" sibTransId="{C499E591-7544-BF4C-AD2C-FF9984C4B867}"/>
    <dgm:cxn modelId="{16A24A19-2649-5E4C-BC39-AD93D11A4415}" srcId="{5D1E69CC-A226-B943-BF9D-2E2C7B7ACEC4}" destId="{8A2D3FC2-41A7-7C4E-B04F-F33FE916D0D2}" srcOrd="0" destOrd="0" parTransId="{3C36D8A9-623B-E243-8682-18AD91E63F9F}" sibTransId="{2D6594CD-C786-1E4F-BFB3-9AA3FABAFA68}"/>
    <dgm:cxn modelId="{8C5450B0-9C55-C640-87C9-A900D7528EBC}" type="presOf" srcId="{8A2D3FC2-41A7-7C4E-B04F-F33FE916D0D2}" destId="{7DC5D120-E593-384E-A47B-FAF498BF1D56}" srcOrd="0" destOrd="0" presId="urn:microsoft.com/office/officeart/2009/3/layout/CircleRelationship"/>
    <dgm:cxn modelId="{72E69402-58D3-6144-827D-7A53C4E4C16B}" type="presOf" srcId="{E69B006F-7EAA-AE4A-B1B4-EF6E2D18BF12}" destId="{26C5E987-A4B3-4849-BBF0-3587091F834C}" srcOrd="0" destOrd="0" presId="urn:microsoft.com/office/officeart/2009/3/layout/CircleRelationship"/>
    <dgm:cxn modelId="{CF7592A8-C9AC-4343-960D-BDE71A399217}" type="presOf" srcId="{4CEB271A-4B77-6B4D-A568-E608C8C78AF5}" destId="{5471A57E-A97F-534C-9FA5-2D304F7B18BD}" srcOrd="0" destOrd="0" presId="urn:microsoft.com/office/officeart/2009/3/layout/CircleRelationship"/>
    <dgm:cxn modelId="{B6BA6D34-5C56-F142-BA5A-46D5FD5A634C}" srcId="{8A2D3FC2-41A7-7C4E-B04F-F33FE916D0D2}" destId="{89A6A093-107C-6C46-AC96-2E75603C0F2C}" srcOrd="0" destOrd="0" parTransId="{B40FCEEB-85D1-0D46-8474-5FD3032F57A3}" sibTransId="{3B5FE0A3-776F-BE43-A75A-F74F47E2D7BB}"/>
    <dgm:cxn modelId="{2DE29073-1C8C-D34B-845D-37CA3341DDCA}" type="presOf" srcId="{5D1E69CC-A226-B943-BF9D-2E2C7B7ACEC4}" destId="{360E4296-C150-5F4B-8483-375E3DD4B8FF}" srcOrd="0" destOrd="0" presId="urn:microsoft.com/office/officeart/2009/3/layout/CircleRelationship"/>
    <dgm:cxn modelId="{001DB23A-BEEC-A24E-A127-9CB4FABC0246}" type="presOf" srcId="{89A6A093-107C-6C46-AC96-2E75603C0F2C}" destId="{35C7A569-EAC2-6942-A460-ACD98671AF56}" srcOrd="0" destOrd="0" presId="urn:microsoft.com/office/officeart/2009/3/layout/CircleRelationship"/>
    <dgm:cxn modelId="{4CC297AD-15A2-CD49-9C1B-110B940EEDB2}" srcId="{8A2D3FC2-41A7-7C4E-B04F-F33FE916D0D2}" destId="{DAFDD181-B900-5F42-8661-6A2DB2C778F7}" srcOrd="3" destOrd="0" parTransId="{88C52A35-0B15-D543-9B81-F07CF218DBF5}" sibTransId="{F0DA4783-794A-2943-954B-AA1C9B889B2C}"/>
    <dgm:cxn modelId="{3760F066-2EEF-FF43-9F52-F86C1085CB7E}" type="presOf" srcId="{DAFDD181-B900-5F42-8661-6A2DB2C778F7}" destId="{5CF376AC-E5C9-E348-BF0F-50BB18B21DA3}" srcOrd="0" destOrd="0" presId="urn:microsoft.com/office/officeart/2009/3/layout/CircleRelationship"/>
    <dgm:cxn modelId="{3B78F257-E905-4447-9725-A565F7ADCB32}" srcId="{8A2D3FC2-41A7-7C4E-B04F-F33FE916D0D2}" destId="{E69B006F-7EAA-AE4A-B1B4-EF6E2D18BF12}" srcOrd="2" destOrd="0" parTransId="{12F8C9F8-A63F-7C4A-82B0-63A3BBD3C3D1}" sibTransId="{403D717F-6712-5643-A0FE-3A82A0BC9881}"/>
    <dgm:cxn modelId="{26A3F766-2824-8D46-AF48-B4B4C254AC37}" srcId="{8A2D3FC2-41A7-7C4E-B04F-F33FE916D0D2}" destId="{4CEB271A-4B77-6B4D-A568-E608C8C78AF5}" srcOrd="4" destOrd="0" parTransId="{A03F2239-89BE-6C4A-AE7D-D8E9AC2568F6}" sibTransId="{5FDDEB44-B71D-6A49-AB92-E9DD4DFCFC95}"/>
    <dgm:cxn modelId="{398E6118-CCD4-0143-BFB0-C2C8DA5B57A1}" type="presParOf" srcId="{360E4296-C150-5F4B-8483-375E3DD4B8FF}" destId="{7DC5D120-E593-384E-A47B-FAF498BF1D56}" srcOrd="0" destOrd="0" presId="urn:microsoft.com/office/officeart/2009/3/layout/CircleRelationship"/>
    <dgm:cxn modelId="{FF5BA464-A807-DB43-B69D-699FB8B8B2D2}" type="presParOf" srcId="{360E4296-C150-5F4B-8483-375E3DD4B8FF}" destId="{393CFBE2-FBD2-FF45-88FA-926772C6CDFD}" srcOrd="1" destOrd="0" presId="urn:microsoft.com/office/officeart/2009/3/layout/CircleRelationship"/>
    <dgm:cxn modelId="{9BF29AF8-689E-3D4E-8AF3-77AF0CB8D8EF}" type="presParOf" srcId="{360E4296-C150-5F4B-8483-375E3DD4B8FF}" destId="{5934AF8E-14F4-7A45-B453-CA7E54A8084A}" srcOrd="2" destOrd="0" presId="urn:microsoft.com/office/officeart/2009/3/layout/CircleRelationship"/>
    <dgm:cxn modelId="{34CB003F-4BE6-234C-AD45-11787D7E33E2}" type="presParOf" srcId="{360E4296-C150-5F4B-8483-375E3DD4B8FF}" destId="{8E8EE1E5-E57C-0D42-AC2D-1AAD27A10038}" srcOrd="3" destOrd="0" presId="urn:microsoft.com/office/officeart/2009/3/layout/CircleRelationship"/>
    <dgm:cxn modelId="{C4D39281-BDE8-6840-A00B-8F3E27092902}" type="presParOf" srcId="{360E4296-C150-5F4B-8483-375E3DD4B8FF}" destId="{3BCC1AAC-56EA-0549-808C-656845928AAB}" srcOrd="4" destOrd="0" presId="urn:microsoft.com/office/officeart/2009/3/layout/CircleRelationship"/>
    <dgm:cxn modelId="{67B46B0E-5B2D-904C-BEC9-D181D37FEEFE}" type="presParOf" srcId="{360E4296-C150-5F4B-8483-375E3DD4B8FF}" destId="{D61FBF3F-376E-7B4F-80EC-B2D4496DAE50}" srcOrd="5" destOrd="0" presId="urn:microsoft.com/office/officeart/2009/3/layout/CircleRelationship"/>
    <dgm:cxn modelId="{CA06BEE8-33E6-C446-A214-51D8344D368C}" type="presParOf" srcId="{360E4296-C150-5F4B-8483-375E3DD4B8FF}" destId="{35C7A569-EAC2-6942-A460-ACD98671AF56}" srcOrd="6" destOrd="0" presId="urn:microsoft.com/office/officeart/2009/3/layout/CircleRelationship"/>
    <dgm:cxn modelId="{AB6339E3-0D89-874F-84A5-4F188BFBDE8A}" type="presParOf" srcId="{360E4296-C150-5F4B-8483-375E3DD4B8FF}" destId="{BB3C3C02-662E-554A-B60C-067B9FB34D3D}" srcOrd="7" destOrd="0" presId="urn:microsoft.com/office/officeart/2009/3/layout/CircleRelationship"/>
    <dgm:cxn modelId="{903D9532-54A3-4049-972F-C62B24C0AE17}" type="presParOf" srcId="{BB3C3C02-662E-554A-B60C-067B9FB34D3D}" destId="{D86FBA01-2A72-304B-AB06-55399B57CC9F}" srcOrd="0" destOrd="0" presId="urn:microsoft.com/office/officeart/2009/3/layout/CircleRelationship"/>
    <dgm:cxn modelId="{3D8A9573-3385-BA4E-A6A9-30B8BB6F7044}" type="presParOf" srcId="{360E4296-C150-5F4B-8483-375E3DD4B8FF}" destId="{FFCC4DA2-E71D-EC42-8AE6-C7ACD4F884BC}" srcOrd="8" destOrd="0" presId="urn:microsoft.com/office/officeart/2009/3/layout/CircleRelationship"/>
    <dgm:cxn modelId="{5A2AE578-7B6C-F843-8D4F-E2A5AB443ECE}" type="presParOf" srcId="{FFCC4DA2-E71D-EC42-8AE6-C7ACD4F884BC}" destId="{19A0ACF0-2BB4-0F43-AFEA-E7C5DF24B155}" srcOrd="0" destOrd="0" presId="urn:microsoft.com/office/officeart/2009/3/layout/CircleRelationship"/>
    <dgm:cxn modelId="{C36FA517-2E98-C545-91DA-F8DCD4439CED}" type="presParOf" srcId="{360E4296-C150-5F4B-8483-375E3DD4B8FF}" destId="{3ECA4C3E-C2EB-F34E-A6FB-2DC8934B639B}" srcOrd="9" destOrd="0" presId="urn:microsoft.com/office/officeart/2009/3/layout/CircleRelationship"/>
    <dgm:cxn modelId="{7D21A53B-15CB-1845-91E8-3AFF9B2ECC0D}" type="presParOf" srcId="{360E4296-C150-5F4B-8483-375E3DD4B8FF}" destId="{4DBA3DDD-C290-E649-B8E2-CF276395910B}" srcOrd="10" destOrd="0" presId="urn:microsoft.com/office/officeart/2009/3/layout/CircleRelationship"/>
    <dgm:cxn modelId="{653A33F0-8CD0-9A4D-B763-F924C3BF49E4}" type="presParOf" srcId="{4DBA3DDD-C290-E649-B8E2-CF276395910B}" destId="{81436EFF-B742-8444-9867-9A881984A2AE}" srcOrd="0" destOrd="0" presId="urn:microsoft.com/office/officeart/2009/3/layout/CircleRelationship"/>
    <dgm:cxn modelId="{FB64AAFE-4475-A441-9240-9CD731FF0A40}" type="presParOf" srcId="{360E4296-C150-5F4B-8483-375E3DD4B8FF}" destId="{C469C814-D5EE-D149-8256-E8780455E145}" srcOrd="11" destOrd="0" presId="urn:microsoft.com/office/officeart/2009/3/layout/CircleRelationship"/>
    <dgm:cxn modelId="{23B579D1-98CE-9A4C-BF74-E41E71DBBB58}" type="presParOf" srcId="{C469C814-D5EE-D149-8256-E8780455E145}" destId="{16E13645-7FFF-544F-8FE9-DA1DF6C5A2D9}" srcOrd="0" destOrd="0" presId="urn:microsoft.com/office/officeart/2009/3/layout/CircleRelationship"/>
    <dgm:cxn modelId="{7A86B72F-D27B-2A41-9F3A-947C39547E64}" type="presParOf" srcId="{360E4296-C150-5F4B-8483-375E3DD4B8FF}" destId="{2B7E147B-2E81-D647-BB23-9933C33D0748}" srcOrd="12" destOrd="0" presId="urn:microsoft.com/office/officeart/2009/3/layout/CircleRelationship"/>
    <dgm:cxn modelId="{D59C1D78-BBA8-864E-BB4D-6FD5EEC91A07}" type="presParOf" srcId="{2B7E147B-2E81-D647-BB23-9933C33D0748}" destId="{F6DC87F7-C8C5-B349-B8B2-C8686B549D84}" srcOrd="0" destOrd="0" presId="urn:microsoft.com/office/officeart/2009/3/layout/CircleRelationship"/>
    <dgm:cxn modelId="{1B6B86EE-AE56-B24B-8861-C08AE9430947}" type="presParOf" srcId="{360E4296-C150-5F4B-8483-375E3DD4B8FF}" destId="{26C5E987-A4B3-4849-BBF0-3587091F834C}" srcOrd="13" destOrd="0" presId="urn:microsoft.com/office/officeart/2009/3/layout/CircleRelationship"/>
    <dgm:cxn modelId="{F12F9A98-67B9-754B-A1A2-93A1B3D23D4B}" type="presParOf" srcId="{360E4296-C150-5F4B-8483-375E3DD4B8FF}" destId="{4EE30736-79B9-6640-8514-5D8F3ED3733F}" srcOrd="14" destOrd="0" presId="urn:microsoft.com/office/officeart/2009/3/layout/CircleRelationship"/>
    <dgm:cxn modelId="{A375F33A-BA4A-824B-A698-65469082377C}" type="presParOf" srcId="{4EE30736-79B9-6640-8514-5D8F3ED3733F}" destId="{6E9404E7-185C-9747-B45F-F635EBAA37BB}" srcOrd="0" destOrd="0" presId="urn:microsoft.com/office/officeart/2009/3/layout/CircleRelationship"/>
    <dgm:cxn modelId="{B8664636-C49F-5D40-A64C-6F7019E56E5F}" type="presParOf" srcId="{360E4296-C150-5F4B-8483-375E3DD4B8FF}" destId="{5CF376AC-E5C9-E348-BF0F-50BB18B21DA3}" srcOrd="15" destOrd="0" presId="urn:microsoft.com/office/officeart/2009/3/layout/CircleRelationship"/>
    <dgm:cxn modelId="{29CCD807-ACDF-5D48-8E22-12F2B553DB9B}" type="presParOf" srcId="{360E4296-C150-5F4B-8483-375E3DD4B8FF}" destId="{D0AAA39A-FEFD-AB47-9B66-DEED3D3CBD63}" srcOrd="16" destOrd="0" presId="urn:microsoft.com/office/officeart/2009/3/layout/CircleRelationship"/>
    <dgm:cxn modelId="{86DE2145-FEFE-F346-B401-3E1CA3921304}" type="presParOf" srcId="{D0AAA39A-FEFD-AB47-9B66-DEED3D3CBD63}" destId="{30706D44-BFD6-7840-B158-893C0DC5DA64}" srcOrd="0" destOrd="0" presId="urn:microsoft.com/office/officeart/2009/3/layout/CircleRelationship"/>
    <dgm:cxn modelId="{59DC59B8-8901-5140-AF2D-100B84EC847F}" type="presParOf" srcId="{360E4296-C150-5F4B-8483-375E3DD4B8FF}" destId="{5471A57E-A97F-534C-9FA5-2D304F7B18BD}" srcOrd="17" destOrd="0" presId="urn:microsoft.com/office/officeart/2009/3/layout/CircleRelationship"/>
    <dgm:cxn modelId="{5EC63115-D149-5140-AC11-E87087D25E86}" type="presParOf" srcId="{360E4296-C150-5F4B-8483-375E3DD4B8FF}" destId="{8CC1B5A5-2425-234D-AB98-AD1D32209EC4}" srcOrd="18" destOrd="0" presId="urn:microsoft.com/office/officeart/2009/3/layout/CircleRelationship"/>
    <dgm:cxn modelId="{84A2BC68-B6CE-BD43-8A04-5A8F75675EBC}" type="presParOf" srcId="{8CC1B5A5-2425-234D-AB98-AD1D32209EC4}" destId="{8B947D97-0322-064E-A15F-07996C2F8468}" srcOrd="0" destOrd="0" presId="urn:microsoft.com/office/officeart/2009/3/layout/CircleRelationship"/>
    <dgm:cxn modelId="{AE012B88-7A61-7B48-A11A-CE10E17F3ADF}" type="presParOf" srcId="{360E4296-C150-5F4B-8483-375E3DD4B8FF}" destId="{03FB51BC-5F8E-8945-B458-0421056D0E35}" srcOrd="19" destOrd="0" presId="urn:microsoft.com/office/officeart/2009/3/layout/CircleRelationship"/>
    <dgm:cxn modelId="{537E4C04-BC6B-084D-BA67-2A661FD9A96B}" type="presParOf" srcId="{03FB51BC-5F8E-8945-B458-0421056D0E35}" destId="{A2B2096D-414D-4D45-A34C-5ED0E3615161}"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7ADFBC-46BA-454B-8271-37EA05594427}"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it-IT"/>
        </a:p>
      </dgm:t>
    </dgm:pt>
    <dgm:pt modelId="{C33FE68A-3812-1A42-ABC6-DD9FB874C27E}">
      <dgm:prSet>
        <dgm:style>
          <a:lnRef idx="1">
            <a:schemeClr val="accent1"/>
          </a:lnRef>
          <a:fillRef idx="2">
            <a:schemeClr val="accent1"/>
          </a:fillRef>
          <a:effectRef idx="1">
            <a:schemeClr val="accent1"/>
          </a:effectRef>
          <a:fontRef idx="minor">
            <a:schemeClr val="dk1"/>
          </a:fontRef>
        </dgm:style>
      </dgm:prSet>
      <dgm:spPr/>
      <dgm:t>
        <a:bodyPr/>
        <a:lstStyle/>
        <a:p>
          <a:pPr rtl="0"/>
          <a:r>
            <a:rPr lang="it-IT" dirty="0" smtClean="0"/>
            <a:t>DIRITTO INTERNAZIONALE </a:t>
          </a:r>
          <a:endParaRPr lang="it-IT" dirty="0"/>
        </a:p>
      </dgm:t>
    </dgm:pt>
    <dgm:pt modelId="{C8CFD7DA-F498-FF41-B800-E545730D69A2}" type="parTrans" cxnId="{A67DF316-5ECC-B14A-8926-E5C12D06C065}">
      <dgm:prSet/>
      <dgm:spPr/>
      <dgm:t>
        <a:bodyPr/>
        <a:lstStyle/>
        <a:p>
          <a:endParaRPr lang="it-IT"/>
        </a:p>
      </dgm:t>
    </dgm:pt>
    <dgm:pt modelId="{45E73DB6-9B96-E94A-A03C-F9C1819DE02F}" type="sibTrans" cxnId="{A67DF316-5ECC-B14A-8926-E5C12D06C065}">
      <dgm:prSet/>
      <dgm:spPr/>
      <dgm:t>
        <a:bodyPr/>
        <a:lstStyle/>
        <a:p>
          <a:endParaRPr lang="it-IT"/>
        </a:p>
      </dgm:t>
    </dgm:pt>
    <dgm:pt modelId="{B56FEE42-A9E5-AA45-9428-3DDBE501C13D}">
      <dgm:prSet>
        <dgm:style>
          <a:lnRef idx="1">
            <a:schemeClr val="accent1"/>
          </a:lnRef>
          <a:fillRef idx="3">
            <a:schemeClr val="accent1"/>
          </a:fillRef>
          <a:effectRef idx="2">
            <a:schemeClr val="accent1"/>
          </a:effectRef>
          <a:fontRef idx="minor">
            <a:schemeClr val="lt1"/>
          </a:fontRef>
        </dgm:style>
      </dgm:prSet>
      <dgm:spPr/>
      <dgm:t>
        <a:bodyPr/>
        <a:lstStyle/>
        <a:p>
          <a:pPr rtl="0"/>
          <a:r>
            <a:rPr lang="it-IT" dirty="0" smtClean="0"/>
            <a:t>Diritto internazionale pubblico</a:t>
          </a:r>
          <a:endParaRPr lang="it-IT" dirty="0"/>
        </a:p>
      </dgm:t>
    </dgm:pt>
    <dgm:pt modelId="{76C166B0-E5EA-6647-B9C0-EDFA4735F0AF}" type="parTrans" cxnId="{64FC5BE7-CF27-284F-A07D-B62D226464FB}">
      <dgm:prSet/>
      <dgm:spPr/>
      <dgm:t>
        <a:bodyPr/>
        <a:lstStyle/>
        <a:p>
          <a:endParaRPr lang="it-IT"/>
        </a:p>
      </dgm:t>
    </dgm:pt>
    <dgm:pt modelId="{B00E4866-604A-4445-B0EC-791B17182B5A}" type="sibTrans" cxnId="{64FC5BE7-CF27-284F-A07D-B62D226464FB}">
      <dgm:prSet/>
      <dgm:spPr/>
      <dgm:t>
        <a:bodyPr/>
        <a:lstStyle/>
        <a:p>
          <a:endParaRPr lang="it-IT"/>
        </a:p>
      </dgm:t>
    </dgm:pt>
    <dgm:pt modelId="{268E2B47-225A-C941-9D79-AA5C8094BEE8}">
      <dgm:prSet>
        <dgm:style>
          <a:lnRef idx="1">
            <a:schemeClr val="accent4"/>
          </a:lnRef>
          <a:fillRef idx="3">
            <a:schemeClr val="accent4"/>
          </a:fillRef>
          <a:effectRef idx="2">
            <a:schemeClr val="accent4"/>
          </a:effectRef>
          <a:fontRef idx="minor">
            <a:schemeClr val="lt1"/>
          </a:fontRef>
        </dgm:style>
      </dgm:prSet>
      <dgm:spPr/>
      <dgm:t>
        <a:bodyPr/>
        <a:lstStyle/>
        <a:p>
          <a:pPr rtl="0"/>
          <a:r>
            <a:rPr lang="it-IT" dirty="0" smtClean="0"/>
            <a:t>Diritto internazionale privato</a:t>
          </a:r>
          <a:endParaRPr lang="it-IT" dirty="0"/>
        </a:p>
      </dgm:t>
    </dgm:pt>
    <dgm:pt modelId="{BB1502DD-122E-E748-99B7-D281FC4688DF}" type="parTrans" cxnId="{1CB2FEE8-2515-FE40-83C6-F2D2FBF8C7FA}">
      <dgm:prSet/>
      <dgm:spPr/>
      <dgm:t>
        <a:bodyPr/>
        <a:lstStyle/>
        <a:p>
          <a:endParaRPr lang="it-IT"/>
        </a:p>
      </dgm:t>
    </dgm:pt>
    <dgm:pt modelId="{1EC8D205-2188-FF44-8FD3-60DD72D02C14}" type="sibTrans" cxnId="{1CB2FEE8-2515-FE40-83C6-F2D2FBF8C7FA}">
      <dgm:prSet/>
      <dgm:spPr/>
      <dgm:t>
        <a:bodyPr/>
        <a:lstStyle/>
        <a:p>
          <a:endParaRPr lang="it-IT"/>
        </a:p>
      </dgm:t>
    </dgm:pt>
    <dgm:pt modelId="{0FD6DD02-BF55-AF45-8AB3-116ABFFA35C8}">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it-IT" dirty="0" smtClean="0"/>
            <a:t>Diritto delle Organizzazioni internazionali</a:t>
          </a:r>
          <a:endParaRPr lang="it-IT" dirty="0"/>
        </a:p>
      </dgm:t>
    </dgm:pt>
    <dgm:pt modelId="{9610146C-BD0C-CE49-9628-532E1ABC489D}" type="parTrans" cxnId="{B74D3AC9-9CA8-384F-A395-3B2B8FB5A157}">
      <dgm:prSet/>
      <dgm:spPr/>
      <dgm:t>
        <a:bodyPr/>
        <a:lstStyle/>
        <a:p>
          <a:endParaRPr lang="it-IT"/>
        </a:p>
      </dgm:t>
    </dgm:pt>
    <dgm:pt modelId="{61ED5CFD-D07A-6E4C-AFE6-9E8DF424DD55}" type="sibTrans" cxnId="{B74D3AC9-9CA8-384F-A395-3B2B8FB5A157}">
      <dgm:prSet/>
      <dgm:spPr/>
      <dgm:t>
        <a:bodyPr/>
        <a:lstStyle/>
        <a:p>
          <a:endParaRPr lang="it-IT"/>
        </a:p>
      </dgm:t>
    </dgm:pt>
    <dgm:pt modelId="{CC5B39E7-E974-CD4A-B2CA-CB984FF0C5F1}">
      <dgm:prSet>
        <dgm:style>
          <a:lnRef idx="2">
            <a:schemeClr val="accent3">
              <a:shade val="50000"/>
            </a:schemeClr>
          </a:lnRef>
          <a:fillRef idx="1">
            <a:schemeClr val="accent3"/>
          </a:fillRef>
          <a:effectRef idx="0">
            <a:schemeClr val="accent3"/>
          </a:effectRef>
          <a:fontRef idx="minor">
            <a:schemeClr val="lt1"/>
          </a:fontRef>
        </dgm:style>
      </dgm:prSet>
      <dgm:spPr/>
      <dgm:t>
        <a:bodyPr/>
        <a:lstStyle/>
        <a:p>
          <a:pPr rtl="0"/>
          <a:r>
            <a:rPr lang="it-IT" dirty="0" smtClean="0"/>
            <a:t>Diritto dell’Unione europea</a:t>
          </a:r>
          <a:endParaRPr lang="it-IT" dirty="0"/>
        </a:p>
      </dgm:t>
    </dgm:pt>
    <dgm:pt modelId="{D9A0370A-664A-F64C-BCA6-69DACCB1544A}" type="parTrans" cxnId="{AB4A6484-AA19-5F4B-98B0-846FDB4DCE37}">
      <dgm:prSet/>
      <dgm:spPr/>
      <dgm:t>
        <a:bodyPr/>
        <a:lstStyle/>
        <a:p>
          <a:endParaRPr lang="it-IT"/>
        </a:p>
      </dgm:t>
    </dgm:pt>
    <dgm:pt modelId="{46AA7823-D8E4-D245-8E82-E01C23BFA509}" type="sibTrans" cxnId="{AB4A6484-AA19-5F4B-98B0-846FDB4DCE37}">
      <dgm:prSet/>
      <dgm:spPr/>
      <dgm:t>
        <a:bodyPr/>
        <a:lstStyle/>
        <a:p>
          <a:endParaRPr lang="it-IT"/>
        </a:p>
      </dgm:t>
    </dgm:pt>
    <dgm:pt modelId="{70B555C6-899B-604A-AA1F-83D6E478555D}" type="pres">
      <dgm:prSet presAssocID="{5F7ADFBC-46BA-454B-8271-37EA05594427}" presName="hierChild1" presStyleCnt="0">
        <dgm:presLayoutVars>
          <dgm:chPref val="1"/>
          <dgm:dir/>
          <dgm:animOne val="branch"/>
          <dgm:animLvl val="lvl"/>
          <dgm:resizeHandles/>
        </dgm:presLayoutVars>
      </dgm:prSet>
      <dgm:spPr/>
      <dgm:t>
        <a:bodyPr/>
        <a:lstStyle/>
        <a:p>
          <a:endParaRPr lang="it-IT"/>
        </a:p>
      </dgm:t>
    </dgm:pt>
    <dgm:pt modelId="{64FF3F22-CE0C-054F-8BA9-F486ACA59EE5}" type="pres">
      <dgm:prSet presAssocID="{C33FE68A-3812-1A42-ABC6-DD9FB874C27E}" presName="hierRoot1" presStyleCnt="0"/>
      <dgm:spPr/>
      <dgm:t>
        <a:bodyPr/>
        <a:lstStyle/>
        <a:p>
          <a:endParaRPr lang="it-IT"/>
        </a:p>
      </dgm:t>
    </dgm:pt>
    <dgm:pt modelId="{CAC9E65E-4346-5E4A-977B-9744D90E6DD3}" type="pres">
      <dgm:prSet presAssocID="{C33FE68A-3812-1A42-ABC6-DD9FB874C27E}" presName="composite" presStyleCnt="0"/>
      <dgm:spPr/>
      <dgm:t>
        <a:bodyPr/>
        <a:lstStyle/>
        <a:p>
          <a:endParaRPr lang="it-IT"/>
        </a:p>
      </dgm:t>
    </dgm:pt>
    <dgm:pt modelId="{35A595C0-4DAE-7D4D-A932-98EAD1AA58AC}" type="pres">
      <dgm:prSet presAssocID="{C33FE68A-3812-1A42-ABC6-DD9FB874C27E}" presName="background" presStyleLbl="node0" presStyleIdx="0" presStyleCnt="1"/>
      <dgm:spPr/>
      <dgm:t>
        <a:bodyPr/>
        <a:lstStyle/>
        <a:p>
          <a:endParaRPr lang="it-IT"/>
        </a:p>
      </dgm:t>
    </dgm:pt>
    <dgm:pt modelId="{56EF15AB-70DF-AB46-92F6-BFAD75C0E209}" type="pres">
      <dgm:prSet presAssocID="{C33FE68A-3812-1A42-ABC6-DD9FB874C27E}" presName="text" presStyleLbl="fgAcc0" presStyleIdx="0" presStyleCnt="1">
        <dgm:presLayoutVars>
          <dgm:chPref val="3"/>
        </dgm:presLayoutVars>
      </dgm:prSet>
      <dgm:spPr/>
      <dgm:t>
        <a:bodyPr/>
        <a:lstStyle/>
        <a:p>
          <a:endParaRPr lang="it-IT"/>
        </a:p>
      </dgm:t>
    </dgm:pt>
    <dgm:pt modelId="{3D0C3864-9E68-314E-8CDB-17C1245D8482}" type="pres">
      <dgm:prSet presAssocID="{C33FE68A-3812-1A42-ABC6-DD9FB874C27E}" presName="hierChild2" presStyleCnt="0"/>
      <dgm:spPr/>
      <dgm:t>
        <a:bodyPr/>
        <a:lstStyle/>
        <a:p>
          <a:endParaRPr lang="it-IT"/>
        </a:p>
      </dgm:t>
    </dgm:pt>
    <dgm:pt modelId="{A0C1A49D-29EF-CE4A-8C29-902E45BDC4F6}" type="pres">
      <dgm:prSet presAssocID="{76C166B0-E5EA-6647-B9C0-EDFA4735F0AF}" presName="Name10" presStyleLbl="parChTrans1D2" presStyleIdx="0" presStyleCnt="3"/>
      <dgm:spPr/>
      <dgm:t>
        <a:bodyPr/>
        <a:lstStyle/>
        <a:p>
          <a:endParaRPr lang="it-IT"/>
        </a:p>
      </dgm:t>
    </dgm:pt>
    <dgm:pt modelId="{4095E114-99EE-CC45-A192-0C74B9F564C5}" type="pres">
      <dgm:prSet presAssocID="{B56FEE42-A9E5-AA45-9428-3DDBE501C13D}" presName="hierRoot2" presStyleCnt="0"/>
      <dgm:spPr/>
      <dgm:t>
        <a:bodyPr/>
        <a:lstStyle/>
        <a:p>
          <a:endParaRPr lang="it-IT"/>
        </a:p>
      </dgm:t>
    </dgm:pt>
    <dgm:pt modelId="{44CBDD19-C76E-9D46-96E5-41292F93EDC9}" type="pres">
      <dgm:prSet presAssocID="{B56FEE42-A9E5-AA45-9428-3DDBE501C13D}" presName="composite2" presStyleCnt="0"/>
      <dgm:spPr/>
      <dgm:t>
        <a:bodyPr/>
        <a:lstStyle/>
        <a:p>
          <a:endParaRPr lang="it-IT"/>
        </a:p>
      </dgm:t>
    </dgm:pt>
    <dgm:pt modelId="{D86C9062-1FED-C748-B299-69E692509D4E}" type="pres">
      <dgm:prSet presAssocID="{B56FEE42-A9E5-AA45-9428-3DDBE501C13D}" presName="background2" presStyleLbl="node2" presStyleIdx="0" presStyleCnt="3"/>
      <dgm:spPr/>
      <dgm:t>
        <a:bodyPr/>
        <a:lstStyle/>
        <a:p>
          <a:endParaRPr lang="it-IT"/>
        </a:p>
      </dgm:t>
    </dgm:pt>
    <dgm:pt modelId="{095F2B3E-B4F2-0243-BE17-44B677119EA0}" type="pres">
      <dgm:prSet presAssocID="{B56FEE42-A9E5-AA45-9428-3DDBE501C13D}" presName="text2" presStyleLbl="fgAcc2" presStyleIdx="0" presStyleCnt="3">
        <dgm:presLayoutVars>
          <dgm:chPref val="3"/>
        </dgm:presLayoutVars>
      </dgm:prSet>
      <dgm:spPr/>
      <dgm:t>
        <a:bodyPr/>
        <a:lstStyle/>
        <a:p>
          <a:endParaRPr lang="it-IT"/>
        </a:p>
      </dgm:t>
    </dgm:pt>
    <dgm:pt modelId="{57CD6E76-E8C7-5A47-AF37-459DB17AD4BA}" type="pres">
      <dgm:prSet presAssocID="{B56FEE42-A9E5-AA45-9428-3DDBE501C13D}" presName="hierChild3" presStyleCnt="0"/>
      <dgm:spPr/>
      <dgm:t>
        <a:bodyPr/>
        <a:lstStyle/>
        <a:p>
          <a:endParaRPr lang="it-IT"/>
        </a:p>
      </dgm:t>
    </dgm:pt>
    <dgm:pt modelId="{520B266C-EE58-874F-8B4A-BB1874632806}" type="pres">
      <dgm:prSet presAssocID="{BB1502DD-122E-E748-99B7-D281FC4688DF}" presName="Name10" presStyleLbl="parChTrans1D2" presStyleIdx="1" presStyleCnt="3"/>
      <dgm:spPr/>
      <dgm:t>
        <a:bodyPr/>
        <a:lstStyle/>
        <a:p>
          <a:endParaRPr lang="it-IT"/>
        </a:p>
      </dgm:t>
    </dgm:pt>
    <dgm:pt modelId="{721CFBE6-F52F-7348-B388-4D727C6DC703}" type="pres">
      <dgm:prSet presAssocID="{268E2B47-225A-C941-9D79-AA5C8094BEE8}" presName="hierRoot2" presStyleCnt="0"/>
      <dgm:spPr/>
      <dgm:t>
        <a:bodyPr/>
        <a:lstStyle/>
        <a:p>
          <a:endParaRPr lang="it-IT"/>
        </a:p>
      </dgm:t>
    </dgm:pt>
    <dgm:pt modelId="{7A9F93B5-19BF-0E44-955C-EEC2AE4F1686}" type="pres">
      <dgm:prSet presAssocID="{268E2B47-225A-C941-9D79-AA5C8094BEE8}" presName="composite2" presStyleCnt="0"/>
      <dgm:spPr/>
      <dgm:t>
        <a:bodyPr/>
        <a:lstStyle/>
        <a:p>
          <a:endParaRPr lang="it-IT"/>
        </a:p>
      </dgm:t>
    </dgm:pt>
    <dgm:pt modelId="{9E3C2630-6F09-CF46-B7DC-88A3DC40F65D}" type="pres">
      <dgm:prSet presAssocID="{268E2B47-225A-C941-9D79-AA5C8094BEE8}" presName="background2" presStyleLbl="node2" presStyleIdx="1" presStyleCnt="3"/>
      <dgm:spPr/>
      <dgm:t>
        <a:bodyPr/>
        <a:lstStyle/>
        <a:p>
          <a:endParaRPr lang="it-IT"/>
        </a:p>
      </dgm:t>
    </dgm:pt>
    <dgm:pt modelId="{43D0BDBD-116C-464E-901A-58F855A6DA37}" type="pres">
      <dgm:prSet presAssocID="{268E2B47-225A-C941-9D79-AA5C8094BEE8}" presName="text2" presStyleLbl="fgAcc2" presStyleIdx="1" presStyleCnt="3">
        <dgm:presLayoutVars>
          <dgm:chPref val="3"/>
        </dgm:presLayoutVars>
      </dgm:prSet>
      <dgm:spPr/>
      <dgm:t>
        <a:bodyPr/>
        <a:lstStyle/>
        <a:p>
          <a:endParaRPr lang="it-IT"/>
        </a:p>
      </dgm:t>
    </dgm:pt>
    <dgm:pt modelId="{3FC2427F-1886-9F46-808C-673533360570}" type="pres">
      <dgm:prSet presAssocID="{268E2B47-225A-C941-9D79-AA5C8094BEE8}" presName="hierChild3" presStyleCnt="0"/>
      <dgm:spPr/>
      <dgm:t>
        <a:bodyPr/>
        <a:lstStyle/>
        <a:p>
          <a:endParaRPr lang="it-IT"/>
        </a:p>
      </dgm:t>
    </dgm:pt>
    <dgm:pt modelId="{9F24198B-A8E2-E548-BD34-5C78447CEE04}" type="pres">
      <dgm:prSet presAssocID="{9610146C-BD0C-CE49-9628-532E1ABC489D}" presName="Name10" presStyleLbl="parChTrans1D2" presStyleIdx="2" presStyleCnt="3"/>
      <dgm:spPr/>
      <dgm:t>
        <a:bodyPr/>
        <a:lstStyle/>
        <a:p>
          <a:endParaRPr lang="it-IT"/>
        </a:p>
      </dgm:t>
    </dgm:pt>
    <dgm:pt modelId="{1CD5D30D-3C70-FB40-90ED-BAAF1C28B07D}" type="pres">
      <dgm:prSet presAssocID="{0FD6DD02-BF55-AF45-8AB3-116ABFFA35C8}" presName="hierRoot2" presStyleCnt="0"/>
      <dgm:spPr/>
      <dgm:t>
        <a:bodyPr/>
        <a:lstStyle/>
        <a:p>
          <a:endParaRPr lang="it-IT"/>
        </a:p>
      </dgm:t>
    </dgm:pt>
    <dgm:pt modelId="{EFB45EDB-C929-EC4D-81DE-3E8226736F75}" type="pres">
      <dgm:prSet presAssocID="{0FD6DD02-BF55-AF45-8AB3-116ABFFA35C8}" presName="composite2" presStyleCnt="0"/>
      <dgm:spPr/>
      <dgm:t>
        <a:bodyPr/>
        <a:lstStyle/>
        <a:p>
          <a:endParaRPr lang="it-IT"/>
        </a:p>
      </dgm:t>
    </dgm:pt>
    <dgm:pt modelId="{BBA134E8-E132-7048-BF94-63E7FA9209FD}" type="pres">
      <dgm:prSet presAssocID="{0FD6DD02-BF55-AF45-8AB3-116ABFFA35C8}" presName="background2" presStyleLbl="node2" presStyleIdx="2" presStyleCnt="3"/>
      <dgm:spPr/>
      <dgm:t>
        <a:bodyPr/>
        <a:lstStyle/>
        <a:p>
          <a:endParaRPr lang="it-IT"/>
        </a:p>
      </dgm:t>
    </dgm:pt>
    <dgm:pt modelId="{D2741856-3147-A54F-913C-7423AB21A766}" type="pres">
      <dgm:prSet presAssocID="{0FD6DD02-BF55-AF45-8AB3-116ABFFA35C8}" presName="text2" presStyleLbl="fgAcc2" presStyleIdx="2" presStyleCnt="3">
        <dgm:presLayoutVars>
          <dgm:chPref val="3"/>
        </dgm:presLayoutVars>
      </dgm:prSet>
      <dgm:spPr/>
      <dgm:t>
        <a:bodyPr/>
        <a:lstStyle/>
        <a:p>
          <a:endParaRPr lang="it-IT"/>
        </a:p>
      </dgm:t>
    </dgm:pt>
    <dgm:pt modelId="{6EBFF22D-8823-6344-974E-C409A27E51DA}" type="pres">
      <dgm:prSet presAssocID="{0FD6DD02-BF55-AF45-8AB3-116ABFFA35C8}" presName="hierChild3" presStyleCnt="0"/>
      <dgm:spPr/>
      <dgm:t>
        <a:bodyPr/>
        <a:lstStyle/>
        <a:p>
          <a:endParaRPr lang="it-IT"/>
        </a:p>
      </dgm:t>
    </dgm:pt>
    <dgm:pt modelId="{5D026F63-D3A8-C74B-B65C-1DEA1BEDDE82}" type="pres">
      <dgm:prSet presAssocID="{D9A0370A-664A-F64C-BCA6-69DACCB1544A}" presName="Name17" presStyleLbl="parChTrans1D3" presStyleIdx="0" presStyleCnt="1"/>
      <dgm:spPr/>
      <dgm:t>
        <a:bodyPr/>
        <a:lstStyle/>
        <a:p>
          <a:endParaRPr lang="it-IT"/>
        </a:p>
      </dgm:t>
    </dgm:pt>
    <dgm:pt modelId="{B33B5F69-F58E-8B47-A06C-C6B4F55BAD7B}" type="pres">
      <dgm:prSet presAssocID="{CC5B39E7-E974-CD4A-B2CA-CB984FF0C5F1}" presName="hierRoot3" presStyleCnt="0"/>
      <dgm:spPr/>
      <dgm:t>
        <a:bodyPr/>
        <a:lstStyle/>
        <a:p>
          <a:endParaRPr lang="it-IT"/>
        </a:p>
      </dgm:t>
    </dgm:pt>
    <dgm:pt modelId="{05C210FE-9D4A-874B-ADFC-64780B217A88}" type="pres">
      <dgm:prSet presAssocID="{CC5B39E7-E974-CD4A-B2CA-CB984FF0C5F1}" presName="composite3" presStyleCnt="0"/>
      <dgm:spPr/>
      <dgm:t>
        <a:bodyPr/>
        <a:lstStyle/>
        <a:p>
          <a:endParaRPr lang="it-IT"/>
        </a:p>
      </dgm:t>
    </dgm:pt>
    <dgm:pt modelId="{528D9BB8-6257-2140-B073-DB38EC5A713C}" type="pres">
      <dgm:prSet presAssocID="{CC5B39E7-E974-CD4A-B2CA-CB984FF0C5F1}" presName="background3" presStyleLbl="node3" presStyleIdx="0" presStyleCnt="1"/>
      <dgm:spPr/>
      <dgm:t>
        <a:bodyPr/>
        <a:lstStyle/>
        <a:p>
          <a:endParaRPr lang="it-IT"/>
        </a:p>
      </dgm:t>
    </dgm:pt>
    <dgm:pt modelId="{6CA78AA1-07A8-5E4A-82BA-5E24950275A0}" type="pres">
      <dgm:prSet presAssocID="{CC5B39E7-E974-CD4A-B2CA-CB984FF0C5F1}" presName="text3" presStyleLbl="fgAcc3" presStyleIdx="0" presStyleCnt="1">
        <dgm:presLayoutVars>
          <dgm:chPref val="3"/>
        </dgm:presLayoutVars>
      </dgm:prSet>
      <dgm:spPr/>
      <dgm:t>
        <a:bodyPr/>
        <a:lstStyle/>
        <a:p>
          <a:endParaRPr lang="it-IT"/>
        </a:p>
      </dgm:t>
    </dgm:pt>
    <dgm:pt modelId="{2F63FB21-1D21-D743-8B4D-F29EA92F7FF3}" type="pres">
      <dgm:prSet presAssocID="{CC5B39E7-E974-CD4A-B2CA-CB984FF0C5F1}" presName="hierChild4" presStyleCnt="0"/>
      <dgm:spPr/>
      <dgm:t>
        <a:bodyPr/>
        <a:lstStyle/>
        <a:p>
          <a:endParaRPr lang="it-IT"/>
        </a:p>
      </dgm:t>
    </dgm:pt>
  </dgm:ptLst>
  <dgm:cxnLst>
    <dgm:cxn modelId="{227F68E6-2141-4840-832C-43AF9304AE88}" type="presOf" srcId="{C33FE68A-3812-1A42-ABC6-DD9FB874C27E}" destId="{56EF15AB-70DF-AB46-92F6-BFAD75C0E209}" srcOrd="0" destOrd="0" presId="urn:microsoft.com/office/officeart/2005/8/layout/hierarchy1"/>
    <dgm:cxn modelId="{5A7B9184-677A-8640-8186-E1D44880F0A1}" type="presOf" srcId="{0FD6DD02-BF55-AF45-8AB3-116ABFFA35C8}" destId="{D2741856-3147-A54F-913C-7423AB21A766}" srcOrd="0" destOrd="0" presId="urn:microsoft.com/office/officeart/2005/8/layout/hierarchy1"/>
    <dgm:cxn modelId="{7B345F6D-5BFD-7443-B216-67F5AC3B22B0}" type="presOf" srcId="{76C166B0-E5EA-6647-B9C0-EDFA4735F0AF}" destId="{A0C1A49D-29EF-CE4A-8C29-902E45BDC4F6}" srcOrd="0" destOrd="0" presId="urn:microsoft.com/office/officeart/2005/8/layout/hierarchy1"/>
    <dgm:cxn modelId="{B74D3AC9-9CA8-384F-A395-3B2B8FB5A157}" srcId="{C33FE68A-3812-1A42-ABC6-DD9FB874C27E}" destId="{0FD6DD02-BF55-AF45-8AB3-116ABFFA35C8}" srcOrd="2" destOrd="0" parTransId="{9610146C-BD0C-CE49-9628-532E1ABC489D}" sibTransId="{61ED5CFD-D07A-6E4C-AFE6-9E8DF424DD55}"/>
    <dgm:cxn modelId="{F1ABCF49-B337-984E-8EFD-63EBD2BA9980}" type="presOf" srcId="{CC5B39E7-E974-CD4A-B2CA-CB984FF0C5F1}" destId="{6CA78AA1-07A8-5E4A-82BA-5E24950275A0}" srcOrd="0" destOrd="0" presId="urn:microsoft.com/office/officeart/2005/8/layout/hierarchy1"/>
    <dgm:cxn modelId="{A6DA552C-EFAC-1C48-8549-9195513FFA9C}" type="presOf" srcId="{5F7ADFBC-46BA-454B-8271-37EA05594427}" destId="{70B555C6-899B-604A-AA1F-83D6E478555D}" srcOrd="0" destOrd="0" presId="urn:microsoft.com/office/officeart/2005/8/layout/hierarchy1"/>
    <dgm:cxn modelId="{AB4A6484-AA19-5F4B-98B0-846FDB4DCE37}" srcId="{0FD6DD02-BF55-AF45-8AB3-116ABFFA35C8}" destId="{CC5B39E7-E974-CD4A-B2CA-CB984FF0C5F1}" srcOrd="0" destOrd="0" parTransId="{D9A0370A-664A-F64C-BCA6-69DACCB1544A}" sibTransId="{46AA7823-D8E4-D245-8E82-E01C23BFA509}"/>
    <dgm:cxn modelId="{E75E5D5B-8075-C649-802F-7A4D4FB0C90D}" type="presOf" srcId="{9610146C-BD0C-CE49-9628-532E1ABC489D}" destId="{9F24198B-A8E2-E548-BD34-5C78447CEE04}" srcOrd="0" destOrd="0" presId="urn:microsoft.com/office/officeart/2005/8/layout/hierarchy1"/>
    <dgm:cxn modelId="{F042A01D-794A-5942-B025-FC1996EFB7EC}" type="presOf" srcId="{268E2B47-225A-C941-9D79-AA5C8094BEE8}" destId="{43D0BDBD-116C-464E-901A-58F855A6DA37}" srcOrd="0" destOrd="0" presId="urn:microsoft.com/office/officeart/2005/8/layout/hierarchy1"/>
    <dgm:cxn modelId="{23FCC98E-7149-E047-AA41-9F6EDD93E5F1}" type="presOf" srcId="{D9A0370A-664A-F64C-BCA6-69DACCB1544A}" destId="{5D026F63-D3A8-C74B-B65C-1DEA1BEDDE82}" srcOrd="0" destOrd="0" presId="urn:microsoft.com/office/officeart/2005/8/layout/hierarchy1"/>
    <dgm:cxn modelId="{8F348E37-9E36-464B-B971-1BA056643E51}" type="presOf" srcId="{BB1502DD-122E-E748-99B7-D281FC4688DF}" destId="{520B266C-EE58-874F-8B4A-BB1874632806}" srcOrd="0" destOrd="0" presId="urn:microsoft.com/office/officeart/2005/8/layout/hierarchy1"/>
    <dgm:cxn modelId="{1CB2FEE8-2515-FE40-83C6-F2D2FBF8C7FA}" srcId="{C33FE68A-3812-1A42-ABC6-DD9FB874C27E}" destId="{268E2B47-225A-C941-9D79-AA5C8094BEE8}" srcOrd="1" destOrd="0" parTransId="{BB1502DD-122E-E748-99B7-D281FC4688DF}" sibTransId="{1EC8D205-2188-FF44-8FD3-60DD72D02C14}"/>
    <dgm:cxn modelId="{A67DF316-5ECC-B14A-8926-E5C12D06C065}" srcId="{5F7ADFBC-46BA-454B-8271-37EA05594427}" destId="{C33FE68A-3812-1A42-ABC6-DD9FB874C27E}" srcOrd="0" destOrd="0" parTransId="{C8CFD7DA-F498-FF41-B800-E545730D69A2}" sibTransId="{45E73DB6-9B96-E94A-A03C-F9C1819DE02F}"/>
    <dgm:cxn modelId="{64FC5BE7-CF27-284F-A07D-B62D226464FB}" srcId="{C33FE68A-3812-1A42-ABC6-DD9FB874C27E}" destId="{B56FEE42-A9E5-AA45-9428-3DDBE501C13D}" srcOrd="0" destOrd="0" parTransId="{76C166B0-E5EA-6647-B9C0-EDFA4735F0AF}" sibTransId="{B00E4866-604A-4445-B0EC-791B17182B5A}"/>
    <dgm:cxn modelId="{23A79E38-A027-484E-8507-6189FD13E9D1}" type="presOf" srcId="{B56FEE42-A9E5-AA45-9428-3DDBE501C13D}" destId="{095F2B3E-B4F2-0243-BE17-44B677119EA0}" srcOrd="0" destOrd="0" presId="urn:microsoft.com/office/officeart/2005/8/layout/hierarchy1"/>
    <dgm:cxn modelId="{6BFE4626-C91C-574F-A1C5-49AE5B56EBE2}" type="presParOf" srcId="{70B555C6-899B-604A-AA1F-83D6E478555D}" destId="{64FF3F22-CE0C-054F-8BA9-F486ACA59EE5}" srcOrd="0" destOrd="0" presId="urn:microsoft.com/office/officeart/2005/8/layout/hierarchy1"/>
    <dgm:cxn modelId="{C02B26E3-66A7-FE46-8AB0-9E8A55073F63}" type="presParOf" srcId="{64FF3F22-CE0C-054F-8BA9-F486ACA59EE5}" destId="{CAC9E65E-4346-5E4A-977B-9744D90E6DD3}" srcOrd="0" destOrd="0" presId="urn:microsoft.com/office/officeart/2005/8/layout/hierarchy1"/>
    <dgm:cxn modelId="{D3DD0A65-B6F2-4C44-BD6E-B5E15E23B7A7}" type="presParOf" srcId="{CAC9E65E-4346-5E4A-977B-9744D90E6DD3}" destId="{35A595C0-4DAE-7D4D-A932-98EAD1AA58AC}" srcOrd="0" destOrd="0" presId="urn:microsoft.com/office/officeart/2005/8/layout/hierarchy1"/>
    <dgm:cxn modelId="{5A2DD37D-A1D8-A844-974E-8E7ED2B1ABBF}" type="presParOf" srcId="{CAC9E65E-4346-5E4A-977B-9744D90E6DD3}" destId="{56EF15AB-70DF-AB46-92F6-BFAD75C0E209}" srcOrd="1" destOrd="0" presId="urn:microsoft.com/office/officeart/2005/8/layout/hierarchy1"/>
    <dgm:cxn modelId="{975F7E56-A3D1-7646-A296-ED6AC51A50C6}" type="presParOf" srcId="{64FF3F22-CE0C-054F-8BA9-F486ACA59EE5}" destId="{3D0C3864-9E68-314E-8CDB-17C1245D8482}" srcOrd="1" destOrd="0" presId="urn:microsoft.com/office/officeart/2005/8/layout/hierarchy1"/>
    <dgm:cxn modelId="{3B5695C4-AF18-8C4D-B293-1A010B4AD8B8}" type="presParOf" srcId="{3D0C3864-9E68-314E-8CDB-17C1245D8482}" destId="{A0C1A49D-29EF-CE4A-8C29-902E45BDC4F6}" srcOrd="0" destOrd="0" presId="urn:microsoft.com/office/officeart/2005/8/layout/hierarchy1"/>
    <dgm:cxn modelId="{ABE7A8B2-17DD-9A4A-A0C8-7F13D8B0FE1D}" type="presParOf" srcId="{3D0C3864-9E68-314E-8CDB-17C1245D8482}" destId="{4095E114-99EE-CC45-A192-0C74B9F564C5}" srcOrd="1" destOrd="0" presId="urn:microsoft.com/office/officeart/2005/8/layout/hierarchy1"/>
    <dgm:cxn modelId="{AC213465-BCC4-E646-8D2A-222829569303}" type="presParOf" srcId="{4095E114-99EE-CC45-A192-0C74B9F564C5}" destId="{44CBDD19-C76E-9D46-96E5-41292F93EDC9}" srcOrd="0" destOrd="0" presId="urn:microsoft.com/office/officeart/2005/8/layout/hierarchy1"/>
    <dgm:cxn modelId="{1AEBB23B-5263-EC4B-9C15-82AA42AB92C1}" type="presParOf" srcId="{44CBDD19-C76E-9D46-96E5-41292F93EDC9}" destId="{D86C9062-1FED-C748-B299-69E692509D4E}" srcOrd="0" destOrd="0" presId="urn:microsoft.com/office/officeart/2005/8/layout/hierarchy1"/>
    <dgm:cxn modelId="{037DF154-85E5-7B44-8814-2C6C4E92127E}" type="presParOf" srcId="{44CBDD19-C76E-9D46-96E5-41292F93EDC9}" destId="{095F2B3E-B4F2-0243-BE17-44B677119EA0}" srcOrd="1" destOrd="0" presId="urn:microsoft.com/office/officeart/2005/8/layout/hierarchy1"/>
    <dgm:cxn modelId="{2356891D-5560-2C4A-BA04-51CD3CC7AF52}" type="presParOf" srcId="{4095E114-99EE-CC45-A192-0C74B9F564C5}" destId="{57CD6E76-E8C7-5A47-AF37-459DB17AD4BA}" srcOrd="1" destOrd="0" presId="urn:microsoft.com/office/officeart/2005/8/layout/hierarchy1"/>
    <dgm:cxn modelId="{74A26C78-173A-8A41-BEC8-F752F1B932A6}" type="presParOf" srcId="{3D0C3864-9E68-314E-8CDB-17C1245D8482}" destId="{520B266C-EE58-874F-8B4A-BB1874632806}" srcOrd="2" destOrd="0" presId="urn:microsoft.com/office/officeart/2005/8/layout/hierarchy1"/>
    <dgm:cxn modelId="{4610AB52-D22B-8C43-A769-C427CF57EC9C}" type="presParOf" srcId="{3D0C3864-9E68-314E-8CDB-17C1245D8482}" destId="{721CFBE6-F52F-7348-B388-4D727C6DC703}" srcOrd="3" destOrd="0" presId="urn:microsoft.com/office/officeart/2005/8/layout/hierarchy1"/>
    <dgm:cxn modelId="{F4A09C72-C9BC-6E47-A13B-9F3508D7A7C2}" type="presParOf" srcId="{721CFBE6-F52F-7348-B388-4D727C6DC703}" destId="{7A9F93B5-19BF-0E44-955C-EEC2AE4F1686}" srcOrd="0" destOrd="0" presId="urn:microsoft.com/office/officeart/2005/8/layout/hierarchy1"/>
    <dgm:cxn modelId="{47ABCCA0-69E9-3940-BC69-2C63719E2395}" type="presParOf" srcId="{7A9F93B5-19BF-0E44-955C-EEC2AE4F1686}" destId="{9E3C2630-6F09-CF46-B7DC-88A3DC40F65D}" srcOrd="0" destOrd="0" presId="urn:microsoft.com/office/officeart/2005/8/layout/hierarchy1"/>
    <dgm:cxn modelId="{F079854E-7066-684A-A24F-7995D81D8571}" type="presParOf" srcId="{7A9F93B5-19BF-0E44-955C-EEC2AE4F1686}" destId="{43D0BDBD-116C-464E-901A-58F855A6DA37}" srcOrd="1" destOrd="0" presId="urn:microsoft.com/office/officeart/2005/8/layout/hierarchy1"/>
    <dgm:cxn modelId="{2ADD4F18-C741-3A4F-912C-9ECCA38189B4}" type="presParOf" srcId="{721CFBE6-F52F-7348-B388-4D727C6DC703}" destId="{3FC2427F-1886-9F46-808C-673533360570}" srcOrd="1" destOrd="0" presId="urn:microsoft.com/office/officeart/2005/8/layout/hierarchy1"/>
    <dgm:cxn modelId="{BD40440E-FC34-0E43-A3AB-E68B9FDD49FA}" type="presParOf" srcId="{3D0C3864-9E68-314E-8CDB-17C1245D8482}" destId="{9F24198B-A8E2-E548-BD34-5C78447CEE04}" srcOrd="4" destOrd="0" presId="urn:microsoft.com/office/officeart/2005/8/layout/hierarchy1"/>
    <dgm:cxn modelId="{FE73BABD-4E6D-CE44-A09A-EC6E5A31B27B}" type="presParOf" srcId="{3D0C3864-9E68-314E-8CDB-17C1245D8482}" destId="{1CD5D30D-3C70-FB40-90ED-BAAF1C28B07D}" srcOrd="5" destOrd="0" presId="urn:microsoft.com/office/officeart/2005/8/layout/hierarchy1"/>
    <dgm:cxn modelId="{9EA8E94B-2D1C-7C46-93F5-036EF1C6A17C}" type="presParOf" srcId="{1CD5D30D-3C70-FB40-90ED-BAAF1C28B07D}" destId="{EFB45EDB-C929-EC4D-81DE-3E8226736F75}" srcOrd="0" destOrd="0" presId="urn:microsoft.com/office/officeart/2005/8/layout/hierarchy1"/>
    <dgm:cxn modelId="{7E23EE29-5824-CF43-A42E-3FDA50F3056A}" type="presParOf" srcId="{EFB45EDB-C929-EC4D-81DE-3E8226736F75}" destId="{BBA134E8-E132-7048-BF94-63E7FA9209FD}" srcOrd="0" destOrd="0" presId="urn:microsoft.com/office/officeart/2005/8/layout/hierarchy1"/>
    <dgm:cxn modelId="{28994982-F4B8-7A4E-9E5E-2367301AFDAC}" type="presParOf" srcId="{EFB45EDB-C929-EC4D-81DE-3E8226736F75}" destId="{D2741856-3147-A54F-913C-7423AB21A766}" srcOrd="1" destOrd="0" presId="urn:microsoft.com/office/officeart/2005/8/layout/hierarchy1"/>
    <dgm:cxn modelId="{FF9E72E3-68A3-A845-A0A4-6A4B9B18DB4E}" type="presParOf" srcId="{1CD5D30D-3C70-FB40-90ED-BAAF1C28B07D}" destId="{6EBFF22D-8823-6344-974E-C409A27E51DA}" srcOrd="1" destOrd="0" presId="urn:microsoft.com/office/officeart/2005/8/layout/hierarchy1"/>
    <dgm:cxn modelId="{BC8F2A80-BF29-534F-B819-97182296CA68}" type="presParOf" srcId="{6EBFF22D-8823-6344-974E-C409A27E51DA}" destId="{5D026F63-D3A8-C74B-B65C-1DEA1BEDDE82}" srcOrd="0" destOrd="0" presId="urn:microsoft.com/office/officeart/2005/8/layout/hierarchy1"/>
    <dgm:cxn modelId="{D86C6E50-0602-F849-9638-0209341F8CD3}" type="presParOf" srcId="{6EBFF22D-8823-6344-974E-C409A27E51DA}" destId="{B33B5F69-F58E-8B47-A06C-C6B4F55BAD7B}" srcOrd="1" destOrd="0" presId="urn:microsoft.com/office/officeart/2005/8/layout/hierarchy1"/>
    <dgm:cxn modelId="{9CFDE733-E005-B34C-A7A8-311F9FD269E0}" type="presParOf" srcId="{B33B5F69-F58E-8B47-A06C-C6B4F55BAD7B}" destId="{05C210FE-9D4A-874B-ADFC-64780B217A88}" srcOrd="0" destOrd="0" presId="urn:microsoft.com/office/officeart/2005/8/layout/hierarchy1"/>
    <dgm:cxn modelId="{A140214C-0F01-3946-8F53-7BAA4CEF3C1A}" type="presParOf" srcId="{05C210FE-9D4A-874B-ADFC-64780B217A88}" destId="{528D9BB8-6257-2140-B073-DB38EC5A713C}" srcOrd="0" destOrd="0" presId="urn:microsoft.com/office/officeart/2005/8/layout/hierarchy1"/>
    <dgm:cxn modelId="{4E8FDE9F-6391-9D44-BC2B-30CF0678F826}" type="presParOf" srcId="{05C210FE-9D4A-874B-ADFC-64780B217A88}" destId="{6CA78AA1-07A8-5E4A-82BA-5E24950275A0}" srcOrd="1" destOrd="0" presId="urn:microsoft.com/office/officeart/2005/8/layout/hierarchy1"/>
    <dgm:cxn modelId="{FE1B7490-062A-DC46-B01D-4ED97B539EFD}" type="presParOf" srcId="{B33B5F69-F58E-8B47-A06C-C6B4F55BAD7B}" destId="{2F63FB21-1D21-D743-8B4D-F29EA92F7F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4F3722-9A2C-8044-B441-3B270A215AAD}" type="doc">
      <dgm:prSet loTypeId="urn:microsoft.com/office/officeart/2005/8/layout/hierarchy3" loCatId="" qsTypeId="urn:microsoft.com/office/officeart/2005/8/quickstyle/simple4" qsCatId="simple" csTypeId="urn:microsoft.com/office/officeart/2005/8/colors/colorful4" csCatId="colorful" phldr="1"/>
      <dgm:spPr/>
      <dgm:t>
        <a:bodyPr/>
        <a:lstStyle/>
        <a:p>
          <a:endParaRPr lang="it-IT"/>
        </a:p>
      </dgm:t>
    </dgm:pt>
    <dgm:pt modelId="{1B820079-7234-914B-AEE2-974B775C9936}">
      <dgm:prSet phldrT="[Testo]"/>
      <dgm:spPr/>
      <dgm:t>
        <a:bodyPr/>
        <a:lstStyle/>
        <a:p>
          <a:r>
            <a:rPr lang="it-IT" dirty="0" smtClean="0"/>
            <a:t>CONVENZIONE EUROPEA –BASILEA-16.5.1972</a:t>
          </a:r>
          <a:endParaRPr lang="it-IT" dirty="0"/>
        </a:p>
      </dgm:t>
    </dgm:pt>
    <dgm:pt modelId="{9350F79E-3502-C347-89FE-E3701D93AB30}" type="parTrans" cxnId="{F7F40E3B-D435-3046-ABA4-033B84204833}">
      <dgm:prSet/>
      <dgm:spPr/>
      <dgm:t>
        <a:bodyPr/>
        <a:lstStyle/>
        <a:p>
          <a:endParaRPr lang="it-IT"/>
        </a:p>
      </dgm:t>
    </dgm:pt>
    <dgm:pt modelId="{3705DDFC-1190-0F4D-9CA0-DD1631949FDF}" type="sibTrans" cxnId="{F7F40E3B-D435-3046-ABA4-033B84204833}">
      <dgm:prSet/>
      <dgm:spPr/>
      <dgm:t>
        <a:bodyPr/>
        <a:lstStyle/>
        <a:p>
          <a:endParaRPr lang="it-IT"/>
        </a:p>
      </dgm:t>
    </dgm:pt>
    <dgm:pt modelId="{5B294BF4-2A1B-D64C-A0D0-4951CCD4180D}">
      <dgm:prSet phldrT="[Testo]"/>
      <dgm:spPr/>
      <dgm:t>
        <a:bodyPr/>
        <a:lstStyle/>
        <a:p>
          <a:r>
            <a:rPr lang="it-IT" dirty="0" smtClean="0"/>
            <a:t>REGOLA GENERALE GIURISDIZIONE</a:t>
          </a:r>
          <a:endParaRPr lang="it-IT" dirty="0"/>
        </a:p>
      </dgm:t>
    </dgm:pt>
    <dgm:pt modelId="{2E5BC070-76DD-BB44-BD66-B5D0B5ED0ABB}" type="parTrans" cxnId="{955C1418-3E23-604B-BB90-F39532B9C64A}">
      <dgm:prSet/>
      <dgm:spPr/>
      <dgm:t>
        <a:bodyPr/>
        <a:lstStyle/>
        <a:p>
          <a:endParaRPr lang="it-IT"/>
        </a:p>
      </dgm:t>
    </dgm:pt>
    <dgm:pt modelId="{FF9971B1-9A81-0241-A6D7-5A0E0A9D1B4D}" type="sibTrans" cxnId="{955C1418-3E23-604B-BB90-F39532B9C64A}">
      <dgm:prSet/>
      <dgm:spPr/>
      <dgm:t>
        <a:bodyPr/>
        <a:lstStyle/>
        <a:p>
          <a:endParaRPr lang="it-IT"/>
        </a:p>
      </dgm:t>
    </dgm:pt>
    <dgm:pt modelId="{DA80EE31-057F-2942-9974-7BD9422FC60E}">
      <dgm:prSet phldrT="[Testo]"/>
      <dgm:spPr/>
      <dgm:t>
        <a:bodyPr/>
        <a:lstStyle/>
        <a:p>
          <a:r>
            <a:rPr lang="it-IT" dirty="0" smtClean="0"/>
            <a:t>ECCEZIONI</a:t>
          </a:r>
          <a:endParaRPr lang="it-IT" dirty="0"/>
        </a:p>
      </dgm:t>
    </dgm:pt>
    <dgm:pt modelId="{C339182E-CF2E-B549-B423-A933A82AD018}" type="parTrans" cxnId="{08C19222-3651-D54B-A766-B65EDF2E1FA3}">
      <dgm:prSet/>
      <dgm:spPr/>
      <dgm:t>
        <a:bodyPr/>
        <a:lstStyle/>
        <a:p>
          <a:endParaRPr lang="it-IT"/>
        </a:p>
      </dgm:t>
    </dgm:pt>
    <dgm:pt modelId="{190B0B54-CAC2-624B-8897-F5B1FA8B2A3B}" type="sibTrans" cxnId="{08C19222-3651-D54B-A766-B65EDF2E1FA3}">
      <dgm:prSet/>
      <dgm:spPr/>
      <dgm:t>
        <a:bodyPr/>
        <a:lstStyle/>
        <a:p>
          <a:endParaRPr lang="it-IT"/>
        </a:p>
      </dgm:t>
    </dgm:pt>
    <dgm:pt modelId="{8881A433-5133-5B4C-98DC-A2C0D54B93A8}">
      <dgm:prSet phldrT="[Testo]"/>
      <dgm:spPr/>
      <dgm:t>
        <a:bodyPr/>
        <a:lstStyle/>
        <a:p>
          <a:r>
            <a:rPr lang="it-IT" dirty="0" smtClean="0"/>
            <a:t>CONVENZIONE NAZIONI UNITE-2.12.2004</a:t>
          </a:r>
          <a:endParaRPr lang="it-IT" dirty="0"/>
        </a:p>
      </dgm:t>
    </dgm:pt>
    <dgm:pt modelId="{64F98CF4-2757-4C4C-8804-76221FD3EE8E}" type="parTrans" cxnId="{990288F8-DF94-7341-96EA-72263C4976C6}">
      <dgm:prSet/>
      <dgm:spPr/>
      <dgm:t>
        <a:bodyPr/>
        <a:lstStyle/>
        <a:p>
          <a:endParaRPr lang="it-IT"/>
        </a:p>
      </dgm:t>
    </dgm:pt>
    <dgm:pt modelId="{AADF07B0-495F-A840-8E99-2A8546F46DF0}" type="sibTrans" cxnId="{990288F8-DF94-7341-96EA-72263C4976C6}">
      <dgm:prSet/>
      <dgm:spPr/>
      <dgm:t>
        <a:bodyPr/>
        <a:lstStyle/>
        <a:p>
          <a:endParaRPr lang="it-IT"/>
        </a:p>
      </dgm:t>
    </dgm:pt>
    <dgm:pt modelId="{D11FE50E-0116-5C43-8B72-874FAEB1E820}">
      <dgm:prSet phldrT="[Testo]"/>
      <dgm:spPr/>
      <dgm:t>
        <a:bodyPr/>
        <a:lstStyle/>
        <a:p>
          <a:r>
            <a:rPr lang="it-IT" dirty="0" smtClean="0"/>
            <a:t>REGOLA GENERALE IMMUNITA’</a:t>
          </a:r>
          <a:endParaRPr lang="it-IT" dirty="0"/>
        </a:p>
      </dgm:t>
    </dgm:pt>
    <dgm:pt modelId="{FB3F40B2-AFEF-0143-85CF-7B44C9379BA9}" type="parTrans" cxnId="{05A8F127-1072-FF40-8805-AFD4F0F95A34}">
      <dgm:prSet/>
      <dgm:spPr/>
      <dgm:t>
        <a:bodyPr/>
        <a:lstStyle/>
        <a:p>
          <a:endParaRPr lang="it-IT"/>
        </a:p>
      </dgm:t>
    </dgm:pt>
    <dgm:pt modelId="{95682589-A698-A640-BEA7-BDF4425435EA}" type="sibTrans" cxnId="{05A8F127-1072-FF40-8805-AFD4F0F95A34}">
      <dgm:prSet/>
      <dgm:spPr/>
      <dgm:t>
        <a:bodyPr/>
        <a:lstStyle/>
        <a:p>
          <a:endParaRPr lang="it-IT"/>
        </a:p>
      </dgm:t>
    </dgm:pt>
    <dgm:pt modelId="{D0957193-D718-2F49-BEDE-36A0A0EC1E01}">
      <dgm:prSet phldrT="[Testo]"/>
      <dgm:spPr/>
      <dgm:t>
        <a:bodyPr/>
        <a:lstStyle/>
        <a:p>
          <a:r>
            <a:rPr lang="it-IT" dirty="0" smtClean="0"/>
            <a:t>ECCEZIONI:</a:t>
          </a:r>
        </a:p>
        <a:p>
          <a:r>
            <a:rPr lang="it-IT" dirty="0" smtClean="0"/>
            <a:t>-operazioni commerciali</a:t>
          </a:r>
          <a:endParaRPr lang="it-IT" dirty="0"/>
        </a:p>
      </dgm:t>
    </dgm:pt>
    <dgm:pt modelId="{19FF4D9B-D82A-C84B-98CF-88DF578B023F}" type="parTrans" cxnId="{05A013A1-53F2-904F-AD05-E6F157FF9904}">
      <dgm:prSet/>
      <dgm:spPr/>
      <dgm:t>
        <a:bodyPr/>
        <a:lstStyle/>
        <a:p>
          <a:endParaRPr lang="it-IT"/>
        </a:p>
      </dgm:t>
    </dgm:pt>
    <dgm:pt modelId="{90797D5C-44D7-6B4B-AB28-522EEC9CB971}" type="sibTrans" cxnId="{05A013A1-53F2-904F-AD05-E6F157FF9904}">
      <dgm:prSet/>
      <dgm:spPr/>
      <dgm:t>
        <a:bodyPr/>
        <a:lstStyle/>
        <a:p>
          <a:endParaRPr lang="it-IT"/>
        </a:p>
      </dgm:t>
    </dgm:pt>
    <dgm:pt modelId="{09E9677D-119C-7F48-A9D9-0818963F6E2B}" type="pres">
      <dgm:prSet presAssocID="{5C4F3722-9A2C-8044-B441-3B270A215AAD}" presName="diagram" presStyleCnt="0">
        <dgm:presLayoutVars>
          <dgm:chPref val="1"/>
          <dgm:dir/>
          <dgm:animOne val="branch"/>
          <dgm:animLvl val="lvl"/>
          <dgm:resizeHandles/>
        </dgm:presLayoutVars>
      </dgm:prSet>
      <dgm:spPr/>
      <dgm:t>
        <a:bodyPr/>
        <a:lstStyle/>
        <a:p>
          <a:endParaRPr lang="it-IT"/>
        </a:p>
      </dgm:t>
    </dgm:pt>
    <dgm:pt modelId="{6608A6B8-8795-D94F-9A11-1167D312BF78}" type="pres">
      <dgm:prSet presAssocID="{1B820079-7234-914B-AEE2-974B775C9936}" presName="root" presStyleCnt="0"/>
      <dgm:spPr/>
    </dgm:pt>
    <dgm:pt modelId="{C295FFD8-1604-9742-8904-94297AC87AB2}" type="pres">
      <dgm:prSet presAssocID="{1B820079-7234-914B-AEE2-974B775C9936}" presName="rootComposite" presStyleCnt="0"/>
      <dgm:spPr/>
    </dgm:pt>
    <dgm:pt modelId="{F9087125-0DCE-3745-BD91-DB64B1AA78EE}" type="pres">
      <dgm:prSet presAssocID="{1B820079-7234-914B-AEE2-974B775C9936}" presName="rootText" presStyleLbl="node1" presStyleIdx="0" presStyleCnt="2"/>
      <dgm:spPr/>
      <dgm:t>
        <a:bodyPr/>
        <a:lstStyle/>
        <a:p>
          <a:endParaRPr lang="it-IT"/>
        </a:p>
      </dgm:t>
    </dgm:pt>
    <dgm:pt modelId="{8B4ECABB-AE45-E343-B985-4E1BF4D615D6}" type="pres">
      <dgm:prSet presAssocID="{1B820079-7234-914B-AEE2-974B775C9936}" presName="rootConnector" presStyleLbl="node1" presStyleIdx="0" presStyleCnt="2"/>
      <dgm:spPr/>
      <dgm:t>
        <a:bodyPr/>
        <a:lstStyle/>
        <a:p>
          <a:endParaRPr lang="it-IT"/>
        </a:p>
      </dgm:t>
    </dgm:pt>
    <dgm:pt modelId="{D31063DE-4EC3-8849-ABD8-065C1FF3EE7D}" type="pres">
      <dgm:prSet presAssocID="{1B820079-7234-914B-AEE2-974B775C9936}" presName="childShape" presStyleCnt="0"/>
      <dgm:spPr/>
    </dgm:pt>
    <dgm:pt modelId="{000865C0-7857-074D-AA5A-40BBC0DA1117}" type="pres">
      <dgm:prSet presAssocID="{2E5BC070-76DD-BB44-BD66-B5D0B5ED0ABB}" presName="Name13" presStyleLbl="parChTrans1D2" presStyleIdx="0" presStyleCnt="4"/>
      <dgm:spPr/>
      <dgm:t>
        <a:bodyPr/>
        <a:lstStyle/>
        <a:p>
          <a:endParaRPr lang="it-IT"/>
        </a:p>
      </dgm:t>
    </dgm:pt>
    <dgm:pt modelId="{7A17ABD9-989D-1547-9263-A7CF7C02CA58}" type="pres">
      <dgm:prSet presAssocID="{5B294BF4-2A1B-D64C-A0D0-4951CCD4180D}" presName="childText" presStyleLbl="bgAcc1" presStyleIdx="0" presStyleCnt="4">
        <dgm:presLayoutVars>
          <dgm:bulletEnabled val="1"/>
        </dgm:presLayoutVars>
      </dgm:prSet>
      <dgm:spPr/>
      <dgm:t>
        <a:bodyPr/>
        <a:lstStyle/>
        <a:p>
          <a:endParaRPr lang="it-IT"/>
        </a:p>
      </dgm:t>
    </dgm:pt>
    <dgm:pt modelId="{AC566E21-4DAC-CF4F-92F5-CBD6F1CC5795}" type="pres">
      <dgm:prSet presAssocID="{C339182E-CF2E-B549-B423-A933A82AD018}" presName="Name13" presStyleLbl="parChTrans1D2" presStyleIdx="1" presStyleCnt="4"/>
      <dgm:spPr/>
      <dgm:t>
        <a:bodyPr/>
        <a:lstStyle/>
        <a:p>
          <a:endParaRPr lang="it-IT"/>
        </a:p>
      </dgm:t>
    </dgm:pt>
    <dgm:pt modelId="{D268655E-1521-B547-9146-F9421CBA6B48}" type="pres">
      <dgm:prSet presAssocID="{DA80EE31-057F-2942-9974-7BD9422FC60E}" presName="childText" presStyleLbl="bgAcc1" presStyleIdx="1" presStyleCnt="4">
        <dgm:presLayoutVars>
          <dgm:bulletEnabled val="1"/>
        </dgm:presLayoutVars>
      </dgm:prSet>
      <dgm:spPr/>
      <dgm:t>
        <a:bodyPr/>
        <a:lstStyle/>
        <a:p>
          <a:endParaRPr lang="it-IT"/>
        </a:p>
      </dgm:t>
    </dgm:pt>
    <dgm:pt modelId="{33A1160F-906F-BB4E-ABB3-411C9B488B7C}" type="pres">
      <dgm:prSet presAssocID="{8881A433-5133-5B4C-98DC-A2C0D54B93A8}" presName="root" presStyleCnt="0"/>
      <dgm:spPr/>
    </dgm:pt>
    <dgm:pt modelId="{9CA2BE8E-CE07-E64A-A3D4-34AD1C0A8AA6}" type="pres">
      <dgm:prSet presAssocID="{8881A433-5133-5B4C-98DC-A2C0D54B93A8}" presName="rootComposite" presStyleCnt="0"/>
      <dgm:spPr/>
    </dgm:pt>
    <dgm:pt modelId="{EF65E3D3-1795-CF47-8071-D96827934134}" type="pres">
      <dgm:prSet presAssocID="{8881A433-5133-5B4C-98DC-A2C0D54B93A8}" presName="rootText" presStyleLbl="node1" presStyleIdx="1" presStyleCnt="2"/>
      <dgm:spPr/>
      <dgm:t>
        <a:bodyPr/>
        <a:lstStyle/>
        <a:p>
          <a:endParaRPr lang="it-IT"/>
        </a:p>
      </dgm:t>
    </dgm:pt>
    <dgm:pt modelId="{562FB151-F0D6-4548-8413-B84ADE3D2E66}" type="pres">
      <dgm:prSet presAssocID="{8881A433-5133-5B4C-98DC-A2C0D54B93A8}" presName="rootConnector" presStyleLbl="node1" presStyleIdx="1" presStyleCnt="2"/>
      <dgm:spPr/>
      <dgm:t>
        <a:bodyPr/>
        <a:lstStyle/>
        <a:p>
          <a:endParaRPr lang="it-IT"/>
        </a:p>
      </dgm:t>
    </dgm:pt>
    <dgm:pt modelId="{BBBD4868-3507-734A-BD6F-168FEE79BD1D}" type="pres">
      <dgm:prSet presAssocID="{8881A433-5133-5B4C-98DC-A2C0D54B93A8}" presName="childShape" presStyleCnt="0"/>
      <dgm:spPr/>
    </dgm:pt>
    <dgm:pt modelId="{B87B2A62-A0B7-6C42-99AE-62353FE1A2D5}" type="pres">
      <dgm:prSet presAssocID="{FB3F40B2-AFEF-0143-85CF-7B44C9379BA9}" presName="Name13" presStyleLbl="parChTrans1D2" presStyleIdx="2" presStyleCnt="4"/>
      <dgm:spPr/>
      <dgm:t>
        <a:bodyPr/>
        <a:lstStyle/>
        <a:p>
          <a:endParaRPr lang="it-IT"/>
        </a:p>
      </dgm:t>
    </dgm:pt>
    <dgm:pt modelId="{D3F4C0C5-1876-4446-9739-51623DF56628}" type="pres">
      <dgm:prSet presAssocID="{D11FE50E-0116-5C43-8B72-874FAEB1E820}" presName="childText" presStyleLbl="bgAcc1" presStyleIdx="2" presStyleCnt="4">
        <dgm:presLayoutVars>
          <dgm:bulletEnabled val="1"/>
        </dgm:presLayoutVars>
      </dgm:prSet>
      <dgm:spPr/>
      <dgm:t>
        <a:bodyPr/>
        <a:lstStyle/>
        <a:p>
          <a:endParaRPr lang="it-IT"/>
        </a:p>
      </dgm:t>
    </dgm:pt>
    <dgm:pt modelId="{5E1764F8-E0DF-3741-B2C8-BB6669E1125F}" type="pres">
      <dgm:prSet presAssocID="{19FF4D9B-D82A-C84B-98CF-88DF578B023F}" presName="Name13" presStyleLbl="parChTrans1D2" presStyleIdx="3" presStyleCnt="4"/>
      <dgm:spPr/>
      <dgm:t>
        <a:bodyPr/>
        <a:lstStyle/>
        <a:p>
          <a:endParaRPr lang="it-IT"/>
        </a:p>
      </dgm:t>
    </dgm:pt>
    <dgm:pt modelId="{2C21FBD7-7E6B-DE44-BAED-4C42FCE3E152}" type="pres">
      <dgm:prSet presAssocID="{D0957193-D718-2F49-BEDE-36A0A0EC1E01}" presName="childText" presStyleLbl="bgAcc1" presStyleIdx="3" presStyleCnt="4">
        <dgm:presLayoutVars>
          <dgm:bulletEnabled val="1"/>
        </dgm:presLayoutVars>
      </dgm:prSet>
      <dgm:spPr/>
      <dgm:t>
        <a:bodyPr/>
        <a:lstStyle/>
        <a:p>
          <a:endParaRPr lang="it-IT"/>
        </a:p>
      </dgm:t>
    </dgm:pt>
  </dgm:ptLst>
  <dgm:cxnLst>
    <dgm:cxn modelId="{EC078414-3E6D-6640-9785-4C236E198F58}" type="presOf" srcId="{5C4F3722-9A2C-8044-B441-3B270A215AAD}" destId="{09E9677D-119C-7F48-A9D9-0818963F6E2B}" srcOrd="0" destOrd="0" presId="urn:microsoft.com/office/officeart/2005/8/layout/hierarchy3"/>
    <dgm:cxn modelId="{E1325F4A-C415-A749-A2DF-939AC832480C}" type="presOf" srcId="{DA80EE31-057F-2942-9974-7BD9422FC60E}" destId="{D268655E-1521-B547-9146-F9421CBA6B48}" srcOrd="0" destOrd="0" presId="urn:microsoft.com/office/officeart/2005/8/layout/hierarchy3"/>
    <dgm:cxn modelId="{990288F8-DF94-7341-96EA-72263C4976C6}" srcId="{5C4F3722-9A2C-8044-B441-3B270A215AAD}" destId="{8881A433-5133-5B4C-98DC-A2C0D54B93A8}" srcOrd="1" destOrd="0" parTransId="{64F98CF4-2757-4C4C-8804-76221FD3EE8E}" sibTransId="{AADF07B0-495F-A840-8E99-2A8546F46DF0}"/>
    <dgm:cxn modelId="{F4D9BE0C-6E54-E746-8248-D032A8D655D4}" type="presOf" srcId="{19FF4D9B-D82A-C84B-98CF-88DF578B023F}" destId="{5E1764F8-E0DF-3741-B2C8-BB6669E1125F}" srcOrd="0" destOrd="0" presId="urn:microsoft.com/office/officeart/2005/8/layout/hierarchy3"/>
    <dgm:cxn modelId="{ECE8E911-AAF3-0A41-9289-01F8B6FD1298}" type="presOf" srcId="{8881A433-5133-5B4C-98DC-A2C0D54B93A8}" destId="{EF65E3D3-1795-CF47-8071-D96827934134}" srcOrd="0" destOrd="0" presId="urn:microsoft.com/office/officeart/2005/8/layout/hierarchy3"/>
    <dgm:cxn modelId="{D1BE3BE2-C29B-4346-A912-3BD20FFF9436}" type="presOf" srcId="{5B294BF4-2A1B-D64C-A0D0-4951CCD4180D}" destId="{7A17ABD9-989D-1547-9263-A7CF7C02CA58}" srcOrd="0" destOrd="0" presId="urn:microsoft.com/office/officeart/2005/8/layout/hierarchy3"/>
    <dgm:cxn modelId="{F0756578-769B-C542-8313-241A0C1960E8}" type="presOf" srcId="{D0957193-D718-2F49-BEDE-36A0A0EC1E01}" destId="{2C21FBD7-7E6B-DE44-BAED-4C42FCE3E152}" srcOrd="0" destOrd="0" presId="urn:microsoft.com/office/officeart/2005/8/layout/hierarchy3"/>
    <dgm:cxn modelId="{05A8F127-1072-FF40-8805-AFD4F0F95A34}" srcId="{8881A433-5133-5B4C-98DC-A2C0D54B93A8}" destId="{D11FE50E-0116-5C43-8B72-874FAEB1E820}" srcOrd="0" destOrd="0" parTransId="{FB3F40B2-AFEF-0143-85CF-7B44C9379BA9}" sibTransId="{95682589-A698-A640-BEA7-BDF4425435EA}"/>
    <dgm:cxn modelId="{F7F40E3B-D435-3046-ABA4-033B84204833}" srcId="{5C4F3722-9A2C-8044-B441-3B270A215AAD}" destId="{1B820079-7234-914B-AEE2-974B775C9936}" srcOrd="0" destOrd="0" parTransId="{9350F79E-3502-C347-89FE-E3701D93AB30}" sibTransId="{3705DDFC-1190-0F4D-9CA0-DD1631949FDF}"/>
    <dgm:cxn modelId="{08C19222-3651-D54B-A766-B65EDF2E1FA3}" srcId="{1B820079-7234-914B-AEE2-974B775C9936}" destId="{DA80EE31-057F-2942-9974-7BD9422FC60E}" srcOrd="1" destOrd="0" parTransId="{C339182E-CF2E-B549-B423-A933A82AD018}" sibTransId="{190B0B54-CAC2-624B-8897-F5B1FA8B2A3B}"/>
    <dgm:cxn modelId="{A8461864-4076-E84A-8137-54538A6F8EF7}" type="presOf" srcId="{FB3F40B2-AFEF-0143-85CF-7B44C9379BA9}" destId="{B87B2A62-A0B7-6C42-99AE-62353FE1A2D5}" srcOrd="0" destOrd="0" presId="urn:microsoft.com/office/officeart/2005/8/layout/hierarchy3"/>
    <dgm:cxn modelId="{955C1418-3E23-604B-BB90-F39532B9C64A}" srcId="{1B820079-7234-914B-AEE2-974B775C9936}" destId="{5B294BF4-2A1B-D64C-A0D0-4951CCD4180D}" srcOrd="0" destOrd="0" parTransId="{2E5BC070-76DD-BB44-BD66-B5D0B5ED0ABB}" sibTransId="{FF9971B1-9A81-0241-A6D7-5A0E0A9D1B4D}"/>
    <dgm:cxn modelId="{1E520F87-9E42-7148-A572-902D020946A4}" type="presOf" srcId="{2E5BC070-76DD-BB44-BD66-B5D0B5ED0ABB}" destId="{000865C0-7857-074D-AA5A-40BBC0DA1117}" srcOrd="0" destOrd="0" presId="urn:microsoft.com/office/officeart/2005/8/layout/hierarchy3"/>
    <dgm:cxn modelId="{C771ED32-52EB-2444-B690-055C5DB23028}" type="presOf" srcId="{D11FE50E-0116-5C43-8B72-874FAEB1E820}" destId="{D3F4C0C5-1876-4446-9739-51623DF56628}" srcOrd="0" destOrd="0" presId="urn:microsoft.com/office/officeart/2005/8/layout/hierarchy3"/>
    <dgm:cxn modelId="{6798541A-17B6-B74D-9B79-6655B3669C7A}" type="presOf" srcId="{1B820079-7234-914B-AEE2-974B775C9936}" destId="{F9087125-0DCE-3745-BD91-DB64B1AA78EE}" srcOrd="0" destOrd="0" presId="urn:microsoft.com/office/officeart/2005/8/layout/hierarchy3"/>
    <dgm:cxn modelId="{09C4EB06-EA83-E140-83B5-878F2A34D09D}" type="presOf" srcId="{1B820079-7234-914B-AEE2-974B775C9936}" destId="{8B4ECABB-AE45-E343-B985-4E1BF4D615D6}" srcOrd="1" destOrd="0" presId="urn:microsoft.com/office/officeart/2005/8/layout/hierarchy3"/>
    <dgm:cxn modelId="{05A013A1-53F2-904F-AD05-E6F157FF9904}" srcId="{8881A433-5133-5B4C-98DC-A2C0D54B93A8}" destId="{D0957193-D718-2F49-BEDE-36A0A0EC1E01}" srcOrd="1" destOrd="0" parTransId="{19FF4D9B-D82A-C84B-98CF-88DF578B023F}" sibTransId="{90797D5C-44D7-6B4B-AB28-522EEC9CB971}"/>
    <dgm:cxn modelId="{184BE0A1-AA7E-F042-8839-D140B6A7B347}" type="presOf" srcId="{8881A433-5133-5B4C-98DC-A2C0D54B93A8}" destId="{562FB151-F0D6-4548-8413-B84ADE3D2E66}" srcOrd="1" destOrd="0" presId="urn:microsoft.com/office/officeart/2005/8/layout/hierarchy3"/>
    <dgm:cxn modelId="{47F4E27B-CA64-1D4F-B4FB-B8CA2EE009F3}" type="presOf" srcId="{C339182E-CF2E-B549-B423-A933A82AD018}" destId="{AC566E21-4DAC-CF4F-92F5-CBD6F1CC5795}" srcOrd="0" destOrd="0" presId="urn:microsoft.com/office/officeart/2005/8/layout/hierarchy3"/>
    <dgm:cxn modelId="{7678E703-C518-314E-A8BD-C83A3A852677}" type="presParOf" srcId="{09E9677D-119C-7F48-A9D9-0818963F6E2B}" destId="{6608A6B8-8795-D94F-9A11-1167D312BF78}" srcOrd="0" destOrd="0" presId="urn:microsoft.com/office/officeart/2005/8/layout/hierarchy3"/>
    <dgm:cxn modelId="{8E675DA2-9460-5240-A0A7-9ECAAA10C7DE}" type="presParOf" srcId="{6608A6B8-8795-D94F-9A11-1167D312BF78}" destId="{C295FFD8-1604-9742-8904-94297AC87AB2}" srcOrd="0" destOrd="0" presId="urn:microsoft.com/office/officeart/2005/8/layout/hierarchy3"/>
    <dgm:cxn modelId="{61B00941-BD0E-9341-BE6D-65643DEB830B}" type="presParOf" srcId="{C295FFD8-1604-9742-8904-94297AC87AB2}" destId="{F9087125-0DCE-3745-BD91-DB64B1AA78EE}" srcOrd="0" destOrd="0" presId="urn:microsoft.com/office/officeart/2005/8/layout/hierarchy3"/>
    <dgm:cxn modelId="{FC9C31BB-0A7B-934E-BB62-A6D5E25DAC41}" type="presParOf" srcId="{C295FFD8-1604-9742-8904-94297AC87AB2}" destId="{8B4ECABB-AE45-E343-B985-4E1BF4D615D6}" srcOrd="1" destOrd="0" presId="urn:microsoft.com/office/officeart/2005/8/layout/hierarchy3"/>
    <dgm:cxn modelId="{0F21309F-4D03-8644-B871-CF4652E37880}" type="presParOf" srcId="{6608A6B8-8795-D94F-9A11-1167D312BF78}" destId="{D31063DE-4EC3-8849-ABD8-065C1FF3EE7D}" srcOrd="1" destOrd="0" presId="urn:microsoft.com/office/officeart/2005/8/layout/hierarchy3"/>
    <dgm:cxn modelId="{14E49742-7A15-4B4B-9A7D-520208D07D33}" type="presParOf" srcId="{D31063DE-4EC3-8849-ABD8-065C1FF3EE7D}" destId="{000865C0-7857-074D-AA5A-40BBC0DA1117}" srcOrd="0" destOrd="0" presId="urn:microsoft.com/office/officeart/2005/8/layout/hierarchy3"/>
    <dgm:cxn modelId="{6D0E3906-2750-ED4C-B492-BF0D714D1B62}" type="presParOf" srcId="{D31063DE-4EC3-8849-ABD8-065C1FF3EE7D}" destId="{7A17ABD9-989D-1547-9263-A7CF7C02CA58}" srcOrd="1" destOrd="0" presId="urn:microsoft.com/office/officeart/2005/8/layout/hierarchy3"/>
    <dgm:cxn modelId="{8945A3E9-0012-7B4F-80AE-46C902313C84}" type="presParOf" srcId="{D31063DE-4EC3-8849-ABD8-065C1FF3EE7D}" destId="{AC566E21-4DAC-CF4F-92F5-CBD6F1CC5795}" srcOrd="2" destOrd="0" presId="urn:microsoft.com/office/officeart/2005/8/layout/hierarchy3"/>
    <dgm:cxn modelId="{CA3FE01C-57D1-1747-9C2A-4E6A643E83FE}" type="presParOf" srcId="{D31063DE-4EC3-8849-ABD8-065C1FF3EE7D}" destId="{D268655E-1521-B547-9146-F9421CBA6B48}" srcOrd="3" destOrd="0" presId="urn:microsoft.com/office/officeart/2005/8/layout/hierarchy3"/>
    <dgm:cxn modelId="{62126C37-C921-054C-B430-A2F654924BD1}" type="presParOf" srcId="{09E9677D-119C-7F48-A9D9-0818963F6E2B}" destId="{33A1160F-906F-BB4E-ABB3-411C9B488B7C}" srcOrd="1" destOrd="0" presId="urn:microsoft.com/office/officeart/2005/8/layout/hierarchy3"/>
    <dgm:cxn modelId="{4464A7AD-869C-464E-8461-AB7CBB690F23}" type="presParOf" srcId="{33A1160F-906F-BB4E-ABB3-411C9B488B7C}" destId="{9CA2BE8E-CE07-E64A-A3D4-34AD1C0A8AA6}" srcOrd="0" destOrd="0" presId="urn:microsoft.com/office/officeart/2005/8/layout/hierarchy3"/>
    <dgm:cxn modelId="{57B766AF-5A0D-AF49-A149-6206D285E11D}" type="presParOf" srcId="{9CA2BE8E-CE07-E64A-A3D4-34AD1C0A8AA6}" destId="{EF65E3D3-1795-CF47-8071-D96827934134}" srcOrd="0" destOrd="0" presId="urn:microsoft.com/office/officeart/2005/8/layout/hierarchy3"/>
    <dgm:cxn modelId="{2ECF275F-74B9-B54C-A5F9-BA2EDB59D6E1}" type="presParOf" srcId="{9CA2BE8E-CE07-E64A-A3D4-34AD1C0A8AA6}" destId="{562FB151-F0D6-4548-8413-B84ADE3D2E66}" srcOrd="1" destOrd="0" presId="urn:microsoft.com/office/officeart/2005/8/layout/hierarchy3"/>
    <dgm:cxn modelId="{AF0AB139-06D3-EF4B-BF1F-BAD754ECF920}" type="presParOf" srcId="{33A1160F-906F-BB4E-ABB3-411C9B488B7C}" destId="{BBBD4868-3507-734A-BD6F-168FEE79BD1D}" srcOrd="1" destOrd="0" presId="urn:microsoft.com/office/officeart/2005/8/layout/hierarchy3"/>
    <dgm:cxn modelId="{D91A0FC8-98F8-AA45-8B44-EB5FD9C3F17F}" type="presParOf" srcId="{BBBD4868-3507-734A-BD6F-168FEE79BD1D}" destId="{B87B2A62-A0B7-6C42-99AE-62353FE1A2D5}" srcOrd="0" destOrd="0" presId="urn:microsoft.com/office/officeart/2005/8/layout/hierarchy3"/>
    <dgm:cxn modelId="{EF662B55-EB0B-174A-8603-A0889E9CD80A}" type="presParOf" srcId="{BBBD4868-3507-734A-BD6F-168FEE79BD1D}" destId="{D3F4C0C5-1876-4446-9739-51623DF56628}" srcOrd="1" destOrd="0" presId="urn:microsoft.com/office/officeart/2005/8/layout/hierarchy3"/>
    <dgm:cxn modelId="{FC31DD6F-D41B-D847-8027-215C7B6B5E0E}" type="presParOf" srcId="{BBBD4868-3507-734A-BD6F-168FEE79BD1D}" destId="{5E1764F8-E0DF-3741-B2C8-BB6669E1125F}" srcOrd="2" destOrd="0" presId="urn:microsoft.com/office/officeart/2005/8/layout/hierarchy3"/>
    <dgm:cxn modelId="{273868E9-5D35-9243-BE9A-FB757C191F8F}" type="presParOf" srcId="{BBBD4868-3507-734A-BD6F-168FEE79BD1D}" destId="{2C21FBD7-7E6B-DE44-BAED-4C42FCE3E15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5D120-E593-384E-A47B-FAF498BF1D56}">
      <dsp:nvSpPr>
        <dsp:cNvPr id="0" name=""/>
        <dsp:cNvSpPr/>
      </dsp:nvSpPr>
      <dsp:spPr>
        <a:xfrm>
          <a:off x="2223871" y="954996"/>
          <a:ext cx="2801908" cy="2802390"/>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Diritto internazionale</a:t>
          </a:r>
          <a:endParaRPr lang="it-IT" sz="900" kern="1200" dirty="0"/>
        </a:p>
      </dsp:txBody>
      <dsp:txXfrm>
        <a:off x="2634201" y="1365397"/>
        <a:ext cx="1981248" cy="1981588"/>
      </dsp:txXfrm>
    </dsp:sp>
    <dsp:sp modelId="{393CFBE2-FBD2-FF45-88FA-926772C6CDFD}">
      <dsp:nvSpPr>
        <dsp:cNvPr id="0" name=""/>
        <dsp:cNvSpPr/>
      </dsp:nvSpPr>
      <dsp:spPr>
        <a:xfrm>
          <a:off x="3085422" y="3549059"/>
          <a:ext cx="225876" cy="225853"/>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934AF8E-14F4-7A45-B453-CA7E54A8084A}">
      <dsp:nvSpPr>
        <dsp:cNvPr id="0" name=""/>
        <dsp:cNvSpPr/>
      </dsp:nvSpPr>
      <dsp:spPr>
        <a:xfrm>
          <a:off x="5206250" y="2092277"/>
          <a:ext cx="225876" cy="225853"/>
        </a:xfrm>
        <a:prstGeom prst="ellipse">
          <a:avLst/>
        </a:prstGeom>
        <a:solidFill>
          <a:schemeClr val="accent3">
            <a:hueOff val="625015"/>
            <a:satOff val="-938"/>
            <a:lumOff val="-15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E8EE1E5-E57C-0D42-AC2D-1AAD27A10038}">
      <dsp:nvSpPr>
        <dsp:cNvPr id="0" name=""/>
        <dsp:cNvSpPr/>
      </dsp:nvSpPr>
      <dsp:spPr>
        <a:xfrm>
          <a:off x="4126869" y="3789436"/>
          <a:ext cx="311514" cy="311988"/>
        </a:xfrm>
        <a:prstGeom prst="ellipse">
          <a:avLst/>
        </a:prstGeom>
        <a:solidFill>
          <a:schemeClr val="accent3">
            <a:hueOff val="1250030"/>
            <a:satOff val="-1876"/>
            <a:lumOff val="-30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BCC1AAC-56EA-0549-808C-656845928AAB}">
      <dsp:nvSpPr>
        <dsp:cNvPr id="0" name=""/>
        <dsp:cNvSpPr/>
      </dsp:nvSpPr>
      <dsp:spPr>
        <a:xfrm>
          <a:off x="3148644" y="1269989"/>
          <a:ext cx="225876" cy="225853"/>
        </a:xfrm>
        <a:prstGeom prst="ellipse">
          <a:avLst/>
        </a:prstGeom>
        <a:solidFill>
          <a:schemeClr val="accent3">
            <a:hueOff val="1875044"/>
            <a:satOff val="-2813"/>
            <a:lumOff val="-45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61FBF3F-376E-7B4F-80EC-B2D4496DAE50}">
      <dsp:nvSpPr>
        <dsp:cNvPr id="0" name=""/>
        <dsp:cNvSpPr/>
      </dsp:nvSpPr>
      <dsp:spPr>
        <a:xfrm>
          <a:off x="2437678" y="2562514"/>
          <a:ext cx="225876" cy="225853"/>
        </a:xfrm>
        <a:prstGeom prst="ellipse">
          <a:avLst/>
        </a:prstGeom>
        <a:solidFill>
          <a:schemeClr val="accent3">
            <a:hueOff val="2500059"/>
            <a:satOff val="-3751"/>
            <a:lumOff val="-61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5C7A569-EAC2-6942-A460-ACD98671AF56}">
      <dsp:nvSpPr>
        <dsp:cNvPr id="0" name=""/>
        <dsp:cNvSpPr/>
      </dsp:nvSpPr>
      <dsp:spPr>
        <a:xfrm>
          <a:off x="1347951" y="1460788"/>
          <a:ext cx="1139155" cy="1139284"/>
        </a:xfrm>
        <a:prstGeom prst="ellipse">
          <a:avLst/>
        </a:prstGeom>
        <a:solidFill>
          <a:schemeClr val="accent3">
            <a:hueOff val="3125074"/>
            <a:satOff val="-4689"/>
            <a:lumOff val="-76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Diritto delle organizzazioni internazionali</a:t>
          </a:r>
          <a:endParaRPr lang="it-IT" sz="900" kern="1200" dirty="0"/>
        </a:p>
      </dsp:txBody>
      <dsp:txXfrm>
        <a:off x="1514776" y="1627632"/>
        <a:ext cx="805505" cy="805596"/>
      </dsp:txXfrm>
    </dsp:sp>
    <dsp:sp modelId="{D86FBA01-2A72-304B-AB06-55399B57CC9F}">
      <dsp:nvSpPr>
        <dsp:cNvPr id="0" name=""/>
        <dsp:cNvSpPr/>
      </dsp:nvSpPr>
      <dsp:spPr>
        <a:xfrm>
          <a:off x="3507863" y="1280005"/>
          <a:ext cx="311514" cy="311988"/>
        </a:xfrm>
        <a:prstGeom prst="ellipse">
          <a:avLst/>
        </a:prstGeom>
        <a:solidFill>
          <a:schemeClr val="accent3">
            <a:hueOff val="3750089"/>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9A0ACF0-2BB4-0F43-AFEA-E7C5DF24B155}">
      <dsp:nvSpPr>
        <dsp:cNvPr id="0" name=""/>
        <dsp:cNvSpPr/>
      </dsp:nvSpPr>
      <dsp:spPr>
        <a:xfrm>
          <a:off x="1455430" y="2933595"/>
          <a:ext cx="563255" cy="563382"/>
        </a:xfrm>
        <a:prstGeom prst="ellipse">
          <a:avLst/>
        </a:prstGeom>
        <a:solidFill>
          <a:schemeClr val="accent3">
            <a:hueOff val="4375103"/>
            <a:satOff val="-6564"/>
            <a:lumOff val="-10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CA4C3E-C2EB-F34E-A6FB-2DC8934B639B}">
      <dsp:nvSpPr>
        <dsp:cNvPr id="0" name=""/>
        <dsp:cNvSpPr/>
      </dsp:nvSpPr>
      <dsp:spPr>
        <a:xfrm>
          <a:off x="5313729" y="924948"/>
          <a:ext cx="1139155" cy="1139284"/>
        </a:xfrm>
        <a:prstGeom prst="ellipse">
          <a:avLst/>
        </a:prstGeom>
        <a:solidFill>
          <a:schemeClr val="accent3">
            <a:hueOff val="5000118"/>
            <a:satOff val="-7502"/>
            <a:lumOff val="-122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Diritto del commercio internazionale</a:t>
          </a:r>
          <a:endParaRPr lang="it-IT" sz="900" kern="1200" dirty="0"/>
        </a:p>
      </dsp:txBody>
      <dsp:txXfrm>
        <a:off x="5480554" y="1091792"/>
        <a:ext cx="805505" cy="805596"/>
      </dsp:txXfrm>
    </dsp:sp>
    <dsp:sp modelId="{81436EFF-B742-8444-9867-9A881984A2AE}">
      <dsp:nvSpPr>
        <dsp:cNvPr id="0" name=""/>
        <dsp:cNvSpPr/>
      </dsp:nvSpPr>
      <dsp:spPr>
        <a:xfrm>
          <a:off x="4805075" y="1711180"/>
          <a:ext cx="311514" cy="311988"/>
        </a:xfrm>
        <a:prstGeom prst="ellipse">
          <a:avLst/>
        </a:prstGeom>
        <a:solidFill>
          <a:schemeClr val="accent3">
            <a:hueOff val="5625133"/>
            <a:satOff val="-8440"/>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6E13645-7FFF-544F-8FE9-DA1DF6C5A2D9}">
      <dsp:nvSpPr>
        <dsp:cNvPr id="0" name=""/>
        <dsp:cNvSpPr/>
      </dsp:nvSpPr>
      <dsp:spPr>
        <a:xfrm>
          <a:off x="1241048" y="3604146"/>
          <a:ext cx="225876" cy="225853"/>
        </a:xfrm>
        <a:prstGeom prst="ellipse">
          <a:avLst/>
        </a:prstGeom>
        <a:solidFill>
          <a:schemeClr val="accent3">
            <a:hueOff val="6250148"/>
            <a:satOff val="-9378"/>
            <a:lumOff val="-152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6DC87F7-C8C5-B349-B8B2-C8686B549D84}">
      <dsp:nvSpPr>
        <dsp:cNvPr id="0" name=""/>
        <dsp:cNvSpPr/>
      </dsp:nvSpPr>
      <dsp:spPr>
        <a:xfrm>
          <a:off x="3491770" y="3282642"/>
          <a:ext cx="225876" cy="225853"/>
        </a:xfrm>
        <a:prstGeom prst="ellipse">
          <a:avLst/>
        </a:prstGeom>
        <a:solidFill>
          <a:schemeClr val="accent3">
            <a:hueOff val="6875162"/>
            <a:satOff val="-10316"/>
            <a:lumOff val="-16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6C5E987-A4B3-4849-BBF0-3587091F834C}">
      <dsp:nvSpPr>
        <dsp:cNvPr id="0" name=""/>
        <dsp:cNvSpPr/>
      </dsp:nvSpPr>
      <dsp:spPr>
        <a:xfrm>
          <a:off x="5849396" y="2893532"/>
          <a:ext cx="1139155" cy="1139284"/>
        </a:xfrm>
        <a:prstGeom prst="ellipse">
          <a:avLst/>
        </a:prstGeom>
        <a:solidFill>
          <a:schemeClr val="accent3">
            <a:hueOff val="7500177"/>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Diritti umani</a:t>
          </a:r>
          <a:endParaRPr lang="it-IT" sz="900" kern="1200" dirty="0"/>
        </a:p>
      </dsp:txBody>
      <dsp:txXfrm>
        <a:off x="6016221" y="3060376"/>
        <a:ext cx="805505" cy="805596"/>
      </dsp:txXfrm>
    </dsp:sp>
    <dsp:sp modelId="{6E9404E7-185C-9747-B45F-F635EBAA37BB}">
      <dsp:nvSpPr>
        <dsp:cNvPr id="0" name=""/>
        <dsp:cNvSpPr/>
      </dsp:nvSpPr>
      <dsp:spPr>
        <a:xfrm>
          <a:off x="5528111" y="2853970"/>
          <a:ext cx="225876" cy="225853"/>
        </a:xfrm>
        <a:prstGeom prst="ellipse">
          <a:avLst/>
        </a:prstGeom>
        <a:solidFill>
          <a:schemeClr val="accent3">
            <a:hueOff val="8125192"/>
            <a:satOff val="-12191"/>
            <a:lumOff val="-198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CF376AC-E5C9-E348-BF0F-50BB18B21DA3}">
      <dsp:nvSpPr>
        <dsp:cNvPr id="0" name=""/>
        <dsp:cNvSpPr/>
      </dsp:nvSpPr>
      <dsp:spPr>
        <a:xfrm>
          <a:off x="2579641" y="3868560"/>
          <a:ext cx="1139155" cy="1139284"/>
        </a:xfrm>
        <a:prstGeom prst="ellipse">
          <a:avLst/>
        </a:prstGeom>
        <a:solidFill>
          <a:schemeClr val="accent3">
            <a:hueOff val="8750207"/>
            <a:satOff val="-13129"/>
            <a:lumOff val="-213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Diritto internazionale penale</a:t>
          </a:r>
          <a:endParaRPr lang="it-IT" sz="900" kern="1200" dirty="0"/>
        </a:p>
      </dsp:txBody>
      <dsp:txXfrm>
        <a:off x="2746466" y="4035404"/>
        <a:ext cx="805505" cy="805596"/>
      </dsp:txXfrm>
    </dsp:sp>
    <dsp:sp modelId="{30706D44-BFD6-7840-B158-893C0DC5DA64}">
      <dsp:nvSpPr>
        <dsp:cNvPr id="0" name=""/>
        <dsp:cNvSpPr/>
      </dsp:nvSpPr>
      <dsp:spPr>
        <a:xfrm>
          <a:off x="3596949" y="3829999"/>
          <a:ext cx="225876" cy="225853"/>
        </a:xfrm>
        <a:prstGeom prst="ellipse">
          <a:avLst/>
        </a:prstGeom>
        <a:solidFill>
          <a:schemeClr val="accent3">
            <a:hueOff val="9375221"/>
            <a:satOff val="-14067"/>
            <a:lumOff val="-228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471A57E-A97F-534C-9FA5-2D304F7B18BD}">
      <dsp:nvSpPr>
        <dsp:cNvPr id="0" name=""/>
        <dsp:cNvSpPr/>
      </dsp:nvSpPr>
      <dsp:spPr>
        <a:xfrm>
          <a:off x="3665919" y="0"/>
          <a:ext cx="1139155" cy="1139284"/>
        </a:xfrm>
        <a:prstGeom prst="ellipse">
          <a:avLst/>
        </a:prstGeom>
        <a:solidFill>
          <a:schemeClr val="accent3">
            <a:hueOff val="10000237"/>
            <a:satOff val="-15004"/>
            <a:lumOff val="-244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it-IT" sz="900" kern="1200" dirty="0" smtClean="0"/>
            <a:t>Diritto internazionale dell’ambiente</a:t>
          </a:r>
          <a:endParaRPr lang="it-IT" sz="900" kern="1200" dirty="0"/>
        </a:p>
      </dsp:txBody>
      <dsp:txXfrm>
        <a:off x="3832744" y="166844"/>
        <a:ext cx="805505" cy="805596"/>
      </dsp:txXfrm>
    </dsp:sp>
    <dsp:sp modelId="{8B947D97-0322-064E-A15F-07996C2F8468}">
      <dsp:nvSpPr>
        <dsp:cNvPr id="0" name=""/>
        <dsp:cNvSpPr/>
      </dsp:nvSpPr>
      <dsp:spPr>
        <a:xfrm>
          <a:off x="2261230" y="1234934"/>
          <a:ext cx="225876" cy="225853"/>
        </a:xfrm>
        <a:prstGeom prst="ellipse">
          <a:avLst/>
        </a:prstGeom>
        <a:solidFill>
          <a:schemeClr val="accent3">
            <a:hueOff val="10625251"/>
            <a:satOff val="-15942"/>
            <a:lumOff val="-259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2B2096D-414D-4D45-A34C-5ED0E3615161}">
      <dsp:nvSpPr>
        <dsp:cNvPr id="0" name=""/>
        <dsp:cNvSpPr/>
      </dsp:nvSpPr>
      <dsp:spPr>
        <a:xfrm>
          <a:off x="4891287" y="280439"/>
          <a:ext cx="225876" cy="225853"/>
        </a:xfrm>
        <a:prstGeom prst="ellipse">
          <a:avLst/>
        </a:prstGeom>
        <a:solidFill>
          <a:schemeClr val="accent3">
            <a:hueOff val="11250266"/>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26F63-D3A8-C74B-B65C-1DEA1BEDDE82}">
      <dsp:nvSpPr>
        <dsp:cNvPr id="0" name=""/>
        <dsp:cNvSpPr/>
      </dsp:nvSpPr>
      <dsp:spPr>
        <a:xfrm>
          <a:off x="6104881" y="2724914"/>
          <a:ext cx="91440" cy="507496"/>
        </a:xfrm>
        <a:custGeom>
          <a:avLst/>
          <a:gdLst/>
          <a:ahLst/>
          <a:cxnLst/>
          <a:rect l="0" t="0" r="0" b="0"/>
          <a:pathLst>
            <a:path>
              <a:moveTo>
                <a:pt x="45720" y="0"/>
              </a:moveTo>
              <a:lnTo>
                <a:pt x="45720" y="507496"/>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24198B-A8E2-E548-BD34-5C78447CEE04}">
      <dsp:nvSpPr>
        <dsp:cNvPr id="0" name=""/>
        <dsp:cNvSpPr/>
      </dsp:nvSpPr>
      <dsp:spPr>
        <a:xfrm>
          <a:off x="4017857" y="1109360"/>
          <a:ext cx="2132744" cy="507496"/>
        </a:xfrm>
        <a:custGeom>
          <a:avLst/>
          <a:gdLst/>
          <a:ahLst/>
          <a:cxnLst/>
          <a:rect l="0" t="0" r="0" b="0"/>
          <a:pathLst>
            <a:path>
              <a:moveTo>
                <a:pt x="0" y="0"/>
              </a:moveTo>
              <a:lnTo>
                <a:pt x="0" y="345843"/>
              </a:lnTo>
              <a:lnTo>
                <a:pt x="2132744" y="345843"/>
              </a:lnTo>
              <a:lnTo>
                <a:pt x="2132744" y="50749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0B266C-EE58-874F-8B4A-BB1874632806}">
      <dsp:nvSpPr>
        <dsp:cNvPr id="0" name=""/>
        <dsp:cNvSpPr/>
      </dsp:nvSpPr>
      <dsp:spPr>
        <a:xfrm>
          <a:off x="3972137" y="1109360"/>
          <a:ext cx="91440" cy="507496"/>
        </a:xfrm>
        <a:custGeom>
          <a:avLst/>
          <a:gdLst/>
          <a:ahLst/>
          <a:cxnLst/>
          <a:rect l="0" t="0" r="0" b="0"/>
          <a:pathLst>
            <a:path>
              <a:moveTo>
                <a:pt x="45720" y="0"/>
              </a:moveTo>
              <a:lnTo>
                <a:pt x="45720" y="50749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C1A49D-29EF-CE4A-8C29-902E45BDC4F6}">
      <dsp:nvSpPr>
        <dsp:cNvPr id="0" name=""/>
        <dsp:cNvSpPr/>
      </dsp:nvSpPr>
      <dsp:spPr>
        <a:xfrm>
          <a:off x="1885112" y="1109360"/>
          <a:ext cx="2132744" cy="507496"/>
        </a:xfrm>
        <a:custGeom>
          <a:avLst/>
          <a:gdLst/>
          <a:ahLst/>
          <a:cxnLst/>
          <a:rect l="0" t="0" r="0" b="0"/>
          <a:pathLst>
            <a:path>
              <a:moveTo>
                <a:pt x="2132744" y="0"/>
              </a:moveTo>
              <a:lnTo>
                <a:pt x="2132744" y="345843"/>
              </a:lnTo>
              <a:lnTo>
                <a:pt x="0" y="345843"/>
              </a:lnTo>
              <a:lnTo>
                <a:pt x="0" y="507496"/>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A595C0-4DAE-7D4D-A932-98EAD1AA58AC}">
      <dsp:nvSpPr>
        <dsp:cNvPr id="0" name=""/>
        <dsp:cNvSpPr/>
      </dsp:nvSpPr>
      <dsp:spPr>
        <a:xfrm>
          <a:off x="3145370" y="1303"/>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6EF15AB-70DF-AB46-92F6-BFAD75C0E209}">
      <dsp:nvSpPr>
        <dsp:cNvPr id="0" name=""/>
        <dsp:cNvSpPr/>
      </dsp:nvSpPr>
      <dsp:spPr>
        <a:xfrm>
          <a:off x="3339256" y="185494"/>
          <a:ext cx="1744972" cy="11080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DIRITTO INTERNAZIONALE </a:t>
          </a:r>
          <a:endParaRPr lang="it-IT" sz="1700" kern="1200" dirty="0"/>
        </a:p>
      </dsp:txBody>
      <dsp:txXfrm>
        <a:off x="3371710" y="217948"/>
        <a:ext cx="1680064" cy="1043149"/>
      </dsp:txXfrm>
    </dsp:sp>
    <dsp:sp modelId="{D86C9062-1FED-C748-B299-69E692509D4E}">
      <dsp:nvSpPr>
        <dsp:cNvPr id="0" name=""/>
        <dsp:cNvSpPr/>
      </dsp:nvSpPr>
      <dsp:spPr>
        <a:xfrm>
          <a:off x="1012626" y="1616856"/>
          <a:ext cx="1744972" cy="1108057"/>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95F2B3E-B4F2-0243-BE17-44B677119EA0}">
      <dsp:nvSpPr>
        <dsp:cNvPr id="0" name=""/>
        <dsp:cNvSpPr/>
      </dsp:nvSpPr>
      <dsp:spPr>
        <a:xfrm>
          <a:off x="1206512" y="1801048"/>
          <a:ext cx="1744972" cy="1108057"/>
        </a:xfrm>
        <a:prstGeom prst="roundRect">
          <a:avLst>
            <a:gd name="adj" fmla="val 1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Diritto internazionale pubblico</a:t>
          </a:r>
          <a:endParaRPr lang="it-IT" sz="1700" kern="1200" dirty="0"/>
        </a:p>
      </dsp:txBody>
      <dsp:txXfrm>
        <a:off x="1238966" y="1833502"/>
        <a:ext cx="1680064" cy="1043149"/>
      </dsp:txXfrm>
    </dsp:sp>
    <dsp:sp modelId="{9E3C2630-6F09-CF46-B7DC-88A3DC40F65D}">
      <dsp:nvSpPr>
        <dsp:cNvPr id="0" name=""/>
        <dsp:cNvSpPr/>
      </dsp:nvSpPr>
      <dsp:spPr>
        <a:xfrm>
          <a:off x="3145370" y="1616856"/>
          <a:ext cx="1744972" cy="1108057"/>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D0BDBD-116C-464E-901A-58F855A6DA37}">
      <dsp:nvSpPr>
        <dsp:cNvPr id="0" name=""/>
        <dsp:cNvSpPr/>
      </dsp:nvSpPr>
      <dsp:spPr>
        <a:xfrm>
          <a:off x="3339256" y="1801048"/>
          <a:ext cx="1744972" cy="1108057"/>
        </a:xfrm>
        <a:prstGeom prst="roundRect">
          <a:avLst>
            <a:gd name="adj" fmla="val 10000"/>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Diritto internazionale privato</a:t>
          </a:r>
          <a:endParaRPr lang="it-IT" sz="1700" kern="1200" dirty="0"/>
        </a:p>
      </dsp:txBody>
      <dsp:txXfrm>
        <a:off x="3371710" y="1833502"/>
        <a:ext cx="1680064" cy="1043149"/>
      </dsp:txXfrm>
    </dsp:sp>
    <dsp:sp modelId="{BBA134E8-E132-7048-BF94-63E7FA9209FD}">
      <dsp:nvSpPr>
        <dsp:cNvPr id="0" name=""/>
        <dsp:cNvSpPr/>
      </dsp:nvSpPr>
      <dsp:spPr>
        <a:xfrm>
          <a:off x="5278115" y="1616856"/>
          <a:ext cx="1744972" cy="1108057"/>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2741856-3147-A54F-913C-7423AB21A766}">
      <dsp:nvSpPr>
        <dsp:cNvPr id="0" name=""/>
        <dsp:cNvSpPr/>
      </dsp:nvSpPr>
      <dsp:spPr>
        <a:xfrm>
          <a:off x="5472000" y="1801048"/>
          <a:ext cx="1744972" cy="1108057"/>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Diritto delle Organizzazioni internazionali</a:t>
          </a:r>
          <a:endParaRPr lang="it-IT" sz="1700" kern="1200" dirty="0"/>
        </a:p>
      </dsp:txBody>
      <dsp:txXfrm>
        <a:off x="5504454" y="1833502"/>
        <a:ext cx="1680064" cy="1043149"/>
      </dsp:txXfrm>
    </dsp:sp>
    <dsp:sp modelId="{528D9BB8-6257-2140-B073-DB38EC5A713C}">
      <dsp:nvSpPr>
        <dsp:cNvPr id="0" name=""/>
        <dsp:cNvSpPr/>
      </dsp:nvSpPr>
      <dsp:spPr>
        <a:xfrm>
          <a:off x="5278115" y="3232410"/>
          <a:ext cx="1744972" cy="1108057"/>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A78AA1-07A8-5E4A-82BA-5E24950275A0}">
      <dsp:nvSpPr>
        <dsp:cNvPr id="0" name=""/>
        <dsp:cNvSpPr/>
      </dsp:nvSpPr>
      <dsp:spPr>
        <a:xfrm>
          <a:off x="5472000" y="3416602"/>
          <a:ext cx="1744972" cy="1108057"/>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Diritto dell’Unione europea</a:t>
          </a:r>
          <a:endParaRPr lang="it-IT" sz="1700" kern="1200" dirty="0"/>
        </a:p>
      </dsp:txBody>
      <dsp:txXfrm>
        <a:off x="5504454" y="3449056"/>
        <a:ext cx="1680064" cy="10431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87125-0DCE-3745-BD91-DB64B1AA78EE}">
      <dsp:nvSpPr>
        <dsp:cNvPr id="0" name=""/>
        <dsp:cNvSpPr/>
      </dsp:nvSpPr>
      <dsp:spPr>
        <a:xfrm>
          <a:off x="1208019" y="2152"/>
          <a:ext cx="2583805" cy="1291902"/>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CONVENZIONE EUROPEA –BASILEA-16.5.1972</a:t>
          </a:r>
          <a:endParaRPr lang="it-IT" sz="2400" kern="1200" dirty="0"/>
        </a:p>
      </dsp:txBody>
      <dsp:txXfrm>
        <a:off x="1245858" y="39991"/>
        <a:ext cx="2508127" cy="1216224"/>
      </dsp:txXfrm>
    </dsp:sp>
    <dsp:sp modelId="{000865C0-7857-074D-AA5A-40BBC0DA1117}">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17ABD9-989D-1547-9263-A7CF7C02CA58}">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REGOLA GENERALE GIURISDIZIONE</a:t>
          </a:r>
          <a:endParaRPr lang="it-IT" sz="2400" kern="1200" dirty="0"/>
        </a:p>
      </dsp:txBody>
      <dsp:txXfrm>
        <a:off x="1762619" y="1654869"/>
        <a:ext cx="1991366" cy="1216224"/>
      </dsp:txXfrm>
    </dsp:sp>
    <dsp:sp modelId="{AC566E21-4DAC-CF4F-92F5-CBD6F1CC5795}">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68655E-1521-B547-9146-F9421CBA6B48}">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ECCEZIONI</a:t>
          </a:r>
          <a:endParaRPr lang="it-IT" sz="2400" kern="1200" dirty="0"/>
        </a:p>
      </dsp:txBody>
      <dsp:txXfrm>
        <a:off x="1762619" y="3269747"/>
        <a:ext cx="1991366" cy="1216224"/>
      </dsp:txXfrm>
    </dsp:sp>
    <dsp:sp modelId="{EF65E3D3-1795-CF47-8071-D96827934134}">
      <dsp:nvSpPr>
        <dsp:cNvPr id="0" name=""/>
        <dsp:cNvSpPr/>
      </dsp:nvSpPr>
      <dsp:spPr>
        <a:xfrm>
          <a:off x="4437775" y="2152"/>
          <a:ext cx="2583805" cy="1291902"/>
        </a:xfrm>
        <a:prstGeom prst="roundRect">
          <a:avLst>
            <a:gd name="adj" fmla="val 100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CONVENZIONE NAZIONI UNITE-2.12.2004</a:t>
          </a:r>
          <a:endParaRPr lang="it-IT" sz="2400" kern="1200" dirty="0"/>
        </a:p>
      </dsp:txBody>
      <dsp:txXfrm>
        <a:off x="4475614" y="39991"/>
        <a:ext cx="2508127" cy="1216224"/>
      </dsp:txXfrm>
    </dsp:sp>
    <dsp:sp modelId="{B87B2A62-A0B7-6C42-99AE-62353FE1A2D5}">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F4C0C5-1876-4446-9739-51623DF56628}">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2976514"/>
              <a:satOff val="17933"/>
              <a:lumOff val="14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REGOLA GENERALE IMMUNITA’</a:t>
          </a:r>
          <a:endParaRPr lang="it-IT" sz="2400" kern="1200" dirty="0"/>
        </a:p>
      </dsp:txBody>
      <dsp:txXfrm>
        <a:off x="4992375" y="1654869"/>
        <a:ext cx="1991366" cy="1216224"/>
      </dsp:txXfrm>
    </dsp:sp>
    <dsp:sp modelId="{5E1764F8-E0DF-3741-B2C8-BB6669E1125F}">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21FBD7-7E6B-DE44-BAED-4C42FCE3E152}">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4464771"/>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ECCEZIONI:</a:t>
          </a:r>
        </a:p>
        <a:p>
          <a:pPr lvl="0" algn="ctr" defTabSz="1066800">
            <a:lnSpc>
              <a:spcPct val="90000"/>
            </a:lnSpc>
            <a:spcBef>
              <a:spcPct val="0"/>
            </a:spcBef>
            <a:spcAft>
              <a:spcPct val="35000"/>
            </a:spcAft>
          </a:pPr>
          <a:r>
            <a:rPr lang="it-IT" sz="2400" kern="1200" dirty="0" smtClean="0"/>
            <a:t>-operazioni commerciali</a:t>
          </a:r>
          <a:endParaRPr lang="it-IT" sz="2400"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08/10/17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08/10/17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08/10/17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08/10/17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08/10/17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08/10/17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08/10/17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08/10/17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08/10/17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08/10/17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08/10/17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08/10/17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08/10/17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08/10/17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dirty="0" smtClean="0"/>
              <a:t>Trieste 9 ottobre 2017- </a:t>
            </a:r>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259" y="202024"/>
            <a:ext cx="8498541" cy="1398176"/>
          </a:xfrm>
          <a:solidFill>
            <a:schemeClr val="accent2"/>
          </a:solidFill>
        </p:spPr>
        <p:txBody>
          <a:bodyPr>
            <a:normAutofit fontScale="90000"/>
          </a:bodyPr>
          <a:lstStyle/>
          <a:p>
            <a:r>
              <a:rPr lang="it-IT" dirty="0" smtClean="0"/>
              <a:t>MECCANISMO EUROPEO DI STABILITA’</a:t>
            </a:r>
            <a:endParaRPr lang="it-IT" dirty="0"/>
          </a:p>
        </p:txBody>
      </p:sp>
      <p:sp>
        <p:nvSpPr>
          <p:cNvPr id="3" name="Segnaposto contenuto 2"/>
          <p:cNvSpPr>
            <a:spLocks noGrp="1"/>
          </p:cNvSpPr>
          <p:nvPr>
            <p:ph idx="1"/>
          </p:nvPr>
        </p:nvSpPr>
        <p:spPr>
          <a:xfrm>
            <a:off x="188259" y="1801906"/>
            <a:ext cx="8498541" cy="4919569"/>
          </a:xfrm>
        </p:spPr>
        <p:txBody>
          <a:bodyPr>
            <a:normAutofit fontScale="77500" lnSpcReduction="20000"/>
          </a:bodyPr>
          <a:lstStyle/>
          <a:p>
            <a:pPr algn="just"/>
            <a:r>
              <a:rPr lang="it-IT" dirty="0" smtClean="0"/>
              <a:t>Evoluzione politica:</a:t>
            </a:r>
          </a:p>
          <a:p>
            <a:pPr lvl="1" algn="just"/>
            <a:r>
              <a:rPr lang="it-IT" b="1" u="sng" dirty="0" smtClean="0"/>
              <a:t>Maggio 2010</a:t>
            </a:r>
            <a:r>
              <a:rPr lang="it-IT" dirty="0" smtClean="0"/>
              <a:t>: reazione europea alla crisi economica: il meccanismo europeo di stabilità finanziaria temporanea- gestito da società del Lussemburgo viene poi sostituito dall’ESM (permanente)OIG dotata di personalità giuridica internazionale, istituita da un trattato tra gli Stati membri dell’eurozona</a:t>
            </a:r>
          </a:p>
          <a:p>
            <a:pPr lvl="1" algn="just"/>
            <a:r>
              <a:rPr lang="it-IT" dirty="0" smtClean="0"/>
              <a:t>Assistenza a: Grecia, Portogallo, e Irlanda</a:t>
            </a:r>
          </a:p>
          <a:p>
            <a:pPr algn="just"/>
            <a:r>
              <a:rPr lang="it-IT" dirty="0" smtClean="0"/>
              <a:t>Interrelazioni atti UE e atti internazionali</a:t>
            </a:r>
          </a:p>
          <a:p>
            <a:pPr lvl="1" algn="just"/>
            <a:r>
              <a:rPr lang="it-IT" dirty="0" smtClean="0"/>
              <a:t>E’ indipendente dall’UE;</a:t>
            </a:r>
          </a:p>
          <a:p>
            <a:pPr lvl="1" algn="just"/>
            <a:r>
              <a:rPr lang="it-IT" dirty="0" smtClean="0"/>
              <a:t>Diretta da un Board di Governatori che comprendono i ministri delle finanze degli Stati dell’eurozona- si deve coordinare con la Commissione e con la Banca Centrale europea;</a:t>
            </a:r>
          </a:p>
          <a:p>
            <a:pPr lvl="1" algn="just"/>
            <a:r>
              <a:rPr lang="it-IT" dirty="0" smtClean="0"/>
              <a:t>Legami con il Fondo monetario internazionale</a:t>
            </a:r>
          </a:p>
          <a:p>
            <a:pPr lvl="1" algn="just"/>
            <a:r>
              <a:rPr lang="it-IT" dirty="0" smtClean="0"/>
              <a:t>Ha assistito sino ad ora: Grecia, Spagna e Cipro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10</a:t>
            </a:fld>
            <a:endParaRPr lang="it-IT"/>
          </a:p>
        </p:txBody>
      </p:sp>
    </p:spTree>
    <p:extLst>
      <p:ext uri="{BB962C8B-B14F-4D97-AF65-F5344CB8AC3E}">
        <p14:creationId xmlns:p14="http://schemas.microsoft.com/office/powerpoint/2010/main" val="192079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259" y="202024"/>
            <a:ext cx="8498541" cy="1398176"/>
          </a:xfrm>
          <a:solidFill>
            <a:schemeClr val="accent2"/>
          </a:solidFill>
        </p:spPr>
        <p:txBody>
          <a:bodyPr>
            <a:normAutofit fontScale="90000"/>
          </a:bodyPr>
          <a:lstStyle/>
          <a:p>
            <a:r>
              <a:rPr lang="it-IT" dirty="0" smtClean="0"/>
              <a:t>MECCANISMO EUROPEO DI STABILITA’</a:t>
            </a:r>
            <a:endParaRPr lang="it-IT" dirty="0"/>
          </a:p>
        </p:txBody>
      </p:sp>
      <p:sp>
        <p:nvSpPr>
          <p:cNvPr id="3" name="Segnaposto contenuto 2"/>
          <p:cNvSpPr>
            <a:spLocks noGrp="1"/>
          </p:cNvSpPr>
          <p:nvPr>
            <p:ph idx="1"/>
          </p:nvPr>
        </p:nvSpPr>
        <p:spPr>
          <a:xfrm>
            <a:off x="188259" y="1801906"/>
            <a:ext cx="8498541" cy="4919569"/>
          </a:xfrm>
        </p:spPr>
        <p:txBody>
          <a:bodyPr>
            <a:normAutofit/>
          </a:bodyPr>
          <a:lstStyle/>
          <a:p>
            <a:pPr algn="just"/>
            <a:r>
              <a:rPr lang="it-IT" dirty="0" smtClean="0"/>
              <a:t>Procedura di assistenza prevista dal Trattato istitutivo:</a:t>
            </a:r>
          </a:p>
          <a:p>
            <a:pPr lvl="1" algn="just"/>
            <a:r>
              <a:rPr lang="it-IT" dirty="0" smtClean="0"/>
              <a:t>Stato chiede assistenza finanziaria;</a:t>
            </a:r>
          </a:p>
          <a:p>
            <a:pPr lvl="1" algn="just"/>
            <a:r>
              <a:rPr lang="it-IT" dirty="0" smtClean="0"/>
              <a:t>Board dei Governatori valuta se situazione finanziaria entro lo Stato richiedente è sostenibile e propone un MOU tra ESM e Stato in cui possono essere richieste riforme finanziarie;</a:t>
            </a:r>
          </a:p>
          <a:p>
            <a:pPr lvl="1" algn="just"/>
            <a:r>
              <a:rPr lang="it-IT" dirty="0" smtClean="0"/>
              <a:t>Incidenza su diritti fondamentali e </a:t>
            </a:r>
            <a:r>
              <a:rPr lang="it-IT" smtClean="0"/>
              <a:t>possibile evoluzione ulteriore.</a:t>
            </a:r>
          </a:p>
          <a:p>
            <a:pPr lvl="1"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11</a:t>
            </a:fld>
            <a:endParaRPr lang="it-IT"/>
          </a:p>
        </p:txBody>
      </p:sp>
    </p:spTree>
    <p:extLst>
      <p:ext uri="{BB962C8B-B14F-4D97-AF65-F5344CB8AC3E}">
        <p14:creationId xmlns:p14="http://schemas.microsoft.com/office/powerpoint/2010/main" val="17377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dirty="0" smtClean="0"/>
              <a:t>VARIE CATEGORIE DI ORGANIZZAZIONI INTERNAZIONALI</a:t>
            </a:r>
            <a:endParaRPr lang="it-IT" dirty="0"/>
          </a:p>
        </p:txBody>
      </p:sp>
      <p:sp>
        <p:nvSpPr>
          <p:cNvPr id="3" name="Segnaposto contenuto 2"/>
          <p:cNvSpPr>
            <a:spLocks noGrp="1"/>
          </p:cNvSpPr>
          <p:nvPr>
            <p:ph idx="1"/>
          </p:nvPr>
        </p:nvSpPr>
        <p:spPr>
          <a:xfrm>
            <a:off x="457200" y="2453151"/>
            <a:ext cx="8229600" cy="4268324"/>
          </a:xfrm>
        </p:spPr>
        <p:txBody>
          <a:bodyPr>
            <a:normAutofit/>
          </a:bodyPr>
          <a:lstStyle/>
          <a:p>
            <a:pPr algn="just"/>
            <a:r>
              <a:rPr lang="it-IT" dirty="0" smtClean="0"/>
              <a:t>Organizzazioni mondiali/universali</a:t>
            </a:r>
          </a:p>
          <a:p>
            <a:pPr lvl="1" algn="just"/>
            <a:r>
              <a:rPr lang="it-IT" dirty="0" smtClean="0"/>
              <a:t>Es.: ONU</a:t>
            </a:r>
          </a:p>
          <a:p>
            <a:pPr algn="just"/>
            <a:r>
              <a:rPr lang="it-IT" dirty="0" smtClean="0"/>
              <a:t>Organizzazioni regionali:</a:t>
            </a:r>
          </a:p>
          <a:p>
            <a:pPr lvl="1" algn="just"/>
            <a:r>
              <a:rPr lang="it-IT" dirty="0" smtClean="0"/>
              <a:t>OSCE (Vienna): Stati Europei, Canada USA;</a:t>
            </a:r>
          </a:p>
          <a:p>
            <a:pPr lvl="1" algn="just"/>
            <a:r>
              <a:rPr lang="it-IT" dirty="0" smtClean="0"/>
              <a:t>Consiglio D’Europa (Strasburgo): Stati europei e </a:t>
            </a:r>
            <a:r>
              <a:rPr lang="it-IT" dirty="0" err="1" smtClean="0"/>
              <a:t>Turchia≠Consiglio</a:t>
            </a:r>
            <a:r>
              <a:rPr lang="it-IT" dirty="0" smtClean="0"/>
              <a:t> dell’UE;</a:t>
            </a:r>
          </a:p>
          <a:p>
            <a:pPr lvl="1" algn="just"/>
            <a:r>
              <a:rPr lang="it-IT" dirty="0" smtClean="0"/>
              <a:t>NATO (Bruxelles): 	Stati europei, Canada, 	USA;</a:t>
            </a:r>
          </a:p>
          <a:p>
            <a:pPr lvl="1" algn="just"/>
            <a:r>
              <a:rPr lang="it-IT" dirty="0" smtClean="0"/>
              <a:t>OCSE (Parigi): cooperazione e sviluppo 	economico</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12</a:t>
            </a:fld>
            <a:endParaRPr lang="it-IT"/>
          </a:p>
        </p:txBody>
      </p:sp>
    </p:spTree>
    <p:extLst>
      <p:ext uri="{BB962C8B-B14F-4D97-AF65-F5344CB8AC3E}">
        <p14:creationId xmlns:p14="http://schemas.microsoft.com/office/powerpoint/2010/main" val="37005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dirty="0" smtClean="0"/>
              <a:t>VARIE CATEGORIE DI ORGANIZZAZIONI INTERNAZIONALI</a:t>
            </a:r>
            <a:endParaRPr lang="it-IT" dirty="0"/>
          </a:p>
        </p:txBody>
      </p:sp>
      <p:sp>
        <p:nvSpPr>
          <p:cNvPr id="3" name="Segnaposto contenuto 2"/>
          <p:cNvSpPr>
            <a:spLocks noGrp="1"/>
          </p:cNvSpPr>
          <p:nvPr>
            <p:ph idx="1"/>
          </p:nvPr>
        </p:nvSpPr>
        <p:spPr>
          <a:xfrm>
            <a:off x="457200" y="2453151"/>
            <a:ext cx="8229600" cy="4268324"/>
          </a:xfrm>
        </p:spPr>
        <p:txBody>
          <a:bodyPr>
            <a:normAutofit/>
          </a:bodyPr>
          <a:lstStyle/>
          <a:p>
            <a:pPr algn="just"/>
            <a:r>
              <a:rPr lang="it-IT" dirty="0" smtClean="0"/>
              <a:t>Organizzazioni di cooperazione</a:t>
            </a:r>
          </a:p>
          <a:p>
            <a:pPr lvl="1" algn="just"/>
            <a:r>
              <a:rPr lang="it-IT" dirty="0" smtClean="0"/>
              <a:t>Es. ONU</a:t>
            </a:r>
          </a:p>
          <a:p>
            <a:pPr algn="just"/>
            <a:r>
              <a:rPr lang="it-IT" dirty="0" smtClean="0"/>
              <a:t>Organizzazioni di integrazione</a:t>
            </a:r>
          </a:p>
          <a:p>
            <a:pPr lvl="1" algn="just"/>
            <a:r>
              <a:rPr lang="it-IT" dirty="0" smtClean="0"/>
              <a:t>- Es. CEE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13</a:t>
            </a:fld>
            <a:endParaRPr lang="it-IT"/>
          </a:p>
        </p:txBody>
      </p:sp>
    </p:spTree>
    <p:extLst>
      <p:ext uri="{BB962C8B-B14F-4D97-AF65-F5344CB8AC3E}">
        <p14:creationId xmlns:p14="http://schemas.microsoft.com/office/powerpoint/2010/main" val="140147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smtClean="0"/>
              <a:t>ENTI DIVERSI: ONG</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14</a:t>
            </a:fld>
            <a:endParaRPr lang="it-IT"/>
          </a:p>
        </p:txBody>
      </p:sp>
      <p:sp>
        <p:nvSpPr>
          <p:cNvPr id="3" name="Segnaposto contenuto 2"/>
          <p:cNvSpPr>
            <a:spLocks noGrp="1"/>
          </p:cNvSpPr>
          <p:nvPr>
            <p:ph idx="1"/>
          </p:nvPr>
        </p:nvSpPr>
        <p:spPr>
          <a:xfrm>
            <a:off x="457201" y="1830389"/>
            <a:ext cx="8037914" cy="4525963"/>
          </a:xfrm>
        </p:spPr>
        <p:txBody>
          <a:bodyPr/>
          <a:lstStyle/>
          <a:p>
            <a:r>
              <a:rPr lang="it-IT" dirty="0" smtClean="0"/>
              <a:t>NON SONO SOGGETTI MA SONO ATTORI IMPORTANTI</a:t>
            </a:r>
          </a:p>
          <a:p>
            <a:r>
              <a:rPr lang="it-IT" dirty="0" smtClean="0"/>
              <a:t>Associazioni costituite da privati di Stati diversi per perseguire obiettivi non lucrativi di cooperazione internazionale</a:t>
            </a:r>
          </a:p>
          <a:p>
            <a:r>
              <a:rPr lang="it-IT" dirty="0" smtClean="0"/>
              <a:t>Art. 71 Carta ONU</a:t>
            </a:r>
            <a:endParaRPr lang="it-IT" dirty="0"/>
          </a:p>
        </p:txBody>
      </p:sp>
    </p:spTree>
    <p:extLst>
      <p:ext uri="{BB962C8B-B14F-4D97-AF65-F5344CB8AC3E}">
        <p14:creationId xmlns:p14="http://schemas.microsoft.com/office/powerpoint/2010/main" val="102871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smtClean="0"/>
              <a:t>RUOLO DELLE ONG NEL DIRITTO INTERNAZIONALE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15</a:t>
            </a:fld>
            <a:endParaRPr lang="it-IT"/>
          </a:p>
        </p:txBody>
      </p:sp>
      <p:sp>
        <p:nvSpPr>
          <p:cNvPr id="3" name="Segnaposto contenuto 2"/>
          <p:cNvSpPr>
            <a:spLocks noGrp="1"/>
          </p:cNvSpPr>
          <p:nvPr>
            <p:ph idx="1"/>
          </p:nvPr>
        </p:nvSpPr>
        <p:spPr>
          <a:xfrm>
            <a:off x="457201" y="1830389"/>
            <a:ext cx="8037914" cy="4525963"/>
          </a:xfrm>
        </p:spPr>
        <p:txBody>
          <a:bodyPr/>
          <a:lstStyle/>
          <a:p>
            <a:r>
              <a:rPr lang="it-IT" dirty="0" smtClean="0"/>
              <a:t>CARATTERI ESSENZIALI:</a:t>
            </a:r>
          </a:p>
          <a:p>
            <a:pPr lvl="1"/>
            <a:r>
              <a:rPr lang="it-IT" dirty="0" smtClean="0"/>
              <a:t>Carattere internazionale della composizione e degli obiettivi;</a:t>
            </a:r>
          </a:p>
          <a:p>
            <a:pPr lvl="1"/>
            <a:r>
              <a:rPr lang="it-IT" dirty="0" smtClean="0"/>
              <a:t>Carattere privato dell’iniziativa: l’ONG è costituita da privati e non da Stati . L’atto costitutivo della ONG non si configura come trattato;</a:t>
            </a:r>
          </a:p>
          <a:p>
            <a:pPr lvl="1"/>
            <a:r>
              <a:rPr lang="it-IT" dirty="0" smtClean="0"/>
              <a:t>Carattere gratuito dell’attività: perseguimento di un obiettivo non lucrativo è tratto essenziale</a:t>
            </a:r>
          </a:p>
        </p:txBody>
      </p:sp>
    </p:spTree>
    <p:extLst>
      <p:ext uri="{BB962C8B-B14F-4D97-AF65-F5344CB8AC3E}">
        <p14:creationId xmlns:p14="http://schemas.microsoft.com/office/powerpoint/2010/main" val="5372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7"/>
            <a:ext cx="8229600" cy="152221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smtClean="0"/>
              <a:t>VARIE CATEGORIE</a:t>
            </a: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16</a:t>
            </a:fld>
            <a:endParaRPr lang="it-IT"/>
          </a:p>
        </p:txBody>
      </p:sp>
      <p:sp>
        <p:nvSpPr>
          <p:cNvPr id="3" name="Segnaposto contenuto 2"/>
          <p:cNvSpPr>
            <a:spLocks noGrp="1"/>
          </p:cNvSpPr>
          <p:nvPr>
            <p:ph idx="1"/>
          </p:nvPr>
        </p:nvSpPr>
        <p:spPr>
          <a:xfrm>
            <a:off x="457201" y="1830389"/>
            <a:ext cx="8037914" cy="4525963"/>
          </a:xfrm>
        </p:spPr>
        <p:txBody>
          <a:bodyPr/>
          <a:lstStyle/>
          <a:p>
            <a:r>
              <a:rPr lang="it-IT" dirty="0" smtClean="0"/>
              <a:t>ONG CORPORATIVE: protezione degli interessi dei loro membri;</a:t>
            </a:r>
          </a:p>
          <a:p>
            <a:r>
              <a:rPr lang="it-IT" dirty="0" smtClean="0"/>
              <a:t>ONG CARITATEVOLI o UMANITARIE: svolgono azioni operative con l’accordo degli Stati;</a:t>
            </a:r>
          </a:p>
          <a:p>
            <a:r>
              <a:rPr lang="it-IT" dirty="0" smtClean="0"/>
              <a:t>ONG POLITICHE, SINDACALI o CONFESSIONALI - World </a:t>
            </a:r>
            <a:r>
              <a:rPr lang="it-IT" dirty="0" err="1" smtClean="0"/>
              <a:t>Economic</a:t>
            </a:r>
            <a:r>
              <a:rPr lang="it-IT" dirty="0" smtClean="0"/>
              <a:t> Forum – pareri ai </a:t>
            </a:r>
            <a:r>
              <a:rPr lang="it-IT" dirty="0" err="1" smtClean="0"/>
              <a:t>panels</a:t>
            </a:r>
            <a:r>
              <a:rPr lang="it-IT" dirty="0" smtClean="0"/>
              <a:t> OMC</a:t>
            </a:r>
          </a:p>
        </p:txBody>
      </p:sp>
    </p:spTree>
    <p:extLst>
      <p:ext uri="{BB962C8B-B14F-4D97-AF65-F5344CB8AC3E}">
        <p14:creationId xmlns:p14="http://schemas.microsoft.com/office/powerpoint/2010/main" val="220594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DISCIPLINA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TRATTATO ISTITUTIVO </a:t>
            </a:r>
          </a:p>
          <a:p>
            <a:pPr algn="just"/>
            <a:r>
              <a:rPr lang="it-IT" dirty="0" smtClean="0"/>
              <a:t>ACCORDO </a:t>
            </a:r>
            <a:r>
              <a:rPr lang="it-IT" smtClean="0"/>
              <a:t>DI SEDE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17</a:t>
            </a:fld>
            <a:endParaRPr lang="it-IT"/>
          </a:p>
        </p:txBody>
      </p:sp>
    </p:spTree>
    <p:extLst>
      <p:ext uri="{BB962C8B-B14F-4D97-AF65-F5344CB8AC3E}">
        <p14:creationId xmlns:p14="http://schemas.microsoft.com/office/powerpoint/2010/main" val="396149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DISCIPLINA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MEMBRI DELLE ORGANIZZAZIONI INTERNAZIONALI:</a:t>
            </a:r>
          </a:p>
          <a:p>
            <a:pPr lvl="1" algn="just"/>
            <a:r>
              <a:rPr lang="it-IT" dirty="0" smtClean="0"/>
              <a:t>MEMBRI ORIGINARI (Art. 53 Carta ONU).</a:t>
            </a:r>
          </a:p>
          <a:p>
            <a:pPr lvl="1" algn="just"/>
            <a:r>
              <a:rPr lang="it-IT" dirty="0" smtClean="0"/>
              <a:t>ALTRI </a:t>
            </a:r>
            <a:r>
              <a:rPr lang="it-IT" dirty="0" err="1" smtClean="0"/>
              <a:t>MEMBRIMembri</a:t>
            </a:r>
            <a:r>
              <a:rPr lang="it-IT" dirty="0" smtClean="0"/>
              <a:t> privilegiati. Es. permanenti nel CDS</a:t>
            </a:r>
          </a:p>
          <a:p>
            <a:pPr lvl="1" algn="just"/>
            <a:r>
              <a:rPr lang="it-IT" dirty="0" smtClean="0"/>
              <a:t>ALTRE FORME DI PARTECIPAZIONE: es. OSSERVATORI: assistere, ricevere documentazione, no diritto di voto</a:t>
            </a:r>
          </a:p>
          <a:p>
            <a:pPr lvl="1" algn="just"/>
            <a:r>
              <a:rPr lang="it-IT" dirty="0" smtClean="0"/>
              <a:t>PARTECIPAZIONE DI ALTRE ORGANIZZAZIONI INTERNAZIONALI: CEE membro della FAO</a:t>
            </a:r>
          </a:p>
          <a:p>
            <a:pPr lvl="2"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18</a:t>
            </a:fld>
            <a:endParaRPr lang="it-IT"/>
          </a:p>
        </p:txBody>
      </p:sp>
    </p:spTree>
    <p:extLst>
      <p:ext uri="{BB962C8B-B14F-4D97-AF65-F5344CB8AC3E}">
        <p14:creationId xmlns:p14="http://schemas.microsoft.com/office/powerpoint/2010/main" val="69910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DISCIPLINA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fontScale="92500" lnSpcReduction="10000"/>
          </a:bodyPr>
          <a:lstStyle/>
          <a:p>
            <a:pPr algn="just"/>
            <a:r>
              <a:rPr lang="it-IT" dirty="0" smtClean="0"/>
              <a:t>PROCEDURA DI AMMISSIONE:</a:t>
            </a:r>
          </a:p>
          <a:p>
            <a:pPr lvl="1" algn="just"/>
            <a:r>
              <a:rPr lang="it-IT" dirty="0" smtClean="0"/>
              <a:t>Prevista dal Trattato;</a:t>
            </a:r>
          </a:p>
          <a:p>
            <a:pPr lvl="1" algn="just"/>
            <a:r>
              <a:rPr lang="it-IT" dirty="0" smtClean="0"/>
              <a:t>Manifestazione di volontà del nuovo Stato;</a:t>
            </a:r>
          </a:p>
          <a:p>
            <a:pPr lvl="1" algn="just"/>
            <a:r>
              <a:rPr lang="it-IT" dirty="0" smtClean="0"/>
              <a:t>Accettazione: es. art. 4 Carta ONU delibera di AG  su proposta del Consiglio di Sicurezza: richiesta di Palestina come Stato membro (23.IX.2011) non accolta perché Consiglio di Sicurezza non ha formulato proposta unanime; richiesta di Stato osservatore (prima era osservatore come Entità)-accolta con 3 favorevoli, astensione UK e voto contrario USA (Palestina ammessa come Stato membro dell’UNESCO – ottobre 2011).</a:t>
            </a:r>
          </a:p>
          <a:p>
            <a:pPr lvl="2"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19</a:t>
            </a:fld>
            <a:endParaRPr lang="it-IT"/>
          </a:p>
        </p:txBody>
      </p:sp>
    </p:spTree>
    <p:extLst>
      <p:ext uri="{BB962C8B-B14F-4D97-AF65-F5344CB8AC3E}">
        <p14:creationId xmlns:p14="http://schemas.microsoft.com/office/powerpoint/2010/main" val="157846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extLst>
              <p:ext uri="{D42A27DB-BD31-4B8C-83A1-F6EECF244321}">
                <p14:modId xmlns:p14="http://schemas.microsoft.com/office/powerpoint/2010/main" val="2078543765"/>
              </p:ext>
            </p:extLst>
          </p:nvPr>
        </p:nvGraphicFramePr>
        <p:xfrm>
          <a:off x="385219" y="1336989"/>
          <a:ext cx="8229600" cy="500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sp>
        <p:nvSpPr>
          <p:cNvPr id="5" name="Titolo 4"/>
          <p:cNvSpPr>
            <a:spLocks noGrp="1"/>
          </p:cNvSpPr>
          <p:nvPr>
            <p:ph type="title"/>
          </p:nvPr>
        </p:nvSpPr>
        <p:spPr/>
        <p:txBody>
          <a:bodyPr>
            <a:normAutofit fontScale="90000"/>
          </a:bodyPr>
          <a:lstStyle/>
          <a:p>
            <a:r>
              <a:rPr lang="it-IT" dirty="0" smtClean="0"/>
              <a:t>DIRITTO INTERNAZIONALE PUBBLICO/DIRITTO DELLE ORG.INT.</a:t>
            </a:r>
            <a:endParaRPr lang="it-IT" dirty="0"/>
          </a:p>
        </p:txBody>
      </p:sp>
    </p:spTree>
    <p:extLst>
      <p:ext uri="{BB962C8B-B14F-4D97-AF65-F5344CB8AC3E}">
        <p14:creationId xmlns:p14="http://schemas.microsoft.com/office/powerpoint/2010/main" val="322117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DISCIPLINA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ORGANI</a:t>
            </a:r>
          </a:p>
          <a:p>
            <a:pPr lvl="1" algn="just"/>
            <a:r>
              <a:rPr lang="it-IT" dirty="0" smtClean="0"/>
              <a:t>- Previsti dal Trattato;</a:t>
            </a:r>
          </a:p>
          <a:p>
            <a:pPr lvl="1" algn="just"/>
            <a:r>
              <a:rPr lang="it-IT" dirty="0" smtClean="0"/>
              <a:t>Organi composti da Stati;</a:t>
            </a:r>
          </a:p>
          <a:p>
            <a:pPr lvl="1" algn="just"/>
            <a:r>
              <a:rPr lang="it-IT" dirty="0" smtClean="0"/>
              <a:t>Organi composti da individui.</a:t>
            </a:r>
          </a:p>
          <a:p>
            <a:pPr lvl="2"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20</a:t>
            </a:fld>
            <a:endParaRPr lang="it-IT"/>
          </a:p>
        </p:txBody>
      </p:sp>
    </p:spTree>
    <p:extLst>
      <p:ext uri="{BB962C8B-B14F-4D97-AF65-F5344CB8AC3E}">
        <p14:creationId xmlns:p14="http://schemas.microsoft.com/office/powerpoint/2010/main" val="350958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DISCIPLINA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COMPETENZE</a:t>
            </a:r>
          </a:p>
          <a:p>
            <a:pPr lvl="1" algn="just"/>
            <a:r>
              <a:rPr lang="it-IT" dirty="0" smtClean="0"/>
              <a:t>Principio delle competenze di attribuzione;</a:t>
            </a:r>
          </a:p>
          <a:p>
            <a:pPr lvl="1" algn="just"/>
            <a:r>
              <a:rPr lang="it-IT" dirty="0" smtClean="0"/>
              <a:t>Teoria dei poteri impliciti</a:t>
            </a:r>
          </a:p>
          <a:p>
            <a:pPr algn="just"/>
            <a:r>
              <a:rPr lang="it-IT" dirty="0" smtClean="0"/>
              <a:t>ATTI:</a:t>
            </a:r>
            <a:endParaRPr lang="it-IT" dirty="0"/>
          </a:p>
          <a:p>
            <a:pPr lvl="1" algn="just"/>
            <a:r>
              <a:rPr lang="it-IT" dirty="0" smtClean="0"/>
              <a:t>RISOLUZIONI CON EFFICACIA OBBLIGATORIA NEI CONFRONTI DEGLI STATI MEMBRI;</a:t>
            </a:r>
          </a:p>
          <a:p>
            <a:pPr lvl="1" algn="just"/>
            <a:r>
              <a:rPr lang="it-IT" dirty="0" smtClean="0"/>
              <a:t>RACCOMANDAZIONI;</a:t>
            </a:r>
          </a:p>
          <a:p>
            <a:pPr lvl="1" algn="just"/>
            <a:r>
              <a:rPr lang="it-IT" smtClean="0"/>
              <a:t>TRATTATI INTERNAZIONALI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21</a:t>
            </a:fld>
            <a:endParaRPr lang="it-IT"/>
          </a:p>
        </p:txBody>
      </p:sp>
    </p:spTree>
    <p:extLst>
      <p:ext uri="{BB962C8B-B14F-4D97-AF65-F5344CB8AC3E}">
        <p14:creationId xmlns:p14="http://schemas.microsoft.com/office/powerpoint/2010/main" val="196550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SOGGETTIVITA’ DELLE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SOGGETTIVITA’ INTERNA:</a:t>
            </a:r>
          </a:p>
          <a:p>
            <a:pPr lvl="1" algn="just"/>
            <a:r>
              <a:rPr lang="it-IT" dirty="0" smtClean="0"/>
              <a:t>se prevista da Trattati </a:t>
            </a:r>
            <a:r>
              <a:rPr lang="it-IT" dirty="0" err="1" smtClean="0"/>
              <a:t>isitutivi</a:t>
            </a:r>
            <a:r>
              <a:rPr lang="it-IT" dirty="0" smtClean="0"/>
              <a:t> è riconosciuta da Stati: art. 104 CARTA ONU</a:t>
            </a:r>
          </a:p>
          <a:p>
            <a:pPr algn="just"/>
            <a:r>
              <a:rPr lang="it-IT" dirty="0" smtClean="0"/>
              <a:t>SOGGETTIVITA’ INTERNAZIONALE:</a:t>
            </a:r>
          </a:p>
          <a:p>
            <a:pPr lvl="1" algn="just"/>
            <a:r>
              <a:rPr lang="it-IT" dirty="0" smtClean="0"/>
              <a:t>È riconosciuta dalla prassi internazionale degli Stati : parere CIG 1949</a:t>
            </a:r>
          </a:p>
          <a:p>
            <a:pPr lvl="1" algn="just"/>
            <a:r>
              <a:rPr lang="it-IT" dirty="0" smtClean="0"/>
              <a:t>Rileva l’effettiva partecipazione dell’ente alla vita di relazione internazionale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22</a:t>
            </a:fld>
            <a:endParaRPr lang="it-IT"/>
          </a:p>
        </p:txBody>
      </p:sp>
    </p:spTree>
    <p:extLst>
      <p:ext uri="{BB962C8B-B14F-4D97-AF65-F5344CB8AC3E}">
        <p14:creationId xmlns:p14="http://schemas.microsoft.com/office/powerpoint/2010/main" val="323398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fontScale="90000"/>
          </a:bodyPr>
          <a:lstStyle/>
          <a:p>
            <a:pPr algn="just"/>
            <a:r>
              <a:rPr lang="it-IT" dirty="0" smtClean="0"/>
              <a:t>EVOLUZIONE RELATIVA ALLA SOGGETTIVITA’ DELLE ORGANIZZAZIONI INTERNAZIONALI</a:t>
            </a:r>
            <a:endParaRPr lang="it-IT" dirty="0"/>
          </a:p>
        </p:txBody>
      </p:sp>
      <p:sp>
        <p:nvSpPr>
          <p:cNvPr id="3" name="Segnaposto contenuto 2"/>
          <p:cNvSpPr>
            <a:spLocks noGrp="1"/>
          </p:cNvSpPr>
          <p:nvPr>
            <p:ph idx="1"/>
          </p:nvPr>
        </p:nvSpPr>
        <p:spPr>
          <a:xfrm>
            <a:off x="457200" y="2205252"/>
            <a:ext cx="8229600" cy="4516223"/>
          </a:xfrm>
        </p:spPr>
        <p:txBody>
          <a:bodyPr>
            <a:normAutofit lnSpcReduction="10000"/>
          </a:bodyPr>
          <a:lstStyle/>
          <a:p>
            <a:pPr marL="0" indent="0" algn="just">
              <a:buNone/>
            </a:pPr>
            <a:endParaRPr lang="it-IT" dirty="0" smtClean="0"/>
          </a:p>
          <a:p>
            <a:pPr algn="just"/>
            <a:r>
              <a:rPr lang="it-IT" dirty="0" smtClean="0"/>
              <a:t>PARERE CIG 11.4.1949: riguardava </a:t>
            </a:r>
            <a:r>
              <a:rPr lang="it-IT" dirty="0"/>
              <a:t>il diritto delle Nazioni Unite ad ottenere la riparazione da Israele per i danni subiti dalle Nazioni Unite a seguito dell'uccisione da parte di estremisti israeliani,  del mediatore inviato dalle Nazioni Unite in Israele per cercare di arrivare ad una soluzione negoziata al conflitto che vede da una parte Israele e </a:t>
            </a:r>
            <a:r>
              <a:rPr lang="it-IT" dirty="0" smtClean="0"/>
              <a:t>OLP.</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23</a:t>
            </a:fld>
            <a:endParaRPr lang="it-IT"/>
          </a:p>
        </p:txBody>
      </p:sp>
    </p:spTree>
    <p:extLst>
      <p:ext uri="{BB962C8B-B14F-4D97-AF65-F5344CB8AC3E}">
        <p14:creationId xmlns:p14="http://schemas.microsoft.com/office/powerpoint/2010/main" val="370944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1949</a:t>
            </a:r>
            <a:endParaRPr lang="it-IT" dirty="0"/>
          </a:p>
        </p:txBody>
      </p:sp>
      <p:sp>
        <p:nvSpPr>
          <p:cNvPr id="3" name="Segnaposto contenuto 2"/>
          <p:cNvSpPr>
            <a:spLocks noGrp="1"/>
          </p:cNvSpPr>
          <p:nvPr>
            <p:ph idx="1"/>
          </p:nvPr>
        </p:nvSpPr>
        <p:spPr>
          <a:xfrm>
            <a:off x="457200" y="2205252"/>
            <a:ext cx="8229600" cy="4516223"/>
          </a:xfrm>
        </p:spPr>
        <p:txBody>
          <a:bodyPr>
            <a:normAutofit lnSpcReduction="10000"/>
          </a:bodyPr>
          <a:lstStyle/>
          <a:p>
            <a:pPr marL="0" indent="0" algn="just">
              <a:buNone/>
            </a:pPr>
            <a:endParaRPr lang="it-IT" dirty="0" smtClean="0"/>
          </a:p>
          <a:p>
            <a:pPr algn="just"/>
            <a:r>
              <a:rPr lang="it-IT" dirty="0" smtClean="0"/>
              <a:t>Il </a:t>
            </a:r>
            <a:r>
              <a:rPr lang="it-IT" dirty="0"/>
              <a:t>mediatore in </a:t>
            </a:r>
            <a:r>
              <a:rPr lang="it-IT" dirty="0" smtClean="0"/>
              <a:t>questione, il conte </a:t>
            </a:r>
            <a:r>
              <a:rPr lang="it-IT" dirty="0" err="1" smtClean="0"/>
              <a:t>Bernadotte</a:t>
            </a:r>
            <a:r>
              <a:rPr lang="it-IT" dirty="0"/>
              <a:t>,</a:t>
            </a:r>
            <a:r>
              <a:rPr lang="it-IT" dirty="0" smtClean="0"/>
              <a:t> </a:t>
            </a:r>
            <a:r>
              <a:rPr lang="it-IT" dirty="0"/>
              <a:t>In quanto funzionario delle Nazioni Unite era in sostanza un organo che nell'esercizio delle sue funzioni (mentre era in Israele per mediare) fu ucciso. Secondo le Nazioni Unite tale uccisione era dovuta ad un atteggiamento negligente, una mancata protezione che lo Stato israeliano gli avrebbe dovuto assicurare.</a:t>
            </a:r>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24</a:t>
            </a:fld>
            <a:endParaRPr lang="it-IT"/>
          </a:p>
        </p:txBody>
      </p:sp>
    </p:spTree>
    <p:extLst>
      <p:ext uri="{BB962C8B-B14F-4D97-AF65-F5344CB8AC3E}">
        <p14:creationId xmlns:p14="http://schemas.microsoft.com/office/powerpoint/2010/main" val="23260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1949</a:t>
            </a:r>
            <a:endParaRPr lang="it-IT" dirty="0"/>
          </a:p>
        </p:txBody>
      </p:sp>
      <p:sp>
        <p:nvSpPr>
          <p:cNvPr id="3" name="Segnaposto contenuto 2"/>
          <p:cNvSpPr>
            <a:spLocks noGrp="1"/>
          </p:cNvSpPr>
          <p:nvPr>
            <p:ph idx="1"/>
          </p:nvPr>
        </p:nvSpPr>
        <p:spPr>
          <a:xfrm>
            <a:off x="457200" y="2205252"/>
            <a:ext cx="8229600" cy="4516223"/>
          </a:xfrm>
        </p:spPr>
        <p:txBody>
          <a:bodyPr>
            <a:normAutofit lnSpcReduction="10000"/>
          </a:bodyPr>
          <a:lstStyle/>
          <a:p>
            <a:pPr marL="0" indent="0" algn="just">
              <a:buNone/>
            </a:pPr>
            <a:endParaRPr lang="it-IT" dirty="0" smtClean="0"/>
          </a:p>
          <a:p>
            <a:pPr algn="just"/>
            <a:r>
              <a:rPr lang="it-IT" dirty="0" smtClean="0">
                <a:latin typeface="Wingdings"/>
                <a:ea typeface="Wingdings"/>
                <a:cs typeface="Wingdings"/>
                <a:sym typeface="Wingdings"/>
              </a:rPr>
              <a:t></a:t>
            </a:r>
            <a:r>
              <a:rPr lang="it-IT" dirty="0" smtClean="0"/>
              <a:t>c'è </a:t>
            </a:r>
            <a:r>
              <a:rPr lang="it-IT" dirty="0"/>
              <a:t>un illecito, la mancata protezione da parte dello stato d'Israele </a:t>
            </a:r>
            <a:r>
              <a:rPr lang="it-IT" dirty="0" smtClean="0"/>
              <a:t>- </a:t>
            </a:r>
            <a:r>
              <a:rPr lang="it-IT" dirty="0"/>
              <a:t>le Nazioni Unite chiedevano la riparazione di quell'illecito. </a:t>
            </a:r>
            <a:endParaRPr lang="it-IT" dirty="0" smtClean="0"/>
          </a:p>
          <a:p>
            <a:pPr algn="just"/>
            <a:r>
              <a:rPr lang="it-IT" dirty="0" smtClean="0"/>
              <a:t>Nessuna </a:t>
            </a:r>
            <a:r>
              <a:rPr lang="it-IT" dirty="0"/>
              <a:t>norma nella Carta delle Nazioni Unite prevede che le Nazioni Unite possano chiedere la riparazione in caso di illecito commesso nei confronti delle Nazioni Unite. </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25</a:t>
            </a:fld>
            <a:endParaRPr lang="it-IT"/>
          </a:p>
        </p:txBody>
      </p:sp>
    </p:spTree>
    <p:extLst>
      <p:ext uri="{BB962C8B-B14F-4D97-AF65-F5344CB8AC3E}">
        <p14:creationId xmlns:p14="http://schemas.microsoft.com/office/powerpoint/2010/main" val="597833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1949</a:t>
            </a:r>
            <a:endParaRPr lang="it-IT" dirty="0"/>
          </a:p>
        </p:txBody>
      </p:sp>
      <p:sp>
        <p:nvSpPr>
          <p:cNvPr id="3" name="Segnaposto contenuto 2"/>
          <p:cNvSpPr>
            <a:spLocks noGrp="1"/>
          </p:cNvSpPr>
          <p:nvPr>
            <p:ph idx="1"/>
          </p:nvPr>
        </p:nvSpPr>
        <p:spPr>
          <a:xfrm>
            <a:off x="457200" y="2205252"/>
            <a:ext cx="8229600" cy="4516223"/>
          </a:xfrm>
        </p:spPr>
        <p:txBody>
          <a:bodyPr>
            <a:normAutofit fontScale="92500" lnSpcReduction="20000"/>
          </a:bodyPr>
          <a:lstStyle/>
          <a:p>
            <a:pPr marL="0" indent="0" algn="just">
              <a:buNone/>
            </a:pPr>
            <a:endParaRPr lang="it-IT" dirty="0" smtClean="0"/>
          </a:p>
          <a:p>
            <a:pPr algn="just"/>
            <a:r>
              <a:rPr lang="it-IT" dirty="0"/>
              <a:t>La Corte Internazionale di giustizia </a:t>
            </a:r>
            <a:r>
              <a:rPr lang="it-IT" dirty="0" smtClean="0"/>
              <a:t>parte </a:t>
            </a:r>
            <a:r>
              <a:rPr lang="it-IT" dirty="0"/>
              <a:t>dalla valutazione dell'esistenza o meno di una </a:t>
            </a:r>
            <a:r>
              <a:rPr lang="it-IT" b="1" dirty="0"/>
              <a:t>personalità giuridica  </a:t>
            </a:r>
            <a:r>
              <a:rPr lang="it-IT" dirty="0"/>
              <a:t>in capo alle Nazioni </a:t>
            </a:r>
            <a:r>
              <a:rPr lang="it-IT" dirty="0" smtClean="0"/>
              <a:t>Unite, </a:t>
            </a:r>
            <a:r>
              <a:rPr lang="it-IT" dirty="0"/>
              <a:t>dando per presupposto che se le Nazioni Unite sono un soggetto sul piano delle relazioni internazionali allora possono esercitare tutta una serie di poteri che spettano ai soggetti del diritto internazionale tra i quali vi è anche quello di chiedere la riparazione del danno qualora subiscano un illecito.</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26</a:t>
            </a:fld>
            <a:endParaRPr lang="it-IT"/>
          </a:p>
        </p:txBody>
      </p:sp>
    </p:spTree>
    <p:extLst>
      <p:ext uri="{BB962C8B-B14F-4D97-AF65-F5344CB8AC3E}">
        <p14:creationId xmlns:p14="http://schemas.microsoft.com/office/powerpoint/2010/main" val="4190783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1949</a:t>
            </a:r>
            <a:endParaRPr lang="it-IT" dirty="0"/>
          </a:p>
        </p:txBody>
      </p:sp>
      <p:sp>
        <p:nvSpPr>
          <p:cNvPr id="3" name="Segnaposto contenuto 2"/>
          <p:cNvSpPr>
            <a:spLocks noGrp="1"/>
          </p:cNvSpPr>
          <p:nvPr>
            <p:ph idx="1"/>
          </p:nvPr>
        </p:nvSpPr>
        <p:spPr>
          <a:xfrm>
            <a:off x="457200" y="2205252"/>
            <a:ext cx="8229600" cy="4516223"/>
          </a:xfrm>
        </p:spPr>
        <p:txBody>
          <a:bodyPr>
            <a:normAutofit fontScale="92500" lnSpcReduction="10000"/>
          </a:bodyPr>
          <a:lstStyle/>
          <a:p>
            <a:pPr marL="0" indent="0" algn="just">
              <a:buNone/>
            </a:pPr>
            <a:endParaRPr lang="it-IT" dirty="0" smtClean="0"/>
          </a:p>
          <a:p>
            <a:pPr algn="just"/>
            <a:r>
              <a:rPr lang="it-IT" dirty="0" smtClean="0"/>
              <a:t>La </a:t>
            </a:r>
            <a:r>
              <a:rPr lang="it-IT" dirty="0"/>
              <a:t>Corte </a:t>
            </a:r>
            <a:r>
              <a:rPr lang="it-IT" dirty="0" smtClean="0"/>
              <a:t>tuttavia dice che, </a:t>
            </a:r>
            <a:r>
              <a:rPr lang="it-IT" dirty="0"/>
              <a:t>tenendo conto dei poteri che la carta attribuisce e tenendo conto dell'eccezionale natura di questa organizzazione non si può non ammettere che gli </a:t>
            </a:r>
            <a:r>
              <a:rPr lang="it-IT" dirty="0" smtClean="0"/>
              <a:t>Stati </a:t>
            </a:r>
            <a:r>
              <a:rPr lang="it-IT" dirty="0"/>
              <a:t>nel crearla abbiano voluto attribuire alle Nazioni Unite le caratteristiche di un soggetto autonomo capace di agire sul piano delle relazioni internazionali quindi un soggetto dotato di una propria autonoma personalità giuridica internazionale. </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27</a:t>
            </a:fld>
            <a:endParaRPr lang="it-IT"/>
          </a:p>
        </p:txBody>
      </p:sp>
    </p:spTree>
    <p:extLst>
      <p:ext uri="{BB962C8B-B14F-4D97-AF65-F5344CB8AC3E}">
        <p14:creationId xmlns:p14="http://schemas.microsoft.com/office/powerpoint/2010/main" val="2948692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1949</a:t>
            </a:r>
            <a:endParaRPr lang="it-IT" dirty="0"/>
          </a:p>
        </p:txBody>
      </p:sp>
      <p:sp>
        <p:nvSpPr>
          <p:cNvPr id="3" name="Segnaposto contenuto 2"/>
          <p:cNvSpPr>
            <a:spLocks noGrp="1"/>
          </p:cNvSpPr>
          <p:nvPr>
            <p:ph idx="1"/>
          </p:nvPr>
        </p:nvSpPr>
        <p:spPr>
          <a:xfrm>
            <a:off x="457200" y="2205252"/>
            <a:ext cx="8229600" cy="4516223"/>
          </a:xfrm>
        </p:spPr>
        <p:txBody>
          <a:bodyPr>
            <a:normAutofit/>
          </a:bodyPr>
          <a:lstStyle/>
          <a:p>
            <a:pPr marL="0" indent="0" algn="just">
              <a:buNone/>
            </a:pPr>
            <a:endParaRPr lang="it-IT" dirty="0" smtClean="0"/>
          </a:p>
          <a:p>
            <a:pPr algn="just"/>
            <a:r>
              <a:rPr lang="it-IT" dirty="0" smtClean="0"/>
              <a:t>Si tratta dunque di un ragionamento restrittivo, non suscettibile di estensione ad altre OIG automaticamente.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28</a:t>
            </a:fld>
            <a:endParaRPr lang="it-IT"/>
          </a:p>
        </p:txBody>
      </p:sp>
    </p:spTree>
    <p:extLst>
      <p:ext uri="{BB962C8B-B14F-4D97-AF65-F5344CB8AC3E}">
        <p14:creationId xmlns:p14="http://schemas.microsoft.com/office/powerpoint/2010/main" val="1463984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1980</a:t>
            </a:r>
            <a:endParaRPr lang="it-IT" dirty="0"/>
          </a:p>
        </p:txBody>
      </p:sp>
      <p:sp>
        <p:nvSpPr>
          <p:cNvPr id="3" name="Segnaposto contenuto 2"/>
          <p:cNvSpPr>
            <a:spLocks noGrp="1"/>
          </p:cNvSpPr>
          <p:nvPr>
            <p:ph idx="1"/>
          </p:nvPr>
        </p:nvSpPr>
        <p:spPr>
          <a:xfrm>
            <a:off x="457200" y="2205252"/>
            <a:ext cx="8229600" cy="4516223"/>
          </a:xfrm>
        </p:spPr>
        <p:txBody>
          <a:bodyPr>
            <a:normAutofit/>
          </a:bodyPr>
          <a:lstStyle/>
          <a:p>
            <a:pPr marL="0" indent="0" algn="just">
              <a:buNone/>
            </a:pPr>
            <a:endParaRPr lang="it-IT" dirty="0" smtClean="0"/>
          </a:p>
          <a:p>
            <a:pPr algn="just"/>
            <a:r>
              <a:rPr lang="it-IT" dirty="0" smtClean="0"/>
              <a:t>Riguardava </a:t>
            </a:r>
            <a:r>
              <a:rPr lang="it-IT" dirty="0"/>
              <a:t>la decisione dell'Organizzazione Mondiale della Sanità di chiudere una sede presente in Egitto</a:t>
            </a:r>
            <a:r>
              <a:rPr lang="it-IT" dirty="0" smtClean="0"/>
              <a:t>.</a:t>
            </a:r>
          </a:p>
          <a:p>
            <a:pPr algn="just"/>
            <a:r>
              <a:rPr lang="it-IT" dirty="0"/>
              <a:t>Questa decisione era stata contestata e si era chiesto un parere </a:t>
            </a:r>
            <a:r>
              <a:rPr lang="it-IT" dirty="0" smtClean="0"/>
              <a:t>alla </a:t>
            </a:r>
            <a:r>
              <a:rPr lang="it-IT" dirty="0"/>
              <a:t>Corte di Giustizia per stabilire la validità della scelta di spostare la sede.</a:t>
            </a:r>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29</a:t>
            </a:fld>
            <a:endParaRPr lang="it-IT"/>
          </a:p>
        </p:txBody>
      </p:sp>
    </p:spTree>
    <p:extLst>
      <p:ext uri="{BB962C8B-B14F-4D97-AF65-F5344CB8AC3E}">
        <p14:creationId xmlns:p14="http://schemas.microsoft.com/office/powerpoint/2010/main" val="4085770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NOZIONI GENERALI</a:t>
            </a:r>
            <a:endParaRPr lang="it-IT" dirty="0"/>
          </a:p>
        </p:txBody>
      </p:sp>
      <p:sp>
        <p:nvSpPr>
          <p:cNvPr id="3" name="Segnaposto contenuto 2"/>
          <p:cNvSpPr>
            <a:spLocks noGrp="1"/>
          </p:cNvSpPr>
          <p:nvPr>
            <p:ph idx="1"/>
          </p:nvPr>
        </p:nvSpPr>
        <p:spPr/>
        <p:txBody>
          <a:bodyPr/>
          <a:lstStyle/>
          <a:p>
            <a:r>
              <a:rPr lang="it-IT" dirty="0" smtClean="0"/>
              <a:t>ORDINAMENTO GIURIDICO?</a:t>
            </a:r>
          </a:p>
          <a:p>
            <a:pPr lvl="1" algn="just"/>
            <a:r>
              <a:rPr lang="it-IT" dirty="0" smtClean="0"/>
              <a:t>ORGANIZZAZIONE DI UN SISTEMA  DI REGOLE GIURIDICHE O ISTITUZIONI DESTINATE AD APPLICARSI EFFETTIVAMENTE A UNA DETERMINATA COMUNITA’</a:t>
            </a:r>
          </a:p>
          <a:p>
            <a:pPr lvl="1" algn="just"/>
            <a:r>
              <a:rPr lang="it-IT" dirty="0" smtClean="0"/>
              <a:t>ORDINAMENTO/FENOMENO/STRUTTURA/ARCHITETTURA.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Tree>
    <p:extLst>
      <p:ext uri="{BB962C8B-B14F-4D97-AF65-F5344CB8AC3E}">
        <p14:creationId xmlns:p14="http://schemas.microsoft.com/office/powerpoint/2010/main" val="41351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PARERE CIG 1980</a:t>
            </a:r>
            <a:endParaRPr lang="it-IT" dirty="0"/>
          </a:p>
        </p:txBody>
      </p:sp>
      <p:sp>
        <p:nvSpPr>
          <p:cNvPr id="3" name="Segnaposto contenuto 2"/>
          <p:cNvSpPr>
            <a:spLocks noGrp="1"/>
          </p:cNvSpPr>
          <p:nvPr>
            <p:ph idx="1"/>
          </p:nvPr>
        </p:nvSpPr>
        <p:spPr>
          <a:xfrm>
            <a:off x="457200" y="2205252"/>
            <a:ext cx="8229600" cy="4516223"/>
          </a:xfrm>
        </p:spPr>
        <p:txBody>
          <a:bodyPr>
            <a:normAutofit lnSpcReduction="10000"/>
          </a:bodyPr>
          <a:lstStyle/>
          <a:p>
            <a:pPr marL="0" indent="0" algn="just">
              <a:buNone/>
            </a:pPr>
            <a:endParaRPr lang="it-IT" dirty="0" smtClean="0"/>
          </a:p>
          <a:p>
            <a:pPr algn="just"/>
            <a:r>
              <a:rPr lang="it-IT" dirty="0"/>
              <a:t>Si pone la domanda se l'Organizzazione Mondiale della Sanità possa essere considerato soggetto di diritto internazionale; e la posizione che la Corte assume in questo parere è una posizione estremamente liberale ed estensiva nell'ammettere la possibilità che l'organizzazione sia dotata di personalità giuridica.</a:t>
            </a:r>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30</a:t>
            </a:fld>
            <a:endParaRPr lang="it-IT"/>
          </a:p>
        </p:txBody>
      </p:sp>
    </p:spTree>
    <p:extLst>
      <p:ext uri="{BB962C8B-B14F-4D97-AF65-F5344CB8AC3E}">
        <p14:creationId xmlns:p14="http://schemas.microsoft.com/office/powerpoint/2010/main" val="1112086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fontScale="90000"/>
          </a:bodyPr>
          <a:lstStyle/>
          <a:p>
            <a:pPr algn="just"/>
            <a:r>
              <a:rPr lang="it-IT" dirty="0" smtClean="0"/>
              <a:t>CRITERI PER ATTRIBUIRE PERSONALITA’ INTERNAZIONALE A OIG</a:t>
            </a:r>
            <a:endParaRPr lang="it-IT" dirty="0"/>
          </a:p>
        </p:txBody>
      </p:sp>
      <p:sp>
        <p:nvSpPr>
          <p:cNvPr id="3" name="Segnaposto contenuto 2"/>
          <p:cNvSpPr>
            <a:spLocks noGrp="1"/>
          </p:cNvSpPr>
          <p:nvPr>
            <p:ph idx="1"/>
          </p:nvPr>
        </p:nvSpPr>
        <p:spPr>
          <a:xfrm>
            <a:off x="457200" y="2205252"/>
            <a:ext cx="8229600" cy="4516223"/>
          </a:xfrm>
        </p:spPr>
        <p:txBody>
          <a:bodyPr>
            <a:normAutofit/>
          </a:bodyPr>
          <a:lstStyle/>
          <a:p>
            <a:pPr marL="0" indent="0" algn="just">
              <a:buNone/>
            </a:pPr>
            <a:endParaRPr lang="it-IT" dirty="0" smtClean="0"/>
          </a:p>
          <a:p>
            <a:pPr algn="just"/>
            <a:r>
              <a:rPr lang="it-IT" dirty="0" smtClean="0"/>
              <a:t>TEORIA DELLA FONTE: se costituite tramite trattato hanno soggettività internazionale;</a:t>
            </a:r>
          </a:p>
          <a:p>
            <a:pPr algn="just"/>
            <a:r>
              <a:rPr lang="it-IT" dirty="0" smtClean="0"/>
              <a:t>TEORIA DEL RICONOSCIMENTO DA PARTE DI STATI TERZI: costitutivo e non dichiarativo;</a:t>
            </a:r>
          </a:p>
          <a:p>
            <a:pPr algn="just"/>
            <a:r>
              <a:rPr lang="it-IT" dirty="0" smtClean="0"/>
              <a:t>TEORIA DELL’EFFETTIVITA’ : più convincente.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31</a:t>
            </a:fld>
            <a:endParaRPr lang="it-IT"/>
          </a:p>
        </p:txBody>
      </p:sp>
    </p:spTree>
    <p:extLst>
      <p:ext uri="{BB962C8B-B14F-4D97-AF65-F5344CB8AC3E}">
        <p14:creationId xmlns:p14="http://schemas.microsoft.com/office/powerpoint/2010/main" val="1774225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txBody>
          <a:bodyPr>
            <a:normAutofit/>
          </a:bodyPr>
          <a:lstStyle/>
          <a:p>
            <a:pPr algn="just"/>
            <a:r>
              <a:rPr lang="it-IT" dirty="0" smtClean="0"/>
              <a:t>EFFETTIVITA’ E INDIPENDENZA DI OIG</a:t>
            </a:r>
            <a:endParaRPr lang="it-IT" dirty="0"/>
          </a:p>
        </p:txBody>
      </p:sp>
      <p:sp>
        <p:nvSpPr>
          <p:cNvPr id="3" name="Segnaposto contenuto 2"/>
          <p:cNvSpPr>
            <a:spLocks noGrp="1"/>
          </p:cNvSpPr>
          <p:nvPr>
            <p:ph idx="1"/>
          </p:nvPr>
        </p:nvSpPr>
        <p:spPr>
          <a:xfrm>
            <a:off x="457200" y="2205252"/>
            <a:ext cx="8229600" cy="4516223"/>
          </a:xfrm>
        </p:spPr>
        <p:txBody>
          <a:bodyPr>
            <a:normAutofit lnSpcReduction="10000"/>
          </a:bodyPr>
          <a:lstStyle/>
          <a:p>
            <a:pPr marL="0" indent="0" algn="just">
              <a:buNone/>
            </a:pPr>
            <a:endParaRPr lang="it-IT" dirty="0" smtClean="0"/>
          </a:p>
          <a:p>
            <a:pPr algn="just"/>
            <a:r>
              <a:rPr lang="it-IT" dirty="0" smtClean="0"/>
              <a:t>EFFETTIVITA’ DI OIG: esercizio concreto di poteri diversi da quelli degli Stati che la compongono, ad es. conclusione di trattati, negoziati autonomi; imposizione di norme agli Stati (CE, UE);</a:t>
            </a:r>
          </a:p>
          <a:p>
            <a:pPr algn="just"/>
            <a:r>
              <a:rPr lang="it-IT" dirty="0" smtClean="0"/>
              <a:t>INDIPENDENZA DI OIG: da Stati per presenza di organi, ad es. CIG non composta da rappresentanti di Stati;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32</a:t>
            </a:fld>
            <a:endParaRPr lang="it-IT"/>
          </a:p>
        </p:txBody>
      </p:sp>
    </p:spTree>
    <p:extLst>
      <p:ext uri="{BB962C8B-B14F-4D97-AF65-F5344CB8AC3E}">
        <p14:creationId xmlns:p14="http://schemas.microsoft.com/office/powerpoint/2010/main" val="875538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PREROGATIVE DI ORGANIZZAZIONI INTERNAZIONALI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ESERCIZIO DI COMPETENZE</a:t>
            </a:r>
          </a:p>
          <a:p>
            <a:pPr lvl="1" algn="just"/>
            <a:r>
              <a:rPr lang="it-IT" dirty="0" smtClean="0"/>
              <a:t>Trattati</a:t>
            </a:r>
            <a:r>
              <a:rPr lang="it-IT" dirty="0" smtClean="0">
                <a:latin typeface="Wingdings"/>
                <a:ea typeface="Wingdings"/>
                <a:cs typeface="Wingdings"/>
                <a:sym typeface="Wingdings"/>
              </a:rPr>
              <a:t></a:t>
            </a:r>
            <a:endParaRPr lang="it-IT" dirty="0" smtClean="0"/>
          </a:p>
          <a:p>
            <a:pPr algn="just"/>
            <a:endParaRPr lang="it-IT" dirty="0"/>
          </a:p>
          <a:p>
            <a:pPr algn="just"/>
            <a:r>
              <a:rPr lang="it-IT" dirty="0" smtClean="0"/>
              <a:t>IMMUNITA’</a:t>
            </a:r>
          </a:p>
          <a:p>
            <a:pPr marL="457200" lvl="1" indent="0" algn="just">
              <a:buNone/>
            </a:pP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33</a:t>
            </a:fld>
            <a:endParaRPr lang="it-IT"/>
          </a:p>
        </p:txBody>
      </p:sp>
    </p:spTree>
    <p:extLst>
      <p:ext uri="{BB962C8B-B14F-4D97-AF65-F5344CB8AC3E}">
        <p14:creationId xmlns:p14="http://schemas.microsoft.com/office/powerpoint/2010/main" val="44060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LE IMMUNITA’ GIURISDIZIONALI DELLE ORGANIZZAZIONI INTERNAZIONALI</a:t>
            </a:r>
            <a:endParaRPr lang="it-IT" dirty="0"/>
          </a:p>
        </p:txBody>
      </p:sp>
      <p:sp>
        <p:nvSpPr>
          <p:cNvPr id="3" name="Segnaposto contenuto 2"/>
          <p:cNvSpPr>
            <a:spLocks noGrp="1"/>
          </p:cNvSpPr>
          <p:nvPr>
            <p:ph idx="1"/>
          </p:nvPr>
        </p:nvSpPr>
        <p:spPr>
          <a:xfrm>
            <a:off x="457200" y="2332037"/>
            <a:ext cx="8229600" cy="4525963"/>
          </a:xfrm>
        </p:spPr>
        <p:txBody>
          <a:bodyPr>
            <a:normAutofit fontScale="92500" lnSpcReduction="10000"/>
          </a:bodyPr>
          <a:lstStyle/>
          <a:p>
            <a:pPr algn="just"/>
            <a:r>
              <a:rPr lang="it-IT" dirty="0" smtClean="0"/>
              <a:t>SI ricollegano all’ </a:t>
            </a:r>
            <a:r>
              <a:rPr lang="it-IT" dirty="0" err="1" smtClean="0"/>
              <a:t>immunitàdegli</a:t>
            </a:r>
            <a:r>
              <a:rPr lang="it-IT" dirty="0" smtClean="0"/>
              <a:t> Stati.</a:t>
            </a:r>
          </a:p>
          <a:p>
            <a:pPr algn="just"/>
            <a:r>
              <a:rPr lang="it-IT" dirty="0" smtClean="0"/>
              <a:t>FONDAMENTO: norma consuetudinaria di origine antica impone a ciascuno Stato di non esercitare il suo potere giurisdizionale nei confronti degli Stati stranieri senza il loro consenso.</a:t>
            </a:r>
          </a:p>
          <a:p>
            <a:pPr algn="just"/>
            <a:r>
              <a:rPr lang="it-IT" dirty="0" smtClean="0"/>
              <a:t>Riguarda la giurisdizione civile perché inizialmente non era concepibile responsabilità penale delle persone giuridiche.</a:t>
            </a:r>
          </a:p>
          <a:p>
            <a:pPr algn="just"/>
            <a:r>
              <a:rPr lang="it-IT" dirty="0" smtClean="0"/>
              <a:t>Obiettivi: assicurare indipendenza e sovranità degli Stati.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34</a:t>
            </a:fld>
            <a:endParaRPr lang="it-IT"/>
          </a:p>
        </p:txBody>
      </p:sp>
    </p:spTree>
    <p:extLst>
      <p:ext uri="{BB962C8B-B14F-4D97-AF65-F5344CB8AC3E}">
        <p14:creationId xmlns:p14="http://schemas.microsoft.com/office/powerpoint/2010/main" val="294439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LE IMMUNITA’ GIURISDIZIONALI DELLE ORGANIZZAZIONI INTERNAZIONALI</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Più specificamente per le OIG, immunità si fonda sulla necessità di assicurare l’indipendenza dell’OIG dallo Stato entro il quale essa opera o meglio dalla giurisdizione dello stesso.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35</a:t>
            </a:fld>
            <a:endParaRPr lang="it-IT"/>
          </a:p>
        </p:txBody>
      </p:sp>
    </p:spTree>
    <p:extLst>
      <p:ext uri="{BB962C8B-B14F-4D97-AF65-F5344CB8AC3E}">
        <p14:creationId xmlns:p14="http://schemas.microsoft.com/office/powerpoint/2010/main" val="18084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CODIFICAZIONE DEL DIRITTO CONSUETUDINARIO PER IMMUNITA’ DI STATI</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Convenzione delle Nazioni Unite sulle immunità giurisdizionali degli Stati e dei loro beni del 2.XII.2004 (in Italia l. esecuzione 6 maggio 2013).</a:t>
            </a:r>
          </a:p>
          <a:p>
            <a:pPr algn="just"/>
            <a:r>
              <a:rPr lang="it-IT" dirty="0" smtClean="0"/>
              <a:t>Convenzione europea sull’immunità degli Stati del 16.V.1972 del Consiglio d’Europa – non ratificata dall’Italia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36</a:t>
            </a:fld>
            <a:endParaRPr lang="it-IT"/>
          </a:p>
        </p:txBody>
      </p:sp>
    </p:spTree>
    <p:extLst>
      <p:ext uri="{BB962C8B-B14F-4D97-AF65-F5344CB8AC3E}">
        <p14:creationId xmlns:p14="http://schemas.microsoft.com/office/powerpoint/2010/main" val="327853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1"/>
          </a:lnRef>
          <a:fillRef idx="1">
            <a:schemeClr val="lt1"/>
          </a:fillRef>
          <a:effectRef idx="0">
            <a:schemeClr val="accent1"/>
          </a:effectRef>
          <a:fontRef idx="minor">
            <a:schemeClr val="dk1"/>
          </a:fontRef>
        </p:style>
        <p:txBody>
          <a:bodyPr>
            <a:normAutofit/>
          </a:bodyPr>
          <a:lstStyle/>
          <a:p>
            <a:pPr algn="just"/>
            <a:r>
              <a:rPr lang="it-IT" dirty="0" smtClean="0"/>
              <a:t>FONTI DELL’IMMUNITA’ DI OIG</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u="sng" dirty="0" smtClean="0"/>
              <a:t>Fonte consuetudinaria </a:t>
            </a:r>
            <a:r>
              <a:rPr lang="it-IT" dirty="0" smtClean="0"/>
              <a:t>come riconosciuto dalla giurisprudenza italiana: </a:t>
            </a:r>
            <a:r>
              <a:rPr lang="it-IT" dirty="0" err="1" smtClean="0"/>
              <a:t>Cass</a:t>
            </a:r>
            <a:r>
              <a:rPr lang="it-IT" dirty="0" smtClean="0"/>
              <a:t>. 1985, Cristiani; </a:t>
            </a:r>
            <a:r>
              <a:rPr lang="it-IT" dirty="0" err="1" smtClean="0"/>
              <a:t>Cass</a:t>
            </a:r>
            <a:r>
              <a:rPr lang="it-IT" dirty="0" smtClean="0"/>
              <a:t>. 1990, </a:t>
            </a:r>
            <a:r>
              <a:rPr lang="it-IT" dirty="0" err="1" smtClean="0"/>
              <a:t>Bonanni</a:t>
            </a:r>
            <a:r>
              <a:rPr lang="it-IT" dirty="0" smtClean="0"/>
              <a:t>;</a:t>
            </a:r>
          </a:p>
          <a:p>
            <a:pPr algn="just"/>
            <a:endParaRPr lang="it-IT" dirty="0"/>
          </a:p>
          <a:p>
            <a:pPr algn="just"/>
            <a:r>
              <a:rPr lang="it-IT" u="sng" dirty="0" smtClean="0"/>
              <a:t>Fonti pattizie</a:t>
            </a:r>
            <a:r>
              <a:rPr lang="it-IT" dirty="0" smtClean="0"/>
              <a:t>: Art. 105 par. 1 Carta ONU; art. 67 Statuto OMS, art. 40, par. 1 OIL; art. VIII, par. 2 Accordo istitutivo di OMC</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37</a:t>
            </a:fld>
            <a:endParaRPr lang="it-IT"/>
          </a:p>
        </p:txBody>
      </p:sp>
    </p:spTree>
    <p:extLst>
      <p:ext uri="{BB962C8B-B14F-4D97-AF65-F5344CB8AC3E}">
        <p14:creationId xmlns:p14="http://schemas.microsoft.com/office/powerpoint/2010/main" val="334928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IMMUNITA’ DALLA GIURISDIZIONE CIVILE DI COGNIZIONE</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Immunità dalla giurisdizione = impedire che lo Stato straniero o l’organizzazione sia convenuto in un giudizio civile: salvo </a:t>
            </a:r>
            <a:r>
              <a:rPr lang="it-IT" u="sng" dirty="0" smtClean="0"/>
              <a:t>RINUNCIA</a:t>
            </a:r>
            <a:r>
              <a:rPr lang="it-IT" dirty="0" smtClean="0"/>
              <a:t> dello Stato, che può avvenire PREVENTIVAMENTE mediante un trattato internazionale o un contratto di diritto privato; può essere GENERALE o RELATIVA a un singolo ATTO; può avvenire TACITAMENTE, ovvero se lo Stato si costituisce senza eccepire il difetto di giurisdizione.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38</a:t>
            </a:fld>
            <a:endParaRPr lang="it-IT"/>
          </a:p>
        </p:txBody>
      </p:sp>
    </p:spTree>
    <p:extLst>
      <p:ext uri="{BB962C8B-B14F-4D97-AF65-F5344CB8AC3E}">
        <p14:creationId xmlns:p14="http://schemas.microsoft.com/office/powerpoint/2010/main" val="407521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it-IT" dirty="0" smtClean="0"/>
              <a:t>EVOLUZIONE DI DISCIPLINA DELL’IMMUNITA’ DALLA GIURISDIZIONE CIVILE DI COGNIZIONE</a:t>
            </a:r>
            <a:endParaRPr lang="it-IT" dirty="0"/>
          </a:p>
        </p:txBody>
      </p:sp>
      <p:sp>
        <p:nvSpPr>
          <p:cNvPr id="3" name="Segnaposto contenuto 2"/>
          <p:cNvSpPr>
            <a:spLocks noGrp="1"/>
          </p:cNvSpPr>
          <p:nvPr>
            <p:ph idx="1"/>
          </p:nvPr>
        </p:nvSpPr>
        <p:spPr>
          <a:xfrm>
            <a:off x="457200" y="2332037"/>
            <a:ext cx="8229600" cy="4525963"/>
          </a:xfrm>
        </p:spPr>
        <p:txBody>
          <a:bodyPr/>
          <a:lstStyle/>
          <a:p>
            <a:pPr algn="just"/>
            <a:r>
              <a:rPr lang="it-IT" dirty="0" smtClean="0"/>
              <a:t>ORIGINE: IMMUNITA’ ASSOLUTA – relativa a qualsiasi controversia civile;</a:t>
            </a:r>
          </a:p>
          <a:p>
            <a:pPr algn="just"/>
            <a:r>
              <a:rPr lang="it-IT" dirty="0" smtClean="0"/>
              <a:t>ATTUALMENTE: RELATIVA – riguarda solo le controversie civili in cui vengono in rilievo attività governative di tipo pubblicistico (ATTI IURE IMPERII) e non quelle in cui vengono in considerazione attività di tipo privatistico (ATTI IURE GESTIONIS o IURE PRIVATORUM).</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39</a:t>
            </a:fld>
            <a:endParaRPr lang="it-IT"/>
          </a:p>
        </p:txBody>
      </p:sp>
    </p:spTree>
    <p:extLst>
      <p:ext uri="{BB962C8B-B14F-4D97-AF65-F5344CB8AC3E}">
        <p14:creationId xmlns:p14="http://schemas.microsoft.com/office/powerpoint/2010/main" val="236125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NOZIONI GENERALI</a:t>
            </a:r>
            <a:endParaRPr lang="it-IT" dirty="0"/>
          </a:p>
        </p:txBody>
      </p:sp>
      <p:sp>
        <p:nvSpPr>
          <p:cNvPr id="3" name="Segnaposto contenuto 2"/>
          <p:cNvSpPr>
            <a:spLocks noGrp="1"/>
          </p:cNvSpPr>
          <p:nvPr>
            <p:ph idx="1"/>
          </p:nvPr>
        </p:nvSpPr>
        <p:spPr/>
        <p:txBody>
          <a:bodyPr/>
          <a:lstStyle/>
          <a:p>
            <a:r>
              <a:rPr lang="it-IT" dirty="0" smtClean="0"/>
              <a:t>ELEMENTI ESSENZIALI DI UN ORDINAMENTO GIURIDICO (Santi Romano)?</a:t>
            </a:r>
          </a:p>
          <a:p>
            <a:pPr lvl="1" algn="just"/>
            <a:r>
              <a:rPr lang="it-IT" dirty="0" smtClean="0"/>
              <a:t>NORMA/SANZIONE</a:t>
            </a:r>
          </a:p>
          <a:p>
            <a:pPr lvl="1" algn="just"/>
            <a:r>
              <a:rPr lang="it-IT" dirty="0" smtClean="0"/>
              <a:t>ISTITUZIONE = ORDINAMENTO/STATI = ISTITUZIONI = ORDINAMENTI</a:t>
            </a:r>
          </a:p>
          <a:p>
            <a:pPr lvl="1" algn="just"/>
            <a:endParaRPr lang="it-IT" dirty="0" smtClean="0"/>
          </a:p>
          <a:p>
            <a:pPr lvl="1" algn="just"/>
            <a:r>
              <a:rPr lang="it-IT" smtClean="0"/>
              <a:t>PLURALITA’ DEGLI ORDINAMENTI GIURIDICI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a:t>
            </a:fld>
            <a:endParaRPr lang="it-IT"/>
          </a:p>
        </p:txBody>
      </p:sp>
    </p:spTree>
    <p:extLst>
      <p:ext uri="{BB962C8B-B14F-4D97-AF65-F5344CB8AC3E}">
        <p14:creationId xmlns:p14="http://schemas.microsoft.com/office/powerpoint/2010/main" val="6870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TEORIA DELL’IMMUNITA’ RELATIVA</a:t>
            </a:r>
            <a:endParaRPr lang="it-IT" dirty="0"/>
          </a:p>
        </p:txBody>
      </p:sp>
      <p:sp>
        <p:nvSpPr>
          <p:cNvPr id="3" name="Segnaposto contenuto 2"/>
          <p:cNvSpPr>
            <a:spLocks noGrp="1"/>
          </p:cNvSpPr>
          <p:nvPr>
            <p:ph idx="1"/>
          </p:nvPr>
        </p:nvSpPr>
        <p:spPr>
          <a:xfrm>
            <a:off x="457200" y="2332037"/>
            <a:ext cx="8229600" cy="4525963"/>
          </a:xfrm>
        </p:spPr>
        <p:txBody>
          <a:bodyPr/>
          <a:lstStyle/>
          <a:p>
            <a:pPr algn="just"/>
            <a:r>
              <a:rPr lang="it-IT" dirty="0" smtClean="0"/>
              <a:t>RILEVA LA DISTINZIONE TRA ATTI </a:t>
            </a:r>
            <a:r>
              <a:rPr lang="it-IT" i="1" dirty="0" smtClean="0"/>
              <a:t>IURE IMPERII </a:t>
            </a:r>
            <a:r>
              <a:rPr lang="it-IT" dirty="0" smtClean="0"/>
              <a:t>E ATTI </a:t>
            </a:r>
            <a:r>
              <a:rPr lang="it-IT" i="1" dirty="0" smtClean="0"/>
              <a:t>IURE GESTIONIS</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40</a:t>
            </a:fld>
            <a:endParaRPr lang="it-IT"/>
          </a:p>
        </p:txBody>
      </p:sp>
    </p:spTree>
    <p:extLst>
      <p:ext uri="{BB962C8B-B14F-4D97-AF65-F5344CB8AC3E}">
        <p14:creationId xmlns:p14="http://schemas.microsoft.com/office/powerpoint/2010/main" val="304114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it-IT" dirty="0" smtClean="0"/>
              <a:t>DISTINZIONE TRA ATTI </a:t>
            </a:r>
            <a:r>
              <a:rPr lang="it-IT" i="1" dirty="0" smtClean="0"/>
              <a:t>IURE IMPERII </a:t>
            </a:r>
            <a:r>
              <a:rPr lang="it-IT" dirty="0" smtClean="0"/>
              <a:t>e ATTI </a:t>
            </a:r>
            <a:r>
              <a:rPr lang="it-IT" i="1" dirty="0" smtClean="0"/>
              <a:t>IURE GESTIONIS –</a:t>
            </a:r>
            <a:r>
              <a:rPr lang="it-IT" dirty="0" smtClean="0"/>
              <a:t> METODO DELLA LISTA</a:t>
            </a:r>
            <a:endParaRPr lang="it-IT" dirty="0"/>
          </a:p>
        </p:txBody>
      </p:sp>
      <p:sp>
        <p:nvSpPr>
          <p:cNvPr id="3" name="Segnaposto contenuto 2"/>
          <p:cNvSpPr>
            <a:spLocks noGrp="1"/>
          </p:cNvSpPr>
          <p:nvPr>
            <p:ph idx="1"/>
          </p:nvPr>
        </p:nvSpPr>
        <p:spPr>
          <a:xfrm>
            <a:off x="457200" y="2332037"/>
            <a:ext cx="8229600" cy="4525963"/>
          </a:xfrm>
        </p:spPr>
        <p:txBody>
          <a:bodyPr>
            <a:normAutofit fontScale="85000" lnSpcReduction="20000"/>
          </a:bodyPr>
          <a:lstStyle/>
          <a:p>
            <a:pPr algn="just"/>
            <a:r>
              <a:rPr lang="it-IT" dirty="0" smtClean="0"/>
              <a:t>Non facile da attuare in pratica;</a:t>
            </a:r>
          </a:p>
          <a:p>
            <a:pPr algn="just"/>
            <a:r>
              <a:rPr lang="it-IT" dirty="0" smtClean="0"/>
              <a:t>Alcuni Stati hanno adottato nella legislazione interna la regola generale dell’immunità e poi hanno specificato le eccezioni relativamente alle quali è possibile l’esercizio della giurisdizione (METODO DELLA LISTA).</a:t>
            </a:r>
          </a:p>
          <a:p>
            <a:pPr algn="just"/>
            <a:r>
              <a:rPr lang="it-IT" dirty="0" smtClean="0"/>
              <a:t>Tale metodo è utilizzato anche dalla Convenzione delle Nazioni Unite del 2004 </a:t>
            </a:r>
          </a:p>
          <a:p>
            <a:pPr algn="just"/>
            <a:r>
              <a:rPr lang="it-IT" dirty="0" smtClean="0"/>
              <a:t>Nella Convenzione europea (Austria, Belgio, Olanda, Cipro, Germania, Lussemburgo, Svizzera, Regno Unito) si utilizza il metodo al contrario: la regola generale è la giurisdizione e poi si specificano le eccezioni in cui ricorre l’immunità.</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41</a:t>
            </a:fld>
            <a:endParaRPr lang="it-IT"/>
          </a:p>
        </p:txBody>
      </p:sp>
    </p:spTree>
    <p:extLst>
      <p:ext uri="{BB962C8B-B14F-4D97-AF65-F5344CB8AC3E}">
        <p14:creationId xmlns:p14="http://schemas.microsoft.com/office/powerpoint/2010/main" val="126045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it-IT" dirty="0" smtClean="0"/>
              <a:t>DISTINZIONE TRA ATTI </a:t>
            </a:r>
            <a:r>
              <a:rPr lang="it-IT" i="1" dirty="0" smtClean="0"/>
              <a:t>IURE IMPERII </a:t>
            </a:r>
            <a:r>
              <a:rPr lang="it-IT" dirty="0" smtClean="0"/>
              <a:t>e ATTI </a:t>
            </a:r>
            <a:r>
              <a:rPr lang="it-IT" i="1" dirty="0" smtClean="0"/>
              <a:t>IURE GESTIONIS –</a:t>
            </a:r>
            <a:r>
              <a:rPr lang="it-IT" dirty="0" smtClean="0"/>
              <a:t> METODO DELLA LISTA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269721849"/>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42</a:t>
            </a:fld>
            <a:endParaRPr lang="it-IT"/>
          </a:p>
        </p:txBody>
      </p:sp>
    </p:spTree>
    <p:extLst>
      <p:ext uri="{BB962C8B-B14F-4D97-AF65-F5344CB8AC3E}">
        <p14:creationId xmlns:p14="http://schemas.microsoft.com/office/powerpoint/2010/main" val="15672380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r>
              <a:rPr lang="it-IT" dirty="0" err="1" smtClean="0"/>
              <a:t>inviolabilita</a:t>
            </a:r>
            <a:r>
              <a:rPr lang="it-IT" dirty="0" smtClean="0"/>
              <a:t>̀ </a:t>
            </a:r>
            <a:r>
              <a:rPr lang="it-IT" dirty="0"/>
              <a:t>della sede </a:t>
            </a:r>
          </a:p>
          <a:p>
            <a:r>
              <a:rPr lang="it-IT" dirty="0"/>
              <a:t>libero accesso alla sede </a:t>
            </a:r>
          </a:p>
          <a:p>
            <a:r>
              <a:rPr lang="it-IT" dirty="0"/>
              <a:t>privilegi fiscali </a:t>
            </a:r>
          </a:p>
          <a:p>
            <a:r>
              <a:rPr lang="it-IT" dirty="0" err="1"/>
              <a:t>immunita</a:t>
            </a:r>
            <a:r>
              <a:rPr lang="it-IT" dirty="0"/>
              <a:t>̀ dalla giurisdizione civile per gli atti </a:t>
            </a:r>
            <a:r>
              <a:rPr lang="it-IT" i="1" dirty="0" err="1"/>
              <a:t>jure</a:t>
            </a:r>
            <a:r>
              <a:rPr lang="it-IT" i="1" dirty="0"/>
              <a:t> imperii </a:t>
            </a:r>
            <a:endParaRPr lang="it-IT" dirty="0"/>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dirty="0"/>
          </a:p>
        </p:txBody>
      </p:sp>
    </p:spTree>
    <p:extLst>
      <p:ext uri="{BB962C8B-B14F-4D97-AF65-F5344CB8AC3E}">
        <p14:creationId xmlns:p14="http://schemas.microsoft.com/office/powerpoint/2010/main" val="162264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Quale fondamento giuridico per la regola dell’immunità dalla giurisdizione civile delle organizzazioni internazionali?</a:t>
            </a:r>
            <a:endParaRPr lang="it-IT" dirty="0"/>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dirty="0"/>
          </a:p>
        </p:txBody>
      </p:sp>
    </p:spTree>
    <p:extLst>
      <p:ext uri="{BB962C8B-B14F-4D97-AF65-F5344CB8AC3E}">
        <p14:creationId xmlns:p14="http://schemas.microsoft.com/office/powerpoint/2010/main" val="187023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a:t>
            </a:r>
            <a:endParaRPr lang="it-IT" sz="3200" dirty="0"/>
          </a:p>
        </p:txBody>
      </p:sp>
      <p:sp>
        <p:nvSpPr>
          <p:cNvPr id="5" name="Segnaposto contenuto 4"/>
          <p:cNvSpPr>
            <a:spLocks noGrp="1"/>
          </p:cNvSpPr>
          <p:nvPr>
            <p:ph idx="1"/>
          </p:nvPr>
        </p:nvSpPr>
        <p:spPr>
          <a:xfrm>
            <a:off x="167533" y="1916452"/>
            <a:ext cx="8519267" cy="4439898"/>
          </a:xfrm>
        </p:spPr>
        <p:txBody>
          <a:bodyPr>
            <a:normAutofit fontScale="25000" lnSpcReduction="20000"/>
          </a:bodyPr>
          <a:lstStyle/>
          <a:p>
            <a:pPr algn="just"/>
            <a:r>
              <a:rPr lang="it-IT" sz="11200" b="1" dirty="0" smtClean="0"/>
              <a:t>=</a:t>
            </a:r>
            <a:r>
              <a:rPr lang="it-IT" sz="11200" b="1" dirty="0"/>
              <a:t>&gt; </a:t>
            </a:r>
            <a:r>
              <a:rPr lang="it-IT" sz="11200" dirty="0"/>
              <a:t>le </a:t>
            </a:r>
            <a:r>
              <a:rPr lang="it-IT" sz="11200" dirty="0" err="1"/>
              <a:t>immunita</a:t>
            </a:r>
            <a:r>
              <a:rPr lang="it-IT" sz="11200" dirty="0"/>
              <a:t>̀ ed i privilegi sarebbero stati inizialmente concessi alle </a:t>
            </a:r>
            <a:r>
              <a:rPr lang="it-IT" sz="11200" dirty="0" smtClean="0"/>
              <a:t>organizzazioni </a:t>
            </a:r>
            <a:r>
              <a:rPr lang="it-IT" sz="11200" dirty="0"/>
              <a:t>internazionali sulla base di una interpretazione analogica della norma di diritto internazionale generale sulla </a:t>
            </a:r>
            <a:r>
              <a:rPr lang="it-IT" sz="11200" dirty="0" err="1"/>
              <a:t>immunita</a:t>
            </a:r>
            <a:r>
              <a:rPr lang="it-IT" sz="11200" dirty="0"/>
              <a:t>̀ degli Stati e solo in seguito si sarebbe formata una norma consuetudinaria autonoma. </a:t>
            </a:r>
            <a:endParaRPr lang="it-IT" sz="11200" dirty="0" smtClean="0"/>
          </a:p>
          <a:p>
            <a:pPr algn="just"/>
            <a:endParaRPr lang="it-IT" sz="11200" dirty="0"/>
          </a:p>
          <a:p>
            <a:pPr algn="just"/>
            <a:r>
              <a:rPr lang="it-IT" sz="11200" dirty="0" smtClean="0"/>
              <a:t>Tale </a:t>
            </a:r>
            <a:r>
              <a:rPr lang="it-IT" sz="11200" dirty="0"/>
              <a:t>norma autonoma sarebbe stata poi ribadita da convenzioni come quella sui privilegi e </a:t>
            </a:r>
            <a:r>
              <a:rPr lang="it-IT" sz="11200" dirty="0" err="1"/>
              <a:t>immunita</a:t>
            </a:r>
            <a:r>
              <a:rPr lang="it-IT" sz="11200" dirty="0"/>
              <a:t>̀ delle NU del 1946 e quella sui privilegi ed </a:t>
            </a:r>
            <a:r>
              <a:rPr lang="it-IT" sz="11200" dirty="0" err="1"/>
              <a:t>immunita</a:t>
            </a:r>
            <a:r>
              <a:rPr lang="it-IT" sz="11200" dirty="0"/>
              <a:t>̀ degli Istituti specializzati del 1947, che avrebbero in sostanza un valore dichiarativo e non </a:t>
            </a:r>
            <a:r>
              <a:rPr lang="it-IT" sz="11200" dirty="0" smtClean="0"/>
              <a:t>costitutivo.</a:t>
            </a:r>
          </a:p>
          <a:p>
            <a:pPr algn="just"/>
            <a:r>
              <a:rPr lang="it-IT" sz="9600" dirty="0" smtClean="0"/>
              <a:t>  </a:t>
            </a:r>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extLst>
      <p:ext uri="{BB962C8B-B14F-4D97-AF65-F5344CB8AC3E}">
        <p14:creationId xmlns:p14="http://schemas.microsoft.com/office/powerpoint/2010/main" val="141429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a:t>
            </a:r>
            <a:endParaRPr lang="it-IT" sz="3200" dirty="0"/>
          </a:p>
        </p:txBody>
      </p:sp>
      <p:sp>
        <p:nvSpPr>
          <p:cNvPr id="5" name="Segnaposto contenuto 4"/>
          <p:cNvSpPr>
            <a:spLocks noGrp="1"/>
          </p:cNvSpPr>
          <p:nvPr>
            <p:ph idx="1"/>
          </p:nvPr>
        </p:nvSpPr>
        <p:spPr>
          <a:xfrm>
            <a:off x="167533" y="1916452"/>
            <a:ext cx="8519267" cy="4941548"/>
          </a:xfrm>
        </p:spPr>
        <p:txBody>
          <a:bodyPr>
            <a:normAutofit fontScale="40000" lnSpcReduction="20000"/>
          </a:bodyPr>
          <a:lstStyle/>
          <a:p>
            <a:pPr algn="just"/>
            <a:r>
              <a:rPr lang="it-IT" sz="9600" b="1" dirty="0" smtClean="0"/>
              <a:t>=</a:t>
            </a:r>
            <a:r>
              <a:rPr lang="it-IT" sz="9600" b="1" dirty="0"/>
              <a:t>&gt; </a:t>
            </a:r>
            <a:r>
              <a:rPr lang="it-IT" sz="9600" dirty="0"/>
              <a:t>i privilegi ed </a:t>
            </a:r>
            <a:r>
              <a:rPr lang="it-IT" sz="9600" dirty="0" err="1"/>
              <a:t>immunita</a:t>
            </a:r>
            <a:r>
              <a:rPr lang="it-IT" sz="9600" dirty="0"/>
              <a:t>̀ delle organizzazioni internazionali non sono ricollegabili alla eventuale </a:t>
            </a:r>
            <a:r>
              <a:rPr lang="it-IT" sz="9600" dirty="0" err="1"/>
              <a:t>soggettivita</a:t>
            </a:r>
            <a:r>
              <a:rPr lang="it-IT" sz="9600" dirty="0"/>
              <a:t>̀ di diritto internazionale delle organizzazioni, ma all’obbligo di cooperazione tra gli Stati membri a favore delle organizzazioni internazionali da essi create, aventi o meno </a:t>
            </a:r>
            <a:r>
              <a:rPr lang="it-IT" sz="9600" dirty="0" err="1"/>
              <a:t>soggettivita</a:t>
            </a:r>
            <a:r>
              <a:rPr lang="it-IT" sz="9600" dirty="0"/>
              <a:t>̀ internazionale. </a:t>
            </a:r>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46</a:t>
            </a:fld>
            <a:endParaRPr lang="it-IT"/>
          </a:p>
        </p:txBody>
      </p:sp>
    </p:spTree>
    <p:extLst>
      <p:ext uri="{BB962C8B-B14F-4D97-AF65-F5344CB8AC3E}">
        <p14:creationId xmlns:p14="http://schemas.microsoft.com/office/powerpoint/2010/main" val="180289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INTERNAZIONALI/CONTROVERSIE DI LAVORO</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r>
              <a:rPr lang="it-IT" b="1" i="1" dirty="0"/>
              <a:t>.</a:t>
            </a:r>
            <a:r>
              <a:rPr lang="it-IT" b="1" i="1" dirty="0" smtClean="0"/>
              <a:t>. </a:t>
            </a:r>
            <a:r>
              <a:rPr lang="it-IT" dirty="0" smtClean="0"/>
              <a:t>Corte </a:t>
            </a:r>
            <a:r>
              <a:rPr lang="it-IT" dirty="0"/>
              <a:t>di Cassazione italiana (S.U. civ.), sentenza n. 20995/2005: </a:t>
            </a:r>
            <a:endParaRPr lang="it-IT" dirty="0" smtClean="0"/>
          </a:p>
          <a:p>
            <a:pPr lvl="1" algn="just"/>
            <a:r>
              <a:rPr lang="it-IT" dirty="0" smtClean="0"/>
              <a:t>non </a:t>
            </a:r>
            <a:r>
              <a:rPr lang="it-IT" dirty="0"/>
              <a:t>è sicura la formazione di una norma internazionale generale che garantisca l’</a:t>
            </a:r>
            <a:r>
              <a:rPr lang="it-IT" dirty="0" err="1"/>
              <a:t>immunita</a:t>
            </a:r>
            <a:r>
              <a:rPr lang="it-IT" dirty="0"/>
              <a:t>̀ alle organizzazioni internazionali in possesso di </a:t>
            </a:r>
            <a:r>
              <a:rPr lang="it-IT" dirty="0" err="1"/>
              <a:t>personalita</a:t>
            </a:r>
            <a:r>
              <a:rPr lang="it-IT" dirty="0"/>
              <a:t>̀ giuridica internazionale; privilegi e </a:t>
            </a:r>
            <a:r>
              <a:rPr lang="it-IT" dirty="0" err="1"/>
              <a:t>immunita</a:t>
            </a:r>
            <a:r>
              <a:rPr lang="it-IT" dirty="0"/>
              <a:t>̀ spettanti a queste possono derivare così solo da specifiche fonti scritte (convenzioni tra Stati membri dell’organizzazione; accordi di sede) e per il tramite dell’art. 11 </a:t>
            </a:r>
            <a:r>
              <a:rPr lang="it-IT" dirty="0" err="1"/>
              <a:t>Cost</a:t>
            </a:r>
            <a:r>
              <a:rPr lang="it-IT" dirty="0"/>
              <a:t>.; </a:t>
            </a:r>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47</a:t>
            </a:fld>
            <a:endParaRPr lang="it-IT" dirty="0"/>
          </a:p>
        </p:txBody>
      </p:sp>
    </p:spTree>
    <p:extLst>
      <p:ext uri="{BB962C8B-B14F-4D97-AF65-F5344CB8AC3E}">
        <p14:creationId xmlns:p14="http://schemas.microsoft.com/office/powerpoint/2010/main" val="140744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INTERNAZIONALI/CONTROVERSIE DI LAVORO</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lnSpcReduction="10000"/>
          </a:bodyPr>
          <a:lstStyle/>
          <a:p>
            <a:r>
              <a:rPr lang="it-IT" b="1" i="1" dirty="0"/>
              <a:t>.</a:t>
            </a:r>
            <a:r>
              <a:rPr lang="it-IT" b="1" i="1" dirty="0" smtClean="0"/>
              <a:t>. </a:t>
            </a:r>
            <a:r>
              <a:rPr lang="it-IT" dirty="0" smtClean="0"/>
              <a:t>Corte </a:t>
            </a:r>
            <a:r>
              <a:rPr lang="it-IT" dirty="0"/>
              <a:t>di Cassazione italiana (S.U. civ.), sentenza n. 20995/2005: </a:t>
            </a:r>
            <a:endParaRPr lang="it-IT" dirty="0" smtClean="0"/>
          </a:p>
          <a:p>
            <a:pPr lvl="1" algn="just"/>
            <a:r>
              <a:rPr lang="it-IT" dirty="0" smtClean="0"/>
              <a:t>tuttavia </a:t>
            </a:r>
            <a:r>
              <a:rPr lang="it-IT" dirty="0"/>
              <a:t>l’</a:t>
            </a:r>
            <a:r>
              <a:rPr lang="it-IT" dirty="0" err="1"/>
              <a:t>immunita</a:t>
            </a:r>
            <a:r>
              <a:rPr lang="it-IT" dirty="0"/>
              <a:t>̀ dalla giurisdizione di un’organizzazione internazionale (nella fattispecie era l’Istituto Universitario Europeo), in deroga all’art. 24 </a:t>
            </a:r>
            <a:r>
              <a:rPr lang="it-IT" dirty="0" err="1"/>
              <a:t>Cost</a:t>
            </a:r>
            <a:r>
              <a:rPr lang="it-IT" dirty="0"/>
              <a:t>., non </a:t>
            </a:r>
            <a:r>
              <a:rPr lang="it-IT" dirty="0" err="1"/>
              <a:t>puo</a:t>
            </a:r>
            <a:r>
              <a:rPr lang="it-IT" dirty="0"/>
              <a:t>̀ fondarsi su una convenzione, a meno che quella stessa convenzione, che prevede la sottrazione della cognizione di situazioni giuridiche soggettive al giudice italiano, non si preoccupi di assicurare la tutela di quelle stesse situazioni dinanzi ad un giudice imparziale e indipendente, sia pure scelto con criteri e procedure diverse da quelle vigenti nell’ordinamento italiano </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48</a:t>
            </a:fld>
            <a:endParaRPr lang="it-IT" dirty="0"/>
          </a:p>
        </p:txBody>
      </p:sp>
    </p:spTree>
    <p:extLst>
      <p:ext uri="{BB962C8B-B14F-4D97-AF65-F5344CB8AC3E}">
        <p14:creationId xmlns:p14="http://schemas.microsoft.com/office/powerpoint/2010/main" val="34931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INTERNAZIONALI/CONTROVERSIE DI LAVORO</a:t>
            </a:r>
            <a:endParaRPr lang="it-IT" sz="3200" dirty="0"/>
          </a:p>
        </p:txBody>
      </p:sp>
      <p:sp>
        <p:nvSpPr>
          <p:cNvPr id="5" name="Segnaposto contenuto 4"/>
          <p:cNvSpPr>
            <a:spLocks noGrp="1"/>
          </p:cNvSpPr>
          <p:nvPr>
            <p:ph idx="1"/>
          </p:nvPr>
        </p:nvSpPr>
        <p:spPr>
          <a:xfrm>
            <a:off x="167533" y="1916452"/>
            <a:ext cx="8519267" cy="4941548"/>
          </a:xfrm>
        </p:spPr>
        <p:txBody>
          <a:bodyPr>
            <a:normAutofit lnSpcReduction="10000"/>
          </a:bodyPr>
          <a:lstStyle/>
          <a:p>
            <a:r>
              <a:rPr lang="it-IT" b="1" dirty="0" smtClean="0"/>
              <a:t>Secondo la </a:t>
            </a:r>
            <a:r>
              <a:rPr lang="it-IT" dirty="0" smtClean="0"/>
              <a:t>Corte </a:t>
            </a:r>
            <a:r>
              <a:rPr lang="it-IT" dirty="0"/>
              <a:t>europea dei diritti umani: </a:t>
            </a:r>
          </a:p>
          <a:p>
            <a:pPr lvl="1" algn="just"/>
            <a:r>
              <a:rPr lang="it-IT" dirty="0"/>
              <a:t>la Corte ha ammesso, in principio, il trasferimento di competenze statali a favore delle organizzazioni internazionali di cui gli Stati parti della Convenzione sono membri, sempre che i diritti fondamentali dell’individuo ricevano, all’interno di tali organizzazioni, una protezione equivalente a quella prevista negli ordinamenti nazionali (caso </a:t>
            </a:r>
            <a:r>
              <a:rPr lang="it-IT" i="1" dirty="0" err="1"/>
              <a:t>Beer</a:t>
            </a:r>
            <a:r>
              <a:rPr lang="it-IT" i="1" dirty="0"/>
              <a:t> e </a:t>
            </a:r>
            <a:r>
              <a:rPr lang="it-IT" i="1" dirty="0" err="1"/>
              <a:t>Regan</a:t>
            </a:r>
            <a:r>
              <a:rPr lang="it-IT" i="1" dirty="0"/>
              <a:t> c. Germania </a:t>
            </a:r>
            <a:r>
              <a:rPr lang="it-IT" dirty="0"/>
              <a:t>- sentenza 18 febbraio 1999; caso </a:t>
            </a:r>
            <a:r>
              <a:rPr lang="it-IT" i="1" dirty="0" err="1"/>
              <a:t>Waite</a:t>
            </a:r>
            <a:r>
              <a:rPr lang="it-IT" i="1" dirty="0"/>
              <a:t> e Kennedy c. Germania </a:t>
            </a:r>
            <a:r>
              <a:rPr lang="it-IT" dirty="0"/>
              <a:t>- sentenza 18 febbraio 1999; caso </a:t>
            </a:r>
            <a:r>
              <a:rPr lang="it-IT" i="1" dirty="0" err="1"/>
              <a:t>Bosphorus</a:t>
            </a:r>
            <a:r>
              <a:rPr lang="it-IT" i="1" dirty="0"/>
              <a:t> c. Irlanda </a:t>
            </a:r>
            <a:r>
              <a:rPr lang="it-IT" dirty="0"/>
              <a:t>- sentenza 30 giugno 2005) </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49</a:t>
            </a:fld>
            <a:endParaRPr lang="it-IT" dirty="0"/>
          </a:p>
        </p:txBody>
      </p:sp>
    </p:spTree>
    <p:extLst>
      <p:ext uri="{BB962C8B-B14F-4D97-AF65-F5344CB8AC3E}">
        <p14:creationId xmlns:p14="http://schemas.microsoft.com/office/powerpoint/2010/main" val="187423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NOZIONI GENERALI</a:t>
            </a:r>
            <a:endParaRPr lang="it-IT" dirty="0"/>
          </a:p>
        </p:txBody>
      </p:sp>
      <p:graphicFrame>
        <p:nvGraphicFramePr>
          <p:cNvPr id="5" name="Segnaposto contenuto 4"/>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5</a:t>
            </a:fld>
            <a:endParaRPr lang="it-IT"/>
          </a:p>
        </p:txBody>
      </p:sp>
    </p:spTree>
    <p:extLst>
      <p:ext uri="{BB962C8B-B14F-4D97-AF65-F5344CB8AC3E}">
        <p14:creationId xmlns:p14="http://schemas.microsoft.com/office/powerpoint/2010/main" val="66473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INTERNAZIONALI/CONTROVERSIE DI LAVORO</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a:bodyPr>
          <a:lstStyle/>
          <a:p>
            <a:pPr algn="just"/>
            <a:r>
              <a:rPr lang="it-IT" dirty="0" smtClean="0"/>
              <a:t>Va </a:t>
            </a:r>
            <a:r>
              <a:rPr lang="it-IT" dirty="0"/>
              <a:t>notato che varie organizzazioni internazionali hanno creato appositi tribunali interni per </a:t>
            </a:r>
            <a:r>
              <a:rPr lang="it-IT" dirty="0" smtClean="0"/>
              <a:t>dirimere </a:t>
            </a:r>
            <a:r>
              <a:rPr lang="it-IT" dirty="0"/>
              <a:t>le controversie nascenti dai rapporti di lavoro (es. Tribunale Amministrativo dell’ONU; Tribunale Amministrativo dell’OIL; Tribunale della funzione pubblica dell’UE). </a:t>
            </a:r>
          </a:p>
          <a:p>
            <a:pPr algn="just"/>
            <a:r>
              <a:rPr lang="it-IT" dirty="0"/>
              <a:t>In altre organizzazioni internazionali vi sono, invece, degli </a:t>
            </a:r>
            <a:r>
              <a:rPr lang="it-IT" i="1" dirty="0" err="1"/>
              <a:t>Ombusdman</a:t>
            </a:r>
            <a:r>
              <a:rPr lang="it-IT" i="1" dirty="0"/>
              <a:t> </a:t>
            </a:r>
            <a:r>
              <a:rPr lang="it-IT" dirty="0"/>
              <a:t>che svolgono solo funzioni di mediazione e conciliazione nelle controversie di lavoro (es. OMS, UNESCO, FMI, Banca Mondiale). </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50</a:t>
            </a:fld>
            <a:endParaRPr lang="it-IT" dirty="0"/>
          </a:p>
        </p:txBody>
      </p:sp>
    </p:spTree>
    <p:extLst>
      <p:ext uri="{BB962C8B-B14F-4D97-AF65-F5344CB8AC3E}">
        <p14:creationId xmlns:p14="http://schemas.microsoft.com/office/powerpoint/2010/main" val="221514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IMMUNITA’ DALLA GIURISDIZIONE DELLE ORGANIZZAZIONI INTERNAZIONALI</a:t>
            </a:r>
            <a:endParaRPr lang="it-IT" sz="3200" dirty="0"/>
          </a:p>
        </p:txBody>
      </p:sp>
      <p:sp>
        <p:nvSpPr>
          <p:cNvPr id="5" name="Segnaposto contenuto 4"/>
          <p:cNvSpPr>
            <a:spLocks noGrp="1"/>
          </p:cNvSpPr>
          <p:nvPr>
            <p:ph idx="1"/>
          </p:nvPr>
        </p:nvSpPr>
        <p:spPr>
          <a:xfrm>
            <a:off x="167533" y="1916452"/>
            <a:ext cx="8519267" cy="4941548"/>
          </a:xfrm>
        </p:spPr>
        <p:txBody>
          <a:bodyPr>
            <a:normAutofit fontScale="62500" lnSpcReduction="20000"/>
          </a:bodyPr>
          <a:lstStyle/>
          <a:p>
            <a:pPr algn="just"/>
            <a:r>
              <a:rPr lang="it-IT" sz="9600" b="1" dirty="0" smtClean="0"/>
              <a:t>E in caso di violazioni dei diritti fondamentali poste in essere dalle Organizzazioni internazionali?</a:t>
            </a:r>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51</a:t>
            </a:fld>
            <a:endParaRPr lang="it-IT"/>
          </a:p>
        </p:txBody>
      </p:sp>
    </p:spTree>
    <p:extLst>
      <p:ext uri="{BB962C8B-B14F-4D97-AF65-F5344CB8AC3E}">
        <p14:creationId xmlns:p14="http://schemas.microsoft.com/office/powerpoint/2010/main" val="18896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Corte Suprema Olandese 13.4.2012 assoluta immunità dei caschi blu olandesi che non impedirono genocidio di Srebrenica.</a:t>
            </a:r>
          </a:p>
          <a:p>
            <a:pPr algn="just"/>
            <a:endParaRPr lang="it-IT" dirty="0"/>
          </a:p>
          <a:p>
            <a:pPr algn="just"/>
            <a:r>
              <a:rPr lang="it-IT" dirty="0" smtClean="0"/>
              <a:t>Tale sentenza richiama CIG del 3.2.2012 affermando che anche CIG ribadisce che non vi è nesso tra immunità degli Stati e assenza di rimedi alternativi di tutela giurisdizionale</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52</a:t>
            </a:fld>
            <a:endParaRPr lang="it-IT" dirty="0"/>
          </a:p>
        </p:txBody>
      </p:sp>
    </p:spTree>
    <p:extLst>
      <p:ext uri="{BB962C8B-B14F-4D97-AF65-F5344CB8AC3E}">
        <p14:creationId xmlns:p14="http://schemas.microsoft.com/office/powerpoint/2010/main" val="20642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lnSpcReduction="20000"/>
          </a:bodyPr>
          <a:lstStyle/>
          <a:p>
            <a:pPr algn="just"/>
            <a:r>
              <a:rPr lang="it-IT" dirty="0" smtClean="0"/>
              <a:t>Dalla sentenza della Corte Suprema Olandese 13.4.2012 non si deduce tuttavia un’estensione di tali affermazione sull’immunità a tutte le OIG.</a:t>
            </a:r>
            <a:endParaRPr lang="it-IT" dirty="0"/>
          </a:p>
          <a:p>
            <a:pPr algn="just"/>
            <a:r>
              <a:rPr lang="it-IT" dirty="0" smtClean="0"/>
              <a:t>Corte puntualizza specificamente di riferirsi all’immunità dell’ONU ex art. 105 Carta e art. II par. 2 della Convenzione sui privilegi e le immunità delle Nazioni Unite – come di immunità assoluta.</a:t>
            </a:r>
          </a:p>
          <a:p>
            <a:pPr algn="just"/>
            <a:r>
              <a:rPr lang="it-IT" dirty="0" smtClean="0"/>
              <a:t>Sembra quindi che l’esclusione del limite dell’assenza di rimedi alternativi sia stata fondata sulla speciale natura del regime delle immunità delle Nazioni Unite funzionale alla particolare natura di tale OIG.</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53</a:t>
            </a:fld>
            <a:endParaRPr lang="it-IT" dirty="0"/>
          </a:p>
        </p:txBody>
      </p:sp>
    </p:spTree>
    <p:extLst>
      <p:ext uri="{BB962C8B-B14F-4D97-AF65-F5344CB8AC3E}">
        <p14:creationId xmlns:p14="http://schemas.microsoft.com/office/powerpoint/2010/main" val="129018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IMMUNITA’ ASSOLUTA DI ONU per particolare funzione della stessa: ONU svolge funzioni imperative e quindi gode di immunità assoluta/inderogabile.</a:t>
            </a:r>
          </a:p>
          <a:p>
            <a:pPr algn="just"/>
            <a:r>
              <a:rPr lang="it-IT" dirty="0" smtClean="0"/>
              <a:t>FONDAMENTO GIURIDICO: art. 103 della Carta ONU.</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54</a:t>
            </a:fld>
            <a:endParaRPr lang="it-IT" dirty="0"/>
          </a:p>
        </p:txBody>
      </p:sp>
    </p:spTree>
    <p:extLst>
      <p:ext uri="{BB962C8B-B14F-4D97-AF65-F5344CB8AC3E}">
        <p14:creationId xmlns:p14="http://schemas.microsoft.com/office/powerpoint/2010/main" val="309104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lnSpcReduction="10000"/>
          </a:bodyPr>
          <a:lstStyle/>
          <a:p>
            <a:pPr algn="just"/>
            <a:r>
              <a:rPr lang="it-IT" dirty="0" smtClean="0"/>
              <a:t>E’ CONDIVISIBILE IMMUNITA’ ASSOLUTA ONU AFFERMATA DA CORTE SUPREMA OLANDESE?</a:t>
            </a:r>
          </a:p>
          <a:p>
            <a:pPr lvl="1" algn="just"/>
            <a:r>
              <a:rPr lang="it-IT" dirty="0" smtClean="0"/>
              <a:t>DIFFICILE immaginare rilevanza interna dell’art. 103 della Carta e quindi estendere tale norma fino a escludere la rilevanza di un possibile limite interno, quale l’assenza di rimedi alternativi;</a:t>
            </a:r>
          </a:p>
          <a:p>
            <a:pPr lvl="1" algn="just"/>
            <a:r>
              <a:rPr lang="it-IT" dirty="0" smtClean="0"/>
              <a:t>Art. VIII par. 29 Convenzione Nazioni Unite sui privilegi e immunità prevede obbligo di dotarsi di un sistema di rimedi alternativi</a:t>
            </a:r>
          </a:p>
          <a:p>
            <a:pPr lvl="1" algn="just"/>
            <a:r>
              <a:rPr lang="it-IT" dirty="0" smtClean="0"/>
              <a:t>IN OGNI CASO NON PARE POSSA ESTENDERSI A TUTTE OIG.</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55</a:t>
            </a:fld>
            <a:endParaRPr lang="it-IT" dirty="0"/>
          </a:p>
        </p:txBody>
      </p:sp>
    </p:spTree>
    <p:extLst>
      <p:ext uri="{BB962C8B-B14F-4D97-AF65-F5344CB8AC3E}">
        <p14:creationId xmlns:p14="http://schemas.microsoft.com/office/powerpoint/2010/main" val="279027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 DINANZI ALLA CEDU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err="1" smtClean="0"/>
              <a:t>Sent</a:t>
            </a:r>
            <a:r>
              <a:rPr lang="it-IT" dirty="0" smtClean="0"/>
              <a:t>. </a:t>
            </a:r>
            <a:r>
              <a:rPr lang="it-IT" dirty="0" err="1" smtClean="0"/>
              <a:t>Cedu</a:t>
            </a:r>
            <a:r>
              <a:rPr lang="it-IT" smtClean="0"/>
              <a:t> 11 </a:t>
            </a:r>
            <a:r>
              <a:rPr lang="it-IT" dirty="0" smtClean="0"/>
              <a:t>giugno 2013 – conferma dell’immunità dalla giurisdizione anche nell’orientamento della Corte europea dei diritti dell’uomo…</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56</a:t>
            </a:fld>
            <a:endParaRPr lang="it-IT" dirty="0"/>
          </a:p>
        </p:txBody>
      </p:sp>
    </p:spTree>
    <p:extLst>
      <p:ext uri="{BB962C8B-B14F-4D97-AF65-F5344CB8AC3E}">
        <p14:creationId xmlns:p14="http://schemas.microsoft.com/office/powerpoint/2010/main" val="325776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dirty="0" smtClean="0"/>
              <a:t>NOZIONE DI ORGANIZZAZIONI INTERNAZIONALI</a:t>
            </a:r>
            <a:endParaRPr lang="it-IT" dirty="0"/>
          </a:p>
        </p:txBody>
      </p:sp>
      <p:sp>
        <p:nvSpPr>
          <p:cNvPr id="3" name="Segnaposto contenuto 2"/>
          <p:cNvSpPr>
            <a:spLocks noGrp="1"/>
          </p:cNvSpPr>
          <p:nvPr>
            <p:ph idx="1"/>
          </p:nvPr>
        </p:nvSpPr>
        <p:spPr>
          <a:xfrm>
            <a:off x="457200" y="2453151"/>
            <a:ext cx="8229600" cy="4268324"/>
          </a:xfrm>
        </p:spPr>
        <p:txBody>
          <a:bodyPr>
            <a:normAutofit/>
          </a:bodyPr>
          <a:lstStyle/>
          <a:p>
            <a:pPr algn="just"/>
            <a:r>
              <a:rPr lang="it-IT" dirty="0" smtClean="0"/>
              <a:t>ORGANIZZAZIONE INTERNAZIONALE: associazione di Stati creata tramite un accordo tra i suoi membri  e dotata di un apparato permanente di organi allo scopo di perseguire la realizzazione di obiettivi di interesse comune mediante la cooperazione tra di essi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a:t>
            </a:fld>
            <a:endParaRPr lang="it-IT"/>
          </a:p>
        </p:txBody>
      </p:sp>
    </p:spTree>
    <p:extLst>
      <p:ext uri="{BB962C8B-B14F-4D97-AF65-F5344CB8AC3E}">
        <p14:creationId xmlns:p14="http://schemas.microsoft.com/office/powerpoint/2010/main" val="243346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smtClean="0"/>
              <a:t>NOZIONE DI ORGANIZZAZIONI </a:t>
            </a:r>
            <a:r>
              <a:rPr lang="it-IT" dirty="0" smtClean="0"/>
              <a:t>INTERNAZIONALI</a:t>
            </a:r>
            <a:endParaRPr lang="it-IT" dirty="0"/>
          </a:p>
        </p:txBody>
      </p:sp>
      <p:sp>
        <p:nvSpPr>
          <p:cNvPr id="3" name="Segnaposto contenuto 2"/>
          <p:cNvSpPr>
            <a:spLocks noGrp="1"/>
          </p:cNvSpPr>
          <p:nvPr>
            <p:ph idx="1"/>
          </p:nvPr>
        </p:nvSpPr>
        <p:spPr>
          <a:xfrm>
            <a:off x="457200" y="2453151"/>
            <a:ext cx="8229600" cy="4268324"/>
          </a:xfrm>
        </p:spPr>
        <p:txBody>
          <a:bodyPr>
            <a:normAutofit/>
          </a:bodyPr>
          <a:lstStyle/>
          <a:p>
            <a:pPr algn="just"/>
            <a:r>
              <a:rPr lang="it-IT" dirty="0" smtClean="0"/>
              <a:t>Enti </a:t>
            </a:r>
            <a:r>
              <a:rPr lang="it-IT" dirty="0"/>
              <a:t>dotati di personalità giuridica internazionale composti di stati o di altre organizzazioni e che sono stati creati mediante trattati o mediante atti giuridici </a:t>
            </a:r>
            <a:r>
              <a:rPr lang="it-IT" dirty="0" smtClean="0"/>
              <a:t>internazionali: art. 2 Progetto di Articoli del 2009 sulla responsabilità di OIG.</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a:t>
            </a:fld>
            <a:endParaRPr lang="it-IT"/>
          </a:p>
        </p:txBody>
      </p:sp>
    </p:spTree>
    <p:extLst>
      <p:ext uri="{BB962C8B-B14F-4D97-AF65-F5344CB8AC3E}">
        <p14:creationId xmlns:p14="http://schemas.microsoft.com/office/powerpoint/2010/main" val="251550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dirty="0" smtClean="0"/>
              <a:t>CARATTERI FONDAMENTALI DELLE ORGANIZZAZIONI INTERNAZIONALI</a:t>
            </a:r>
            <a:endParaRPr lang="it-IT" dirty="0"/>
          </a:p>
        </p:txBody>
      </p:sp>
      <p:sp>
        <p:nvSpPr>
          <p:cNvPr id="3" name="Segnaposto contenuto 2"/>
          <p:cNvSpPr>
            <a:spLocks noGrp="1"/>
          </p:cNvSpPr>
          <p:nvPr>
            <p:ph idx="1"/>
          </p:nvPr>
        </p:nvSpPr>
        <p:spPr>
          <a:xfrm>
            <a:off x="457200" y="2453151"/>
            <a:ext cx="8229600" cy="4268324"/>
          </a:xfrm>
        </p:spPr>
        <p:txBody>
          <a:bodyPr>
            <a:normAutofit/>
          </a:bodyPr>
          <a:lstStyle/>
          <a:p>
            <a:pPr algn="just"/>
            <a:r>
              <a:rPr lang="it-IT" dirty="0" smtClean="0"/>
              <a:t>NON SONO ENTI TERRITORIALI</a:t>
            </a:r>
          </a:p>
          <a:p>
            <a:pPr algn="just"/>
            <a:r>
              <a:rPr lang="it-IT" dirty="0" smtClean="0"/>
              <a:t>ENTI FUNZIONALI</a:t>
            </a:r>
          </a:p>
          <a:p>
            <a:pPr algn="just"/>
            <a:r>
              <a:rPr lang="it-IT" dirty="0" smtClean="0"/>
              <a:t>SOGGETTI DERIVATI- CREATI DA ALTRI SOGGETTI TRAMITE TRATTATO ISTITUTIVO:</a:t>
            </a:r>
          </a:p>
          <a:p>
            <a:pPr lvl="1" algn="just"/>
            <a:r>
              <a:rPr lang="it-IT" dirty="0" smtClean="0"/>
              <a:t>Solo Stati: ad es. ONU</a:t>
            </a:r>
          </a:p>
          <a:p>
            <a:pPr lvl="1" algn="just"/>
            <a:r>
              <a:rPr lang="it-IT" dirty="0" smtClean="0"/>
              <a:t>Stati e Organizzazioni internazionali: es. FAO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8</a:t>
            </a:fld>
            <a:endParaRPr lang="it-IT"/>
          </a:p>
        </p:txBody>
      </p:sp>
    </p:spTree>
    <p:extLst>
      <p:ext uri="{BB962C8B-B14F-4D97-AF65-F5344CB8AC3E}">
        <p14:creationId xmlns:p14="http://schemas.microsoft.com/office/powerpoint/2010/main" val="139877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904800"/>
          </a:xfrm>
        </p:spPr>
        <p:txBody>
          <a:bodyPr>
            <a:normAutofit/>
          </a:bodyPr>
          <a:lstStyle/>
          <a:p>
            <a:r>
              <a:rPr lang="it-IT" dirty="0" smtClean="0"/>
              <a:t>NASCITA DELLE ORGANIZZAZIONI INTERNAZIONALI</a:t>
            </a:r>
            <a:endParaRPr lang="it-IT" dirty="0"/>
          </a:p>
        </p:txBody>
      </p:sp>
      <p:sp>
        <p:nvSpPr>
          <p:cNvPr id="3" name="Segnaposto contenuto 2"/>
          <p:cNvSpPr>
            <a:spLocks noGrp="1"/>
          </p:cNvSpPr>
          <p:nvPr>
            <p:ph idx="1"/>
          </p:nvPr>
        </p:nvSpPr>
        <p:spPr>
          <a:xfrm>
            <a:off x="457200" y="2453151"/>
            <a:ext cx="8229600" cy="4268324"/>
          </a:xfrm>
        </p:spPr>
        <p:txBody>
          <a:bodyPr>
            <a:normAutofit fontScale="85000" lnSpcReduction="10000"/>
          </a:bodyPr>
          <a:lstStyle/>
          <a:p>
            <a:pPr algn="just"/>
            <a:r>
              <a:rPr lang="it-IT" dirty="0" smtClean="0"/>
              <a:t>STIPULAZIONE DI UN TRATTATO </a:t>
            </a:r>
            <a:r>
              <a:rPr lang="it-IT" dirty="0" err="1" smtClean="0"/>
              <a:t>INTERNAZIONALE:Es</a:t>
            </a:r>
            <a:r>
              <a:rPr lang="it-IT" dirty="0" smtClean="0"/>
              <a:t>. :</a:t>
            </a:r>
          </a:p>
          <a:p>
            <a:pPr lvl="1" algn="just"/>
            <a:r>
              <a:rPr lang="it-IT" dirty="0" smtClean="0"/>
              <a:t>ONU</a:t>
            </a:r>
          </a:p>
          <a:p>
            <a:pPr lvl="1" algn="just"/>
            <a:r>
              <a:rPr lang="it-IT" dirty="0" smtClean="0"/>
              <a:t>GATT – unione semplice di Stati: accordo generale sulle tariffe doganali e il commercio, dal 1947, dal 1951 si istituzionalizza e poi nel 1994 diventa l’Organizzazione mondiale per il commercio (OMC – WTO)</a:t>
            </a:r>
          </a:p>
          <a:p>
            <a:pPr algn="just"/>
            <a:r>
              <a:rPr lang="it-IT" dirty="0" smtClean="0"/>
              <a:t>ADOZIONE DI ALTRO ATTO INTERNAZIONALE:</a:t>
            </a:r>
          </a:p>
          <a:p>
            <a:pPr lvl="2" algn="just"/>
            <a:r>
              <a:rPr lang="it-IT" dirty="0" smtClean="0"/>
              <a:t>Es. CSCE – conferenza per la sicurezza e cooperazione in Europa diventa OSCE nel 1994 (non ha trattato istitutivo, ma una sorta </a:t>
            </a:r>
            <a:r>
              <a:rPr lang="it-IT" dirty="0" smtClean="0"/>
              <a:t>di raccomandazione)</a:t>
            </a:r>
          </a:p>
          <a:p>
            <a:pPr lvl="2" algn="just"/>
            <a:r>
              <a:rPr lang="it-IT" dirty="0" smtClean="0"/>
              <a:t>Evoluzione politica: ad es. Meccanismo di Stabilità europea (ESM)</a:t>
            </a:r>
            <a:r>
              <a:rPr lang="it-IT" dirty="0" smtClean="0"/>
              <a:t/>
            </a:r>
            <a:br>
              <a:rPr lang="it-IT" dirty="0" smtClean="0"/>
            </a:b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9</a:t>
            </a:fld>
            <a:endParaRPr lang="it-IT"/>
          </a:p>
        </p:txBody>
      </p:sp>
    </p:spTree>
    <p:extLst>
      <p:ext uri="{BB962C8B-B14F-4D97-AF65-F5344CB8AC3E}">
        <p14:creationId xmlns:p14="http://schemas.microsoft.com/office/powerpoint/2010/main" val="323420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1223</TotalTime>
  <Words>2920</Words>
  <Application>Microsoft Macintosh PowerPoint</Application>
  <PresentationFormat>Presentazione su schermo (4:3)</PresentationFormat>
  <Paragraphs>297</Paragraphs>
  <Slides>56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56</vt:i4>
      </vt:variant>
    </vt:vector>
  </HeadingPairs>
  <TitlesOfParts>
    <vt:vector size="60" baseType="lpstr">
      <vt:lpstr>Calibri</vt:lpstr>
      <vt:lpstr>Wingdings</vt:lpstr>
      <vt:lpstr>Arial</vt:lpstr>
      <vt:lpstr>Tema di Office</vt:lpstr>
      <vt:lpstr>ORGANIZZAZIONI INTERNAZIONALI</vt:lpstr>
      <vt:lpstr>DIRITTO INTERNAZIONALE PUBBLICO/DIRITTO DELLE ORG.INT.</vt:lpstr>
      <vt:lpstr>NOZIONI GENERALI</vt:lpstr>
      <vt:lpstr>NOZIONI GENERALI</vt:lpstr>
      <vt:lpstr>NOZIONI GENERALI</vt:lpstr>
      <vt:lpstr>NOZIONE DI ORGANIZZAZIONI INTERNAZIONALI</vt:lpstr>
      <vt:lpstr>NOZIONE DI ORGANIZZAZIONI INTERNAZIONALI</vt:lpstr>
      <vt:lpstr>CARATTERI FONDAMENTALI DELLE ORGANIZZAZIONI INTERNAZIONALI</vt:lpstr>
      <vt:lpstr>NASCITA DELLE ORGANIZZAZIONI INTERNAZIONALI</vt:lpstr>
      <vt:lpstr>MECCANISMO EUROPEO DI STABILITA’</vt:lpstr>
      <vt:lpstr>MECCANISMO EUROPEO DI STABILITA’</vt:lpstr>
      <vt:lpstr>VARIE CATEGORIE DI ORGANIZZAZIONI INTERNAZIONALI</vt:lpstr>
      <vt:lpstr>VARIE CATEGORIE DI ORGANIZZAZIONI INTERNAZIONALI</vt:lpstr>
      <vt:lpstr>ENTI DIVERSI: ONG</vt:lpstr>
      <vt:lpstr>RUOLO DELLE ONG NEL DIRITTO INTERNAZIONALE</vt:lpstr>
      <vt:lpstr>VARIE CATEGORIE</vt:lpstr>
      <vt:lpstr>DISCIPLINA DELLE ORGANIZZAZIONI INTERNAZIONALI</vt:lpstr>
      <vt:lpstr>DISCIPLINA DELLE ORGANIZZAZIONI INTERNAZIONALI</vt:lpstr>
      <vt:lpstr>DISCIPLINA DELLE ORGANIZZAZIONI INTERNAZIONALI</vt:lpstr>
      <vt:lpstr>DISCIPLINA DELLE ORGANIZZAZIONI INTERNAZIONALI</vt:lpstr>
      <vt:lpstr>DISCIPLINA DELLE ORGANIZZAZIONI INTERNAZIONALI</vt:lpstr>
      <vt:lpstr>SOGGETTIVITA’ DELLE ORGANIZZAZIONI INTERNAZIONALI</vt:lpstr>
      <vt:lpstr>EVOLUZIONE RELATIVA ALLA SOGGETTIVITA’ DELLE ORGANIZZAZIONI INTERNAZIONALI</vt:lpstr>
      <vt:lpstr>PARERE CIG 1949</vt:lpstr>
      <vt:lpstr>PARERE CIG 1949</vt:lpstr>
      <vt:lpstr>PARERE CIG 1949</vt:lpstr>
      <vt:lpstr>PARERE CIG 1949</vt:lpstr>
      <vt:lpstr>PARERE CIG 1949</vt:lpstr>
      <vt:lpstr>PARERE CIG 1980</vt:lpstr>
      <vt:lpstr>PARERE CIG 1980</vt:lpstr>
      <vt:lpstr>CRITERI PER ATTRIBUIRE PERSONALITA’ INTERNAZIONALE A OIG</vt:lpstr>
      <vt:lpstr>EFFETTIVITA’ E INDIPENDENZA DI OIG</vt:lpstr>
      <vt:lpstr>PREROGATIVE DI ORGANIZZAZIONI INTERNAZIONALI</vt:lpstr>
      <vt:lpstr>LE IMMUNITA’ GIURISDIZIONALI DELLE ORGANIZZAZIONI INTERNAZIONALI</vt:lpstr>
      <vt:lpstr>LE IMMUNITA’ GIURISDIZIONALI DELLE ORGANIZZAZIONI INTERNAZIONALI</vt:lpstr>
      <vt:lpstr>CODIFICAZIONE DEL DIRITTO CONSUETUDINARIO PER IMMUNITA’ DI STATI</vt:lpstr>
      <vt:lpstr>FONTI DELL’IMMUNITA’ DI OIG</vt:lpstr>
      <vt:lpstr>IMMUNITA’ DALLA GIURISDIZIONE CIVILE DI COGNIZIONE</vt:lpstr>
      <vt:lpstr>EVOLUZIONE DI DISCIPLINA DELL’IMMUNITA’ DALLA GIURISDIZIONE CIVILE DI COGNIZIONE</vt:lpstr>
      <vt:lpstr>TEORIA DELL’IMMUNITA’ RELATIVA</vt:lpstr>
      <vt:lpstr>DISTINZIONE TRA ATTI IURE IMPERII e ATTI IURE GESTIONIS – METODO DELLA LISTA</vt:lpstr>
      <vt:lpstr>DISTINZIONE TRA ATTI IURE IMPERII e ATTI IURE GESTIONIS – METODO DELLA LISTA</vt:lpstr>
      <vt:lpstr>IMMUNITA’ DALLA GIURISDIZIONE DELLE ORGANIZZAZIONI INTERNAZIONALI</vt:lpstr>
      <vt:lpstr>IMMUNITA’ DALLA GIURISDIZIONE DELLE ORGANIZZAZIONI INTERNAZIONALI</vt:lpstr>
      <vt:lpstr>IMMUNITA’ DALLA GIURISDIZIONE DELLE ORGANIZZAZIONI INTERNAZIONALI</vt:lpstr>
      <vt:lpstr>IMMUNITA’ DALLA GIURISDIZIONE DELLE ORGANIZZAZIONI INTERNAZIONALI</vt:lpstr>
      <vt:lpstr>IMMUNITA’ DALLA GIURISDIZIONE DELLE ORGANIZZAZIONI INTERNAZIONALI/CONTROVERSIE DI LAVORO</vt:lpstr>
      <vt:lpstr>IMMUNITA’ DALLA GIURISDIZIONE DELLE ORGANIZZAZIONI INTERNAZIONALI/CONTROVERSIE DI LAVORO</vt:lpstr>
      <vt:lpstr>IMMUNITA’ DALLA GIURISDIZIONE DELLE ORGANIZZAZIONI INTERNAZIONALI/CONTROVERSIE DI LAVORO</vt:lpstr>
      <vt:lpstr>IMMUNITA’ DALLA GIURISDIZIONE DELLE ORGANIZZAZIONI INTERNAZIONALI/CONTROVERSIE DI LAVORO</vt:lpstr>
      <vt:lpstr>IMMUNITA’ DALLA GIURISDIZIONE DELLE ORGANIZZAZIONI INTERNAZIONALI</vt:lpstr>
      <vt:lpstr>CASO MADRI DI SREBENICA/IMMUNITA’</vt:lpstr>
      <vt:lpstr>CASO MADRI DI SREBENICA/IMMUNITA’</vt:lpstr>
      <vt:lpstr>CASO MADRI DI SREBENICA/IMMUNITA’</vt:lpstr>
      <vt:lpstr>CASO MADRI DI SREBENICA/IMMUNITA’</vt:lpstr>
      <vt:lpstr>CASO MADRI DI SREBENICA/IMMUNITA’ DINANZI ALLA CEDU</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131</cp:revision>
  <dcterms:created xsi:type="dcterms:W3CDTF">2010-10-07T07:38:25Z</dcterms:created>
  <dcterms:modified xsi:type="dcterms:W3CDTF">2017-10-08T16:50:00Z</dcterms:modified>
</cp:coreProperties>
</file>