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handoutMasterIdLst>
    <p:handoutMasterId r:id="rId80"/>
  </p:handoutMasterIdLst>
  <p:sldIdLst>
    <p:sldId id="257" r:id="rId2"/>
    <p:sldId id="369" r:id="rId3"/>
    <p:sldId id="370" r:id="rId4"/>
    <p:sldId id="372" r:id="rId5"/>
    <p:sldId id="373" r:id="rId6"/>
    <p:sldId id="374" r:id="rId7"/>
    <p:sldId id="378" r:id="rId8"/>
    <p:sldId id="379" r:id="rId9"/>
    <p:sldId id="380" r:id="rId10"/>
    <p:sldId id="381" r:id="rId11"/>
    <p:sldId id="382" r:id="rId12"/>
    <p:sldId id="383" r:id="rId13"/>
    <p:sldId id="384" r:id="rId14"/>
    <p:sldId id="385" r:id="rId15"/>
    <p:sldId id="386" r:id="rId16"/>
    <p:sldId id="387" r:id="rId17"/>
    <p:sldId id="376" r:id="rId18"/>
    <p:sldId id="390" r:id="rId19"/>
    <p:sldId id="445" r:id="rId20"/>
    <p:sldId id="446" r:id="rId21"/>
    <p:sldId id="388" r:id="rId22"/>
    <p:sldId id="389" r:id="rId23"/>
    <p:sldId id="375" r:id="rId24"/>
    <p:sldId id="391" r:id="rId25"/>
    <p:sldId id="392" r:id="rId26"/>
    <p:sldId id="393" r:id="rId27"/>
    <p:sldId id="394" r:id="rId28"/>
    <p:sldId id="395" r:id="rId29"/>
    <p:sldId id="396" r:id="rId30"/>
    <p:sldId id="397" r:id="rId31"/>
    <p:sldId id="398" r:id="rId32"/>
    <p:sldId id="399" r:id="rId33"/>
    <p:sldId id="400" r:id="rId34"/>
    <p:sldId id="401" r:id="rId35"/>
    <p:sldId id="402" r:id="rId36"/>
    <p:sldId id="403" r:id="rId37"/>
    <p:sldId id="404" r:id="rId38"/>
    <p:sldId id="405" r:id="rId39"/>
    <p:sldId id="406" r:id="rId40"/>
    <p:sldId id="407" r:id="rId41"/>
    <p:sldId id="408" r:id="rId42"/>
    <p:sldId id="409" r:id="rId43"/>
    <p:sldId id="410" r:id="rId44"/>
    <p:sldId id="411" r:id="rId45"/>
    <p:sldId id="412" r:id="rId46"/>
    <p:sldId id="413" r:id="rId47"/>
    <p:sldId id="414" r:id="rId48"/>
    <p:sldId id="415" r:id="rId49"/>
    <p:sldId id="416" r:id="rId50"/>
    <p:sldId id="417" r:id="rId51"/>
    <p:sldId id="418" r:id="rId52"/>
    <p:sldId id="419" r:id="rId53"/>
    <p:sldId id="420" r:id="rId54"/>
    <p:sldId id="421" r:id="rId55"/>
    <p:sldId id="422" r:id="rId56"/>
    <p:sldId id="423" r:id="rId57"/>
    <p:sldId id="424" r:id="rId58"/>
    <p:sldId id="425" r:id="rId59"/>
    <p:sldId id="426" r:id="rId60"/>
    <p:sldId id="427" r:id="rId61"/>
    <p:sldId id="428" r:id="rId62"/>
    <p:sldId id="429" r:id="rId63"/>
    <p:sldId id="430" r:id="rId64"/>
    <p:sldId id="431" r:id="rId65"/>
    <p:sldId id="432" r:id="rId66"/>
    <p:sldId id="433" r:id="rId67"/>
    <p:sldId id="434" r:id="rId68"/>
    <p:sldId id="435" r:id="rId69"/>
    <p:sldId id="436" r:id="rId70"/>
    <p:sldId id="437" r:id="rId71"/>
    <p:sldId id="438" r:id="rId72"/>
    <p:sldId id="439" r:id="rId73"/>
    <p:sldId id="440" r:id="rId74"/>
    <p:sldId id="441" r:id="rId75"/>
    <p:sldId id="442" r:id="rId76"/>
    <p:sldId id="443" r:id="rId77"/>
    <p:sldId id="444" r:id="rId7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176" autoAdjust="0"/>
    <p:restoredTop sz="94701"/>
  </p:normalViewPr>
  <p:slideViewPr>
    <p:cSldViewPr snapToGrid="0" snapToObjects="1">
      <p:cViewPr varScale="1">
        <p:scale>
          <a:sx n="95" d="100"/>
          <a:sy n="95" d="100"/>
        </p:scale>
        <p:origin x="15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handoutMaster" Target="handoutMasters/handoutMaster1.xml"/><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68A0D2-AD6B-814F-9428-60BFFB9321EF}" type="doc">
      <dgm:prSet loTypeId="urn:microsoft.com/office/officeart/2005/8/layout/venn1" loCatId="" qsTypeId="urn:microsoft.com/office/officeart/2005/8/quickstyle/simple4" qsCatId="simple" csTypeId="urn:microsoft.com/office/officeart/2005/8/colors/colorful3" csCatId="colorful" phldr="1"/>
      <dgm:spPr/>
    </dgm:pt>
    <dgm:pt modelId="{F8346081-0A6D-984A-BD7E-064A2D69B817}">
      <dgm:prSet phldrT="[Testo]"/>
      <dgm:spPr/>
      <dgm:t>
        <a:bodyPr/>
        <a:lstStyle/>
        <a:p>
          <a:r>
            <a:rPr lang="it-IT" dirty="0" smtClean="0"/>
            <a:t>ORGANIZZAZIONI UNIVERSALI</a:t>
          </a:r>
          <a:endParaRPr lang="it-IT" dirty="0"/>
        </a:p>
      </dgm:t>
    </dgm:pt>
    <dgm:pt modelId="{CDFBB2B0-89D6-7049-BEBF-61D21C4E625A}" type="parTrans" cxnId="{11ED1AE1-616E-D541-ADD2-DAE94FCCE890}">
      <dgm:prSet/>
      <dgm:spPr/>
      <dgm:t>
        <a:bodyPr/>
        <a:lstStyle/>
        <a:p>
          <a:endParaRPr lang="it-IT"/>
        </a:p>
      </dgm:t>
    </dgm:pt>
    <dgm:pt modelId="{52A26A3F-54A4-DC40-9F27-60733448EF56}" type="sibTrans" cxnId="{11ED1AE1-616E-D541-ADD2-DAE94FCCE890}">
      <dgm:prSet/>
      <dgm:spPr/>
      <dgm:t>
        <a:bodyPr/>
        <a:lstStyle/>
        <a:p>
          <a:endParaRPr lang="it-IT"/>
        </a:p>
      </dgm:t>
    </dgm:pt>
    <dgm:pt modelId="{41FA9439-48B0-654A-9457-ACFF07EA9B50}">
      <dgm:prSet phldrT="[Testo]"/>
      <dgm:spPr/>
      <dgm:t>
        <a:bodyPr/>
        <a:lstStyle/>
        <a:p>
          <a:r>
            <a:rPr lang="it-IT" dirty="0" smtClean="0"/>
            <a:t>ORGANIZZAZIONI REGIONALI</a:t>
          </a:r>
          <a:endParaRPr lang="it-IT" dirty="0"/>
        </a:p>
      </dgm:t>
    </dgm:pt>
    <dgm:pt modelId="{B3340FE5-B2A9-7A4C-8F08-AEBFD99EC831}" type="parTrans" cxnId="{BDE1AE7E-6D9A-1049-9FAE-8A560B975567}">
      <dgm:prSet/>
      <dgm:spPr/>
      <dgm:t>
        <a:bodyPr/>
        <a:lstStyle/>
        <a:p>
          <a:endParaRPr lang="it-IT"/>
        </a:p>
      </dgm:t>
    </dgm:pt>
    <dgm:pt modelId="{F01FC538-2DA9-5140-A87E-B700416AC446}" type="sibTrans" cxnId="{BDE1AE7E-6D9A-1049-9FAE-8A560B975567}">
      <dgm:prSet/>
      <dgm:spPr/>
      <dgm:t>
        <a:bodyPr/>
        <a:lstStyle/>
        <a:p>
          <a:endParaRPr lang="it-IT"/>
        </a:p>
      </dgm:t>
    </dgm:pt>
    <dgm:pt modelId="{80B6B93D-3B66-D648-B9D5-AD7B1D29C157}">
      <dgm:prSet phldrT="[Testo]"/>
      <dgm:spPr/>
      <dgm:t>
        <a:bodyPr/>
        <a:lstStyle/>
        <a:p>
          <a:r>
            <a:rPr lang="it-IT" dirty="0" smtClean="0"/>
            <a:t>STATI</a:t>
          </a:r>
          <a:endParaRPr lang="it-IT" dirty="0"/>
        </a:p>
      </dgm:t>
    </dgm:pt>
    <dgm:pt modelId="{EA4BB5AE-0034-3448-8260-1E8DDA7B9A02}" type="parTrans" cxnId="{9AA240C9-2259-0F46-89E0-EAB7BF0815F7}">
      <dgm:prSet/>
      <dgm:spPr/>
      <dgm:t>
        <a:bodyPr/>
        <a:lstStyle/>
        <a:p>
          <a:endParaRPr lang="it-IT"/>
        </a:p>
      </dgm:t>
    </dgm:pt>
    <dgm:pt modelId="{7187D223-15BF-D94F-B468-886E820432EB}" type="sibTrans" cxnId="{9AA240C9-2259-0F46-89E0-EAB7BF0815F7}">
      <dgm:prSet/>
      <dgm:spPr/>
      <dgm:t>
        <a:bodyPr/>
        <a:lstStyle/>
        <a:p>
          <a:endParaRPr lang="it-IT"/>
        </a:p>
      </dgm:t>
    </dgm:pt>
    <dgm:pt modelId="{26B8A58B-B2BC-5B4B-B59B-413CF2AC474B}" type="pres">
      <dgm:prSet presAssocID="{2468A0D2-AD6B-814F-9428-60BFFB9321EF}" presName="compositeShape" presStyleCnt="0">
        <dgm:presLayoutVars>
          <dgm:chMax val="7"/>
          <dgm:dir/>
          <dgm:resizeHandles val="exact"/>
        </dgm:presLayoutVars>
      </dgm:prSet>
      <dgm:spPr/>
    </dgm:pt>
    <dgm:pt modelId="{22CAD358-03E4-D545-9AE3-21055C7683C8}" type="pres">
      <dgm:prSet presAssocID="{F8346081-0A6D-984A-BD7E-064A2D69B817}" presName="circ1" presStyleLbl="vennNode1" presStyleIdx="0" presStyleCnt="3"/>
      <dgm:spPr/>
      <dgm:t>
        <a:bodyPr/>
        <a:lstStyle/>
        <a:p>
          <a:endParaRPr lang="it-IT"/>
        </a:p>
      </dgm:t>
    </dgm:pt>
    <dgm:pt modelId="{3C98A73E-846A-4041-9EF6-3B54B8051DE1}" type="pres">
      <dgm:prSet presAssocID="{F8346081-0A6D-984A-BD7E-064A2D69B817}" presName="circ1Tx" presStyleLbl="revTx" presStyleIdx="0" presStyleCnt="0">
        <dgm:presLayoutVars>
          <dgm:chMax val="0"/>
          <dgm:chPref val="0"/>
          <dgm:bulletEnabled val="1"/>
        </dgm:presLayoutVars>
      </dgm:prSet>
      <dgm:spPr/>
      <dgm:t>
        <a:bodyPr/>
        <a:lstStyle/>
        <a:p>
          <a:endParaRPr lang="it-IT"/>
        </a:p>
      </dgm:t>
    </dgm:pt>
    <dgm:pt modelId="{7FBB4D43-3EC5-1047-858B-267FC43D7E16}" type="pres">
      <dgm:prSet presAssocID="{41FA9439-48B0-654A-9457-ACFF07EA9B50}" presName="circ2" presStyleLbl="vennNode1" presStyleIdx="1" presStyleCnt="3"/>
      <dgm:spPr/>
      <dgm:t>
        <a:bodyPr/>
        <a:lstStyle/>
        <a:p>
          <a:endParaRPr lang="it-IT"/>
        </a:p>
      </dgm:t>
    </dgm:pt>
    <dgm:pt modelId="{7B39CFCF-9743-7E4E-8298-92E1B1651AEE}" type="pres">
      <dgm:prSet presAssocID="{41FA9439-48B0-654A-9457-ACFF07EA9B50}" presName="circ2Tx" presStyleLbl="revTx" presStyleIdx="0" presStyleCnt="0">
        <dgm:presLayoutVars>
          <dgm:chMax val="0"/>
          <dgm:chPref val="0"/>
          <dgm:bulletEnabled val="1"/>
        </dgm:presLayoutVars>
      </dgm:prSet>
      <dgm:spPr/>
      <dgm:t>
        <a:bodyPr/>
        <a:lstStyle/>
        <a:p>
          <a:endParaRPr lang="it-IT"/>
        </a:p>
      </dgm:t>
    </dgm:pt>
    <dgm:pt modelId="{0117760C-16A7-9C4B-8004-F62403CE0C02}" type="pres">
      <dgm:prSet presAssocID="{80B6B93D-3B66-D648-B9D5-AD7B1D29C157}" presName="circ3" presStyleLbl="vennNode1" presStyleIdx="2" presStyleCnt="3"/>
      <dgm:spPr/>
      <dgm:t>
        <a:bodyPr/>
        <a:lstStyle/>
        <a:p>
          <a:endParaRPr lang="it-IT"/>
        </a:p>
      </dgm:t>
    </dgm:pt>
    <dgm:pt modelId="{41706847-C536-9B47-9A2E-062F6F9581C6}" type="pres">
      <dgm:prSet presAssocID="{80B6B93D-3B66-D648-B9D5-AD7B1D29C157}" presName="circ3Tx" presStyleLbl="revTx" presStyleIdx="0" presStyleCnt="0">
        <dgm:presLayoutVars>
          <dgm:chMax val="0"/>
          <dgm:chPref val="0"/>
          <dgm:bulletEnabled val="1"/>
        </dgm:presLayoutVars>
      </dgm:prSet>
      <dgm:spPr/>
      <dgm:t>
        <a:bodyPr/>
        <a:lstStyle/>
        <a:p>
          <a:endParaRPr lang="it-IT"/>
        </a:p>
      </dgm:t>
    </dgm:pt>
  </dgm:ptLst>
  <dgm:cxnLst>
    <dgm:cxn modelId="{1FC2BF9D-0A6D-2E49-8E1A-ABC080EFEF39}" type="presOf" srcId="{2468A0D2-AD6B-814F-9428-60BFFB9321EF}" destId="{26B8A58B-B2BC-5B4B-B59B-413CF2AC474B}" srcOrd="0" destOrd="0" presId="urn:microsoft.com/office/officeart/2005/8/layout/venn1"/>
    <dgm:cxn modelId="{279FD79A-4AA7-454F-866E-47261A753457}" type="presOf" srcId="{80B6B93D-3B66-D648-B9D5-AD7B1D29C157}" destId="{0117760C-16A7-9C4B-8004-F62403CE0C02}" srcOrd="0" destOrd="0" presId="urn:microsoft.com/office/officeart/2005/8/layout/venn1"/>
    <dgm:cxn modelId="{11ED1AE1-616E-D541-ADD2-DAE94FCCE890}" srcId="{2468A0D2-AD6B-814F-9428-60BFFB9321EF}" destId="{F8346081-0A6D-984A-BD7E-064A2D69B817}" srcOrd="0" destOrd="0" parTransId="{CDFBB2B0-89D6-7049-BEBF-61D21C4E625A}" sibTransId="{52A26A3F-54A4-DC40-9F27-60733448EF56}"/>
    <dgm:cxn modelId="{F96CFAE2-6AF6-8B4E-855F-33A92E9ABA82}" type="presOf" srcId="{F8346081-0A6D-984A-BD7E-064A2D69B817}" destId="{22CAD358-03E4-D545-9AE3-21055C7683C8}" srcOrd="0" destOrd="0" presId="urn:microsoft.com/office/officeart/2005/8/layout/venn1"/>
    <dgm:cxn modelId="{BDE1AE7E-6D9A-1049-9FAE-8A560B975567}" srcId="{2468A0D2-AD6B-814F-9428-60BFFB9321EF}" destId="{41FA9439-48B0-654A-9457-ACFF07EA9B50}" srcOrd="1" destOrd="0" parTransId="{B3340FE5-B2A9-7A4C-8F08-AEBFD99EC831}" sibTransId="{F01FC538-2DA9-5140-A87E-B700416AC446}"/>
    <dgm:cxn modelId="{C38551A0-7EAD-D541-AFCC-4F72C0DE38F4}" type="presOf" srcId="{41FA9439-48B0-654A-9457-ACFF07EA9B50}" destId="{7FBB4D43-3EC5-1047-858B-267FC43D7E16}" srcOrd="0" destOrd="0" presId="urn:microsoft.com/office/officeart/2005/8/layout/venn1"/>
    <dgm:cxn modelId="{B0648C26-5AE1-FF42-AFD5-7BE2C1C87EFC}" type="presOf" srcId="{41FA9439-48B0-654A-9457-ACFF07EA9B50}" destId="{7B39CFCF-9743-7E4E-8298-92E1B1651AEE}" srcOrd="1" destOrd="0" presId="urn:microsoft.com/office/officeart/2005/8/layout/venn1"/>
    <dgm:cxn modelId="{9AA240C9-2259-0F46-89E0-EAB7BF0815F7}" srcId="{2468A0D2-AD6B-814F-9428-60BFFB9321EF}" destId="{80B6B93D-3B66-D648-B9D5-AD7B1D29C157}" srcOrd="2" destOrd="0" parTransId="{EA4BB5AE-0034-3448-8260-1E8DDA7B9A02}" sibTransId="{7187D223-15BF-D94F-B468-886E820432EB}"/>
    <dgm:cxn modelId="{AD33445D-88F8-A948-909B-A59DE7A94EAB}" type="presOf" srcId="{F8346081-0A6D-984A-BD7E-064A2D69B817}" destId="{3C98A73E-846A-4041-9EF6-3B54B8051DE1}" srcOrd="1" destOrd="0" presId="urn:microsoft.com/office/officeart/2005/8/layout/venn1"/>
    <dgm:cxn modelId="{09813F62-BE85-744E-A777-1A6BEEDABE00}" type="presOf" srcId="{80B6B93D-3B66-D648-B9D5-AD7B1D29C157}" destId="{41706847-C536-9B47-9A2E-062F6F9581C6}" srcOrd="1" destOrd="0" presId="urn:microsoft.com/office/officeart/2005/8/layout/venn1"/>
    <dgm:cxn modelId="{2AD47B3E-5C54-294E-85B4-9598D66F7EA8}" type="presParOf" srcId="{26B8A58B-B2BC-5B4B-B59B-413CF2AC474B}" destId="{22CAD358-03E4-D545-9AE3-21055C7683C8}" srcOrd="0" destOrd="0" presId="urn:microsoft.com/office/officeart/2005/8/layout/venn1"/>
    <dgm:cxn modelId="{3A1A62EC-5B0A-7148-9583-75133D6E3B18}" type="presParOf" srcId="{26B8A58B-B2BC-5B4B-B59B-413CF2AC474B}" destId="{3C98A73E-846A-4041-9EF6-3B54B8051DE1}" srcOrd="1" destOrd="0" presId="urn:microsoft.com/office/officeart/2005/8/layout/venn1"/>
    <dgm:cxn modelId="{5DC474BC-1DAE-ED4D-BBB0-C0504DA0A627}" type="presParOf" srcId="{26B8A58B-B2BC-5B4B-B59B-413CF2AC474B}" destId="{7FBB4D43-3EC5-1047-858B-267FC43D7E16}" srcOrd="2" destOrd="0" presId="urn:microsoft.com/office/officeart/2005/8/layout/venn1"/>
    <dgm:cxn modelId="{FEDEF6CC-7564-E144-9D36-533C6CC8AED3}" type="presParOf" srcId="{26B8A58B-B2BC-5B4B-B59B-413CF2AC474B}" destId="{7B39CFCF-9743-7E4E-8298-92E1B1651AEE}" srcOrd="3" destOrd="0" presId="urn:microsoft.com/office/officeart/2005/8/layout/venn1"/>
    <dgm:cxn modelId="{961F7E21-D067-FD41-99B2-A2376110360F}" type="presParOf" srcId="{26B8A58B-B2BC-5B4B-B59B-413CF2AC474B}" destId="{0117760C-16A7-9C4B-8004-F62403CE0C02}" srcOrd="4" destOrd="0" presId="urn:microsoft.com/office/officeart/2005/8/layout/venn1"/>
    <dgm:cxn modelId="{4644095B-6B64-914A-8E05-8B98EDC750CC}" type="presParOf" srcId="{26B8A58B-B2BC-5B4B-B59B-413CF2AC474B}" destId="{41706847-C536-9B47-9A2E-062F6F9581C6}"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626195-81BE-ED43-9DFA-CA9A2667DA4C}"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it-IT"/>
        </a:p>
      </dgm:t>
    </dgm:pt>
    <dgm:pt modelId="{38129AEA-096C-AF46-8ED1-62507175A98D}">
      <dgm:prSet phldrT="[Testo]"/>
      <dgm:spPr/>
      <dgm:t>
        <a:bodyPr/>
        <a:lstStyle/>
        <a:p>
          <a:r>
            <a:rPr lang="it-IT" dirty="0" smtClean="0"/>
            <a:t>COMPETENZA</a:t>
          </a:r>
          <a:endParaRPr lang="it-IT" dirty="0"/>
        </a:p>
      </dgm:t>
    </dgm:pt>
    <dgm:pt modelId="{801F1423-7DE7-F047-9E7D-D21765F41CBD}" type="parTrans" cxnId="{5578947F-B80F-8C43-881A-E06D743B7430}">
      <dgm:prSet/>
      <dgm:spPr/>
      <dgm:t>
        <a:bodyPr/>
        <a:lstStyle/>
        <a:p>
          <a:endParaRPr lang="it-IT"/>
        </a:p>
      </dgm:t>
    </dgm:pt>
    <dgm:pt modelId="{2F60CDA9-9346-064E-AAB3-A228E995A288}" type="sibTrans" cxnId="{5578947F-B80F-8C43-881A-E06D743B7430}">
      <dgm:prSet/>
      <dgm:spPr/>
      <dgm:t>
        <a:bodyPr/>
        <a:lstStyle/>
        <a:p>
          <a:endParaRPr lang="it-IT"/>
        </a:p>
      </dgm:t>
    </dgm:pt>
    <dgm:pt modelId="{144546BE-346E-714E-9217-B780004041F7}">
      <dgm:prSet phldrT="[Testo]">
        <dgm:style>
          <a:lnRef idx="0">
            <a:schemeClr val="accent4"/>
          </a:lnRef>
          <a:fillRef idx="3">
            <a:schemeClr val="accent4"/>
          </a:fillRef>
          <a:effectRef idx="3">
            <a:schemeClr val="accent4"/>
          </a:effectRef>
          <a:fontRef idx="minor">
            <a:schemeClr val="lt1"/>
          </a:fontRef>
        </dgm:style>
      </dgm:prSet>
      <dgm:spPr/>
      <dgm:t>
        <a:bodyPr/>
        <a:lstStyle/>
        <a:p>
          <a:r>
            <a:rPr lang="it-IT" dirty="0" smtClean="0"/>
            <a:t>CONTENZIOSA – solo Stati</a:t>
          </a:r>
          <a:endParaRPr lang="it-IT" dirty="0"/>
        </a:p>
      </dgm:t>
    </dgm:pt>
    <dgm:pt modelId="{B6AC33D4-7D42-BA44-AA0C-81C44B415D48}" type="parTrans" cxnId="{336DB4DC-CA57-A249-BB56-C3D8CD126BFE}">
      <dgm:prSet/>
      <dgm:spPr/>
      <dgm:t>
        <a:bodyPr/>
        <a:lstStyle/>
        <a:p>
          <a:endParaRPr lang="it-IT"/>
        </a:p>
      </dgm:t>
    </dgm:pt>
    <dgm:pt modelId="{E5B6670A-A568-144A-9F9C-51198DCC2B4C}" type="sibTrans" cxnId="{336DB4DC-CA57-A249-BB56-C3D8CD126BFE}">
      <dgm:prSet/>
      <dgm:spPr/>
      <dgm:t>
        <a:bodyPr/>
        <a:lstStyle/>
        <a:p>
          <a:endParaRPr lang="it-IT"/>
        </a:p>
      </dgm:t>
    </dgm:pt>
    <dgm:pt modelId="{E960560E-E9DA-AD47-8AFA-A3B8F57AB533}">
      <dgm:prSet phldrT="[Testo]">
        <dgm:style>
          <a:lnRef idx="0">
            <a:schemeClr val="accent1"/>
          </a:lnRef>
          <a:fillRef idx="3">
            <a:schemeClr val="accent1"/>
          </a:fillRef>
          <a:effectRef idx="3">
            <a:schemeClr val="accent1"/>
          </a:effectRef>
          <a:fontRef idx="minor">
            <a:schemeClr val="lt1"/>
          </a:fontRef>
        </dgm:style>
      </dgm:prSet>
      <dgm:spPr/>
      <dgm:t>
        <a:bodyPr/>
        <a:lstStyle/>
        <a:p>
          <a:r>
            <a:rPr lang="it-IT" dirty="0" smtClean="0"/>
            <a:t>CONSULTIVA – no Stati solo organi Onu</a:t>
          </a:r>
          <a:endParaRPr lang="it-IT" dirty="0"/>
        </a:p>
      </dgm:t>
    </dgm:pt>
    <dgm:pt modelId="{313B70EF-4539-AC4A-B1BF-016BA1DD38C3}" type="parTrans" cxnId="{EA1E1700-A2E4-6240-B46C-AC5FAB1FD47D}">
      <dgm:prSet/>
      <dgm:spPr/>
      <dgm:t>
        <a:bodyPr/>
        <a:lstStyle/>
        <a:p>
          <a:endParaRPr lang="it-IT"/>
        </a:p>
      </dgm:t>
    </dgm:pt>
    <dgm:pt modelId="{F8C89C44-1073-894C-B254-3364CFE34714}" type="sibTrans" cxnId="{EA1E1700-A2E4-6240-B46C-AC5FAB1FD47D}">
      <dgm:prSet/>
      <dgm:spPr/>
      <dgm:t>
        <a:bodyPr/>
        <a:lstStyle/>
        <a:p>
          <a:endParaRPr lang="it-IT"/>
        </a:p>
      </dgm:t>
    </dgm:pt>
    <dgm:pt modelId="{13C753A8-FB0B-5547-8F24-1548C80AB328}" type="pres">
      <dgm:prSet presAssocID="{43626195-81BE-ED43-9DFA-CA9A2667DA4C}" presName="hierChild1" presStyleCnt="0">
        <dgm:presLayoutVars>
          <dgm:chPref val="1"/>
          <dgm:dir/>
          <dgm:animOne val="branch"/>
          <dgm:animLvl val="lvl"/>
          <dgm:resizeHandles/>
        </dgm:presLayoutVars>
      </dgm:prSet>
      <dgm:spPr/>
      <dgm:t>
        <a:bodyPr/>
        <a:lstStyle/>
        <a:p>
          <a:endParaRPr lang="it-IT"/>
        </a:p>
      </dgm:t>
    </dgm:pt>
    <dgm:pt modelId="{BC0412BD-B497-7F49-A14B-6B83603F805A}" type="pres">
      <dgm:prSet presAssocID="{38129AEA-096C-AF46-8ED1-62507175A98D}" presName="hierRoot1" presStyleCnt="0"/>
      <dgm:spPr/>
    </dgm:pt>
    <dgm:pt modelId="{9EC65C24-761A-2842-A7CA-EF071A57F5B4}" type="pres">
      <dgm:prSet presAssocID="{38129AEA-096C-AF46-8ED1-62507175A98D}" presName="composite" presStyleCnt="0"/>
      <dgm:spPr/>
    </dgm:pt>
    <dgm:pt modelId="{B7153644-3811-3A4A-956F-79E6447B2B1B}" type="pres">
      <dgm:prSet presAssocID="{38129AEA-096C-AF46-8ED1-62507175A98D}" presName="background" presStyleLbl="node0" presStyleIdx="0" presStyleCnt="1"/>
      <dgm:spPr/>
    </dgm:pt>
    <dgm:pt modelId="{98015D3C-78CE-D64F-98EF-950CA57379F8}" type="pres">
      <dgm:prSet presAssocID="{38129AEA-096C-AF46-8ED1-62507175A98D}" presName="text" presStyleLbl="fgAcc0" presStyleIdx="0" presStyleCnt="1">
        <dgm:presLayoutVars>
          <dgm:chPref val="3"/>
        </dgm:presLayoutVars>
      </dgm:prSet>
      <dgm:spPr/>
      <dgm:t>
        <a:bodyPr/>
        <a:lstStyle/>
        <a:p>
          <a:endParaRPr lang="it-IT"/>
        </a:p>
      </dgm:t>
    </dgm:pt>
    <dgm:pt modelId="{7E179CFB-BB5B-E644-8369-D91BCDD560C3}" type="pres">
      <dgm:prSet presAssocID="{38129AEA-096C-AF46-8ED1-62507175A98D}" presName="hierChild2" presStyleCnt="0"/>
      <dgm:spPr/>
    </dgm:pt>
    <dgm:pt modelId="{5AF8387D-31A9-4A4B-99B3-9ED45A21CF2F}" type="pres">
      <dgm:prSet presAssocID="{B6AC33D4-7D42-BA44-AA0C-81C44B415D48}" presName="Name10" presStyleLbl="parChTrans1D2" presStyleIdx="0" presStyleCnt="2"/>
      <dgm:spPr/>
      <dgm:t>
        <a:bodyPr/>
        <a:lstStyle/>
        <a:p>
          <a:endParaRPr lang="it-IT"/>
        </a:p>
      </dgm:t>
    </dgm:pt>
    <dgm:pt modelId="{45C52866-5096-0643-9796-16D149E210A6}" type="pres">
      <dgm:prSet presAssocID="{144546BE-346E-714E-9217-B780004041F7}" presName="hierRoot2" presStyleCnt="0"/>
      <dgm:spPr/>
    </dgm:pt>
    <dgm:pt modelId="{1E11842A-B63B-0744-BA5D-4DC4411EE469}" type="pres">
      <dgm:prSet presAssocID="{144546BE-346E-714E-9217-B780004041F7}" presName="composite2" presStyleCnt="0"/>
      <dgm:spPr/>
    </dgm:pt>
    <dgm:pt modelId="{F9882191-1FCE-6D49-8DFF-7AD67DDAA1CA}" type="pres">
      <dgm:prSet presAssocID="{144546BE-346E-714E-9217-B780004041F7}" presName="background2" presStyleLbl="node2" presStyleIdx="0" presStyleCnt="2"/>
      <dgm:spPr/>
    </dgm:pt>
    <dgm:pt modelId="{453C3CE3-8EC1-724A-A677-D6617F295A2E}" type="pres">
      <dgm:prSet presAssocID="{144546BE-346E-714E-9217-B780004041F7}" presName="text2" presStyleLbl="fgAcc2" presStyleIdx="0" presStyleCnt="2">
        <dgm:presLayoutVars>
          <dgm:chPref val="3"/>
        </dgm:presLayoutVars>
      </dgm:prSet>
      <dgm:spPr/>
      <dgm:t>
        <a:bodyPr/>
        <a:lstStyle/>
        <a:p>
          <a:endParaRPr lang="it-IT"/>
        </a:p>
      </dgm:t>
    </dgm:pt>
    <dgm:pt modelId="{69B3DFBE-019D-DA49-A958-B0DB9430759A}" type="pres">
      <dgm:prSet presAssocID="{144546BE-346E-714E-9217-B780004041F7}" presName="hierChild3" presStyleCnt="0"/>
      <dgm:spPr/>
    </dgm:pt>
    <dgm:pt modelId="{5E745974-082B-E842-B4F4-34D15A41F832}" type="pres">
      <dgm:prSet presAssocID="{313B70EF-4539-AC4A-B1BF-016BA1DD38C3}" presName="Name10" presStyleLbl="parChTrans1D2" presStyleIdx="1" presStyleCnt="2"/>
      <dgm:spPr/>
      <dgm:t>
        <a:bodyPr/>
        <a:lstStyle/>
        <a:p>
          <a:endParaRPr lang="it-IT"/>
        </a:p>
      </dgm:t>
    </dgm:pt>
    <dgm:pt modelId="{D82055CE-A371-244E-8B34-D1BCD3C2435B}" type="pres">
      <dgm:prSet presAssocID="{E960560E-E9DA-AD47-8AFA-A3B8F57AB533}" presName="hierRoot2" presStyleCnt="0"/>
      <dgm:spPr/>
    </dgm:pt>
    <dgm:pt modelId="{E6A9B4B0-B526-CC4D-81B3-8A1E91CC896E}" type="pres">
      <dgm:prSet presAssocID="{E960560E-E9DA-AD47-8AFA-A3B8F57AB533}" presName="composite2" presStyleCnt="0"/>
      <dgm:spPr/>
    </dgm:pt>
    <dgm:pt modelId="{F3D66149-E4AA-2841-AFC5-FEE804189F5C}" type="pres">
      <dgm:prSet presAssocID="{E960560E-E9DA-AD47-8AFA-A3B8F57AB533}" presName="background2" presStyleLbl="node2" presStyleIdx="1" presStyleCnt="2"/>
      <dgm:spPr/>
    </dgm:pt>
    <dgm:pt modelId="{9FC251D8-D4B9-9D4D-942F-595DF8E0CE26}" type="pres">
      <dgm:prSet presAssocID="{E960560E-E9DA-AD47-8AFA-A3B8F57AB533}" presName="text2" presStyleLbl="fgAcc2" presStyleIdx="1" presStyleCnt="2">
        <dgm:presLayoutVars>
          <dgm:chPref val="3"/>
        </dgm:presLayoutVars>
      </dgm:prSet>
      <dgm:spPr/>
      <dgm:t>
        <a:bodyPr/>
        <a:lstStyle/>
        <a:p>
          <a:endParaRPr lang="it-IT"/>
        </a:p>
      </dgm:t>
    </dgm:pt>
    <dgm:pt modelId="{DFB8C342-630C-DB44-9F6C-86FE2D5914D3}" type="pres">
      <dgm:prSet presAssocID="{E960560E-E9DA-AD47-8AFA-A3B8F57AB533}" presName="hierChild3" presStyleCnt="0"/>
      <dgm:spPr/>
    </dgm:pt>
  </dgm:ptLst>
  <dgm:cxnLst>
    <dgm:cxn modelId="{F28CFC24-3766-3449-A67A-D86B044C6549}" type="presOf" srcId="{144546BE-346E-714E-9217-B780004041F7}" destId="{453C3CE3-8EC1-724A-A677-D6617F295A2E}" srcOrd="0" destOrd="0" presId="urn:microsoft.com/office/officeart/2005/8/layout/hierarchy1"/>
    <dgm:cxn modelId="{EA1E1700-A2E4-6240-B46C-AC5FAB1FD47D}" srcId="{38129AEA-096C-AF46-8ED1-62507175A98D}" destId="{E960560E-E9DA-AD47-8AFA-A3B8F57AB533}" srcOrd="1" destOrd="0" parTransId="{313B70EF-4539-AC4A-B1BF-016BA1DD38C3}" sibTransId="{F8C89C44-1073-894C-B254-3364CFE34714}"/>
    <dgm:cxn modelId="{C8DFF37F-A125-3645-8FA3-B5BBB3A588C8}" type="presOf" srcId="{E960560E-E9DA-AD47-8AFA-A3B8F57AB533}" destId="{9FC251D8-D4B9-9D4D-942F-595DF8E0CE26}" srcOrd="0" destOrd="0" presId="urn:microsoft.com/office/officeart/2005/8/layout/hierarchy1"/>
    <dgm:cxn modelId="{336DB4DC-CA57-A249-BB56-C3D8CD126BFE}" srcId="{38129AEA-096C-AF46-8ED1-62507175A98D}" destId="{144546BE-346E-714E-9217-B780004041F7}" srcOrd="0" destOrd="0" parTransId="{B6AC33D4-7D42-BA44-AA0C-81C44B415D48}" sibTransId="{E5B6670A-A568-144A-9F9C-51198DCC2B4C}"/>
    <dgm:cxn modelId="{5578947F-B80F-8C43-881A-E06D743B7430}" srcId="{43626195-81BE-ED43-9DFA-CA9A2667DA4C}" destId="{38129AEA-096C-AF46-8ED1-62507175A98D}" srcOrd="0" destOrd="0" parTransId="{801F1423-7DE7-F047-9E7D-D21765F41CBD}" sibTransId="{2F60CDA9-9346-064E-AAB3-A228E995A288}"/>
    <dgm:cxn modelId="{DC055B87-6BEC-7B43-86B1-D2B252310248}" type="presOf" srcId="{43626195-81BE-ED43-9DFA-CA9A2667DA4C}" destId="{13C753A8-FB0B-5547-8F24-1548C80AB328}" srcOrd="0" destOrd="0" presId="urn:microsoft.com/office/officeart/2005/8/layout/hierarchy1"/>
    <dgm:cxn modelId="{DB4F44DF-8D52-7D46-A72D-D99EB6DE07AE}" type="presOf" srcId="{38129AEA-096C-AF46-8ED1-62507175A98D}" destId="{98015D3C-78CE-D64F-98EF-950CA57379F8}" srcOrd="0" destOrd="0" presId="urn:microsoft.com/office/officeart/2005/8/layout/hierarchy1"/>
    <dgm:cxn modelId="{498C02C2-950C-3845-8ACA-C31D98DB9C20}" type="presOf" srcId="{313B70EF-4539-AC4A-B1BF-016BA1DD38C3}" destId="{5E745974-082B-E842-B4F4-34D15A41F832}" srcOrd="0" destOrd="0" presId="urn:microsoft.com/office/officeart/2005/8/layout/hierarchy1"/>
    <dgm:cxn modelId="{AD1A5A24-23A5-944A-B59C-CF6E55F6B024}" type="presOf" srcId="{B6AC33D4-7D42-BA44-AA0C-81C44B415D48}" destId="{5AF8387D-31A9-4A4B-99B3-9ED45A21CF2F}" srcOrd="0" destOrd="0" presId="urn:microsoft.com/office/officeart/2005/8/layout/hierarchy1"/>
    <dgm:cxn modelId="{51F44E1D-F956-B448-9D43-016C5EED972F}" type="presParOf" srcId="{13C753A8-FB0B-5547-8F24-1548C80AB328}" destId="{BC0412BD-B497-7F49-A14B-6B83603F805A}" srcOrd="0" destOrd="0" presId="urn:microsoft.com/office/officeart/2005/8/layout/hierarchy1"/>
    <dgm:cxn modelId="{A8E6319C-FFCB-324A-BE0A-E0BFA6F68957}" type="presParOf" srcId="{BC0412BD-B497-7F49-A14B-6B83603F805A}" destId="{9EC65C24-761A-2842-A7CA-EF071A57F5B4}" srcOrd="0" destOrd="0" presId="urn:microsoft.com/office/officeart/2005/8/layout/hierarchy1"/>
    <dgm:cxn modelId="{BBB5E7F2-4C93-3B49-ADFB-11AD98429C54}" type="presParOf" srcId="{9EC65C24-761A-2842-A7CA-EF071A57F5B4}" destId="{B7153644-3811-3A4A-956F-79E6447B2B1B}" srcOrd="0" destOrd="0" presId="urn:microsoft.com/office/officeart/2005/8/layout/hierarchy1"/>
    <dgm:cxn modelId="{C855668B-2ECF-8A4F-80CD-2AAF775DEE4D}" type="presParOf" srcId="{9EC65C24-761A-2842-A7CA-EF071A57F5B4}" destId="{98015D3C-78CE-D64F-98EF-950CA57379F8}" srcOrd="1" destOrd="0" presId="urn:microsoft.com/office/officeart/2005/8/layout/hierarchy1"/>
    <dgm:cxn modelId="{A883CECC-648E-C849-9141-D69048D6FBA1}" type="presParOf" srcId="{BC0412BD-B497-7F49-A14B-6B83603F805A}" destId="{7E179CFB-BB5B-E644-8369-D91BCDD560C3}" srcOrd="1" destOrd="0" presId="urn:microsoft.com/office/officeart/2005/8/layout/hierarchy1"/>
    <dgm:cxn modelId="{D89B802D-AE8E-E04A-A536-449A6767689A}" type="presParOf" srcId="{7E179CFB-BB5B-E644-8369-D91BCDD560C3}" destId="{5AF8387D-31A9-4A4B-99B3-9ED45A21CF2F}" srcOrd="0" destOrd="0" presId="urn:microsoft.com/office/officeart/2005/8/layout/hierarchy1"/>
    <dgm:cxn modelId="{B7B6B628-A9DC-5342-B6F8-D5E56D7A3E37}" type="presParOf" srcId="{7E179CFB-BB5B-E644-8369-D91BCDD560C3}" destId="{45C52866-5096-0643-9796-16D149E210A6}" srcOrd="1" destOrd="0" presId="urn:microsoft.com/office/officeart/2005/8/layout/hierarchy1"/>
    <dgm:cxn modelId="{A45F0A3C-C26B-A74F-8AB1-ABCB3EF3CE91}" type="presParOf" srcId="{45C52866-5096-0643-9796-16D149E210A6}" destId="{1E11842A-B63B-0744-BA5D-4DC4411EE469}" srcOrd="0" destOrd="0" presId="urn:microsoft.com/office/officeart/2005/8/layout/hierarchy1"/>
    <dgm:cxn modelId="{D1320016-23E8-E64F-8157-75463C529840}" type="presParOf" srcId="{1E11842A-B63B-0744-BA5D-4DC4411EE469}" destId="{F9882191-1FCE-6D49-8DFF-7AD67DDAA1CA}" srcOrd="0" destOrd="0" presId="urn:microsoft.com/office/officeart/2005/8/layout/hierarchy1"/>
    <dgm:cxn modelId="{100213AB-32D4-9947-B7DA-EB13846A2216}" type="presParOf" srcId="{1E11842A-B63B-0744-BA5D-4DC4411EE469}" destId="{453C3CE3-8EC1-724A-A677-D6617F295A2E}" srcOrd="1" destOrd="0" presId="urn:microsoft.com/office/officeart/2005/8/layout/hierarchy1"/>
    <dgm:cxn modelId="{6282483A-C91C-E147-BFA5-481505B46667}" type="presParOf" srcId="{45C52866-5096-0643-9796-16D149E210A6}" destId="{69B3DFBE-019D-DA49-A958-B0DB9430759A}" srcOrd="1" destOrd="0" presId="urn:microsoft.com/office/officeart/2005/8/layout/hierarchy1"/>
    <dgm:cxn modelId="{84B80BC7-E6FE-B74C-ABA0-E62BC01B01F4}" type="presParOf" srcId="{7E179CFB-BB5B-E644-8369-D91BCDD560C3}" destId="{5E745974-082B-E842-B4F4-34D15A41F832}" srcOrd="2" destOrd="0" presId="urn:microsoft.com/office/officeart/2005/8/layout/hierarchy1"/>
    <dgm:cxn modelId="{F4D30B79-4771-9E42-B868-206E16F758E7}" type="presParOf" srcId="{7E179CFB-BB5B-E644-8369-D91BCDD560C3}" destId="{D82055CE-A371-244E-8B34-D1BCD3C2435B}" srcOrd="3" destOrd="0" presId="urn:microsoft.com/office/officeart/2005/8/layout/hierarchy1"/>
    <dgm:cxn modelId="{34537B01-910A-D64D-AC35-69593C12DED2}" type="presParOf" srcId="{D82055CE-A371-244E-8B34-D1BCD3C2435B}" destId="{E6A9B4B0-B526-CC4D-81B3-8A1E91CC896E}" srcOrd="0" destOrd="0" presId="urn:microsoft.com/office/officeart/2005/8/layout/hierarchy1"/>
    <dgm:cxn modelId="{6766D39B-7E84-AF49-9655-8ED0BD6A8A6C}" type="presParOf" srcId="{E6A9B4B0-B526-CC4D-81B3-8A1E91CC896E}" destId="{F3D66149-E4AA-2841-AFC5-FEE804189F5C}" srcOrd="0" destOrd="0" presId="urn:microsoft.com/office/officeart/2005/8/layout/hierarchy1"/>
    <dgm:cxn modelId="{B6FD9A97-2ED3-A642-8978-F4BCF324658E}" type="presParOf" srcId="{E6A9B4B0-B526-CC4D-81B3-8A1E91CC896E}" destId="{9FC251D8-D4B9-9D4D-942F-595DF8E0CE26}" srcOrd="1" destOrd="0" presId="urn:microsoft.com/office/officeart/2005/8/layout/hierarchy1"/>
    <dgm:cxn modelId="{12E1666B-D4F4-A449-B9D0-3D4AE3329612}" type="presParOf" srcId="{D82055CE-A371-244E-8B34-D1BCD3C2435B}" destId="{DFB8C342-630C-DB44-9F6C-86FE2D5914D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787C28-AB4F-FB4D-BF54-C3542AB6123C}" type="doc">
      <dgm:prSet loTypeId="urn:microsoft.com/office/officeart/2005/8/layout/arrow6" loCatId="" qsTypeId="urn:microsoft.com/office/officeart/2005/8/quickstyle/simple4" qsCatId="simple" csTypeId="urn:microsoft.com/office/officeart/2005/8/colors/accent1_2" csCatId="accent1" phldr="1"/>
      <dgm:spPr/>
      <dgm:t>
        <a:bodyPr/>
        <a:lstStyle/>
        <a:p>
          <a:endParaRPr lang="it-IT"/>
        </a:p>
      </dgm:t>
    </dgm:pt>
    <dgm:pt modelId="{C8E02623-A4D0-5D4B-B671-6AAF6914E749}">
      <dgm:prSet phldrT="[Testo]"/>
      <dgm:spPr/>
      <dgm:t>
        <a:bodyPr/>
        <a:lstStyle/>
        <a:p>
          <a:r>
            <a:rPr lang="it-IT" dirty="0" smtClean="0"/>
            <a:t>COORDINAMENTO ENTRO L’ONU</a:t>
          </a:r>
          <a:endParaRPr lang="it-IT" dirty="0"/>
        </a:p>
      </dgm:t>
    </dgm:pt>
    <dgm:pt modelId="{38D4EADD-4F79-6440-9CE4-3BE19230402A}" type="parTrans" cxnId="{2D755B1E-31C0-AB4D-8BB2-0D95B6A161A4}">
      <dgm:prSet/>
      <dgm:spPr/>
      <dgm:t>
        <a:bodyPr/>
        <a:lstStyle/>
        <a:p>
          <a:endParaRPr lang="it-IT"/>
        </a:p>
      </dgm:t>
    </dgm:pt>
    <dgm:pt modelId="{BED678F1-49FA-6E44-BA29-C0606F36E440}" type="sibTrans" cxnId="{2D755B1E-31C0-AB4D-8BB2-0D95B6A161A4}">
      <dgm:prSet/>
      <dgm:spPr/>
      <dgm:t>
        <a:bodyPr/>
        <a:lstStyle/>
        <a:p>
          <a:endParaRPr lang="it-IT"/>
        </a:p>
      </dgm:t>
    </dgm:pt>
    <dgm:pt modelId="{7206C3FD-CC28-A742-AF62-F4F79D02EE79}">
      <dgm:prSet phldrT="[Testo]">
        <dgm:style>
          <a:lnRef idx="2">
            <a:schemeClr val="accent2">
              <a:shade val="50000"/>
            </a:schemeClr>
          </a:lnRef>
          <a:fillRef idx="1">
            <a:schemeClr val="accent2"/>
          </a:fillRef>
          <a:effectRef idx="0">
            <a:schemeClr val="accent2"/>
          </a:effectRef>
          <a:fontRef idx="minor">
            <a:schemeClr val="lt1"/>
          </a:fontRef>
        </dgm:style>
      </dgm:prSet>
      <dgm:spPr>
        <a:solidFill>
          <a:srgbClr val="C0504D"/>
        </a:solidFill>
      </dgm:spPr>
      <dgm:t>
        <a:bodyPr/>
        <a:lstStyle/>
        <a:p>
          <a:r>
            <a:rPr lang="it-IT" dirty="0" smtClean="0"/>
            <a:t>SOVRAPPOSIZIONE ONU E ALTRE OIG</a:t>
          </a:r>
          <a:endParaRPr lang="it-IT" dirty="0"/>
        </a:p>
      </dgm:t>
    </dgm:pt>
    <dgm:pt modelId="{65B19035-206F-1C47-AC01-38BE3C31B2A0}" type="parTrans" cxnId="{C2EECD5B-746C-004B-8163-59C6772B1F83}">
      <dgm:prSet/>
      <dgm:spPr/>
      <dgm:t>
        <a:bodyPr/>
        <a:lstStyle/>
        <a:p>
          <a:endParaRPr lang="it-IT"/>
        </a:p>
      </dgm:t>
    </dgm:pt>
    <dgm:pt modelId="{6368EDE4-D6B5-5840-A833-25A38A82EAD2}" type="sibTrans" cxnId="{C2EECD5B-746C-004B-8163-59C6772B1F83}">
      <dgm:prSet/>
      <dgm:spPr/>
      <dgm:t>
        <a:bodyPr/>
        <a:lstStyle/>
        <a:p>
          <a:endParaRPr lang="it-IT"/>
        </a:p>
      </dgm:t>
    </dgm:pt>
    <dgm:pt modelId="{E233FED8-D031-1B4A-9301-BEE1988A37E7}" type="pres">
      <dgm:prSet presAssocID="{1F787C28-AB4F-FB4D-BF54-C3542AB6123C}" presName="compositeShape" presStyleCnt="0">
        <dgm:presLayoutVars>
          <dgm:chMax val="2"/>
          <dgm:dir/>
          <dgm:resizeHandles val="exact"/>
        </dgm:presLayoutVars>
      </dgm:prSet>
      <dgm:spPr/>
      <dgm:t>
        <a:bodyPr/>
        <a:lstStyle/>
        <a:p>
          <a:endParaRPr lang="it-IT"/>
        </a:p>
      </dgm:t>
    </dgm:pt>
    <dgm:pt modelId="{80910BBA-740B-DF48-9A26-4B36C0A5817A}" type="pres">
      <dgm:prSet presAssocID="{1F787C28-AB4F-FB4D-BF54-C3542AB6123C}" presName="ribbon" presStyleLbl="node1" presStyleIdx="0" presStyleCnt="1"/>
      <dgm:spPr/>
    </dgm:pt>
    <dgm:pt modelId="{AA39F2EE-F81D-014A-94F6-25AA4616F217}" type="pres">
      <dgm:prSet presAssocID="{1F787C28-AB4F-FB4D-BF54-C3542AB6123C}" presName="leftArrowText" presStyleLbl="node1" presStyleIdx="0" presStyleCnt="1">
        <dgm:presLayoutVars>
          <dgm:chMax val="0"/>
          <dgm:bulletEnabled val="1"/>
        </dgm:presLayoutVars>
      </dgm:prSet>
      <dgm:spPr/>
      <dgm:t>
        <a:bodyPr/>
        <a:lstStyle/>
        <a:p>
          <a:endParaRPr lang="it-IT"/>
        </a:p>
      </dgm:t>
    </dgm:pt>
    <dgm:pt modelId="{5373166C-FF78-8840-8FE3-1D9FF330EB83}" type="pres">
      <dgm:prSet presAssocID="{1F787C28-AB4F-FB4D-BF54-C3542AB6123C}" presName="rightArrowText" presStyleLbl="node1" presStyleIdx="0" presStyleCnt="1" custScaleX="104341" custScaleY="102738">
        <dgm:presLayoutVars>
          <dgm:chMax val="0"/>
          <dgm:bulletEnabled val="1"/>
        </dgm:presLayoutVars>
      </dgm:prSet>
      <dgm:spPr/>
      <dgm:t>
        <a:bodyPr/>
        <a:lstStyle/>
        <a:p>
          <a:endParaRPr lang="it-IT"/>
        </a:p>
      </dgm:t>
    </dgm:pt>
  </dgm:ptLst>
  <dgm:cxnLst>
    <dgm:cxn modelId="{94C92381-E370-5340-8169-802093BA8F5C}" type="presOf" srcId="{7206C3FD-CC28-A742-AF62-F4F79D02EE79}" destId="{5373166C-FF78-8840-8FE3-1D9FF330EB83}" srcOrd="0" destOrd="0" presId="urn:microsoft.com/office/officeart/2005/8/layout/arrow6"/>
    <dgm:cxn modelId="{2D755B1E-31C0-AB4D-8BB2-0D95B6A161A4}" srcId="{1F787C28-AB4F-FB4D-BF54-C3542AB6123C}" destId="{C8E02623-A4D0-5D4B-B671-6AAF6914E749}" srcOrd="0" destOrd="0" parTransId="{38D4EADD-4F79-6440-9CE4-3BE19230402A}" sibTransId="{BED678F1-49FA-6E44-BA29-C0606F36E440}"/>
    <dgm:cxn modelId="{E37BE03C-9D38-6B43-AEE7-C96CD0EBC5D2}" type="presOf" srcId="{1F787C28-AB4F-FB4D-BF54-C3542AB6123C}" destId="{E233FED8-D031-1B4A-9301-BEE1988A37E7}" srcOrd="0" destOrd="0" presId="urn:microsoft.com/office/officeart/2005/8/layout/arrow6"/>
    <dgm:cxn modelId="{0EE8F45A-F637-3F49-9955-4CF49EA093FD}" type="presOf" srcId="{C8E02623-A4D0-5D4B-B671-6AAF6914E749}" destId="{AA39F2EE-F81D-014A-94F6-25AA4616F217}" srcOrd="0" destOrd="0" presId="urn:microsoft.com/office/officeart/2005/8/layout/arrow6"/>
    <dgm:cxn modelId="{C2EECD5B-746C-004B-8163-59C6772B1F83}" srcId="{1F787C28-AB4F-FB4D-BF54-C3542AB6123C}" destId="{7206C3FD-CC28-A742-AF62-F4F79D02EE79}" srcOrd="1" destOrd="0" parTransId="{65B19035-206F-1C47-AC01-38BE3C31B2A0}" sibTransId="{6368EDE4-D6B5-5840-A833-25A38A82EAD2}"/>
    <dgm:cxn modelId="{3B72D125-0B8F-E247-A56C-6914E5A78BAD}" type="presParOf" srcId="{E233FED8-D031-1B4A-9301-BEE1988A37E7}" destId="{80910BBA-740B-DF48-9A26-4B36C0A5817A}" srcOrd="0" destOrd="0" presId="urn:microsoft.com/office/officeart/2005/8/layout/arrow6"/>
    <dgm:cxn modelId="{663BD132-A439-0344-B092-82E901F91C7F}" type="presParOf" srcId="{E233FED8-D031-1B4A-9301-BEE1988A37E7}" destId="{AA39F2EE-F81D-014A-94F6-25AA4616F217}" srcOrd="1" destOrd="0" presId="urn:microsoft.com/office/officeart/2005/8/layout/arrow6"/>
    <dgm:cxn modelId="{08E484DE-3ACB-A54C-A7E0-230AA4D53171}" type="presParOf" srcId="{E233FED8-D031-1B4A-9301-BEE1988A37E7}" destId="{5373166C-FF78-8840-8FE3-1D9FF330EB8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E0DF061-4843-7C4A-A385-7F4B958B98E0}" type="doc">
      <dgm:prSet loTypeId="urn:microsoft.com/office/officeart/2005/8/layout/vList3" loCatId="" qsTypeId="urn:microsoft.com/office/officeart/2005/8/quickstyle/simple4" qsCatId="simple" csTypeId="urn:microsoft.com/office/officeart/2005/8/colors/accent1_2" csCatId="accent1" phldr="1"/>
      <dgm:spPr/>
      <dgm:t>
        <a:bodyPr/>
        <a:lstStyle/>
        <a:p>
          <a:endParaRPr lang="it-IT"/>
        </a:p>
      </dgm:t>
    </dgm:pt>
    <dgm:pt modelId="{17B72F4B-D351-5845-872C-5AE15E11AD79}">
      <dgm:prSet>
        <dgm:style>
          <a:lnRef idx="2">
            <a:schemeClr val="accent2">
              <a:shade val="50000"/>
            </a:schemeClr>
          </a:lnRef>
          <a:fillRef idx="1">
            <a:schemeClr val="accent2"/>
          </a:fillRef>
          <a:effectRef idx="0">
            <a:schemeClr val="accent2"/>
          </a:effectRef>
          <a:fontRef idx="minor">
            <a:schemeClr val="lt1"/>
          </a:fontRef>
        </dgm:style>
      </dgm:prSet>
      <dgm:spPr/>
      <dgm:t>
        <a:bodyPr/>
        <a:lstStyle/>
        <a:p>
          <a:pPr rtl="0"/>
          <a:r>
            <a:rPr lang="it-IT" dirty="0" smtClean="0"/>
            <a:t>CLAUSOLE ENTRO I TRATTATI ISTITUTIVI DELLE </a:t>
          </a:r>
          <a:r>
            <a:rPr lang="it-IT" dirty="0" smtClean="0"/>
            <a:t>OIG:</a:t>
          </a:r>
          <a:endParaRPr lang="it-IT" dirty="0"/>
        </a:p>
      </dgm:t>
    </dgm:pt>
    <dgm:pt modelId="{57F84007-6CAA-9748-B3B1-978B706AD1CA}" type="parTrans" cxnId="{676740DD-E5DC-8441-AA6B-E115E51D51DE}">
      <dgm:prSet/>
      <dgm:spPr/>
      <dgm:t>
        <a:bodyPr/>
        <a:lstStyle/>
        <a:p>
          <a:endParaRPr lang="it-IT"/>
        </a:p>
      </dgm:t>
    </dgm:pt>
    <dgm:pt modelId="{CE5776DF-F9F7-9F4C-9184-27379BB15C47}" type="sibTrans" cxnId="{676740DD-E5DC-8441-AA6B-E115E51D51DE}">
      <dgm:prSet/>
      <dgm:spPr/>
      <dgm:t>
        <a:bodyPr/>
        <a:lstStyle/>
        <a:p>
          <a:endParaRPr lang="it-IT"/>
        </a:p>
      </dgm:t>
    </dgm:pt>
    <dgm:pt modelId="{CF239E6D-865C-D04F-9571-309FAA713B1F}">
      <dgm:prSet>
        <dgm:style>
          <a:lnRef idx="2">
            <a:schemeClr val="accent5">
              <a:shade val="50000"/>
            </a:schemeClr>
          </a:lnRef>
          <a:fillRef idx="1">
            <a:schemeClr val="accent5"/>
          </a:fillRef>
          <a:effectRef idx="0">
            <a:schemeClr val="accent5"/>
          </a:effectRef>
          <a:fontRef idx="minor">
            <a:schemeClr val="lt1"/>
          </a:fontRef>
        </dgm:style>
      </dgm:prSet>
      <dgm:spPr/>
      <dgm:t>
        <a:bodyPr/>
        <a:lstStyle/>
        <a:p>
          <a:pPr algn="just" rtl="0"/>
          <a:r>
            <a:rPr lang="it-IT" dirty="0" smtClean="0"/>
            <a:t>ACCORDI DI COLLEGAMENTO/COOPERAZIONE TRA OIG</a:t>
          </a:r>
          <a:r>
            <a:rPr lang="it-IT" dirty="0" smtClean="0"/>
            <a:t>;</a:t>
          </a:r>
          <a:endParaRPr lang="it-IT" dirty="0"/>
        </a:p>
      </dgm:t>
    </dgm:pt>
    <dgm:pt modelId="{E7254524-CC9A-4F48-842B-636373C41762}" type="parTrans" cxnId="{72B35D72-096B-5340-8992-EE621206AB9C}">
      <dgm:prSet/>
      <dgm:spPr/>
      <dgm:t>
        <a:bodyPr/>
        <a:lstStyle/>
        <a:p>
          <a:endParaRPr lang="it-IT"/>
        </a:p>
      </dgm:t>
    </dgm:pt>
    <dgm:pt modelId="{CE3B14D3-6EB5-D14D-B3F8-E8491C485EAF}" type="sibTrans" cxnId="{72B35D72-096B-5340-8992-EE621206AB9C}">
      <dgm:prSet/>
      <dgm:spPr/>
      <dgm:t>
        <a:bodyPr/>
        <a:lstStyle/>
        <a:p>
          <a:endParaRPr lang="it-IT"/>
        </a:p>
      </dgm:t>
    </dgm:pt>
    <dgm:pt modelId="{819A5330-7EF5-3441-86F4-6A5EA531D3F0}">
      <dgm:prSet>
        <dgm:style>
          <a:lnRef idx="2">
            <a:schemeClr val="accent3">
              <a:shade val="50000"/>
            </a:schemeClr>
          </a:lnRef>
          <a:fillRef idx="1">
            <a:schemeClr val="accent3"/>
          </a:fillRef>
          <a:effectRef idx="0">
            <a:schemeClr val="accent3"/>
          </a:effectRef>
          <a:fontRef idx="minor">
            <a:schemeClr val="lt1"/>
          </a:fontRef>
        </dgm:style>
      </dgm:prSet>
      <dgm:spPr/>
      <dgm:t>
        <a:bodyPr/>
        <a:lstStyle/>
        <a:p>
          <a:pPr algn="just" rtl="0"/>
          <a:r>
            <a:rPr lang="it-IT" dirty="0" smtClean="0"/>
            <a:t>SEMPLIFICAZIONE</a:t>
          </a:r>
          <a:endParaRPr lang="it-IT" dirty="0"/>
        </a:p>
      </dgm:t>
    </dgm:pt>
    <dgm:pt modelId="{9CC2DA15-A03D-064D-9604-856236B041DC}" type="parTrans" cxnId="{25EAB269-0C05-1346-8CF7-2B33350089CA}">
      <dgm:prSet/>
      <dgm:spPr/>
      <dgm:t>
        <a:bodyPr/>
        <a:lstStyle/>
        <a:p>
          <a:endParaRPr lang="it-IT"/>
        </a:p>
      </dgm:t>
    </dgm:pt>
    <dgm:pt modelId="{DDB87EA2-119B-A445-BF79-CC7FE1D0E5DB}" type="sibTrans" cxnId="{25EAB269-0C05-1346-8CF7-2B33350089CA}">
      <dgm:prSet/>
      <dgm:spPr/>
      <dgm:t>
        <a:bodyPr/>
        <a:lstStyle/>
        <a:p>
          <a:endParaRPr lang="it-IT"/>
        </a:p>
      </dgm:t>
    </dgm:pt>
    <dgm:pt modelId="{D7D6E6D1-C760-8D42-A79B-C068BB8E27E9}">
      <dgm:prSet/>
      <dgm:spPr/>
      <dgm:t>
        <a:bodyPr/>
        <a:lstStyle/>
        <a:p>
          <a:pPr rtl="0"/>
          <a:r>
            <a:rPr lang="it-IT" dirty="0" smtClean="0"/>
            <a:t>OMS</a:t>
          </a:r>
          <a:endParaRPr lang="it-IT" dirty="0"/>
        </a:p>
      </dgm:t>
    </dgm:pt>
    <dgm:pt modelId="{59C50A9B-94B2-C449-977D-FA7445D0AEAA}" type="parTrans" cxnId="{D53F3162-F203-D34D-943B-6B6FC5886902}">
      <dgm:prSet/>
      <dgm:spPr/>
      <dgm:t>
        <a:bodyPr/>
        <a:lstStyle/>
        <a:p>
          <a:endParaRPr lang="it-IT"/>
        </a:p>
      </dgm:t>
    </dgm:pt>
    <dgm:pt modelId="{0390CAEB-F4C7-F746-B870-310907BE0FEE}" type="sibTrans" cxnId="{D53F3162-F203-D34D-943B-6B6FC5886902}">
      <dgm:prSet/>
      <dgm:spPr/>
      <dgm:t>
        <a:bodyPr/>
        <a:lstStyle/>
        <a:p>
          <a:endParaRPr lang="it-IT"/>
        </a:p>
      </dgm:t>
    </dgm:pt>
    <dgm:pt modelId="{D61546C3-BC8D-9840-8DEA-CCB2897BA13A}">
      <dgm:prSet/>
      <dgm:spPr/>
      <dgm:t>
        <a:bodyPr/>
        <a:lstStyle/>
        <a:p>
          <a:pPr algn="just" rtl="0"/>
          <a:r>
            <a:rPr lang="it-IT" dirty="0" smtClean="0"/>
            <a:t>OMS-ONU</a:t>
          </a:r>
          <a:endParaRPr lang="it-IT" dirty="0"/>
        </a:p>
      </dgm:t>
    </dgm:pt>
    <dgm:pt modelId="{A77758A3-9547-3149-8D22-55ED2D6E891C}" type="parTrans" cxnId="{96CD2C3F-F256-8A4A-A50C-8B64179C8B62}">
      <dgm:prSet/>
      <dgm:spPr/>
      <dgm:t>
        <a:bodyPr/>
        <a:lstStyle/>
        <a:p>
          <a:endParaRPr lang="it-IT"/>
        </a:p>
      </dgm:t>
    </dgm:pt>
    <dgm:pt modelId="{4FC90AF6-2918-3B44-A369-3AB0CCE73406}" type="sibTrans" cxnId="{96CD2C3F-F256-8A4A-A50C-8B64179C8B62}">
      <dgm:prSet/>
      <dgm:spPr/>
      <dgm:t>
        <a:bodyPr/>
        <a:lstStyle/>
        <a:p>
          <a:endParaRPr lang="it-IT"/>
        </a:p>
      </dgm:t>
    </dgm:pt>
    <dgm:pt modelId="{614F3390-35DC-BD41-B7C3-6199B2C88322}">
      <dgm:prSet/>
      <dgm:spPr/>
      <dgm:t>
        <a:bodyPr/>
        <a:lstStyle/>
        <a:p>
          <a:pPr algn="just" rtl="0"/>
          <a:r>
            <a:rPr lang="it-IT" dirty="0" smtClean="0"/>
            <a:t>COMITATO INTERNAZIONALE CROCEROSSA</a:t>
          </a:r>
          <a:endParaRPr lang="it-IT" dirty="0"/>
        </a:p>
      </dgm:t>
    </dgm:pt>
    <dgm:pt modelId="{0E05F270-E4AC-DE45-9A11-4237DC99B329}" type="parTrans" cxnId="{4652E63F-92D3-F842-A4F4-DF4CF9331FB0}">
      <dgm:prSet/>
      <dgm:spPr/>
      <dgm:t>
        <a:bodyPr/>
        <a:lstStyle/>
        <a:p>
          <a:endParaRPr lang="it-IT"/>
        </a:p>
      </dgm:t>
    </dgm:pt>
    <dgm:pt modelId="{EA6D89AA-5A1A-E747-A273-2F5728689E1D}" type="sibTrans" cxnId="{4652E63F-92D3-F842-A4F4-DF4CF9331FB0}">
      <dgm:prSet/>
      <dgm:spPr/>
      <dgm:t>
        <a:bodyPr/>
        <a:lstStyle/>
        <a:p>
          <a:endParaRPr lang="it-IT"/>
        </a:p>
      </dgm:t>
    </dgm:pt>
    <dgm:pt modelId="{04CE34D2-2762-2846-AD68-3F079ECEEB86}">
      <dgm:prSet/>
      <dgm:spPr/>
      <dgm:t>
        <a:bodyPr/>
        <a:lstStyle/>
        <a:p>
          <a:pPr algn="just" rtl="0"/>
          <a:r>
            <a:rPr lang="it-IT" dirty="0" smtClean="0"/>
            <a:t>ONU-UE</a:t>
          </a:r>
          <a:endParaRPr lang="it-IT" dirty="0"/>
        </a:p>
      </dgm:t>
    </dgm:pt>
    <dgm:pt modelId="{BC444659-EF7D-DA4A-889F-8DF692E64CF1}" type="parTrans" cxnId="{62320928-90D7-1641-868E-68092304C6AF}">
      <dgm:prSet/>
      <dgm:spPr/>
      <dgm:t>
        <a:bodyPr/>
        <a:lstStyle/>
        <a:p>
          <a:endParaRPr lang="it-IT"/>
        </a:p>
      </dgm:t>
    </dgm:pt>
    <dgm:pt modelId="{83D941DB-BD2A-484C-9FD5-D4AE975C4DDE}" type="sibTrans" cxnId="{62320928-90D7-1641-868E-68092304C6AF}">
      <dgm:prSet/>
      <dgm:spPr/>
      <dgm:t>
        <a:bodyPr/>
        <a:lstStyle/>
        <a:p>
          <a:endParaRPr lang="it-IT"/>
        </a:p>
      </dgm:t>
    </dgm:pt>
    <dgm:pt modelId="{E1C53C0D-CF45-F441-9C39-0D473316EE58}" type="pres">
      <dgm:prSet presAssocID="{BE0DF061-4843-7C4A-A385-7F4B958B98E0}" presName="linearFlow" presStyleCnt="0">
        <dgm:presLayoutVars>
          <dgm:dir/>
          <dgm:resizeHandles val="exact"/>
        </dgm:presLayoutVars>
      </dgm:prSet>
      <dgm:spPr/>
      <dgm:t>
        <a:bodyPr/>
        <a:lstStyle/>
        <a:p>
          <a:endParaRPr lang="it-IT"/>
        </a:p>
      </dgm:t>
    </dgm:pt>
    <dgm:pt modelId="{28F024D3-1F63-4447-B5CD-DF92A3CA1457}" type="pres">
      <dgm:prSet presAssocID="{17B72F4B-D351-5845-872C-5AE15E11AD79}" presName="composite" presStyleCnt="0"/>
      <dgm:spPr/>
    </dgm:pt>
    <dgm:pt modelId="{ABBFBF00-B74F-AD42-8720-5416A964EA2E}" type="pres">
      <dgm:prSet presAssocID="{17B72F4B-D351-5845-872C-5AE15E11AD79}" presName="imgShp" presStyleLbl="fgImgPlace1" presStyleIdx="0" presStyleCnt="3"/>
      <dgm:spPr/>
    </dgm:pt>
    <dgm:pt modelId="{800E7A6F-4F3D-F145-9534-A67D713D1BCF}" type="pres">
      <dgm:prSet presAssocID="{17B72F4B-D351-5845-872C-5AE15E11AD79}" presName="txShp" presStyleLbl="node1" presStyleIdx="0" presStyleCnt="3">
        <dgm:presLayoutVars>
          <dgm:bulletEnabled val="1"/>
        </dgm:presLayoutVars>
      </dgm:prSet>
      <dgm:spPr/>
      <dgm:t>
        <a:bodyPr/>
        <a:lstStyle/>
        <a:p>
          <a:endParaRPr lang="it-IT"/>
        </a:p>
      </dgm:t>
    </dgm:pt>
    <dgm:pt modelId="{F8056F2B-29FF-4F45-A9DF-BEDC7896DC69}" type="pres">
      <dgm:prSet presAssocID="{CE5776DF-F9F7-9F4C-9184-27379BB15C47}" presName="spacing" presStyleCnt="0"/>
      <dgm:spPr/>
    </dgm:pt>
    <dgm:pt modelId="{B457FC91-52F7-5F43-9588-0F36744400F9}" type="pres">
      <dgm:prSet presAssocID="{CF239E6D-865C-D04F-9571-309FAA713B1F}" presName="composite" presStyleCnt="0"/>
      <dgm:spPr/>
    </dgm:pt>
    <dgm:pt modelId="{32626EE0-1EC4-DD4B-BDC1-7E18D4C09ADC}" type="pres">
      <dgm:prSet presAssocID="{CF239E6D-865C-D04F-9571-309FAA713B1F}" presName="imgShp" presStyleLbl="fgImgPlace1" presStyleIdx="1" presStyleCnt="3"/>
      <dgm:spPr/>
    </dgm:pt>
    <dgm:pt modelId="{0C24C449-331E-7040-AF94-61B04C7D6FC9}" type="pres">
      <dgm:prSet presAssocID="{CF239E6D-865C-D04F-9571-309FAA713B1F}" presName="txShp" presStyleLbl="node1" presStyleIdx="1" presStyleCnt="3">
        <dgm:presLayoutVars>
          <dgm:bulletEnabled val="1"/>
        </dgm:presLayoutVars>
      </dgm:prSet>
      <dgm:spPr/>
      <dgm:t>
        <a:bodyPr/>
        <a:lstStyle/>
        <a:p>
          <a:endParaRPr lang="it-IT"/>
        </a:p>
      </dgm:t>
    </dgm:pt>
    <dgm:pt modelId="{2E2C0259-81C2-EF48-9F99-F760ED9CEF51}" type="pres">
      <dgm:prSet presAssocID="{CE3B14D3-6EB5-D14D-B3F8-E8491C485EAF}" presName="spacing" presStyleCnt="0"/>
      <dgm:spPr/>
    </dgm:pt>
    <dgm:pt modelId="{E7440A19-1399-D545-9C6A-B5E436B441DF}" type="pres">
      <dgm:prSet presAssocID="{819A5330-7EF5-3441-86F4-6A5EA531D3F0}" presName="composite" presStyleCnt="0"/>
      <dgm:spPr/>
    </dgm:pt>
    <dgm:pt modelId="{2BB9465C-605E-2244-9489-2EBF5DF9F636}" type="pres">
      <dgm:prSet presAssocID="{819A5330-7EF5-3441-86F4-6A5EA531D3F0}" presName="imgShp" presStyleLbl="fgImgPlace1" presStyleIdx="2" presStyleCnt="3"/>
      <dgm:spPr/>
    </dgm:pt>
    <dgm:pt modelId="{54E62147-73B9-924E-9DE0-2C23CC7DC5E1}" type="pres">
      <dgm:prSet presAssocID="{819A5330-7EF5-3441-86F4-6A5EA531D3F0}" presName="txShp" presStyleLbl="node1" presStyleIdx="2" presStyleCnt="3">
        <dgm:presLayoutVars>
          <dgm:bulletEnabled val="1"/>
        </dgm:presLayoutVars>
      </dgm:prSet>
      <dgm:spPr/>
      <dgm:t>
        <a:bodyPr/>
        <a:lstStyle/>
        <a:p>
          <a:endParaRPr lang="it-IT"/>
        </a:p>
      </dgm:t>
    </dgm:pt>
  </dgm:ptLst>
  <dgm:cxnLst>
    <dgm:cxn modelId="{25EAB269-0C05-1346-8CF7-2B33350089CA}" srcId="{BE0DF061-4843-7C4A-A385-7F4B958B98E0}" destId="{819A5330-7EF5-3441-86F4-6A5EA531D3F0}" srcOrd="2" destOrd="0" parTransId="{9CC2DA15-A03D-064D-9604-856236B041DC}" sibTransId="{DDB87EA2-119B-A445-BF79-CC7FE1D0E5DB}"/>
    <dgm:cxn modelId="{0126C627-AC32-304B-997B-2C0C534FF84E}" type="presOf" srcId="{614F3390-35DC-BD41-B7C3-6199B2C88322}" destId="{0C24C449-331E-7040-AF94-61B04C7D6FC9}" srcOrd="0" destOrd="2" presId="urn:microsoft.com/office/officeart/2005/8/layout/vList3"/>
    <dgm:cxn modelId="{0E1B23A6-17A8-EC4B-8DDA-1F2A7EB6E4AF}" type="presOf" srcId="{D61546C3-BC8D-9840-8DEA-CCB2897BA13A}" destId="{0C24C449-331E-7040-AF94-61B04C7D6FC9}" srcOrd="0" destOrd="1" presId="urn:microsoft.com/office/officeart/2005/8/layout/vList3"/>
    <dgm:cxn modelId="{D53F3162-F203-D34D-943B-6B6FC5886902}" srcId="{17B72F4B-D351-5845-872C-5AE15E11AD79}" destId="{D7D6E6D1-C760-8D42-A79B-C068BB8E27E9}" srcOrd="0" destOrd="0" parTransId="{59C50A9B-94B2-C449-977D-FA7445D0AEAA}" sibTransId="{0390CAEB-F4C7-F746-B870-310907BE0FEE}"/>
    <dgm:cxn modelId="{6C529EB2-7E31-4347-AF3D-3AAC1000C50C}" type="presOf" srcId="{CF239E6D-865C-D04F-9571-309FAA713B1F}" destId="{0C24C449-331E-7040-AF94-61B04C7D6FC9}" srcOrd="0" destOrd="0" presId="urn:microsoft.com/office/officeart/2005/8/layout/vList3"/>
    <dgm:cxn modelId="{4652E63F-92D3-F842-A4F4-DF4CF9331FB0}" srcId="{CF239E6D-865C-D04F-9571-309FAA713B1F}" destId="{614F3390-35DC-BD41-B7C3-6199B2C88322}" srcOrd="1" destOrd="0" parTransId="{0E05F270-E4AC-DE45-9A11-4237DC99B329}" sibTransId="{EA6D89AA-5A1A-E747-A273-2F5728689E1D}"/>
    <dgm:cxn modelId="{F0E29D39-A164-7543-9D55-3BFDB786DD9D}" type="presOf" srcId="{04CE34D2-2762-2846-AD68-3F079ECEEB86}" destId="{54E62147-73B9-924E-9DE0-2C23CC7DC5E1}" srcOrd="0" destOrd="1" presId="urn:microsoft.com/office/officeart/2005/8/layout/vList3"/>
    <dgm:cxn modelId="{84C16650-D8F4-134C-952F-9B0DF7907A07}" type="presOf" srcId="{17B72F4B-D351-5845-872C-5AE15E11AD79}" destId="{800E7A6F-4F3D-F145-9534-A67D713D1BCF}" srcOrd="0" destOrd="0" presId="urn:microsoft.com/office/officeart/2005/8/layout/vList3"/>
    <dgm:cxn modelId="{252A2F1D-6A2F-AF4B-85AE-7C2C574234E2}" type="presOf" srcId="{D7D6E6D1-C760-8D42-A79B-C068BB8E27E9}" destId="{800E7A6F-4F3D-F145-9534-A67D713D1BCF}" srcOrd="0" destOrd="1" presId="urn:microsoft.com/office/officeart/2005/8/layout/vList3"/>
    <dgm:cxn modelId="{86C61B8F-BE9B-E640-BEF6-4665E2E69F92}" type="presOf" srcId="{BE0DF061-4843-7C4A-A385-7F4B958B98E0}" destId="{E1C53C0D-CF45-F441-9C39-0D473316EE58}" srcOrd="0" destOrd="0" presId="urn:microsoft.com/office/officeart/2005/8/layout/vList3"/>
    <dgm:cxn modelId="{676740DD-E5DC-8441-AA6B-E115E51D51DE}" srcId="{BE0DF061-4843-7C4A-A385-7F4B958B98E0}" destId="{17B72F4B-D351-5845-872C-5AE15E11AD79}" srcOrd="0" destOrd="0" parTransId="{57F84007-6CAA-9748-B3B1-978B706AD1CA}" sibTransId="{CE5776DF-F9F7-9F4C-9184-27379BB15C47}"/>
    <dgm:cxn modelId="{96CD2C3F-F256-8A4A-A50C-8B64179C8B62}" srcId="{CF239E6D-865C-D04F-9571-309FAA713B1F}" destId="{D61546C3-BC8D-9840-8DEA-CCB2897BA13A}" srcOrd="0" destOrd="0" parTransId="{A77758A3-9547-3149-8D22-55ED2D6E891C}" sibTransId="{4FC90AF6-2918-3B44-A369-3AB0CCE73406}"/>
    <dgm:cxn modelId="{72B35D72-096B-5340-8992-EE621206AB9C}" srcId="{BE0DF061-4843-7C4A-A385-7F4B958B98E0}" destId="{CF239E6D-865C-D04F-9571-309FAA713B1F}" srcOrd="1" destOrd="0" parTransId="{E7254524-CC9A-4F48-842B-636373C41762}" sibTransId="{CE3B14D3-6EB5-D14D-B3F8-E8491C485EAF}"/>
    <dgm:cxn modelId="{62320928-90D7-1641-868E-68092304C6AF}" srcId="{819A5330-7EF5-3441-86F4-6A5EA531D3F0}" destId="{04CE34D2-2762-2846-AD68-3F079ECEEB86}" srcOrd="0" destOrd="0" parTransId="{BC444659-EF7D-DA4A-889F-8DF692E64CF1}" sibTransId="{83D941DB-BD2A-484C-9FD5-D4AE975C4DDE}"/>
    <dgm:cxn modelId="{2F7A8FD8-CF04-284F-B1A2-E6D33FB786DC}" type="presOf" srcId="{819A5330-7EF5-3441-86F4-6A5EA531D3F0}" destId="{54E62147-73B9-924E-9DE0-2C23CC7DC5E1}" srcOrd="0" destOrd="0" presId="urn:microsoft.com/office/officeart/2005/8/layout/vList3"/>
    <dgm:cxn modelId="{9D76A235-760E-0447-9B2B-CE22C0D236D2}" type="presParOf" srcId="{E1C53C0D-CF45-F441-9C39-0D473316EE58}" destId="{28F024D3-1F63-4447-B5CD-DF92A3CA1457}" srcOrd="0" destOrd="0" presId="urn:microsoft.com/office/officeart/2005/8/layout/vList3"/>
    <dgm:cxn modelId="{E3CDE5E1-222B-3A4E-A475-6B367FD4C1C7}" type="presParOf" srcId="{28F024D3-1F63-4447-B5CD-DF92A3CA1457}" destId="{ABBFBF00-B74F-AD42-8720-5416A964EA2E}" srcOrd="0" destOrd="0" presId="urn:microsoft.com/office/officeart/2005/8/layout/vList3"/>
    <dgm:cxn modelId="{4720B1E9-B748-4D42-BF00-FA29120BB0C9}" type="presParOf" srcId="{28F024D3-1F63-4447-B5CD-DF92A3CA1457}" destId="{800E7A6F-4F3D-F145-9534-A67D713D1BCF}" srcOrd="1" destOrd="0" presId="urn:microsoft.com/office/officeart/2005/8/layout/vList3"/>
    <dgm:cxn modelId="{4479FA05-D129-F24D-A563-998425E13705}" type="presParOf" srcId="{E1C53C0D-CF45-F441-9C39-0D473316EE58}" destId="{F8056F2B-29FF-4F45-A9DF-BEDC7896DC69}" srcOrd="1" destOrd="0" presId="urn:microsoft.com/office/officeart/2005/8/layout/vList3"/>
    <dgm:cxn modelId="{052F377D-B5F4-BB44-804C-75B572AA7A09}" type="presParOf" srcId="{E1C53C0D-CF45-F441-9C39-0D473316EE58}" destId="{B457FC91-52F7-5F43-9588-0F36744400F9}" srcOrd="2" destOrd="0" presId="urn:microsoft.com/office/officeart/2005/8/layout/vList3"/>
    <dgm:cxn modelId="{465E78C2-BB8C-C441-AB07-0317D941B02A}" type="presParOf" srcId="{B457FC91-52F7-5F43-9588-0F36744400F9}" destId="{32626EE0-1EC4-DD4B-BDC1-7E18D4C09ADC}" srcOrd="0" destOrd="0" presId="urn:microsoft.com/office/officeart/2005/8/layout/vList3"/>
    <dgm:cxn modelId="{8022E161-C0C9-1A49-8D44-82E100E19F0C}" type="presParOf" srcId="{B457FC91-52F7-5F43-9588-0F36744400F9}" destId="{0C24C449-331E-7040-AF94-61B04C7D6FC9}" srcOrd="1" destOrd="0" presId="urn:microsoft.com/office/officeart/2005/8/layout/vList3"/>
    <dgm:cxn modelId="{41F52D0C-3BD9-264C-B280-4430F2FC47EF}" type="presParOf" srcId="{E1C53C0D-CF45-F441-9C39-0D473316EE58}" destId="{2E2C0259-81C2-EF48-9F99-F760ED9CEF51}" srcOrd="3" destOrd="0" presId="urn:microsoft.com/office/officeart/2005/8/layout/vList3"/>
    <dgm:cxn modelId="{32EAD789-4AA6-FA43-8FCB-E14A68FF084D}" type="presParOf" srcId="{E1C53C0D-CF45-F441-9C39-0D473316EE58}" destId="{E7440A19-1399-D545-9C6A-B5E436B441DF}" srcOrd="4" destOrd="0" presId="urn:microsoft.com/office/officeart/2005/8/layout/vList3"/>
    <dgm:cxn modelId="{5CF9722D-20BB-6144-B8FD-9AE692F71DB4}" type="presParOf" srcId="{E7440A19-1399-D545-9C6A-B5E436B441DF}" destId="{2BB9465C-605E-2244-9489-2EBF5DF9F636}" srcOrd="0" destOrd="0" presId="urn:microsoft.com/office/officeart/2005/8/layout/vList3"/>
    <dgm:cxn modelId="{88F1920E-DCA6-104D-B9BE-3E600763BF10}" type="presParOf" srcId="{E7440A19-1399-D545-9C6A-B5E436B441DF}" destId="{54E62147-73B9-924E-9DE0-2C23CC7DC5E1}"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B410A5-A6FC-9C43-8890-E1B175E87B3B}" type="doc">
      <dgm:prSet loTypeId="urn:microsoft.com/office/officeart/2005/8/layout/hierarchy3" loCatId="" qsTypeId="urn:microsoft.com/office/officeart/2005/8/quickstyle/simple4" qsCatId="simple" csTypeId="urn:microsoft.com/office/officeart/2005/8/colors/accent1_2" csCatId="accent1" phldr="1"/>
      <dgm:spPr/>
      <dgm:t>
        <a:bodyPr/>
        <a:lstStyle/>
        <a:p>
          <a:endParaRPr lang="it-IT"/>
        </a:p>
      </dgm:t>
    </dgm:pt>
    <dgm:pt modelId="{E52BA88B-6894-DC45-84A8-61E76C69FE9B}">
      <dgm:prSet phldrT="[Testo]"/>
      <dgm:spPr>
        <a:solidFill>
          <a:schemeClr val="accent3"/>
        </a:solidFill>
      </dgm:spPr>
      <dgm:t>
        <a:bodyPr/>
        <a:lstStyle/>
        <a:p>
          <a:r>
            <a:rPr lang="it-IT" dirty="0" smtClean="0"/>
            <a:t>Società delle Nazioni</a:t>
          </a:r>
          <a:endParaRPr lang="it-IT" dirty="0"/>
        </a:p>
      </dgm:t>
    </dgm:pt>
    <dgm:pt modelId="{8F708CA0-ACB7-684F-A731-B7566B57641A}" type="parTrans" cxnId="{6FDDED24-0D32-9743-843C-63F2F87C1E84}">
      <dgm:prSet/>
      <dgm:spPr/>
      <dgm:t>
        <a:bodyPr/>
        <a:lstStyle/>
        <a:p>
          <a:endParaRPr lang="it-IT"/>
        </a:p>
      </dgm:t>
    </dgm:pt>
    <dgm:pt modelId="{44E107D5-5F59-6142-92B8-F10167E18DEB}" type="sibTrans" cxnId="{6FDDED24-0D32-9743-843C-63F2F87C1E84}">
      <dgm:prSet/>
      <dgm:spPr/>
      <dgm:t>
        <a:bodyPr/>
        <a:lstStyle/>
        <a:p>
          <a:endParaRPr lang="it-IT"/>
        </a:p>
      </dgm:t>
    </dgm:pt>
    <dgm:pt modelId="{8976DBBF-EFDA-0243-9A79-2E3068714E37}">
      <dgm:prSet phldrT="[Testo]"/>
      <dgm:spPr/>
      <dgm:t>
        <a:bodyPr/>
        <a:lstStyle/>
        <a:p>
          <a:r>
            <a:rPr lang="it-IT" dirty="0" smtClean="0"/>
            <a:t>20 ANNI</a:t>
          </a:r>
          <a:endParaRPr lang="it-IT" dirty="0"/>
        </a:p>
      </dgm:t>
    </dgm:pt>
    <dgm:pt modelId="{47E593BE-BE6D-3646-AF29-426EF0559001}" type="parTrans" cxnId="{913788F2-DB2A-C749-9D50-803D39ABED24}">
      <dgm:prSet/>
      <dgm:spPr/>
      <dgm:t>
        <a:bodyPr/>
        <a:lstStyle/>
        <a:p>
          <a:endParaRPr lang="it-IT"/>
        </a:p>
      </dgm:t>
    </dgm:pt>
    <dgm:pt modelId="{028F3EF6-352A-434C-8188-DABB1D7EADFC}" type="sibTrans" cxnId="{913788F2-DB2A-C749-9D50-803D39ABED24}">
      <dgm:prSet/>
      <dgm:spPr/>
      <dgm:t>
        <a:bodyPr/>
        <a:lstStyle/>
        <a:p>
          <a:endParaRPr lang="it-IT"/>
        </a:p>
      </dgm:t>
    </dgm:pt>
    <dgm:pt modelId="{7F53CDBD-A21E-A644-92B0-AC2FB2CFE149}">
      <dgm:prSet phldrT="[Testo]"/>
      <dgm:spPr/>
      <dgm:t>
        <a:bodyPr/>
        <a:lstStyle/>
        <a:p>
          <a:r>
            <a:rPr lang="it-IT" dirty="0" smtClean="0"/>
            <a:t>ONU</a:t>
          </a:r>
          <a:endParaRPr lang="it-IT" dirty="0"/>
        </a:p>
      </dgm:t>
    </dgm:pt>
    <dgm:pt modelId="{4AC57495-EC45-D847-AA87-B80B80A16610}" type="parTrans" cxnId="{F5FAF1B3-E47D-7446-9E5F-9CC7F496A926}">
      <dgm:prSet/>
      <dgm:spPr/>
      <dgm:t>
        <a:bodyPr/>
        <a:lstStyle/>
        <a:p>
          <a:endParaRPr lang="it-IT"/>
        </a:p>
      </dgm:t>
    </dgm:pt>
    <dgm:pt modelId="{200BFC42-254A-D844-9CD7-47C384BB0541}" type="sibTrans" cxnId="{F5FAF1B3-E47D-7446-9E5F-9CC7F496A926}">
      <dgm:prSet/>
      <dgm:spPr/>
      <dgm:t>
        <a:bodyPr/>
        <a:lstStyle/>
        <a:p>
          <a:endParaRPr lang="it-IT"/>
        </a:p>
      </dgm:t>
    </dgm:pt>
    <dgm:pt modelId="{87D12572-1972-F14A-968D-61A7B80ED332}">
      <dgm:prSet phldrT="[Testo]"/>
      <dgm:spPr/>
      <dgm:t>
        <a:bodyPr/>
        <a:lstStyle/>
        <a:p>
          <a:r>
            <a:rPr lang="it-IT" dirty="0" smtClean="0"/>
            <a:t>70 ANNI</a:t>
          </a:r>
          <a:endParaRPr lang="it-IT" dirty="0"/>
        </a:p>
      </dgm:t>
    </dgm:pt>
    <dgm:pt modelId="{69F0E5F4-30EA-CD44-81F3-8293AFCA10FF}" type="parTrans" cxnId="{CAD7AE5C-AB02-DA49-8071-D0F1894F74B3}">
      <dgm:prSet/>
      <dgm:spPr/>
      <dgm:t>
        <a:bodyPr/>
        <a:lstStyle/>
        <a:p>
          <a:endParaRPr lang="it-IT"/>
        </a:p>
      </dgm:t>
    </dgm:pt>
    <dgm:pt modelId="{1AF23A20-0DDE-3146-B29F-29E18B094C04}" type="sibTrans" cxnId="{CAD7AE5C-AB02-DA49-8071-D0F1894F74B3}">
      <dgm:prSet/>
      <dgm:spPr/>
      <dgm:t>
        <a:bodyPr/>
        <a:lstStyle/>
        <a:p>
          <a:endParaRPr lang="it-IT"/>
        </a:p>
      </dgm:t>
    </dgm:pt>
    <dgm:pt modelId="{EE5BDA8F-4B26-EC46-8945-2EA0A18DC991}" type="pres">
      <dgm:prSet presAssocID="{E9B410A5-A6FC-9C43-8890-E1B175E87B3B}" presName="diagram" presStyleCnt="0">
        <dgm:presLayoutVars>
          <dgm:chPref val="1"/>
          <dgm:dir/>
          <dgm:animOne val="branch"/>
          <dgm:animLvl val="lvl"/>
          <dgm:resizeHandles/>
        </dgm:presLayoutVars>
      </dgm:prSet>
      <dgm:spPr/>
      <dgm:t>
        <a:bodyPr/>
        <a:lstStyle/>
        <a:p>
          <a:endParaRPr lang="it-IT"/>
        </a:p>
      </dgm:t>
    </dgm:pt>
    <dgm:pt modelId="{74722540-74BB-0643-84EB-C20EA14CCEF0}" type="pres">
      <dgm:prSet presAssocID="{E52BA88B-6894-DC45-84A8-61E76C69FE9B}" presName="root" presStyleCnt="0"/>
      <dgm:spPr/>
    </dgm:pt>
    <dgm:pt modelId="{367A7FB4-1923-654D-AA4A-FABC56F1C08F}" type="pres">
      <dgm:prSet presAssocID="{E52BA88B-6894-DC45-84A8-61E76C69FE9B}" presName="rootComposite" presStyleCnt="0"/>
      <dgm:spPr/>
    </dgm:pt>
    <dgm:pt modelId="{186709EF-DB80-584F-B66A-722012CFC6C3}" type="pres">
      <dgm:prSet presAssocID="{E52BA88B-6894-DC45-84A8-61E76C69FE9B}" presName="rootText" presStyleLbl="node1" presStyleIdx="0" presStyleCnt="2"/>
      <dgm:spPr/>
      <dgm:t>
        <a:bodyPr/>
        <a:lstStyle/>
        <a:p>
          <a:endParaRPr lang="it-IT"/>
        </a:p>
      </dgm:t>
    </dgm:pt>
    <dgm:pt modelId="{BA9B821E-C55F-994D-985D-CDC41410C0A7}" type="pres">
      <dgm:prSet presAssocID="{E52BA88B-6894-DC45-84A8-61E76C69FE9B}" presName="rootConnector" presStyleLbl="node1" presStyleIdx="0" presStyleCnt="2"/>
      <dgm:spPr/>
      <dgm:t>
        <a:bodyPr/>
        <a:lstStyle/>
        <a:p>
          <a:endParaRPr lang="it-IT"/>
        </a:p>
      </dgm:t>
    </dgm:pt>
    <dgm:pt modelId="{379CAE1E-1BEA-8E49-9F39-64D366A8B2A3}" type="pres">
      <dgm:prSet presAssocID="{E52BA88B-6894-DC45-84A8-61E76C69FE9B}" presName="childShape" presStyleCnt="0"/>
      <dgm:spPr/>
    </dgm:pt>
    <dgm:pt modelId="{C9997F92-4A6E-7240-9478-DD84F61A7ACA}" type="pres">
      <dgm:prSet presAssocID="{47E593BE-BE6D-3646-AF29-426EF0559001}" presName="Name13" presStyleLbl="parChTrans1D2" presStyleIdx="0" presStyleCnt="2"/>
      <dgm:spPr/>
      <dgm:t>
        <a:bodyPr/>
        <a:lstStyle/>
        <a:p>
          <a:endParaRPr lang="it-IT"/>
        </a:p>
      </dgm:t>
    </dgm:pt>
    <dgm:pt modelId="{FA580BA2-61B3-CB49-A578-9F652B09FB9A}" type="pres">
      <dgm:prSet presAssocID="{8976DBBF-EFDA-0243-9A79-2E3068714E37}" presName="childText" presStyleLbl="bgAcc1" presStyleIdx="0" presStyleCnt="2">
        <dgm:presLayoutVars>
          <dgm:bulletEnabled val="1"/>
        </dgm:presLayoutVars>
      </dgm:prSet>
      <dgm:spPr/>
      <dgm:t>
        <a:bodyPr/>
        <a:lstStyle/>
        <a:p>
          <a:endParaRPr lang="it-IT"/>
        </a:p>
      </dgm:t>
    </dgm:pt>
    <dgm:pt modelId="{ECFA01C9-B49D-5B41-B759-45421D2EC8CF}" type="pres">
      <dgm:prSet presAssocID="{7F53CDBD-A21E-A644-92B0-AC2FB2CFE149}" presName="root" presStyleCnt="0"/>
      <dgm:spPr/>
    </dgm:pt>
    <dgm:pt modelId="{429377F6-EFFA-034A-A662-27E85616C5E5}" type="pres">
      <dgm:prSet presAssocID="{7F53CDBD-A21E-A644-92B0-AC2FB2CFE149}" presName="rootComposite" presStyleCnt="0"/>
      <dgm:spPr/>
    </dgm:pt>
    <dgm:pt modelId="{A1BF002C-7F1F-6444-A951-A5C328FCD887}" type="pres">
      <dgm:prSet presAssocID="{7F53CDBD-A21E-A644-92B0-AC2FB2CFE149}" presName="rootText" presStyleLbl="node1" presStyleIdx="1" presStyleCnt="2"/>
      <dgm:spPr/>
      <dgm:t>
        <a:bodyPr/>
        <a:lstStyle/>
        <a:p>
          <a:endParaRPr lang="it-IT"/>
        </a:p>
      </dgm:t>
    </dgm:pt>
    <dgm:pt modelId="{5AB21946-F5F4-B446-9987-4E861B2F6B97}" type="pres">
      <dgm:prSet presAssocID="{7F53CDBD-A21E-A644-92B0-AC2FB2CFE149}" presName="rootConnector" presStyleLbl="node1" presStyleIdx="1" presStyleCnt="2"/>
      <dgm:spPr/>
      <dgm:t>
        <a:bodyPr/>
        <a:lstStyle/>
        <a:p>
          <a:endParaRPr lang="it-IT"/>
        </a:p>
      </dgm:t>
    </dgm:pt>
    <dgm:pt modelId="{ED7A6182-FBBF-1B4F-B966-D82CDF23A49F}" type="pres">
      <dgm:prSet presAssocID="{7F53CDBD-A21E-A644-92B0-AC2FB2CFE149}" presName="childShape" presStyleCnt="0"/>
      <dgm:spPr/>
    </dgm:pt>
    <dgm:pt modelId="{2CA96AA9-2C1B-6247-A2E1-B8F2A8B3676F}" type="pres">
      <dgm:prSet presAssocID="{69F0E5F4-30EA-CD44-81F3-8293AFCA10FF}" presName="Name13" presStyleLbl="parChTrans1D2" presStyleIdx="1" presStyleCnt="2"/>
      <dgm:spPr/>
      <dgm:t>
        <a:bodyPr/>
        <a:lstStyle/>
        <a:p>
          <a:endParaRPr lang="it-IT"/>
        </a:p>
      </dgm:t>
    </dgm:pt>
    <dgm:pt modelId="{CCF8466F-35E5-284A-BA46-81ED7E875C29}" type="pres">
      <dgm:prSet presAssocID="{87D12572-1972-F14A-968D-61A7B80ED332}" presName="childText" presStyleLbl="bgAcc1" presStyleIdx="1" presStyleCnt="2">
        <dgm:presLayoutVars>
          <dgm:bulletEnabled val="1"/>
        </dgm:presLayoutVars>
      </dgm:prSet>
      <dgm:spPr/>
      <dgm:t>
        <a:bodyPr/>
        <a:lstStyle/>
        <a:p>
          <a:endParaRPr lang="it-IT"/>
        </a:p>
      </dgm:t>
    </dgm:pt>
  </dgm:ptLst>
  <dgm:cxnLst>
    <dgm:cxn modelId="{C2860558-C17F-6848-806B-3A8D8D677A07}" type="presOf" srcId="{7F53CDBD-A21E-A644-92B0-AC2FB2CFE149}" destId="{A1BF002C-7F1F-6444-A951-A5C328FCD887}" srcOrd="0" destOrd="0" presId="urn:microsoft.com/office/officeart/2005/8/layout/hierarchy3"/>
    <dgm:cxn modelId="{B9BDE6A2-F1E2-A840-A914-3ED22ECBD9B9}" type="presOf" srcId="{7F53CDBD-A21E-A644-92B0-AC2FB2CFE149}" destId="{5AB21946-F5F4-B446-9987-4E861B2F6B97}" srcOrd="1" destOrd="0" presId="urn:microsoft.com/office/officeart/2005/8/layout/hierarchy3"/>
    <dgm:cxn modelId="{913788F2-DB2A-C749-9D50-803D39ABED24}" srcId="{E52BA88B-6894-DC45-84A8-61E76C69FE9B}" destId="{8976DBBF-EFDA-0243-9A79-2E3068714E37}" srcOrd="0" destOrd="0" parTransId="{47E593BE-BE6D-3646-AF29-426EF0559001}" sibTransId="{028F3EF6-352A-434C-8188-DABB1D7EADFC}"/>
    <dgm:cxn modelId="{CAD7AE5C-AB02-DA49-8071-D0F1894F74B3}" srcId="{7F53CDBD-A21E-A644-92B0-AC2FB2CFE149}" destId="{87D12572-1972-F14A-968D-61A7B80ED332}" srcOrd="0" destOrd="0" parTransId="{69F0E5F4-30EA-CD44-81F3-8293AFCA10FF}" sibTransId="{1AF23A20-0DDE-3146-B29F-29E18B094C04}"/>
    <dgm:cxn modelId="{E9EAA522-A957-F840-9A2E-EA179FB2B332}" type="presOf" srcId="{8976DBBF-EFDA-0243-9A79-2E3068714E37}" destId="{FA580BA2-61B3-CB49-A578-9F652B09FB9A}" srcOrd="0" destOrd="0" presId="urn:microsoft.com/office/officeart/2005/8/layout/hierarchy3"/>
    <dgm:cxn modelId="{60C33A29-6F26-7744-9EA4-E192879DB78C}" type="presOf" srcId="{E9B410A5-A6FC-9C43-8890-E1B175E87B3B}" destId="{EE5BDA8F-4B26-EC46-8945-2EA0A18DC991}" srcOrd="0" destOrd="0" presId="urn:microsoft.com/office/officeart/2005/8/layout/hierarchy3"/>
    <dgm:cxn modelId="{F5FAF1B3-E47D-7446-9E5F-9CC7F496A926}" srcId="{E9B410A5-A6FC-9C43-8890-E1B175E87B3B}" destId="{7F53CDBD-A21E-A644-92B0-AC2FB2CFE149}" srcOrd="1" destOrd="0" parTransId="{4AC57495-EC45-D847-AA87-B80B80A16610}" sibTransId="{200BFC42-254A-D844-9CD7-47C384BB0541}"/>
    <dgm:cxn modelId="{6FDDED24-0D32-9743-843C-63F2F87C1E84}" srcId="{E9B410A5-A6FC-9C43-8890-E1B175E87B3B}" destId="{E52BA88B-6894-DC45-84A8-61E76C69FE9B}" srcOrd="0" destOrd="0" parTransId="{8F708CA0-ACB7-684F-A731-B7566B57641A}" sibTransId="{44E107D5-5F59-6142-92B8-F10167E18DEB}"/>
    <dgm:cxn modelId="{EB37B9D8-E122-8446-AAE4-DB84977C9C2F}" type="presOf" srcId="{47E593BE-BE6D-3646-AF29-426EF0559001}" destId="{C9997F92-4A6E-7240-9478-DD84F61A7ACA}" srcOrd="0" destOrd="0" presId="urn:microsoft.com/office/officeart/2005/8/layout/hierarchy3"/>
    <dgm:cxn modelId="{DB24805D-C92C-BC44-B3E9-647B183110B8}" type="presOf" srcId="{69F0E5F4-30EA-CD44-81F3-8293AFCA10FF}" destId="{2CA96AA9-2C1B-6247-A2E1-B8F2A8B3676F}" srcOrd="0" destOrd="0" presId="urn:microsoft.com/office/officeart/2005/8/layout/hierarchy3"/>
    <dgm:cxn modelId="{CD7539F9-88F2-564B-B22D-E4E103F06833}" type="presOf" srcId="{E52BA88B-6894-DC45-84A8-61E76C69FE9B}" destId="{BA9B821E-C55F-994D-985D-CDC41410C0A7}" srcOrd="1" destOrd="0" presId="urn:microsoft.com/office/officeart/2005/8/layout/hierarchy3"/>
    <dgm:cxn modelId="{4C5BAA6D-7C12-E84C-9453-08C73811C93A}" type="presOf" srcId="{87D12572-1972-F14A-968D-61A7B80ED332}" destId="{CCF8466F-35E5-284A-BA46-81ED7E875C29}" srcOrd="0" destOrd="0" presId="urn:microsoft.com/office/officeart/2005/8/layout/hierarchy3"/>
    <dgm:cxn modelId="{78C339FA-31A7-4247-BB9E-FE95582E4114}" type="presOf" srcId="{E52BA88B-6894-DC45-84A8-61E76C69FE9B}" destId="{186709EF-DB80-584F-B66A-722012CFC6C3}" srcOrd="0" destOrd="0" presId="urn:microsoft.com/office/officeart/2005/8/layout/hierarchy3"/>
    <dgm:cxn modelId="{068694F9-211E-0D46-B3C4-392835ED466D}" type="presParOf" srcId="{EE5BDA8F-4B26-EC46-8945-2EA0A18DC991}" destId="{74722540-74BB-0643-84EB-C20EA14CCEF0}" srcOrd="0" destOrd="0" presId="urn:microsoft.com/office/officeart/2005/8/layout/hierarchy3"/>
    <dgm:cxn modelId="{6E8AA517-CD4B-3449-B437-4B9AFD847B96}" type="presParOf" srcId="{74722540-74BB-0643-84EB-C20EA14CCEF0}" destId="{367A7FB4-1923-654D-AA4A-FABC56F1C08F}" srcOrd="0" destOrd="0" presId="urn:microsoft.com/office/officeart/2005/8/layout/hierarchy3"/>
    <dgm:cxn modelId="{08D4223C-F601-4845-A2D7-4C4B4B3454D7}" type="presParOf" srcId="{367A7FB4-1923-654D-AA4A-FABC56F1C08F}" destId="{186709EF-DB80-584F-B66A-722012CFC6C3}" srcOrd="0" destOrd="0" presId="urn:microsoft.com/office/officeart/2005/8/layout/hierarchy3"/>
    <dgm:cxn modelId="{382AC05E-0FAE-3841-89D7-239F6895EAA8}" type="presParOf" srcId="{367A7FB4-1923-654D-AA4A-FABC56F1C08F}" destId="{BA9B821E-C55F-994D-985D-CDC41410C0A7}" srcOrd="1" destOrd="0" presId="urn:microsoft.com/office/officeart/2005/8/layout/hierarchy3"/>
    <dgm:cxn modelId="{86BC9E70-A6D6-8C4D-90AF-7DDA3D9EB5CF}" type="presParOf" srcId="{74722540-74BB-0643-84EB-C20EA14CCEF0}" destId="{379CAE1E-1BEA-8E49-9F39-64D366A8B2A3}" srcOrd="1" destOrd="0" presId="urn:microsoft.com/office/officeart/2005/8/layout/hierarchy3"/>
    <dgm:cxn modelId="{73FEA20F-F4E6-E145-AD58-9E92FC8840CF}" type="presParOf" srcId="{379CAE1E-1BEA-8E49-9F39-64D366A8B2A3}" destId="{C9997F92-4A6E-7240-9478-DD84F61A7ACA}" srcOrd="0" destOrd="0" presId="urn:microsoft.com/office/officeart/2005/8/layout/hierarchy3"/>
    <dgm:cxn modelId="{06C61B74-C2CD-7149-846C-282916734F38}" type="presParOf" srcId="{379CAE1E-1BEA-8E49-9F39-64D366A8B2A3}" destId="{FA580BA2-61B3-CB49-A578-9F652B09FB9A}" srcOrd="1" destOrd="0" presId="urn:microsoft.com/office/officeart/2005/8/layout/hierarchy3"/>
    <dgm:cxn modelId="{05505223-C34F-B243-9DCF-6889F225E0EC}" type="presParOf" srcId="{EE5BDA8F-4B26-EC46-8945-2EA0A18DC991}" destId="{ECFA01C9-B49D-5B41-B759-45421D2EC8CF}" srcOrd="1" destOrd="0" presId="urn:microsoft.com/office/officeart/2005/8/layout/hierarchy3"/>
    <dgm:cxn modelId="{5085570D-24F3-4D42-B1DB-4F805FBC8D75}" type="presParOf" srcId="{ECFA01C9-B49D-5B41-B759-45421D2EC8CF}" destId="{429377F6-EFFA-034A-A662-27E85616C5E5}" srcOrd="0" destOrd="0" presId="urn:microsoft.com/office/officeart/2005/8/layout/hierarchy3"/>
    <dgm:cxn modelId="{F28957BF-82FC-8745-9E03-EE54D2721593}" type="presParOf" srcId="{429377F6-EFFA-034A-A662-27E85616C5E5}" destId="{A1BF002C-7F1F-6444-A951-A5C328FCD887}" srcOrd="0" destOrd="0" presId="urn:microsoft.com/office/officeart/2005/8/layout/hierarchy3"/>
    <dgm:cxn modelId="{EBA30D85-C812-3549-9E59-EA54DBFE658F}" type="presParOf" srcId="{429377F6-EFFA-034A-A662-27E85616C5E5}" destId="{5AB21946-F5F4-B446-9987-4E861B2F6B97}" srcOrd="1" destOrd="0" presId="urn:microsoft.com/office/officeart/2005/8/layout/hierarchy3"/>
    <dgm:cxn modelId="{39B7A349-7A42-6F4B-86AC-567771B92E03}" type="presParOf" srcId="{ECFA01C9-B49D-5B41-B759-45421D2EC8CF}" destId="{ED7A6182-FBBF-1B4F-B966-D82CDF23A49F}" srcOrd="1" destOrd="0" presId="urn:microsoft.com/office/officeart/2005/8/layout/hierarchy3"/>
    <dgm:cxn modelId="{F0E3ECDB-2B2E-AC4A-BCB2-DD424681D55B}" type="presParOf" srcId="{ED7A6182-FBBF-1B4F-B966-D82CDF23A49F}" destId="{2CA96AA9-2C1B-6247-A2E1-B8F2A8B3676F}" srcOrd="0" destOrd="0" presId="urn:microsoft.com/office/officeart/2005/8/layout/hierarchy3"/>
    <dgm:cxn modelId="{C80C9F8B-0A59-7442-857C-FD05958E3D36}" type="presParOf" srcId="{ED7A6182-FBBF-1B4F-B966-D82CDF23A49F}" destId="{CCF8466F-35E5-284A-BA46-81ED7E875C29}"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E0ACC8C-BC03-2F46-A4A2-3C3B9DFCB221}" type="doc">
      <dgm:prSet loTypeId="urn:microsoft.com/office/officeart/2005/8/layout/arrow5" loCatId="" qsTypeId="urn:microsoft.com/office/officeart/2005/8/quickstyle/simple4" qsCatId="simple" csTypeId="urn:microsoft.com/office/officeart/2005/8/colors/accent1_2" csCatId="accent1" phldr="1"/>
      <dgm:spPr/>
      <dgm:t>
        <a:bodyPr/>
        <a:lstStyle/>
        <a:p>
          <a:endParaRPr lang="it-IT"/>
        </a:p>
      </dgm:t>
    </dgm:pt>
    <dgm:pt modelId="{F019FA5B-C230-5F42-BC1B-D17C033692B8}">
      <dgm:prSet phldrT="[Testo]"/>
      <dgm:spPr/>
      <dgm:t>
        <a:bodyPr/>
        <a:lstStyle/>
        <a:p>
          <a:r>
            <a:rPr lang="it-IT" dirty="0" smtClean="0"/>
            <a:t>DIRITTO</a:t>
          </a:r>
          <a:endParaRPr lang="it-IT" dirty="0"/>
        </a:p>
      </dgm:t>
    </dgm:pt>
    <dgm:pt modelId="{04128C43-FE11-2340-A12C-A414BFD2ED09}" type="parTrans" cxnId="{EE3A2F67-1E6B-4849-91DF-D3BF4CAE16BE}">
      <dgm:prSet/>
      <dgm:spPr/>
      <dgm:t>
        <a:bodyPr/>
        <a:lstStyle/>
        <a:p>
          <a:endParaRPr lang="it-IT"/>
        </a:p>
      </dgm:t>
    </dgm:pt>
    <dgm:pt modelId="{5125354D-45C0-A543-8A91-723AE1D09317}" type="sibTrans" cxnId="{EE3A2F67-1E6B-4849-91DF-D3BF4CAE16BE}">
      <dgm:prSet/>
      <dgm:spPr/>
      <dgm:t>
        <a:bodyPr/>
        <a:lstStyle/>
        <a:p>
          <a:endParaRPr lang="it-IT"/>
        </a:p>
      </dgm:t>
    </dgm:pt>
    <dgm:pt modelId="{2697FA61-974A-CA43-930E-D22293B1FAFB}">
      <dgm:prSet phldrT="[Testo]">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it-IT" dirty="0" smtClean="0"/>
            <a:t>POLITICA</a:t>
          </a:r>
          <a:endParaRPr lang="it-IT" dirty="0"/>
        </a:p>
      </dgm:t>
    </dgm:pt>
    <dgm:pt modelId="{4029196C-371C-2A4B-80BA-6FDD1F98BBEA}" type="parTrans" cxnId="{FA34D316-789B-B54C-A15C-9A7FC78503B4}">
      <dgm:prSet/>
      <dgm:spPr/>
      <dgm:t>
        <a:bodyPr/>
        <a:lstStyle/>
        <a:p>
          <a:endParaRPr lang="it-IT"/>
        </a:p>
      </dgm:t>
    </dgm:pt>
    <dgm:pt modelId="{289F829B-063E-BA42-A173-8512FB933755}" type="sibTrans" cxnId="{FA34D316-789B-B54C-A15C-9A7FC78503B4}">
      <dgm:prSet/>
      <dgm:spPr/>
      <dgm:t>
        <a:bodyPr/>
        <a:lstStyle/>
        <a:p>
          <a:endParaRPr lang="it-IT"/>
        </a:p>
      </dgm:t>
    </dgm:pt>
    <dgm:pt modelId="{4DD2EB1D-84F5-6742-9DF7-B3BFAD934582}" type="pres">
      <dgm:prSet presAssocID="{5E0ACC8C-BC03-2F46-A4A2-3C3B9DFCB221}" presName="diagram" presStyleCnt="0">
        <dgm:presLayoutVars>
          <dgm:dir/>
          <dgm:resizeHandles val="exact"/>
        </dgm:presLayoutVars>
      </dgm:prSet>
      <dgm:spPr/>
      <dgm:t>
        <a:bodyPr/>
        <a:lstStyle/>
        <a:p>
          <a:endParaRPr lang="it-IT"/>
        </a:p>
      </dgm:t>
    </dgm:pt>
    <dgm:pt modelId="{09F7226E-CBF9-F24F-9DC2-B74B5922C7F7}" type="pres">
      <dgm:prSet presAssocID="{F019FA5B-C230-5F42-BC1B-D17C033692B8}" presName="arrow" presStyleLbl="node1" presStyleIdx="0" presStyleCnt="2">
        <dgm:presLayoutVars>
          <dgm:bulletEnabled val="1"/>
        </dgm:presLayoutVars>
      </dgm:prSet>
      <dgm:spPr/>
      <dgm:t>
        <a:bodyPr/>
        <a:lstStyle/>
        <a:p>
          <a:endParaRPr lang="it-IT"/>
        </a:p>
      </dgm:t>
    </dgm:pt>
    <dgm:pt modelId="{4222F372-7618-994C-B281-1A423DCFDE65}" type="pres">
      <dgm:prSet presAssocID="{2697FA61-974A-CA43-930E-D22293B1FAFB}" presName="arrow" presStyleLbl="node1" presStyleIdx="1" presStyleCnt="2">
        <dgm:presLayoutVars>
          <dgm:bulletEnabled val="1"/>
        </dgm:presLayoutVars>
      </dgm:prSet>
      <dgm:spPr/>
      <dgm:t>
        <a:bodyPr/>
        <a:lstStyle/>
        <a:p>
          <a:endParaRPr lang="it-IT"/>
        </a:p>
      </dgm:t>
    </dgm:pt>
  </dgm:ptLst>
  <dgm:cxnLst>
    <dgm:cxn modelId="{C8D0F378-C845-2D40-B099-F4C3C9EDB38C}" type="presOf" srcId="{5E0ACC8C-BC03-2F46-A4A2-3C3B9DFCB221}" destId="{4DD2EB1D-84F5-6742-9DF7-B3BFAD934582}" srcOrd="0" destOrd="0" presId="urn:microsoft.com/office/officeart/2005/8/layout/arrow5"/>
    <dgm:cxn modelId="{EE3A2F67-1E6B-4849-91DF-D3BF4CAE16BE}" srcId="{5E0ACC8C-BC03-2F46-A4A2-3C3B9DFCB221}" destId="{F019FA5B-C230-5F42-BC1B-D17C033692B8}" srcOrd="0" destOrd="0" parTransId="{04128C43-FE11-2340-A12C-A414BFD2ED09}" sibTransId="{5125354D-45C0-A543-8A91-723AE1D09317}"/>
    <dgm:cxn modelId="{0F5DD4FE-6890-984F-B561-F650E16B615A}" type="presOf" srcId="{F019FA5B-C230-5F42-BC1B-D17C033692B8}" destId="{09F7226E-CBF9-F24F-9DC2-B74B5922C7F7}" srcOrd="0" destOrd="0" presId="urn:microsoft.com/office/officeart/2005/8/layout/arrow5"/>
    <dgm:cxn modelId="{FA34D316-789B-B54C-A15C-9A7FC78503B4}" srcId="{5E0ACC8C-BC03-2F46-A4A2-3C3B9DFCB221}" destId="{2697FA61-974A-CA43-930E-D22293B1FAFB}" srcOrd="1" destOrd="0" parTransId="{4029196C-371C-2A4B-80BA-6FDD1F98BBEA}" sibTransId="{289F829B-063E-BA42-A173-8512FB933755}"/>
    <dgm:cxn modelId="{9FC506A1-C010-1843-98E5-9BD0F7052DB0}" type="presOf" srcId="{2697FA61-974A-CA43-930E-D22293B1FAFB}" destId="{4222F372-7618-994C-B281-1A423DCFDE65}" srcOrd="0" destOrd="0" presId="urn:microsoft.com/office/officeart/2005/8/layout/arrow5"/>
    <dgm:cxn modelId="{5396C154-E2AE-7742-A41D-B0040181F1EF}" type="presParOf" srcId="{4DD2EB1D-84F5-6742-9DF7-B3BFAD934582}" destId="{09F7226E-CBF9-F24F-9DC2-B74B5922C7F7}" srcOrd="0" destOrd="0" presId="urn:microsoft.com/office/officeart/2005/8/layout/arrow5"/>
    <dgm:cxn modelId="{99EF5D26-E48F-8347-BC96-6709C9848F44}" type="presParOf" srcId="{4DD2EB1D-84F5-6742-9DF7-B3BFAD934582}" destId="{4222F372-7618-994C-B281-1A423DCFDE6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B5DF8C-1667-3A43-8490-F0D4E3D9ADE8}" type="doc">
      <dgm:prSet loTypeId="urn:microsoft.com/office/officeart/2005/8/layout/arrow1" loCatId="" qsTypeId="urn:microsoft.com/office/officeart/2005/8/quickstyle/3D3" qsCatId="3D" csTypeId="urn:microsoft.com/office/officeart/2005/8/colors/colorful4" csCatId="colorful" phldr="1"/>
      <dgm:spPr/>
      <dgm:t>
        <a:bodyPr/>
        <a:lstStyle/>
        <a:p>
          <a:endParaRPr lang="it-IT"/>
        </a:p>
      </dgm:t>
    </dgm:pt>
    <dgm:pt modelId="{E944A52A-A176-A945-8D50-7EB484E9F243}">
      <dgm:prSet phldrT="[Testo]"/>
      <dgm:spPr/>
      <dgm:t>
        <a:bodyPr/>
        <a:lstStyle/>
        <a:p>
          <a:r>
            <a:rPr lang="it-IT" dirty="0" smtClean="0"/>
            <a:t>INTERPRETAZIONE VALIDA</a:t>
          </a:r>
          <a:endParaRPr lang="it-IT" dirty="0"/>
        </a:p>
      </dgm:t>
    </dgm:pt>
    <dgm:pt modelId="{B1FFBBDB-C6AD-8E42-92F8-16F653DF69B7}" type="parTrans" cxnId="{C114D9F7-32DB-4E42-A4D7-C98C5797AF92}">
      <dgm:prSet/>
      <dgm:spPr/>
      <dgm:t>
        <a:bodyPr/>
        <a:lstStyle/>
        <a:p>
          <a:endParaRPr lang="it-IT"/>
        </a:p>
      </dgm:t>
    </dgm:pt>
    <dgm:pt modelId="{B5178491-C23B-114D-8563-9A01393190B9}" type="sibTrans" cxnId="{C114D9F7-32DB-4E42-A4D7-C98C5797AF92}">
      <dgm:prSet/>
      <dgm:spPr/>
      <dgm:t>
        <a:bodyPr/>
        <a:lstStyle/>
        <a:p>
          <a:endParaRPr lang="it-IT"/>
        </a:p>
      </dgm:t>
    </dgm:pt>
    <dgm:pt modelId="{82D6FE42-08E9-5843-A1C1-45A4768B4B30}">
      <dgm:prSet phldrT="[Testo]"/>
      <dgm:spPr/>
      <dgm:t>
        <a:bodyPr/>
        <a:lstStyle/>
        <a:p>
          <a:r>
            <a:rPr lang="it-IT" dirty="0" smtClean="0"/>
            <a:t>ATTO LEGITTIMO</a:t>
          </a:r>
          <a:endParaRPr lang="it-IT" dirty="0"/>
        </a:p>
      </dgm:t>
    </dgm:pt>
    <dgm:pt modelId="{07F707F0-5D81-9F40-B71E-00E7BCB348B1}" type="parTrans" cxnId="{F6F92753-8EB8-614D-AD6D-78FD4FC57E3B}">
      <dgm:prSet/>
      <dgm:spPr/>
      <dgm:t>
        <a:bodyPr/>
        <a:lstStyle/>
        <a:p>
          <a:endParaRPr lang="it-IT"/>
        </a:p>
      </dgm:t>
    </dgm:pt>
    <dgm:pt modelId="{463B59E6-A970-0E40-9179-05F910CA228B}" type="sibTrans" cxnId="{F6F92753-8EB8-614D-AD6D-78FD4FC57E3B}">
      <dgm:prSet/>
      <dgm:spPr/>
      <dgm:t>
        <a:bodyPr/>
        <a:lstStyle/>
        <a:p>
          <a:endParaRPr lang="it-IT"/>
        </a:p>
      </dgm:t>
    </dgm:pt>
    <dgm:pt modelId="{723582FF-2C82-944D-B938-381682D901B4}" type="pres">
      <dgm:prSet presAssocID="{57B5DF8C-1667-3A43-8490-F0D4E3D9ADE8}" presName="cycle" presStyleCnt="0">
        <dgm:presLayoutVars>
          <dgm:dir/>
          <dgm:resizeHandles val="exact"/>
        </dgm:presLayoutVars>
      </dgm:prSet>
      <dgm:spPr/>
      <dgm:t>
        <a:bodyPr/>
        <a:lstStyle/>
        <a:p>
          <a:endParaRPr lang="it-IT"/>
        </a:p>
      </dgm:t>
    </dgm:pt>
    <dgm:pt modelId="{60B90438-EF1D-5842-B49D-A73EEE48A4CE}" type="pres">
      <dgm:prSet presAssocID="{E944A52A-A176-A945-8D50-7EB484E9F243}" presName="arrow" presStyleLbl="node1" presStyleIdx="0" presStyleCnt="2">
        <dgm:presLayoutVars>
          <dgm:bulletEnabled val="1"/>
        </dgm:presLayoutVars>
      </dgm:prSet>
      <dgm:spPr/>
      <dgm:t>
        <a:bodyPr/>
        <a:lstStyle/>
        <a:p>
          <a:endParaRPr lang="it-IT"/>
        </a:p>
      </dgm:t>
    </dgm:pt>
    <dgm:pt modelId="{8E87163D-3032-1946-9942-6BA0599FD6CD}" type="pres">
      <dgm:prSet presAssocID="{82D6FE42-08E9-5843-A1C1-45A4768B4B30}" presName="arrow" presStyleLbl="node1" presStyleIdx="1" presStyleCnt="2">
        <dgm:presLayoutVars>
          <dgm:bulletEnabled val="1"/>
        </dgm:presLayoutVars>
      </dgm:prSet>
      <dgm:spPr/>
      <dgm:t>
        <a:bodyPr/>
        <a:lstStyle/>
        <a:p>
          <a:endParaRPr lang="it-IT"/>
        </a:p>
      </dgm:t>
    </dgm:pt>
  </dgm:ptLst>
  <dgm:cxnLst>
    <dgm:cxn modelId="{9204598D-9F9C-C841-BFA0-7A63DEF50BBD}" type="presOf" srcId="{82D6FE42-08E9-5843-A1C1-45A4768B4B30}" destId="{8E87163D-3032-1946-9942-6BA0599FD6CD}" srcOrd="0" destOrd="0" presId="urn:microsoft.com/office/officeart/2005/8/layout/arrow1"/>
    <dgm:cxn modelId="{2DA308DD-060B-724B-A773-4C6597BC5F6C}" type="presOf" srcId="{E944A52A-A176-A945-8D50-7EB484E9F243}" destId="{60B90438-EF1D-5842-B49D-A73EEE48A4CE}" srcOrd="0" destOrd="0" presId="urn:microsoft.com/office/officeart/2005/8/layout/arrow1"/>
    <dgm:cxn modelId="{C43C2673-499B-1B48-B85E-E04FCCB86052}" type="presOf" srcId="{57B5DF8C-1667-3A43-8490-F0D4E3D9ADE8}" destId="{723582FF-2C82-944D-B938-381682D901B4}" srcOrd="0" destOrd="0" presId="urn:microsoft.com/office/officeart/2005/8/layout/arrow1"/>
    <dgm:cxn modelId="{F6F92753-8EB8-614D-AD6D-78FD4FC57E3B}" srcId="{57B5DF8C-1667-3A43-8490-F0D4E3D9ADE8}" destId="{82D6FE42-08E9-5843-A1C1-45A4768B4B30}" srcOrd="1" destOrd="0" parTransId="{07F707F0-5D81-9F40-B71E-00E7BCB348B1}" sibTransId="{463B59E6-A970-0E40-9179-05F910CA228B}"/>
    <dgm:cxn modelId="{C114D9F7-32DB-4E42-A4D7-C98C5797AF92}" srcId="{57B5DF8C-1667-3A43-8490-F0D4E3D9ADE8}" destId="{E944A52A-A176-A945-8D50-7EB484E9F243}" srcOrd="0" destOrd="0" parTransId="{B1FFBBDB-C6AD-8E42-92F8-16F653DF69B7}" sibTransId="{B5178491-C23B-114D-8563-9A01393190B9}"/>
    <dgm:cxn modelId="{29879319-A38C-594F-8525-2E4E0F8F4029}" type="presParOf" srcId="{723582FF-2C82-944D-B938-381682D901B4}" destId="{60B90438-EF1D-5842-B49D-A73EEE48A4CE}" srcOrd="0" destOrd="0" presId="urn:microsoft.com/office/officeart/2005/8/layout/arrow1"/>
    <dgm:cxn modelId="{B38CEBDD-2C0C-9B44-8198-30C503F2D414}" type="presParOf" srcId="{723582FF-2C82-944D-B938-381682D901B4}" destId="{8E87163D-3032-1946-9942-6BA0599FD6CD}"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B5DF8C-1667-3A43-8490-F0D4E3D9ADE8}" type="doc">
      <dgm:prSet loTypeId="urn:microsoft.com/office/officeart/2005/8/layout/arrow5" loCatId="" qsTypeId="urn:microsoft.com/office/officeart/2005/8/quickstyle/3D3" qsCatId="3D" csTypeId="urn:microsoft.com/office/officeart/2005/8/colors/colorful4" csCatId="colorful" phldr="1"/>
      <dgm:spPr/>
      <dgm:t>
        <a:bodyPr/>
        <a:lstStyle/>
        <a:p>
          <a:endParaRPr lang="it-IT"/>
        </a:p>
      </dgm:t>
    </dgm:pt>
    <dgm:pt modelId="{E944A52A-A176-A945-8D50-7EB484E9F243}">
      <dgm:prSet phldrT="[Testo]"/>
      <dgm:spPr/>
      <dgm:t>
        <a:bodyPr/>
        <a:lstStyle/>
        <a:p>
          <a:r>
            <a:rPr lang="it-IT" dirty="0" smtClean="0"/>
            <a:t>INTERPRETAZIONE VALIDA</a:t>
          </a:r>
          <a:endParaRPr lang="it-IT" dirty="0"/>
        </a:p>
      </dgm:t>
    </dgm:pt>
    <dgm:pt modelId="{B1FFBBDB-C6AD-8E42-92F8-16F653DF69B7}" type="parTrans" cxnId="{C114D9F7-32DB-4E42-A4D7-C98C5797AF92}">
      <dgm:prSet/>
      <dgm:spPr/>
      <dgm:t>
        <a:bodyPr/>
        <a:lstStyle/>
        <a:p>
          <a:endParaRPr lang="it-IT"/>
        </a:p>
      </dgm:t>
    </dgm:pt>
    <dgm:pt modelId="{B5178491-C23B-114D-8563-9A01393190B9}" type="sibTrans" cxnId="{C114D9F7-32DB-4E42-A4D7-C98C5797AF92}">
      <dgm:prSet/>
      <dgm:spPr/>
      <dgm:t>
        <a:bodyPr/>
        <a:lstStyle/>
        <a:p>
          <a:endParaRPr lang="it-IT"/>
        </a:p>
      </dgm:t>
    </dgm:pt>
    <dgm:pt modelId="{82D6FE42-08E9-5843-A1C1-45A4768B4B30}">
      <dgm:prSet phldrT="[Testo]"/>
      <dgm:spPr/>
      <dgm:t>
        <a:bodyPr/>
        <a:lstStyle/>
        <a:p>
          <a:r>
            <a:rPr lang="it-IT" dirty="0" smtClean="0"/>
            <a:t>ATTO LEGITTIMO</a:t>
          </a:r>
          <a:endParaRPr lang="it-IT" dirty="0"/>
        </a:p>
      </dgm:t>
    </dgm:pt>
    <dgm:pt modelId="{07F707F0-5D81-9F40-B71E-00E7BCB348B1}" type="parTrans" cxnId="{F6F92753-8EB8-614D-AD6D-78FD4FC57E3B}">
      <dgm:prSet/>
      <dgm:spPr/>
      <dgm:t>
        <a:bodyPr/>
        <a:lstStyle/>
        <a:p>
          <a:endParaRPr lang="it-IT"/>
        </a:p>
      </dgm:t>
    </dgm:pt>
    <dgm:pt modelId="{463B59E6-A970-0E40-9179-05F910CA228B}" type="sibTrans" cxnId="{F6F92753-8EB8-614D-AD6D-78FD4FC57E3B}">
      <dgm:prSet/>
      <dgm:spPr/>
      <dgm:t>
        <a:bodyPr/>
        <a:lstStyle/>
        <a:p>
          <a:endParaRPr lang="it-IT"/>
        </a:p>
      </dgm:t>
    </dgm:pt>
    <dgm:pt modelId="{690EA4E1-52F8-564F-BB86-8761454E7F62}" type="pres">
      <dgm:prSet presAssocID="{57B5DF8C-1667-3A43-8490-F0D4E3D9ADE8}" presName="diagram" presStyleCnt="0">
        <dgm:presLayoutVars>
          <dgm:dir/>
          <dgm:resizeHandles val="exact"/>
        </dgm:presLayoutVars>
      </dgm:prSet>
      <dgm:spPr/>
      <dgm:t>
        <a:bodyPr/>
        <a:lstStyle/>
        <a:p>
          <a:endParaRPr lang="it-IT"/>
        </a:p>
      </dgm:t>
    </dgm:pt>
    <dgm:pt modelId="{19BC5573-9F81-3548-A562-9AC9DAD72A96}" type="pres">
      <dgm:prSet presAssocID="{E944A52A-A176-A945-8D50-7EB484E9F243}" presName="arrow" presStyleLbl="node1" presStyleIdx="0" presStyleCnt="2">
        <dgm:presLayoutVars>
          <dgm:bulletEnabled val="1"/>
        </dgm:presLayoutVars>
      </dgm:prSet>
      <dgm:spPr/>
      <dgm:t>
        <a:bodyPr/>
        <a:lstStyle/>
        <a:p>
          <a:endParaRPr lang="it-IT"/>
        </a:p>
      </dgm:t>
    </dgm:pt>
    <dgm:pt modelId="{5399B332-4373-2341-9DDF-8E92FC5B23FE}" type="pres">
      <dgm:prSet presAssocID="{82D6FE42-08E9-5843-A1C1-45A4768B4B30}" presName="arrow" presStyleLbl="node1" presStyleIdx="1" presStyleCnt="2">
        <dgm:presLayoutVars>
          <dgm:bulletEnabled val="1"/>
        </dgm:presLayoutVars>
      </dgm:prSet>
      <dgm:spPr/>
      <dgm:t>
        <a:bodyPr/>
        <a:lstStyle/>
        <a:p>
          <a:endParaRPr lang="it-IT"/>
        </a:p>
      </dgm:t>
    </dgm:pt>
  </dgm:ptLst>
  <dgm:cxnLst>
    <dgm:cxn modelId="{3D7FFE76-CB81-CC45-9067-C8D7377AC57D}" type="presOf" srcId="{57B5DF8C-1667-3A43-8490-F0D4E3D9ADE8}" destId="{690EA4E1-52F8-564F-BB86-8761454E7F62}" srcOrd="0" destOrd="0" presId="urn:microsoft.com/office/officeart/2005/8/layout/arrow5"/>
    <dgm:cxn modelId="{CA0A762B-C6A3-9042-AD9A-31F33E3276C2}" type="presOf" srcId="{82D6FE42-08E9-5843-A1C1-45A4768B4B30}" destId="{5399B332-4373-2341-9DDF-8E92FC5B23FE}" srcOrd="0" destOrd="0" presId="urn:microsoft.com/office/officeart/2005/8/layout/arrow5"/>
    <dgm:cxn modelId="{F6F92753-8EB8-614D-AD6D-78FD4FC57E3B}" srcId="{57B5DF8C-1667-3A43-8490-F0D4E3D9ADE8}" destId="{82D6FE42-08E9-5843-A1C1-45A4768B4B30}" srcOrd="1" destOrd="0" parTransId="{07F707F0-5D81-9F40-B71E-00E7BCB348B1}" sibTransId="{463B59E6-A970-0E40-9179-05F910CA228B}"/>
    <dgm:cxn modelId="{C114D9F7-32DB-4E42-A4D7-C98C5797AF92}" srcId="{57B5DF8C-1667-3A43-8490-F0D4E3D9ADE8}" destId="{E944A52A-A176-A945-8D50-7EB484E9F243}" srcOrd="0" destOrd="0" parTransId="{B1FFBBDB-C6AD-8E42-92F8-16F653DF69B7}" sibTransId="{B5178491-C23B-114D-8563-9A01393190B9}"/>
    <dgm:cxn modelId="{D4EA8263-85BE-E94E-93DB-A8B0EC51C999}" type="presOf" srcId="{E944A52A-A176-A945-8D50-7EB484E9F243}" destId="{19BC5573-9F81-3548-A562-9AC9DAD72A96}" srcOrd="0" destOrd="0" presId="urn:microsoft.com/office/officeart/2005/8/layout/arrow5"/>
    <dgm:cxn modelId="{A8FF2342-C8D0-5A40-89E3-05B7D1F5C04A}" type="presParOf" srcId="{690EA4E1-52F8-564F-BB86-8761454E7F62}" destId="{19BC5573-9F81-3548-A562-9AC9DAD72A96}" srcOrd="0" destOrd="0" presId="urn:microsoft.com/office/officeart/2005/8/layout/arrow5"/>
    <dgm:cxn modelId="{C4FBCFFE-35C0-F040-ACF7-7289337BC433}" type="presParOf" srcId="{690EA4E1-52F8-564F-BB86-8761454E7F62}" destId="{5399B332-4373-2341-9DDF-8E92FC5B23FE}"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1B27167-0C01-624C-8590-AE35E5CD0148}" type="doc">
      <dgm:prSet loTypeId="urn:microsoft.com/office/officeart/2005/8/layout/radial4" loCatId="" qsTypeId="urn:microsoft.com/office/officeart/2005/8/quickstyle/3D4" qsCatId="3D" csTypeId="urn:microsoft.com/office/officeart/2005/8/colors/colorful3" csCatId="colorful" phldr="1"/>
      <dgm:spPr/>
      <dgm:t>
        <a:bodyPr/>
        <a:lstStyle/>
        <a:p>
          <a:endParaRPr lang="it-IT"/>
        </a:p>
      </dgm:t>
    </dgm:pt>
    <dgm:pt modelId="{ECD34B7B-109E-CD43-AF9B-9AF4054780FA}">
      <dgm:prSet phldrT="[Testo]"/>
      <dgm:spPr/>
      <dgm:t>
        <a:bodyPr/>
        <a:lstStyle/>
        <a:p>
          <a:r>
            <a:rPr lang="it-IT" dirty="0" smtClean="0"/>
            <a:t>MODIFICA</a:t>
          </a:r>
          <a:endParaRPr lang="it-IT" dirty="0"/>
        </a:p>
      </dgm:t>
    </dgm:pt>
    <dgm:pt modelId="{886A1E1C-6783-2E48-8838-00DDD3576420}" type="parTrans" cxnId="{E01E2BC7-D38D-DD43-AC2C-DD186722E8BA}">
      <dgm:prSet/>
      <dgm:spPr/>
      <dgm:t>
        <a:bodyPr/>
        <a:lstStyle/>
        <a:p>
          <a:endParaRPr lang="it-IT"/>
        </a:p>
      </dgm:t>
    </dgm:pt>
    <dgm:pt modelId="{80A32923-300D-0B46-B7BF-5C9FBFD329D7}" type="sibTrans" cxnId="{E01E2BC7-D38D-DD43-AC2C-DD186722E8BA}">
      <dgm:prSet/>
      <dgm:spPr/>
      <dgm:t>
        <a:bodyPr/>
        <a:lstStyle/>
        <a:p>
          <a:endParaRPr lang="it-IT"/>
        </a:p>
      </dgm:t>
    </dgm:pt>
    <dgm:pt modelId="{96561F55-D1DA-DA41-8A74-0BBD2CCFA882}">
      <dgm:prSet phldrT="[Testo]"/>
      <dgm:spPr/>
      <dgm:t>
        <a:bodyPr/>
        <a:lstStyle/>
        <a:p>
          <a:r>
            <a:rPr lang="it-IT" dirty="0" smtClean="0"/>
            <a:t>EMENDAMENTO</a:t>
          </a:r>
          <a:endParaRPr lang="it-IT" dirty="0"/>
        </a:p>
      </dgm:t>
    </dgm:pt>
    <dgm:pt modelId="{511BAB54-4C99-274E-AE4B-1440940FA49A}" type="parTrans" cxnId="{5D41B4A6-403E-954E-B0EC-92263B5EDBB8}">
      <dgm:prSet/>
      <dgm:spPr/>
      <dgm:t>
        <a:bodyPr/>
        <a:lstStyle/>
        <a:p>
          <a:endParaRPr lang="it-IT"/>
        </a:p>
      </dgm:t>
    </dgm:pt>
    <dgm:pt modelId="{8AB80DAB-7D74-AB49-B8D6-FCB64D4A5AF9}" type="sibTrans" cxnId="{5D41B4A6-403E-954E-B0EC-92263B5EDBB8}">
      <dgm:prSet/>
      <dgm:spPr/>
      <dgm:t>
        <a:bodyPr/>
        <a:lstStyle/>
        <a:p>
          <a:endParaRPr lang="it-IT"/>
        </a:p>
      </dgm:t>
    </dgm:pt>
    <dgm:pt modelId="{5D1E80FB-47D0-9A4B-93DC-3098CBF62E87}">
      <dgm:prSet phldrT="[Testo]"/>
      <dgm:spPr/>
      <dgm:t>
        <a:bodyPr/>
        <a:lstStyle/>
        <a:p>
          <a:r>
            <a:rPr lang="it-IT" dirty="0" smtClean="0"/>
            <a:t>REVISIONE</a:t>
          </a:r>
          <a:endParaRPr lang="it-IT" dirty="0"/>
        </a:p>
      </dgm:t>
    </dgm:pt>
    <dgm:pt modelId="{D5BA844C-EAE4-694D-82E3-676B50AAB9D7}" type="parTrans" cxnId="{E7222572-8B18-FC4C-9C81-C70DC30C0711}">
      <dgm:prSet/>
      <dgm:spPr/>
      <dgm:t>
        <a:bodyPr/>
        <a:lstStyle/>
        <a:p>
          <a:endParaRPr lang="it-IT"/>
        </a:p>
      </dgm:t>
    </dgm:pt>
    <dgm:pt modelId="{18E0EBBB-9DEF-1C47-9E22-9045E2DEB0EF}" type="sibTrans" cxnId="{E7222572-8B18-FC4C-9C81-C70DC30C0711}">
      <dgm:prSet/>
      <dgm:spPr/>
      <dgm:t>
        <a:bodyPr/>
        <a:lstStyle/>
        <a:p>
          <a:endParaRPr lang="it-IT"/>
        </a:p>
      </dgm:t>
    </dgm:pt>
    <dgm:pt modelId="{D3811344-E383-D747-A1C0-C3C3B8EC8B0E}" type="pres">
      <dgm:prSet presAssocID="{31B27167-0C01-624C-8590-AE35E5CD0148}" presName="cycle" presStyleCnt="0">
        <dgm:presLayoutVars>
          <dgm:chMax val="1"/>
          <dgm:dir/>
          <dgm:animLvl val="ctr"/>
          <dgm:resizeHandles val="exact"/>
        </dgm:presLayoutVars>
      </dgm:prSet>
      <dgm:spPr/>
      <dgm:t>
        <a:bodyPr/>
        <a:lstStyle/>
        <a:p>
          <a:endParaRPr lang="it-IT"/>
        </a:p>
      </dgm:t>
    </dgm:pt>
    <dgm:pt modelId="{02B67F87-2CE2-AC46-819A-137803778A3C}" type="pres">
      <dgm:prSet presAssocID="{ECD34B7B-109E-CD43-AF9B-9AF4054780FA}" presName="centerShape" presStyleLbl="node0" presStyleIdx="0" presStyleCnt="1"/>
      <dgm:spPr/>
      <dgm:t>
        <a:bodyPr/>
        <a:lstStyle/>
        <a:p>
          <a:endParaRPr lang="it-IT"/>
        </a:p>
      </dgm:t>
    </dgm:pt>
    <dgm:pt modelId="{2E31E4A0-04FB-7348-B223-AB9488C39D6D}" type="pres">
      <dgm:prSet presAssocID="{511BAB54-4C99-274E-AE4B-1440940FA49A}" presName="parTrans" presStyleLbl="bgSibTrans2D1" presStyleIdx="0" presStyleCnt="2"/>
      <dgm:spPr/>
      <dgm:t>
        <a:bodyPr/>
        <a:lstStyle/>
        <a:p>
          <a:endParaRPr lang="it-IT"/>
        </a:p>
      </dgm:t>
    </dgm:pt>
    <dgm:pt modelId="{35995385-B0CF-E64E-978B-6999E7630F75}" type="pres">
      <dgm:prSet presAssocID="{96561F55-D1DA-DA41-8A74-0BBD2CCFA882}" presName="node" presStyleLbl="node1" presStyleIdx="0" presStyleCnt="2">
        <dgm:presLayoutVars>
          <dgm:bulletEnabled val="1"/>
        </dgm:presLayoutVars>
      </dgm:prSet>
      <dgm:spPr/>
      <dgm:t>
        <a:bodyPr/>
        <a:lstStyle/>
        <a:p>
          <a:endParaRPr lang="it-IT"/>
        </a:p>
      </dgm:t>
    </dgm:pt>
    <dgm:pt modelId="{5A3B6E75-C1B1-CD41-91D0-0D270406EBEE}" type="pres">
      <dgm:prSet presAssocID="{D5BA844C-EAE4-694D-82E3-676B50AAB9D7}" presName="parTrans" presStyleLbl="bgSibTrans2D1" presStyleIdx="1" presStyleCnt="2"/>
      <dgm:spPr/>
      <dgm:t>
        <a:bodyPr/>
        <a:lstStyle/>
        <a:p>
          <a:endParaRPr lang="it-IT"/>
        </a:p>
      </dgm:t>
    </dgm:pt>
    <dgm:pt modelId="{535641D1-D637-6A4E-B6FC-7AB2826FE865}" type="pres">
      <dgm:prSet presAssocID="{5D1E80FB-47D0-9A4B-93DC-3098CBF62E87}" presName="node" presStyleLbl="node1" presStyleIdx="1" presStyleCnt="2">
        <dgm:presLayoutVars>
          <dgm:bulletEnabled val="1"/>
        </dgm:presLayoutVars>
      </dgm:prSet>
      <dgm:spPr/>
      <dgm:t>
        <a:bodyPr/>
        <a:lstStyle/>
        <a:p>
          <a:endParaRPr lang="it-IT"/>
        </a:p>
      </dgm:t>
    </dgm:pt>
  </dgm:ptLst>
  <dgm:cxnLst>
    <dgm:cxn modelId="{04A03612-9116-0D45-9203-210F170E5E40}" type="presOf" srcId="{31B27167-0C01-624C-8590-AE35E5CD0148}" destId="{D3811344-E383-D747-A1C0-C3C3B8EC8B0E}" srcOrd="0" destOrd="0" presId="urn:microsoft.com/office/officeart/2005/8/layout/radial4"/>
    <dgm:cxn modelId="{E7222572-8B18-FC4C-9C81-C70DC30C0711}" srcId="{ECD34B7B-109E-CD43-AF9B-9AF4054780FA}" destId="{5D1E80FB-47D0-9A4B-93DC-3098CBF62E87}" srcOrd="1" destOrd="0" parTransId="{D5BA844C-EAE4-694D-82E3-676B50AAB9D7}" sibTransId="{18E0EBBB-9DEF-1C47-9E22-9045E2DEB0EF}"/>
    <dgm:cxn modelId="{4B6B9574-180B-A841-A503-8771A88EB47B}" type="presOf" srcId="{ECD34B7B-109E-CD43-AF9B-9AF4054780FA}" destId="{02B67F87-2CE2-AC46-819A-137803778A3C}" srcOrd="0" destOrd="0" presId="urn:microsoft.com/office/officeart/2005/8/layout/radial4"/>
    <dgm:cxn modelId="{2CDB82A1-48F8-FF4D-A703-B3E03F4C137F}" type="presOf" srcId="{96561F55-D1DA-DA41-8A74-0BBD2CCFA882}" destId="{35995385-B0CF-E64E-978B-6999E7630F75}" srcOrd="0" destOrd="0" presId="urn:microsoft.com/office/officeart/2005/8/layout/radial4"/>
    <dgm:cxn modelId="{ECCADB05-50C8-A243-9C5F-E57E46147886}" type="presOf" srcId="{511BAB54-4C99-274E-AE4B-1440940FA49A}" destId="{2E31E4A0-04FB-7348-B223-AB9488C39D6D}" srcOrd="0" destOrd="0" presId="urn:microsoft.com/office/officeart/2005/8/layout/radial4"/>
    <dgm:cxn modelId="{37D32F6B-4AE2-1548-8E4D-1B17CA68B1DB}" type="presOf" srcId="{D5BA844C-EAE4-694D-82E3-676B50AAB9D7}" destId="{5A3B6E75-C1B1-CD41-91D0-0D270406EBEE}" srcOrd="0" destOrd="0" presId="urn:microsoft.com/office/officeart/2005/8/layout/radial4"/>
    <dgm:cxn modelId="{0665EFC5-AD51-4545-8E58-FCF4B4A37228}" type="presOf" srcId="{5D1E80FB-47D0-9A4B-93DC-3098CBF62E87}" destId="{535641D1-D637-6A4E-B6FC-7AB2826FE865}" srcOrd="0" destOrd="0" presId="urn:microsoft.com/office/officeart/2005/8/layout/radial4"/>
    <dgm:cxn modelId="{E01E2BC7-D38D-DD43-AC2C-DD186722E8BA}" srcId="{31B27167-0C01-624C-8590-AE35E5CD0148}" destId="{ECD34B7B-109E-CD43-AF9B-9AF4054780FA}" srcOrd="0" destOrd="0" parTransId="{886A1E1C-6783-2E48-8838-00DDD3576420}" sibTransId="{80A32923-300D-0B46-B7BF-5C9FBFD329D7}"/>
    <dgm:cxn modelId="{5D41B4A6-403E-954E-B0EC-92263B5EDBB8}" srcId="{ECD34B7B-109E-CD43-AF9B-9AF4054780FA}" destId="{96561F55-D1DA-DA41-8A74-0BBD2CCFA882}" srcOrd="0" destOrd="0" parTransId="{511BAB54-4C99-274E-AE4B-1440940FA49A}" sibTransId="{8AB80DAB-7D74-AB49-B8D6-FCB64D4A5AF9}"/>
    <dgm:cxn modelId="{DBA6D4D0-4083-A243-A923-A22774FC750C}" type="presParOf" srcId="{D3811344-E383-D747-A1C0-C3C3B8EC8B0E}" destId="{02B67F87-2CE2-AC46-819A-137803778A3C}" srcOrd="0" destOrd="0" presId="urn:microsoft.com/office/officeart/2005/8/layout/radial4"/>
    <dgm:cxn modelId="{DDCC18BC-FD76-9147-9FE7-90A9B3EC2425}" type="presParOf" srcId="{D3811344-E383-D747-A1C0-C3C3B8EC8B0E}" destId="{2E31E4A0-04FB-7348-B223-AB9488C39D6D}" srcOrd="1" destOrd="0" presId="urn:microsoft.com/office/officeart/2005/8/layout/radial4"/>
    <dgm:cxn modelId="{99CA6856-EFA5-154E-B5FF-51D0754C6F62}" type="presParOf" srcId="{D3811344-E383-D747-A1C0-C3C3B8EC8B0E}" destId="{35995385-B0CF-E64E-978B-6999E7630F75}" srcOrd="2" destOrd="0" presId="urn:microsoft.com/office/officeart/2005/8/layout/radial4"/>
    <dgm:cxn modelId="{7BD89286-F585-F843-9A4B-9A6C086B0E66}" type="presParOf" srcId="{D3811344-E383-D747-A1C0-C3C3B8EC8B0E}" destId="{5A3B6E75-C1B1-CD41-91D0-0D270406EBEE}" srcOrd="3" destOrd="0" presId="urn:microsoft.com/office/officeart/2005/8/layout/radial4"/>
    <dgm:cxn modelId="{E3C886FC-A66F-B546-A933-13DB5711301B}" type="presParOf" srcId="{D3811344-E383-D747-A1C0-C3C3B8EC8B0E}" destId="{535641D1-D637-6A4E-B6FC-7AB2826FE865}"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O.N.U.</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ORGANIZZAZIONI INTERNAZIONALI PERIFERICHE/ISTITUZIONI SPECIALIZZATE</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dgm:spPr/>
      <dgm:t>
        <a:bodyPr/>
        <a:lstStyle/>
        <a:p>
          <a:r>
            <a:rPr lang="it-IT" dirty="0" smtClean="0"/>
            <a:t>ALTRI ELEMENTI/ORGANI SUSSIDIARI</a:t>
          </a:r>
          <a:endParaRPr lang="it-IT" dirty="0"/>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1B397152-E985-F24E-A0CF-6C403B3A9BB8}">
      <dgm:prSet phldrT="[Testo]"/>
      <dgm:spPr/>
      <dgm:t>
        <a:bodyPr/>
        <a:lstStyle/>
        <a:p>
          <a:r>
            <a:rPr lang="it-IT" dirty="0" smtClean="0"/>
            <a:t>F.A.O.</a:t>
          </a:r>
          <a:endParaRPr lang="it-IT" dirty="0"/>
        </a:p>
      </dgm:t>
    </dgm:pt>
    <dgm:pt modelId="{05EA1C2B-9DDF-BA48-A992-957AE31FBBEA}" type="parTrans" cxnId="{780C4E30-6D51-2F44-ADC8-D87A20E36A9B}">
      <dgm:prSet/>
      <dgm:spPr/>
      <dgm:t>
        <a:bodyPr/>
        <a:lstStyle/>
        <a:p>
          <a:endParaRPr lang="it-IT"/>
        </a:p>
      </dgm:t>
    </dgm:pt>
    <dgm:pt modelId="{962CAECC-3063-9943-BAFC-B299D3519BB9}" type="sibTrans" cxnId="{780C4E30-6D51-2F44-ADC8-D87A20E36A9B}">
      <dgm:prSet/>
      <dgm:spPr/>
      <dgm:t>
        <a:bodyPr/>
        <a:lstStyle/>
        <a:p>
          <a:endParaRPr lang="it-IT"/>
        </a:p>
      </dgm:t>
    </dgm:pt>
    <dgm:pt modelId="{29328306-0809-304A-AB39-BB8ACE3CBAD1}">
      <dgm:prSet phldrT="[Testo]"/>
      <dgm:spPr/>
      <dgm:t>
        <a:bodyPr/>
        <a:lstStyle/>
        <a:p>
          <a:r>
            <a:rPr lang="it-IT" dirty="0" smtClean="0"/>
            <a:t>I.C.A.O.</a:t>
          </a:r>
          <a:endParaRPr lang="it-IT" dirty="0"/>
        </a:p>
      </dgm:t>
    </dgm:pt>
    <dgm:pt modelId="{25958835-BE99-2549-B52A-02D2DEF0C67F}" type="parTrans" cxnId="{694562E3-FDAD-5A41-BCA5-902F72F4F73A}">
      <dgm:prSet/>
      <dgm:spPr/>
      <dgm:t>
        <a:bodyPr/>
        <a:lstStyle/>
        <a:p>
          <a:endParaRPr lang="it-IT"/>
        </a:p>
      </dgm:t>
    </dgm:pt>
    <dgm:pt modelId="{5C94997A-F6CE-6444-A708-1AC513077AA0}" type="sibTrans" cxnId="{694562E3-FDAD-5A41-BCA5-902F72F4F73A}">
      <dgm:prSet/>
      <dgm:spPr/>
      <dgm:t>
        <a:bodyPr/>
        <a:lstStyle/>
        <a:p>
          <a:endParaRPr lang="it-IT"/>
        </a:p>
      </dgm:t>
    </dgm:pt>
    <dgm:pt modelId="{3604EF6A-3212-FA41-BE24-90D3BD9909DF}">
      <dgm:prSet phldrT="[Testo]"/>
      <dgm:spPr/>
      <dgm:t>
        <a:bodyPr/>
        <a:lstStyle/>
        <a:p>
          <a:r>
            <a:rPr lang="it-IT" dirty="0" smtClean="0"/>
            <a:t>UNESCO</a:t>
          </a:r>
          <a:endParaRPr lang="it-IT" dirty="0"/>
        </a:p>
      </dgm:t>
    </dgm:pt>
    <dgm:pt modelId="{2B38A6D6-568D-534B-9335-96E4F244E7CD}" type="parTrans" cxnId="{93FA4A8D-366D-BE45-8C8C-70CD8F117517}">
      <dgm:prSet/>
      <dgm:spPr/>
      <dgm:t>
        <a:bodyPr/>
        <a:lstStyle/>
        <a:p>
          <a:endParaRPr lang="it-IT"/>
        </a:p>
      </dgm:t>
    </dgm:pt>
    <dgm:pt modelId="{A67933E2-4256-D147-898E-E3A4AEAAC9D1}" type="sibTrans" cxnId="{93FA4A8D-366D-BE45-8C8C-70CD8F117517}">
      <dgm:prSet/>
      <dgm:spPr/>
      <dgm:t>
        <a:bodyPr/>
        <a:lstStyle/>
        <a:p>
          <a:endParaRPr lang="it-IT"/>
        </a:p>
      </dgm:t>
    </dgm:pt>
    <dgm:pt modelId="{0CA1DF28-4146-5D45-8F38-C58A1DADE05B}">
      <dgm:prSet phldrT="[Testo]"/>
      <dgm:spPr/>
      <dgm:t>
        <a:bodyPr/>
        <a:lstStyle/>
        <a:p>
          <a:r>
            <a:rPr lang="it-IT" dirty="0" smtClean="0"/>
            <a:t>ILO</a:t>
          </a:r>
          <a:endParaRPr lang="it-IT" dirty="0"/>
        </a:p>
      </dgm:t>
    </dgm:pt>
    <dgm:pt modelId="{2A85198F-23D9-3449-84AC-4661660D9B27}" type="parTrans" cxnId="{51C10606-E5DB-A64D-964D-AEDAB6C58504}">
      <dgm:prSet/>
      <dgm:spPr/>
      <dgm:t>
        <a:bodyPr/>
        <a:lstStyle/>
        <a:p>
          <a:endParaRPr lang="it-IT"/>
        </a:p>
      </dgm:t>
    </dgm:pt>
    <dgm:pt modelId="{D6D8CEC8-AD05-3E44-8BBE-515A50D869ED}" type="sibTrans" cxnId="{51C10606-E5DB-A64D-964D-AEDAB6C58504}">
      <dgm:prSet/>
      <dgm:spPr/>
      <dgm:t>
        <a:bodyPr/>
        <a:lstStyle/>
        <a:p>
          <a:endParaRPr lang="it-IT"/>
        </a:p>
      </dgm:t>
    </dgm:pt>
    <dgm:pt modelId="{C7865953-39D1-4A4C-8ADD-9796340B5159}">
      <dgm:prSet phldrT="[Testo]"/>
      <dgm:spPr/>
      <dgm:t>
        <a:bodyPr/>
        <a:lstStyle/>
        <a:p>
          <a:r>
            <a:rPr lang="it-IT" dirty="0" smtClean="0"/>
            <a:t>UNICEF</a:t>
          </a:r>
          <a:endParaRPr lang="it-IT" dirty="0"/>
        </a:p>
      </dgm:t>
    </dgm:pt>
    <dgm:pt modelId="{E34BF24B-B7FA-F241-8416-AF194893E7D4}" type="parTrans" cxnId="{CC775131-45E3-4040-8E67-0866B2B20E75}">
      <dgm:prSet/>
      <dgm:spPr/>
      <dgm:t>
        <a:bodyPr/>
        <a:lstStyle/>
        <a:p>
          <a:endParaRPr lang="it-IT"/>
        </a:p>
      </dgm:t>
    </dgm:pt>
    <dgm:pt modelId="{6D45C292-01FA-944A-AAEE-577765CBAB5A}" type="sibTrans" cxnId="{CC775131-45E3-4040-8E67-0866B2B20E75}">
      <dgm:prSet/>
      <dgm:spPr/>
      <dgm:t>
        <a:bodyPr/>
        <a:lstStyle/>
        <a:p>
          <a:endParaRPr lang="it-IT"/>
        </a:p>
      </dgm:t>
    </dgm:pt>
    <dgm:pt modelId="{FC345D06-30A7-0649-BF22-FFA431538F44}">
      <dgm:prSet phldrT="[Testo]"/>
      <dgm:spPr/>
      <dgm:t>
        <a:bodyPr/>
        <a:lstStyle/>
        <a:p>
          <a:r>
            <a:rPr lang="it-IT" dirty="0" smtClean="0"/>
            <a:t>COMMISSIONE DIR INT</a:t>
          </a:r>
          <a:endParaRPr lang="it-IT" dirty="0"/>
        </a:p>
      </dgm:t>
    </dgm:pt>
    <dgm:pt modelId="{33D54AD9-EFC4-3C41-A989-442E6E514E7A}" type="parTrans" cxnId="{F1B0452C-CB77-B746-ABBE-A8AE4A520903}">
      <dgm:prSet/>
      <dgm:spPr/>
      <dgm:t>
        <a:bodyPr/>
        <a:lstStyle/>
        <a:p>
          <a:endParaRPr lang="it-IT"/>
        </a:p>
      </dgm:t>
    </dgm:pt>
    <dgm:pt modelId="{90E87194-42B3-C941-8666-66C5D3EFD24C}" type="sibTrans" cxnId="{F1B0452C-CB77-B746-ABBE-A8AE4A520903}">
      <dgm:prSet/>
      <dgm:spPr/>
      <dgm:t>
        <a:bodyPr/>
        <a:lstStyle/>
        <a:p>
          <a:endParaRPr lang="it-IT"/>
        </a:p>
      </dgm:t>
    </dgm:pt>
    <dgm:pt modelId="{58324159-60E6-E142-B343-613946B4B6F5}">
      <dgm:prSet phldrT="[Testo]"/>
      <dgm:spPr/>
      <dgm:t>
        <a:bodyPr/>
        <a:lstStyle/>
        <a:p>
          <a:r>
            <a:rPr lang="it-IT" dirty="0" smtClean="0"/>
            <a:t>OMS</a:t>
          </a:r>
          <a:endParaRPr lang="it-IT" dirty="0"/>
        </a:p>
      </dgm:t>
    </dgm:pt>
    <dgm:pt modelId="{172022D6-0B5C-4D4B-AD60-B25DF3B329FA}" type="parTrans" cxnId="{1AD55055-DA9C-0B45-9100-035E4FEF2D11}">
      <dgm:prSet/>
      <dgm:spPr/>
      <dgm:t>
        <a:bodyPr/>
        <a:lstStyle/>
        <a:p>
          <a:endParaRPr lang="it-IT"/>
        </a:p>
      </dgm:t>
    </dgm:pt>
    <dgm:pt modelId="{FCBA93A5-5C08-E94E-A9DF-C655E50CFAAC}" type="sibTrans" cxnId="{1AD55055-DA9C-0B45-9100-035E4FEF2D11}">
      <dgm:prSet/>
      <dgm:spPr/>
      <dgm:t>
        <a:bodyPr/>
        <a:lstStyle/>
        <a:p>
          <a:endParaRPr lang="it-IT"/>
        </a:p>
      </dgm:t>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3"/>
      <dgm:spPr/>
      <dgm:t>
        <a:bodyPr/>
        <a:lstStyle/>
        <a:p>
          <a:endParaRPr lang="it-IT"/>
        </a:p>
      </dgm:t>
    </dgm:pt>
    <dgm:pt modelId="{8CB18A55-2036-A748-950A-A655EB9EC850}" type="pres">
      <dgm:prSet presAssocID="{9C3834B9-749D-5842-AED5-8DE615670019}" presName="wedge1Tx" presStyleLbl="node1" presStyleIdx="0" presStyleCnt="3">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3"/>
      <dgm:spPr/>
      <dgm:t>
        <a:bodyPr/>
        <a:lstStyle/>
        <a:p>
          <a:endParaRPr lang="it-IT"/>
        </a:p>
      </dgm:t>
    </dgm:pt>
    <dgm:pt modelId="{6F6F6C4B-9CAE-0E42-9F17-719ACA70DA4A}" type="pres">
      <dgm:prSet presAssocID="{9C3834B9-749D-5842-AED5-8DE615670019}" presName="wedge2Tx" presStyleLbl="node1" presStyleIdx="1" presStyleCnt="3">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3"/>
      <dgm:spPr/>
      <dgm:t>
        <a:bodyPr/>
        <a:lstStyle/>
        <a:p>
          <a:endParaRPr lang="it-IT"/>
        </a:p>
      </dgm:t>
    </dgm:pt>
    <dgm:pt modelId="{F34F4CF6-A1B6-264F-87BA-A2154BC8058D}" type="pres">
      <dgm:prSet presAssocID="{9C3834B9-749D-5842-AED5-8DE615670019}" presName="wedge3Tx" presStyleLbl="node1" presStyleIdx="2" presStyleCnt="3">
        <dgm:presLayoutVars>
          <dgm:chMax val="0"/>
          <dgm:chPref val="0"/>
          <dgm:bulletEnabled val="1"/>
        </dgm:presLayoutVars>
      </dgm:prSet>
      <dgm:spPr/>
      <dgm:t>
        <a:bodyPr/>
        <a:lstStyle/>
        <a:p>
          <a:endParaRPr lang="it-IT"/>
        </a:p>
      </dgm:t>
    </dgm:pt>
  </dgm:ptLst>
  <dgm:cxnLst>
    <dgm:cxn modelId="{4E906E35-39A7-3641-A7BC-1E744B2B5E3E}" type="presOf" srcId="{C7865953-39D1-4A4C-8ADD-9796340B5159}" destId="{F34F4CF6-A1B6-264F-87BA-A2154BC8058D}" srcOrd="1" destOrd="1" presId="urn:microsoft.com/office/officeart/2005/8/layout/chart3"/>
    <dgm:cxn modelId="{FA92E8A2-23C6-894F-9D05-74AE97494F40}" type="presOf" srcId="{9C3834B9-749D-5842-AED5-8DE615670019}" destId="{9D59DD16-DBCB-434F-9AEC-DDDF1B065B93}" srcOrd="0" destOrd="0" presId="urn:microsoft.com/office/officeart/2005/8/layout/chart3"/>
    <dgm:cxn modelId="{831A14D5-3C23-3048-A240-FD5E5A8792FA}" type="presOf" srcId="{0CA1DF28-4146-5D45-8F38-C58A1DADE05B}" destId="{6F6F6C4B-9CAE-0E42-9F17-719ACA70DA4A}" srcOrd="1" destOrd="4" presId="urn:microsoft.com/office/officeart/2005/8/layout/chart3"/>
    <dgm:cxn modelId="{857ECE75-9140-344D-BD7C-D90D2C86EE30}" type="presOf" srcId="{1CA11678-9D3D-E349-9578-CB311D93372E}" destId="{4793F5B1-57B2-0F49-8E3B-1C8B6DB66338}" srcOrd="0" destOrd="0"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1AD55055-DA9C-0B45-9100-035E4FEF2D11}" srcId="{B3E69979-1ABF-234F-83FB-387D8478447E}" destId="{58324159-60E6-E142-B343-613946B4B6F5}" srcOrd="4" destOrd="0" parTransId="{172022D6-0B5C-4D4B-AD60-B25DF3B329FA}" sibTransId="{FCBA93A5-5C08-E94E-A9DF-C655E50CFAAC}"/>
    <dgm:cxn modelId="{6A523A2D-BE13-F24B-90B2-64FFAE5341FB}" type="presOf" srcId="{58324159-60E6-E142-B343-613946B4B6F5}" destId="{6F6F6C4B-9CAE-0E42-9F17-719ACA70DA4A}" srcOrd="1" destOrd="5" presId="urn:microsoft.com/office/officeart/2005/8/layout/chart3"/>
    <dgm:cxn modelId="{62B9522F-F86B-124F-969F-EAA70C6EB576}" type="presOf" srcId="{FC345D06-30A7-0649-BF22-FFA431538F44}" destId="{F34F4CF6-A1B6-264F-87BA-A2154BC8058D}" srcOrd="1" destOrd="2" presId="urn:microsoft.com/office/officeart/2005/8/layout/chart3"/>
    <dgm:cxn modelId="{780C4E30-6D51-2F44-ADC8-D87A20E36A9B}" srcId="{B3E69979-1ABF-234F-83FB-387D8478447E}" destId="{1B397152-E985-F24E-A0CF-6C403B3A9BB8}" srcOrd="0" destOrd="0" parTransId="{05EA1C2B-9DDF-BA48-A992-957AE31FBBEA}" sibTransId="{962CAECC-3063-9943-BAFC-B299D3519BB9}"/>
    <dgm:cxn modelId="{1300490A-CB04-BA41-A754-C5BCFECA5E1A}" type="presOf" srcId="{B3E69979-1ABF-234F-83FB-387D8478447E}" destId="{6F6F6C4B-9CAE-0E42-9F17-719ACA70DA4A}" srcOrd="1" destOrd="0" presId="urn:microsoft.com/office/officeart/2005/8/layout/chart3"/>
    <dgm:cxn modelId="{F1B0452C-CB77-B746-ABBE-A8AE4A520903}" srcId="{1CA11678-9D3D-E349-9578-CB311D93372E}" destId="{FC345D06-30A7-0649-BF22-FFA431538F44}" srcOrd="1" destOrd="0" parTransId="{33D54AD9-EFC4-3C41-A989-442E6E514E7A}" sibTransId="{90E87194-42B3-C941-8666-66C5D3EFD24C}"/>
    <dgm:cxn modelId="{D94C7E6F-7D6C-2D44-8ED2-03EF407CA0A6}" type="presOf" srcId="{FC345D06-30A7-0649-BF22-FFA431538F44}" destId="{4793F5B1-57B2-0F49-8E3B-1C8B6DB66338}" srcOrd="0" destOrd="2" presId="urn:microsoft.com/office/officeart/2005/8/layout/chart3"/>
    <dgm:cxn modelId="{27E6456B-D4C0-C445-B59B-7E42E8E31E33}" type="presOf" srcId="{29328306-0809-304A-AB39-BB8ACE3CBAD1}" destId="{6F6F6C4B-9CAE-0E42-9F17-719ACA70DA4A}" srcOrd="1" destOrd="2" presId="urn:microsoft.com/office/officeart/2005/8/layout/chart3"/>
    <dgm:cxn modelId="{C0F2B401-ECAC-C746-80D0-60125F23F39E}" type="presOf" srcId="{3604EF6A-3212-FA41-BE24-90D3BD9909DF}" destId="{6F6F6C4B-9CAE-0E42-9F17-719ACA70DA4A}" srcOrd="1" destOrd="3" presId="urn:microsoft.com/office/officeart/2005/8/layout/chart3"/>
    <dgm:cxn modelId="{7B716C7B-87A8-0048-9871-F6C62E63D45E}" type="presOf" srcId="{2638BABF-3529-714F-B0AD-B0812082EF18}" destId="{8CB18A55-2036-A748-950A-A655EB9EC850}" srcOrd="1" destOrd="0" presId="urn:microsoft.com/office/officeart/2005/8/layout/chart3"/>
    <dgm:cxn modelId="{B2FCC4E2-83B3-9748-860D-52983E1515E4}" type="presOf" srcId="{29328306-0809-304A-AB39-BB8ACE3CBAD1}" destId="{39140162-AE90-D84F-9812-3EA659AF4AD4}" srcOrd="0" destOrd="2" presId="urn:microsoft.com/office/officeart/2005/8/layout/chart3"/>
    <dgm:cxn modelId="{CC775131-45E3-4040-8E67-0866B2B20E75}" srcId="{1CA11678-9D3D-E349-9578-CB311D93372E}" destId="{C7865953-39D1-4A4C-8ADD-9796340B5159}" srcOrd="0" destOrd="0" parTransId="{E34BF24B-B7FA-F241-8416-AF194893E7D4}" sibTransId="{6D45C292-01FA-944A-AAEE-577765CBAB5A}"/>
    <dgm:cxn modelId="{F180A9E4-0A2D-4C42-8C36-AC0DDCF3847F}" srcId="{9C3834B9-749D-5842-AED5-8DE615670019}" destId="{B3E69979-1ABF-234F-83FB-387D8478447E}" srcOrd="1" destOrd="0" parTransId="{CE17F5F7-FA1D-C946-86BA-FF31E2A864A0}" sibTransId="{E7416902-7651-3A42-B4B3-415517F2A873}"/>
    <dgm:cxn modelId="{67E4293B-4AFE-3B4E-8B20-FE496D093B22}" type="presOf" srcId="{B3E69979-1ABF-234F-83FB-387D8478447E}" destId="{39140162-AE90-D84F-9812-3EA659AF4AD4}" srcOrd="0" destOrd="0" presId="urn:microsoft.com/office/officeart/2005/8/layout/chart3"/>
    <dgm:cxn modelId="{694562E3-FDAD-5A41-BCA5-902F72F4F73A}" srcId="{B3E69979-1ABF-234F-83FB-387D8478447E}" destId="{29328306-0809-304A-AB39-BB8ACE3CBAD1}" srcOrd="1" destOrd="0" parTransId="{25958835-BE99-2549-B52A-02D2DEF0C67F}" sibTransId="{5C94997A-F6CE-6444-A708-1AC513077AA0}"/>
    <dgm:cxn modelId="{DBDBE26B-0A19-A446-86EF-DE45DD3DB03D}" type="presOf" srcId="{58324159-60E6-E142-B343-613946B4B6F5}" destId="{39140162-AE90-D84F-9812-3EA659AF4AD4}" srcOrd="0" destOrd="5" presId="urn:microsoft.com/office/officeart/2005/8/layout/chart3"/>
    <dgm:cxn modelId="{9BADEB3C-A10B-AB49-85E5-40771D2DDC0B}" srcId="{9C3834B9-749D-5842-AED5-8DE615670019}" destId="{2638BABF-3529-714F-B0AD-B0812082EF18}" srcOrd="0" destOrd="0" parTransId="{C93B6471-890E-D94A-8109-F16546BA0167}" sibTransId="{3BF63303-5480-994B-A7CB-7AEB6BDE95F2}"/>
    <dgm:cxn modelId="{93FA4A8D-366D-BE45-8C8C-70CD8F117517}" srcId="{B3E69979-1ABF-234F-83FB-387D8478447E}" destId="{3604EF6A-3212-FA41-BE24-90D3BD9909DF}" srcOrd="2" destOrd="0" parTransId="{2B38A6D6-568D-534B-9335-96E4F244E7CD}" sibTransId="{A67933E2-4256-D147-898E-E3A4AEAAC9D1}"/>
    <dgm:cxn modelId="{51C10606-E5DB-A64D-964D-AEDAB6C58504}" srcId="{B3E69979-1ABF-234F-83FB-387D8478447E}" destId="{0CA1DF28-4146-5D45-8F38-C58A1DADE05B}" srcOrd="3" destOrd="0" parTransId="{2A85198F-23D9-3449-84AC-4661660D9B27}" sibTransId="{D6D8CEC8-AD05-3E44-8BBE-515A50D869ED}"/>
    <dgm:cxn modelId="{3AEB33AE-35E9-614A-A96F-E265A6E95B2B}" type="presOf" srcId="{1CA11678-9D3D-E349-9578-CB311D93372E}" destId="{F34F4CF6-A1B6-264F-87BA-A2154BC8058D}" srcOrd="1" destOrd="0" presId="urn:microsoft.com/office/officeart/2005/8/layout/chart3"/>
    <dgm:cxn modelId="{C3E5D3C6-4D80-7E45-9600-CE5D4205B742}" type="presOf" srcId="{1B397152-E985-F24E-A0CF-6C403B3A9BB8}" destId="{39140162-AE90-D84F-9812-3EA659AF4AD4}" srcOrd="0" destOrd="1" presId="urn:microsoft.com/office/officeart/2005/8/layout/chart3"/>
    <dgm:cxn modelId="{AA0A64DE-E385-7440-B7DF-15884BD3889E}" type="presOf" srcId="{0CA1DF28-4146-5D45-8F38-C58A1DADE05B}" destId="{39140162-AE90-D84F-9812-3EA659AF4AD4}" srcOrd="0" destOrd="4" presId="urn:microsoft.com/office/officeart/2005/8/layout/chart3"/>
    <dgm:cxn modelId="{833BC804-E376-0343-BB22-846FB19F4944}" type="presOf" srcId="{3604EF6A-3212-FA41-BE24-90D3BD9909DF}" destId="{39140162-AE90-D84F-9812-3EA659AF4AD4}" srcOrd="0" destOrd="3" presId="urn:microsoft.com/office/officeart/2005/8/layout/chart3"/>
    <dgm:cxn modelId="{4647BC5A-C75D-CC47-98C0-368FCDC1C44E}" type="presOf" srcId="{C7865953-39D1-4A4C-8ADD-9796340B5159}" destId="{4793F5B1-57B2-0F49-8E3B-1C8B6DB66338}" srcOrd="0" destOrd="1" presId="urn:microsoft.com/office/officeart/2005/8/layout/chart3"/>
    <dgm:cxn modelId="{91B13F67-1AE9-5A4F-A76E-BFE203891FDA}" type="presOf" srcId="{2638BABF-3529-714F-B0AD-B0812082EF18}" destId="{A2E27164-5A2E-3E43-85F8-36C6C479559C}" srcOrd="0" destOrd="0" presId="urn:microsoft.com/office/officeart/2005/8/layout/chart3"/>
    <dgm:cxn modelId="{232F0692-13B7-DA4A-B5BC-18BCE167763F}" type="presOf" srcId="{1B397152-E985-F24E-A0CF-6C403B3A9BB8}" destId="{6F6F6C4B-9CAE-0E42-9F17-719ACA70DA4A}" srcOrd="1" destOrd="1" presId="urn:microsoft.com/office/officeart/2005/8/layout/chart3"/>
    <dgm:cxn modelId="{5A20A6EF-3EC2-D848-AF34-8B426837E8DF}" type="presParOf" srcId="{9D59DD16-DBCB-434F-9AEC-DDDF1B065B93}" destId="{A2E27164-5A2E-3E43-85F8-36C6C479559C}" srcOrd="0" destOrd="0" presId="urn:microsoft.com/office/officeart/2005/8/layout/chart3"/>
    <dgm:cxn modelId="{3AD1C43F-CF8A-DD40-ABE9-11685C49895A}" type="presParOf" srcId="{9D59DD16-DBCB-434F-9AEC-DDDF1B065B93}" destId="{8CB18A55-2036-A748-950A-A655EB9EC850}" srcOrd="1" destOrd="0" presId="urn:microsoft.com/office/officeart/2005/8/layout/chart3"/>
    <dgm:cxn modelId="{A780A825-A8EC-1341-B80C-AED7FBCAF241}" type="presParOf" srcId="{9D59DD16-DBCB-434F-9AEC-DDDF1B065B93}" destId="{39140162-AE90-D84F-9812-3EA659AF4AD4}" srcOrd="2" destOrd="0" presId="urn:microsoft.com/office/officeart/2005/8/layout/chart3"/>
    <dgm:cxn modelId="{389CDB89-B08E-F14A-A3E3-0309F113B2E5}" type="presParOf" srcId="{9D59DD16-DBCB-434F-9AEC-DDDF1B065B93}" destId="{6F6F6C4B-9CAE-0E42-9F17-719ACA70DA4A}" srcOrd="3" destOrd="0" presId="urn:microsoft.com/office/officeart/2005/8/layout/chart3"/>
    <dgm:cxn modelId="{DFF18777-7A88-FA4F-87BB-F84582BCEAEF}" type="presParOf" srcId="{9D59DD16-DBCB-434F-9AEC-DDDF1B065B93}" destId="{4793F5B1-57B2-0F49-8E3B-1C8B6DB66338}" srcOrd="4" destOrd="0" presId="urn:microsoft.com/office/officeart/2005/8/layout/chart3"/>
    <dgm:cxn modelId="{1453F4BB-AF9A-AD49-9F42-95EC14FC51DD}" type="presParOf" srcId="{9D59DD16-DBCB-434F-9AEC-DDDF1B065B93}" destId="{F34F4CF6-A1B6-264F-87BA-A2154BC8058D}" srcOrd="5"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AD358-03E4-D545-9AE3-21055C7683C8}">
      <dsp:nvSpPr>
        <dsp:cNvPr id="0" name=""/>
        <dsp:cNvSpPr/>
      </dsp:nvSpPr>
      <dsp:spPr>
        <a:xfrm>
          <a:off x="2931123" y="52766"/>
          <a:ext cx="2532769" cy="2532769"/>
        </a:xfrm>
        <a:prstGeom prst="ellipse">
          <a:avLst/>
        </a:prstGeom>
        <a:gradFill rotWithShape="0">
          <a:gsLst>
            <a:gs pos="0">
              <a:schemeClr val="accent3">
                <a:alpha val="50000"/>
                <a:hueOff val="0"/>
                <a:satOff val="0"/>
                <a:lumOff val="0"/>
                <a:alphaOff val="0"/>
                <a:tint val="100000"/>
                <a:shade val="100000"/>
                <a:satMod val="130000"/>
              </a:schemeClr>
            </a:gs>
            <a:gs pos="100000">
              <a:schemeClr val="accent3">
                <a:alpha val="50000"/>
                <a:hueOff val="0"/>
                <a:satOff val="0"/>
                <a:lumOff val="0"/>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it-IT" sz="1600" kern="1200" dirty="0" smtClean="0"/>
            <a:t>ORGANIZZAZIONI UNIVERSALI</a:t>
          </a:r>
          <a:endParaRPr lang="it-IT" sz="1600" kern="1200" dirty="0"/>
        </a:p>
      </dsp:txBody>
      <dsp:txXfrm>
        <a:off x="3268825" y="496000"/>
        <a:ext cx="1857364" cy="1139746"/>
      </dsp:txXfrm>
    </dsp:sp>
    <dsp:sp modelId="{7FBB4D43-3EC5-1047-858B-267FC43D7E16}">
      <dsp:nvSpPr>
        <dsp:cNvPr id="0" name=""/>
        <dsp:cNvSpPr/>
      </dsp:nvSpPr>
      <dsp:spPr>
        <a:xfrm>
          <a:off x="3845030" y="1635746"/>
          <a:ext cx="2532769" cy="2532769"/>
        </a:xfrm>
        <a:prstGeom prst="ellipse">
          <a:avLst/>
        </a:prstGeom>
        <a:gradFill rotWithShape="0">
          <a:gsLst>
            <a:gs pos="0">
              <a:schemeClr val="accent3">
                <a:alpha val="50000"/>
                <a:hueOff val="5625133"/>
                <a:satOff val="-8440"/>
                <a:lumOff val="-1373"/>
                <a:alphaOff val="0"/>
                <a:tint val="100000"/>
                <a:shade val="100000"/>
                <a:satMod val="130000"/>
              </a:schemeClr>
            </a:gs>
            <a:gs pos="100000">
              <a:schemeClr val="accent3">
                <a:alpha val="50000"/>
                <a:hueOff val="5625133"/>
                <a:satOff val="-8440"/>
                <a:lumOff val="-1373"/>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it-IT" sz="1600" kern="1200" dirty="0" smtClean="0"/>
            <a:t>ORGANIZZAZIONI REGIONALI</a:t>
          </a:r>
          <a:endParaRPr lang="it-IT" sz="1600" kern="1200" dirty="0"/>
        </a:p>
      </dsp:txBody>
      <dsp:txXfrm>
        <a:off x="4619636" y="2290045"/>
        <a:ext cx="1519661" cy="1393023"/>
      </dsp:txXfrm>
    </dsp:sp>
    <dsp:sp modelId="{0117760C-16A7-9C4B-8004-F62403CE0C02}">
      <dsp:nvSpPr>
        <dsp:cNvPr id="0" name=""/>
        <dsp:cNvSpPr/>
      </dsp:nvSpPr>
      <dsp:spPr>
        <a:xfrm>
          <a:off x="2017215" y="1635746"/>
          <a:ext cx="2532769" cy="2532769"/>
        </a:xfrm>
        <a:prstGeom prst="ellipse">
          <a:avLst/>
        </a:prstGeom>
        <a:gradFill rotWithShape="0">
          <a:gsLst>
            <a:gs pos="0">
              <a:schemeClr val="accent3">
                <a:alpha val="50000"/>
                <a:hueOff val="11250266"/>
                <a:satOff val="-16880"/>
                <a:lumOff val="-2745"/>
                <a:alphaOff val="0"/>
                <a:tint val="100000"/>
                <a:shade val="100000"/>
                <a:satMod val="130000"/>
              </a:schemeClr>
            </a:gs>
            <a:gs pos="100000">
              <a:schemeClr val="accent3">
                <a:alpha val="50000"/>
                <a:hueOff val="11250266"/>
                <a:satOff val="-16880"/>
                <a:lumOff val="-2745"/>
                <a:alphaOff val="0"/>
                <a:tint val="50000"/>
                <a:shade val="100000"/>
                <a:satMod val="350000"/>
              </a:schemeClr>
            </a:gs>
          </a:gsLst>
          <a:lin ang="162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it-IT" sz="1600" kern="1200" dirty="0" smtClean="0"/>
            <a:t>STATI</a:t>
          </a:r>
          <a:endParaRPr lang="it-IT" sz="1600" kern="1200" dirty="0"/>
        </a:p>
      </dsp:txBody>
      <dsp:txXfrm>
        <a:off x="2255718" y="2290045"/>
        <a:ext cx="1519661" cy="13930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745974-082B-E842-B4F4-34D15A41F832}">
      <dsp:nvSpPr>
        <dsp:cNvPr id="0" name=""/>
        <dsp:cNvSpPr/>
      </dsp:nvSpPr>
      <dsp:spPr>
        <a:xfrm>
          <a:off x="3963910" y="1724683"/>
          <a:ext cx="1659783" cy="789905"/>
        </a:xfrm>
        <a:custGeom>
          <a:avLst/>
          <a:gdLst/>
          <a:ahLst/>
          <a:cxnLst/>
          <a:rect l="0" t="0" r="0" b="0"/>
          <a:pathLst>
            <a:path>
              <a:moveTo>
                <a:pt x="0" y="0"/>
              </a:moveTo>
              <a:lnTo>
                <a:pt x="0" y="538297"/>
              </a:lnTo>
              <a:lnTo>
                <a:pt x="1659783" y="538297"/>
              </a:lnTo>
              <a:lnTo>
                <a:pt x="1659783" y="7899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F8387D-31A9-4A4B-99B3-9ED45A21CF2F}">
      <dsp:nvSpPr>
        <dsp:cNvPr id="0" name=""/>
        <dsp:cNvSpPr/>
      </dsp:nvSpPr>
      <dsp:spPr>
        <a:xfrm>
          <a:off x="2304127" y="1724683"/>
          <a:ext cx="1659783" cy="789905"/>
        </a:xfrm>
        <a:custGeom>
          <a:avLst/>
          <a:gdLst/>
          <a:ahLst/>
          <a:cxnLst/>
          <a:rect l="0" t="0" r="0" b="0"/>
          <a:pathLst>
            <a:path>
              <a:moveTo>
                <a:pt x="1659783" y="0"/>
              </a:moveTo>
              <a:lnTo>
                <a:pt x="1659783" y="538297"/>
              </a:lnTo>
              <a:lnTo>
                <a:pt x="0" y="538297"/>
              </a:lnTo>
              <a:lnTo>
                <a:pt x="0" y="789905"/>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153644-3811-3A4A-956F-79E6447B2B1B}">
      <dsp:nvSpPr>
        <dsp:cNvPr id="0" name=""/>
        <dsp:cNvSpPr/>
      </dsp:nvSpPr>
      <dsp:spPr>
        <a:xfrm>
          <a:off x="2605906" y="17"/>
          <a:ext cx="2716009" cy="172466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8015D3C-78CE-D64F-98EF-950CA57379F8}">
      <dsp:nvSpPr>
        <dsp:cNvPr id="0" name=""/>
        <dsp:cNvSpPr/>
      </dsp:nvSpPr>
      <dsp:spPr>
        <a:xfrm>
          <a:off x="2907684" y="286707"/>
          <a:ext cx="2716009" cy="172466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t-IT" sz="3100" kern="1200" dirty="0" smtClean="0"/>
            <a:t>COMPETENZA</a:t>
          </a:r>
          <a:endParaRPr lang="it-IT" sz="3100" kern="1200" dirty="0"/>
        </a:p>
      </dsp:txBody>
      <dsp:txXfrm>
        <a:off x="2958198" y="337221"/>
        <a:ext cx="2614981" cy="1623637"/>
      </dsp:txXfrm>
    </dsp:sp>
    <dsp:sp modelId="{F9882191-1FCE-6D49-8DFF-7AD67DDAA1CA}">
      <dsp:nvSpPr>
        <dsp:cNvPr id="0" name=""/>
        <dsp:cNvSpPr/>
      </dsp:nvSpPr>
      <dsp:spPr>
        <a:xfrm>
          <a:off x="946122" y="2514589"/>
          <a:ext cx="2716009" cy="172466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53C3CE3-8EC1-724A-A677-D6617F295A2E}">
      <dsp:nvSpPr>
        <dsp:cNvPr id="0" name=""/>
        <dsp:cNvSpPr/>
      </dsp:nvSpPr>
      <dsp:spPr>
        <a:xfrm>
          <a:off x="1247901" y="2801279"/>
          <a:ext cx="2716009" cy="1724665"/>
        </a:xfrm>
        <a:prstGeom prst="roundRect">
          <a:avLst>
            <a:gd name="adj" fmla="val 10000"/>
          </a:avLst>
        </a:prstGeom>
        <a:gradFill rotWithShape="1">
          <a:gsLst>
            <a:gs pos="0">
              <a:schemeClr val="accent4">
                <a:tint val="100000"/>
                <a:shade val="100000"/>
                <a:satMod val="130000"/>
              </a:schemeClr>
            </a:gs>
            <a:gs pos="100000">
              <a:schemeClr val="accent4">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4"/>
        </a:lnRef>
        <a:fillRef idx="3">
          <a:schemeClr val="accent4"/>
        </a:fillRef>
        <a:effectRef idx="3">
          <a:schemeClr val="accent4"/>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t-IT" sz="3100" kern="1200" dirty="0" smtClean="0"/>
            <a:t>CONTENZIOSA – solo Stati</a:t>
          </a:r>
          <a:endParaRPr lang="it-IT" sz="3100" kern="1200" dirty="0"/>
        </a:p>
      </dsp:txBody>
      <dsp:txXfrm>
        <a:off x="1298415" y="2851793"/>
        <a:ext cx="2614981" cy="1623637"/>
      </dsp:txXfrm>
    </dsp:sp>
    <dsp:sp modelId="{F3D66149-E4AA-2841-AFC5-FEE804189F5C}">
      <dsp:nvSpPr>
        <dsp:cNvPr id="0" name=""/>
        <dsp:cNvSpPr/>
      </dsp:nvSpPr>
      <dsp:spPr>
        <a:xfrm>
          <a:off x="4265689" y="2514589"/>
          <a:ext cx="2716009" cy="1724665"/>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FC251D8-D4B9-9D4D-942F-595DF8E0CE26}">
      <dsp:nvSpPr>
        <dsp:cNvPr id="0" name=""/>
        <dsp:cNvSpPr/>
      </dsp:nvSpPr>
      <dsp:spPr>
        <a:xfrm>
          <a:off x="4567468" y="2801279"/>
          <a:ext cx="2716009" cy="1724665"/>
        </a:xfrm>
        <a:prstGeom prst="roundRect">
          <a:avLst>
            <a:gd name="adj" fmla="val 10000"/>
          </a:avLst>
        </a:prstGeom>
        <a:gradFill rotWithShape="1">
          <a:gsLst>
            <a:gs pos="0">
              <a:schemeClr val="accent1">
                <a:tint val="100000"/>
                <a:shade val="100000"/>
                <a:satMod val="130000"/>
              </a:schemeClr>
            </a:gs>
            <a:gs pos="100000">
              <a:schemeClr val="accent1">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it-IT" sz="3100" kern="1200" dirty="0" smtClean="0"/>
            <a:t>CONSULTIVA – no Stati solo organi Onu</a:t>
          </a:r>
          <a:endParaRPr lang="it-IT" sz="3100" kern="1200" dirty="0"/>
        </a:p>
      </dsp:txBody>
      <dsp:txXfrm>
        <a:off x="4617982" y="2851793"/>
        <a:ext cx="2614981" cy="16236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10BBA-740B-DF48-9A26-4B36C0A5817A}">
      <dsp:nvSpPr>
        <dsp:cNvPr id="0" name=""/>
        <dsp:cNvSpPr/>
      </dsp:nvSpPr>
      <dsp:spPr>
        <a:xfrm>
          <a:off x="0" y="431637"/>
          <a:ext cx="8395016" cy="3358006"/>
        </a:xfrm>
        <a:prstGeom prst="leftRightRibb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A39F2EE-F81D-014A-94F6-25AA4616F217}">
      <dsp:nvSpPr>
        <dsp:cNvPr id="0" name=""/>
        <dsp:cNvSpPr/>
      </dsp:nvSpPr>
      <dsp:spPr>
        <a:xfrm>
          <a:off x="1007401" y="1019288"/>
          <a:ext cx="2770355" cy="1645423"/>
        </a:xfrm>
        <a:prstGeom prst="rect">
          <a:avLst/>
        </a:prstGeom>
        <a:noFill/>
        <a:ln>
          <a:noFill/>
        </a:ln>
        <a:effectLst>
          <a:outerShdw blurRad="40000" dist="23000" dir="5400000" rotWithShape="0">
            <a:srgbClr val="000000">
              <a:alpha val="35000"/>
            </a:srgbClr>
          </a:outerShdw>
        </a:effectLst>
        <a:sp3d/>
      </dsp:spPr>
      <dsp:style>
        <a:lnRef idx="0">
          <a:scrgbClr r="0" g="0" b="0"/>
        </a:lnRef>
        <a:fillRef idx="3">
          <a:scrgbClr r="0" g="0" b="0"/>
        </a:fillRef>
        <a:effectRef idx="2">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it-IT" sz="2800" kern="1200" dirty="0" smtClean="0"/>
            <a:t>COORDINAMENTO ENTRO L’ONU</a:t>
          </a:r>
          <a:endParaRPr lang="it-IT" sz="2800" kern="1200" dirty="0"/>
        </a:p>
      </dsp:txBody>
      <dsp:txXfrm>
        <a:off x="1007401" y="1019288"/>
        <a:ext cx="2770355" cy="1645423"/>
      </dsp:txXfrm>
    </dsp:sp>
    <dsp:sp modelId="{5373166C-FF78-8840-8FE3-1D9FF330EB83}">
      <dsp:nvSpPr>
        <dsp:cNvPr id="0" name=""/>
        <dsp:cNvSpPr/>
      </dsp:nvSpPr>
      <dsp:spPr>
        <a:xfrm>
          <a:off x="4126444" y="1534044"/>
          <a:ext cx="3416183" cy="1690474"/>
        </a:xfrm>
        <a:prstGeom prst="rect">
          <a:avLst/>
        </a:prstGeom>
        <a:noFill/>
        <a:ln w="25400" cap="flat" cmpd="sng" algn="ctr">
          <a:noFill/>
          <a:prstDash val="solid"/>
        </a:ln>
        <a:effectLst/>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it-IT" sz="2800" kern="1200" dirty="0" smtClean="0"/>
            <a:t>SOVRAPPOSIZIONE ONU E ALTRE OIG</a:t>
          </a:r>
          <a:endParaRPr lang="it-IT" sz="2800" kern="1200" dirty="0"/>
        </a:p>
      </dsp:txBody>
      <dsp:txXfrm>
        <a:off x="4126444" y="1534044"/>
        <a:ext cx="3416183" cy="1690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0E7A6F-4F3D-F145-9534-A67D713D1BCF}">
      <dsp:nvSpPr>
        <dsp:cNvPr id="0" name=""/>
        <dsp:cNvSpPr/>
      </dsp:nvSpPr>
      <dsp:spPr>
        <a:xfrm rot="10800000">
          <a:off x="1699345" y="1495"/>
          <a:ext cx="5582685" cy="1172719"/>
        </a:xfrm>
        <a:prstGeom prst="homePlate">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517137" tIns="68580" rIns="128016" bIns="68580" numCol="1" spcCol="1270" anchor="t" anchorCtr="0">
          <a:noAutofit/>
        </a:bodyPr>
        <a:lstStyle/>
        <a:p>
          <a:pPr lvl="0" algn="l" defTabSz="800100" rtl="0">
            <a:lnSpc>
              <a:spcPct val="90000"/>
            </a:lnSpc>
            <a:spcBef>
              <a:spcPct val="0"/>
            </a:spcBef>
            <a:spcAft>
              <a:spcPct val="35000"/>
            </a:spcAft>
          </a:pPr>
          <a:r>
            <a:rPr lang="it-IT" sz="1800" kern="1200" dirty="0" smtClean="0"/>
            <a:t>CLAUSOLE ENTRO I TRATTATI ISTITUTIVI DELLE </a:t>
          </a:r>
          <a:r>
            <a:rPr lang="it-IT" sz="1800" kern="1200" dirty="0" smtClean="0"/>
            <a:t>OIG:</a:t>
          </a:r>
          <a:endParaRPr lang="it-IT" sz="1800" kern="1200" dirty="0"/>
        </a:p>
        <a:p>
          <a:pPr marL="114300" lvl="1" indent="-114300" algn="l" defTabSz="622300" rtl="0">
            <a:lnSpc>
              <a:spcPct val="90000"/>
            </a:lnSpc>
            <a:spcBef>
              <a:spcPct val="0"/>
            </a:spcBef>
            <a:spcAft>
              <a:spcPct val="15000"/>
            </a:spcAft>
            <a:buChar char="••"/>
          </a:pPr>
          <a:r>
            <a:rPr lang="it-IT" sz="1400" kern="1200" dirty="0" smtClean="0"/>
            <a:t>OMS</a:t>
          </a:r>
          <a:endParaRPr lang="it-IT" sz="1400" kern="1200" dirty="0"/>
        </a:p>
      </dsp:txBody>
      <dsp:txXfrm rot="10800000">
        <a:off x="1992525" y="1495"/>
        <a:ext cx="5289505" cy="1172719"/>
      </dsp:txXfrm>
    </dsp:sp>
    <dsp:sp modelId="{ABBFBF00-B74F-AD42-8720-5416A964EA2E}">
      <dsp:nvSpPr>
        <dsp:cNvPr id="0" name=""/>
        <dsp:cNvSpPr/>
      </dsp:nvSpPr>
      <dsp:spPr>
        <a:xfrm>
          <a:off x="1112985" y="1495"/>
          <a:ext cx="1172719" cy="1172719"/>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C24C449-331E-7040-AF94-61B04C7D6FC9}">
      <dsp:nvSpPr>
        <dsp:cNvPr id="0" name=""/>
        <dsp:cNvSpPr/>
      </dsp:nvSpPr>
      <dsp:spPr>
        <a:xfrm rot="10800000">
          <a:off x="1699345" y="1524281"/>
          <a:ext cx="5582685" cy="1172719"/>
        </a:xfrm>
        <a:prstGeom prst="homePlate">
          <a:avLst/>
        </a:prstGeom>
        <a:solidFill>
          <a:schemeClr val="accent5"/>
        </a:solidFill>
        <a:ln w="25400" cap="flat" cmpd="sng" algn="ctr">
          <a:solidFill>
            <a:schemeClr val="accent5">
              <a:shade val="50000"/>
            </a:schemeClr>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517137" tIns="68580" rIns="128016" bIns="68580" numCol="1" spcCol="1270" anchor="t" anchorCtr="0">
          <a:noAutofit/>
        </a:bodyPr>
        <a:lstStyle/>
        <a:p>
          <a:pPr lvl="0" algn="just" defTabSz="800100" rtl="0">
            <a:lnSpc>
              <a:spcPct val="90000"/>
            </a:lnSpc>
            <a:spcBef>
              <a:spcPct val="0"/>
            </a:spcBef>
            <a:spcAft>
              <a:spcPct val="35000"/>
            </a:spcAft>
          </a:pPr>
          <a:r>
            <a:rPr lang="it-IT" sz="1800" kern="1200" dirty="0" smtClean="0"/>
            <a:t>ACCORDI DI COLLEGAMENTO/COOPERAZIONE TRA OIG</a:t>
          </a:r>
          <a:r>
            <a:rPr lang="it-IT" sz="1800" kern="1200" dirty="0" smtClean="0"/>
            <a:t>;</a:t>
          </a:r>
          <a:endParaRPr lang="it-IT" sz="1800" kern="1200" dirty="0"/>
        </a:p>
        <a:p>
          <a:pPr marL="114300" lvl="1" indent="-114300" algn="just" defTabSz="622300" rtl="0">
            <a:lnSpc>
              <a:spcPct val="90000"/>
            </a:lnSpc>
            <a:spcBef>
              <a:spcPct val="0"/>
            </a:spcBef>
            <a:spcAft>
              <a:spcPct val="15000"/>
            </a:spcAft>
            <a:buChar char="••"/>
          </a:pPr>
          <a:r>
            <a:rPr lang="it-IT" sz="1400" kern="1200" dirty="0" smtClean="0"/>
            <a:t>OMS-ONU</a:t>
          </a:r>
          <a:endParaRPr lang="it-IT" sz="1400" kern="1200" dirty="0"/>
        </a:p>
        <a:p>
          <a:pPr marL="114300" lvl="1" indent="-114300" algn="just" defTabSz="622300" rtl="0">
            <a:lnSpc>
              <a:spcPct val="90000"/>
            </a:lnSpc>
            <a:spcBef>
              <a:spcPct val="0"/>
            </a:spcBef>
            <a:spcAft>
              <a:spcPct val="15000"/>
            </a:spcAft>
            <a:buChar char="••"/>
          </a:pPr>
          <a:r>
            <a:rPr lang="it-IT" sz="1400" kern="1200" dirty="0" smtClean="0"/>
            <a:t>COMITATO INTERNAZIONALE CROCEROSSA</a:t>
          </a:r>
          <a:endParaRPr lang="it-IT" sz="1400" kern="1200" dirty="0"/>
        </a:p>
      </dsp:txBody>
      <dsp:txXfrm rot="10800000">
        <a:off x="1992525" y="1524281"/>
        <a:ext cx="5289505" cy="1172719"/>
      </dsp:txXfrm>
    </dsp:sp>
    <dsp:sp modelId="{32626EE0-1EC4-DD4B-BDC1-7E18D4C09ADC}">
      <dsp:nvSpPr>
        <dsp:cNvPr id="0" name=""/>
        <dsp:cNvSpPr/>
      </dsp:nvSpPr>
      <dsp:spPr>
        <a:xfrm>
          <a:off x="1112985" y="1524281"/>
          <a:ext cx="1172719" cy="1172719"/>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54E62147-73B9-924E-9DE0-2C23CC7DC5E1}">
      <dsp:nvSpPr>
        <dsp:cNvPr id="0" name=""/>
        <dsp:cNvSpPr/>
      </dsp:nvSpPr>
      <dsp:spPr>
        <a:xfrm rot="10800000">
          <a:off x="1699345" y="3047066"/>
          <a:ext cx="5582685" cy="1172719"/>
        </a:xfrm>
        <a:prstGeom prst="homePlate">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517137" tIns="68580" rIns="128016" bIns="68580" numCol="1" spcCol="1270" anchor="t" anchorCtr="0">
          <a:noAutofit/>
        </a:bodyPr>
        <a:lstStyle/>
        <a:p>
          <a:pPr lvl="0" algn="just" defTabSz="800100" rtl="0">
            <a:lnSpc>
              <a:spcPct val="90000"/>
            </a:lnSpc>
            <a:spcBef>
              <a:spcPct val="0"/>
            </a:spcBef>
            <a:spcAft>
              <a:spcPct val="35000"/>
            </a:spcAft>
          </a:pPr>
          <a:r>
            <a:rPr lang="it-IT" sz="1800" kern="1200" dirty="0" smtClean="0"/>
            <a:t>SEMPLIFICAZIONE</a:t>
          </a:r>
          <a:endParaRPr lang="it-IT" sz="1800" kern="1200" dirty="0"/>
        </a:p>
        <a:p>
          <a:pPr marL="114300" lvl="1" indent="-114300" algn="just" defTabSz="622300" rtl="0">
            <a:lnSpc>
              <a:spcPct val="90000"/>
            </a:lnSpc>
            <a:spcBef>
              <a:spcPct val="0"/>
            </a:spcBef>
            <a:spcAft>
              <a:spcPct val="15000"/>
            </a:spcAft>
            <a:buChar char="••"/>
          </a:pPr>
          <a:r>
            <a:rPr lang="it-IT" sz="1400" kern="1200" dirty="0" smtClean="0"/>
            <a:t>ONU-UE</a:t>
          </a:r>
          <a:endParaRPr lang="it-IT" sz="1400" kern="1200" dirty="0"/>
        </a:p>
      </dsp:txBody>
      <dsp:txXfrm rot="10800000">
        <a:off x="1992525" y="3047066"/>
        <a:ext cx="5289505" cy="1172719"/>
      </dsp:txXfrm>
    </dsp:sp>
    <dsp:sp modelId="{2BB9465C-605E-2244-9489-2EBF5DF9F636}">
      <dsp:nvSpPr>
        <dsp:cNvPr id="0" name=""/>
        <dsp:cNvSpPr/>
      </dsp:nvSpPr>
      <dsp:spPr>
        <a:xfrm>
          <a:off x="1112985" y="3047066"/>
          <a:ext cx="1172719" cy="1172719"/>
        </a:xfrm>
        <a:prstGeom prst="ellipse">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709EF-DB80-584F-B66A-722012CFC6C3}">
      <dsp:nvSpPr>
        <dsp:cNvPr id="0" name=""/>
        <dsp:cNvSpPr/>
      </dsp:nvSpPr>
      <dsp:spPr>
        <a:xfrm>
          <a:off x="1029" y="155160"/>
          <a:ext cx="3747236" cy="1873618"/>
        </a:xfrm>
        <a:prstGeom prst="roundRect">
          <a:avLst>
            <a:gd name="adj" fmla="val 10000"/>
          </a:avLst>
        </a:prstGeom>
        <a:solidFill>
          <a:schemeClr val="accent3"/>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it-IT" sz="5200" kern="1200" dirty="0" smtClean="0"/>
            <a:t>Società delle Nazioni</a:t>
          </a:r>
          <a:endParaRPr lang="it-IT" sz="5200" kern="1200" dirty="0"/>
        </a:p>
      </dsp:txBody>
      <dsp:txXfrm>
        <a:off x="55905" y="210036"/>
        <a:ext cx="3637484" cy="1763866"/>
      </dsp:txXfrm>
    </dsp:sp>
    <dsp:sp modelId="{C9997F92-4A6E-7240-9478-DD84F61A7ACA}">
      <dsp:nvSpPr>
        <dsp:cNvPr id="0" name=""/>
        <dsp:cNvSpPr/>
      </dsp:nvSpPr>
      <dsp:spPr>
        <a:xfrm>
          <a:off x="375753" y="2028779"/>
          <a:ext cx="374723" cy="1405213"/>
        </a:xfrm>
        <a:custGeom>
          <a:avLst/>
          <a:gdLst/>
          <a:ahLst/>
          <a:cxnLst/>
          <a:rect l="0" t="0" r="0" b="0"/>
          <a:pathLst>
            <a:path>
              <a:moveTo>
                <a:pt x="0" y="0"/>
              </a:moveTo>
              <a:lnTo>
                <a:pt x="0" y="1405213"/>
              </a:lnTo>
              <a:lnTo>
                <a:pt x="374723" y="140521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A580BA2-61B3-CB49-A578-9F652B09FB9A}">
      <dsp:nvSpPr>
        <dsp:cNvPr id="0" name=""/>
        <dsp:cNvSpPr/>
      </dsp:nvSpPr>
      <dsp:spPr>
        <a:xfrm>
          <a:off x="750476" y="2497183"/>
          <a:ext cx="2997789" cy="187361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78740" rIns="118110" bIns="78740" numCol="1" spcCol="1270" anchor="ctr" anchorCtr="0">
          <a:noAutofit/>
        </a:bodyPr>
        <a:lstStyle/>
        <a:p>
          <a:pPr lvl="0" algn="ctr" defTabSz="2755900">
            <a:lnSpc>
              <a:spcPct val="90000"/>
            </a:lnSpc>
            <a:spcBef>
              <a:spcPct val="0"/>
            </a:spcBef>
            <a:spcAft>
              <a:spcPct val="35000"/>
            </a:spcAft>
          </a:pPr>
          <a:r>
            <a:rPr lang="it-IT" sz="6200" kern="1200" dirty="0" smtClean="0"/>
            <a:t>20 ANNI</a:t>
          </a:r>
          <a:endParaRPr lang="it-IT" sz="6200" kern="1200" dirty="0"/>
        </a:p>
      </dsp:txBody>
      <dsp:txXfrm>
        <a:off x="805352" y="2552059"/>
        <a:ext cx="2888037" cy="1763866"/>
      </dsp:txXfrm>
    </dsp:sp>
    <dsp:sp modelId="{A1BF002C-7F1F-6444-A951-A5C328FCD887}">
      <dsp:nvSpPr>
        <dsp:cNvPr id="0" name=""/>
        <dsp:cNvSpPr/>
      </dsp:nvSpPr>
      <dsp:spPr>
        <a:xfrm>
          <a:off x="4685075" y="155160"/>
          <a:ext cx="3747236" cy="1873618"/>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9060" tIns="66040" rIns="99060" bIns="66040" numCol="1" spcCol="1270" anchor="ctr" anchorCtr="0">
          <a:noAutofit/>
        </a:bodyPr>
        <a:lstStyle/>
        <a:p>
          <a:pPr lvl="0" algn="ctr" defTabSz="2311400">
            <a:lnSpc>
              <a:spcPct val="90000"/>
            </a:lnSpc>
            <a:spcBef>
              <a:spcPct val="0"/>
            </a:spcBef>
            <a:spcAft>
              <a:spcPct val="35000"/>
            </a:spcAft>
          </a:pPr>
          <a:r>
            <a:rPr lang="it-IT" sz="5200" kern="1200" dirty="0" smtClean="0"/>
            <a:t>ONU</a:t>
          </a:r>
          <a:endParaRPr lang="it-IT" sz="5200" kern="1200" dirty="0"/>
        </a:p>
      </dsp:txBody>
      <dsp:txXfrm>
        <a:off x="4739951" y="210036"/>
        <a:ext cx="3637484" cy="1763866"/>
      </dsp:txXfrm>
    </dsp:sp>
    <dsp:sp modelId="{2CA96AA9-2C1B-6247-A2E1-B8F2A8B3676F}">
      <dsp:nvSpPr>
        <dsp:cNvPr id="0" name=""/>
        <dsp:cNvSpPr/>
      </dsp:nvSpPr>
      <dsp:spPr>
        <a:xfrm>
          <a:off x="5059799" y="2028779"/>
          <a:ext cx="374723" cy="1405213"/>
        </a:xfrm>
        <a:custGeom>
          <a:avLst/>
          <a:gdLst/>
          <a:ahLst/>
          <a:cxnLst/>
          <a:rect l="0" t="0" r="0" b="0"/>
          <a:pathLst>
            <a:path>
              <a:moveTo>
                <a:pt x="0" y="0"/>
              </a:moveTo>
              <a:lnTo>
                <a:pt x="0" y="1405213"/>
              </a:lnTo>
              <a:lnTo>
                <a:pt x="374723" y="1405213"/>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CF8466F-35E5-284A-BA46-81ED7E875C29}">
      <dsp:nvSpPr>
        <dsp:cNvPr id="0" name=""/>
        <dsp:cNvSpPr/>
      </dsp:nvSpPr>
      <dsp:spPr>
        <a:xfrm>
          <a:off x="5434523" y="2497183"/>
          <a:ext cx="2997789" cy="1873618"/>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110" tIns="78740" rIns="118110" bIns="78740" numCol="1" spcCol="1270" anchor="ctr" anchorCtr="0">
          <a:noAutofit/>
        </a:bodyPr>
        <a:lstStyle/>
        <a:p>
          <a:pPr lvl="0" algn="ctr" defTabSz="2755900">
            <a:lnSpc>
              <a:spcPct val="90000"/>
            </a:lnSpc>
            <a:spcBef>
              <a:spcPct val="0"/>
            </a:spcBef>
            <a:spcAft>
              <a:spcPct val="35000"/>
            </a:spcAft>
          </a:pPr>
          <a:r>
            <a:rPr lang="it-IT" sz="6200" kern="1200" dirty="0" smtClean="0"/>
            <a:t>70 ANNI</a:t>
          </a:r>
          <a:endParaRPr lang="it-IT" sz="6200" kern="1200" dirty="0"/>
        </a:p>
      </dsp:txBody>
      <dsp:txXfrm>
        <a:off x="5489399" y="2552059"/>
        <a:ext cx="2888037" cy="17638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F7226E-CBF9-F24F-9DC2-B74B5922C7F7}">
      <dsp:nvSpPr>
        <dsp:cNvPr id="0" name=""/>
        <dsp:cNvSpPr/>
      </dsp:nvSpPr>
      <dsp:spPr>
        <a:xfrm rot="16200000">
          <a:off x="465" y="607663"/>
          <a:ext cx="4092964" cy="4092964"/>
        </a:xfrm>
        <a:prstGeom prst="down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91160" tIns="391160" rIns="391160" bIns="391160" numCol="1" spcCol="1270" anchor="ctr" anchorCtr="0">
          <a:noAutofit/>
        </a:bodyPr>
        <a:lstStyle/>
        <a:p>
          <a:pPr lvl="0" algn="ctr" defTabSz="2444750">
            <a:lnSpc>
              <a:spcPct val="90000"/>
            </a:lnSpc>
            <a:spcBef>
              <a:spcPct val="0"/>
            </a:spcBef>
            <a:spcAft>
              <a:spcPct val="35000"/>
            </a:spcAft>
          </a:pPr>
          <a:r>
            <a:rPr lang="it-IT" sz="5500" kern="1200" dirty="0" smtClean="0"/>
            <a:t>DIRITTO</a:t>
          </a:r>
          <a:endParaRPr lang="it-IT" sz="5500" kern="1200" dirty="0"/>
        </a:p>
      </dsp:txBody>
      <dsp:txXfrm rot="5400000">
        <a:off x="466" y="1630904"/>
        <a:ext cx="3376695" cy="2046482"/>
      </dsp:txXfrm>
    </dsp:sp>
    <dsp:sp modelId="{4222F372-7618-994C-B281-1A423DCFDE65}">
      <dsp:nvSpPr>
        <dsp:cNvPr id="0" name=""/>
        <dsp:cNvSpPr/>
      </dsp:nvSpPr>
      <dsp:spPr>
        <a:xfrm rot="5400000">
          <a:off x="4356561" y="607663"/>
          <a:ext cx="4092964" cy="4092964"/>
        </a:xfrm>
        <a:prstGeom prst="downArrow">
          <a:avLst>
            <a:gd name="adj1" fmla="val 50000"/>
            <a:gd name="adj2" fmla="val 35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391160" tIns="391160" rIns="391160" bIns="391160" numCol="1" spcCol="1270" anchor="ctr" anchorCtr="0">
          <a:noAutofit/>
        </a:bodyPr>
        <a:lstStyle/>
        <a:p>
          <a:pPr lvl="0" algn="ctr" defTabSz="2444750">
            <a:lnSpc>
              <a:spcPct val="90000"/>
            </a:lnSpc>
            <a:spcBef>
              <a:spcPct val="0"/>
            </a:spcBef>
            <a:spcAft>
              <a:spcPct val="35000"/>
            </a:spcAft>
          </a:pPr>
          <a:r>
            <a:rPr lang="it-IT" sz="5500" kern="1200" dirty="0" smtClean="0"/>
            <a:t>POLITICA</a:t>
          </a:r>
          <a:endParaRPr lang="it-IT" sz="5500" kern="1200" dirty="0"/>
        </a:p>
      </dsp:txBody>
      <dsp:txXfrm rot="-5400000">
        <a:off x="5072831" y="1630904"/>
        <a:ext cx="3376695" cy="204648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B90438-EF1D-5842-B49D-A73EEE48A4CE}">
      <dsp:nvSpPr>
        <dsp:cNvPr id="0" name=""/>
        <dsp:cNvSpPr/>
      </dsp:nvSpPr>
      <dsp:spPr>
        <a:xfrm rot="16200000">
          <a:off x="350" y="255533"/>
          <a:ext cx="4014896" cy="4014896"/>
        </a:xfrm>
        <a:prstGeom prst="upArrow">
          <a:avLst>
            <a:gd name="adj1" fmla="val 50000"/>
            <a:gd name="adj2" fmla="val 35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INTERPRETAZIONE VALIDA</a:t>
          </a:r>
          <a:endParaRPr lang="it-IT" sz="3000" kern="1200" dirty="0"/>
        </a:p>
      </dsp:txBody>
      <dsp:txXfrm rot="5400000">
        <a:off x="702958" y="1259257"/>
        <a:ext cx="3312289" cy="2007448"/>
      </dsp:txXfrm>
    </dsp:sp>
    <dsp:sp modelId="{8E87163D-3032-1946-9942-6BA0599FD6CD}">
      <dsp:nvSpPr>
        <dsp:cNvPr id="0" name=""/>
        <dsp:cNvSpPr/>
      </dsp:nvSpPr>
      <dsp:spPr>
        <a:xfrm rot="5400000">
          <a:off x="4418094" y="255533"/>
          <a:ext cx="4014896" cy="4014896"/>
        </a:xfrm>
        <a:prstGeom prst="upArrow">
          <a:avLst>
            <a:gd name="adj1" fmla="val 50000"/>
            <a:gd name="adj2" fmla="val 35000"/>
          </a:avLst>
        </a:prstGeom>
        <a:solidFill>
          <a:schemeClr val="accent4">
            <a:hueOff val="-4464771"/>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it-IT" sz="3000" kern="1200" dirty="0" smtClean="0"/>
            <a:t>ATTO LEGITTIMO</a:t>
          </a:r>
          <a:endParaRPr lang="it-IT" sz="3000" kern="1200" dirty="0"/>
        </a:p>
      </dsp:txBody>
      <dsp:txXfrm rot="-5400000">
        <a:off x="4418095" y="1259257"/>
        <a:ext cx="3312289" cy="200744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BC5573-9F81-3548-A562-9AC9DAD72A96}">
      <dsp:nvSpPr>
        <dsp:cNvPr id="0" name=""/>
        <dsp:cNvSpPr/>
      </dsp:nvSpPr>
      <dsp:spPr>
        <a:xfrm rot="16200000">
          <a:off x="775" y="210236"/>
          <a:ext cx="4105489" cy="4105489"/>
        </a:xfrm>
        <a:prstGeom prst="downArrow">
          <a:avLst>
            <a:gd name="adj1" fmla="val 50000"/>
            <a:gd name="adj2" fmla="val 35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INTERPRETAZIONE VALIDA</a:t>
          </a:r>
          <a:endParaRPr lang="it-IT" sz="3100" kern="1200" dirty="0"/>
        </a:p>
      </dsp:txBody>
      <dsp:txXfrm rot="5400000">
        <a:off x="776" y="1236608"/>
        <a:ext cx="3387028" cy="2052745"/>
      </dsp:txXfrm>
    </dsp:sp>
    <dsp:sp modelId="{5399B332-4373-2341-9DDF-8E92FC5B23FE}">
      <dsp:nvSpPr>
        <dsp:cNvPr id="0" name=""/>
        <dsp:cNvSpPr/>
      </dsp:nvSpPr>
      <dsp:spPr>
        <a:xfrm rot="5400000">
          <a:off x="4327076" y="210236"/>
          <a:ext cx="4105489" cy="4105489"/>
        </a:xfrm>
        <a:prstGeom prst="downArrow">
          <a:avLst>
            <a:gd name="adj1" fmla="val 50000"/>
            <a:gd name="adj2" fmla="val 35000"/>
          </a:avLst>
        </a:prstGeom>
        <a:solidFill>
          <a:schemeClr val="accent4">
            <a:hueOff val="-4464771"/>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it-IT" sz="3100" kern="1200" dirty="0" smtClean="0"/>
            <a:t>ATTO LEGITTIMO</a:t>
          </a:r>
          <a:endParaRPr lang="it-IT" sz="3100" kern="1200" dirty="0"/>
        </a:p>
      </dsp:txBody>
      <dsp:txXfrm rot="-5400000">
        <a:off x="5045538" y="1236608"/>
        <a:ext cx="3387028" cy="20527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B67F87-2CE2-AC46-819A-137803778A3C}">
      <dsp:nvSpPr>
        <dsp:cNvPr id="0" name=""/>
        <dsp:cNvSpPr/>
      </dsp:nvSpPr>
      <dsp:spPr>
        <a:xfrm>
          <a:off x="2885784" y="1803157"/>
          <a:ext cx="2661773" cy="2661773"/>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it-IT" sz="3400" kern="1200" dirty="0" smtClean="0"/>
            <a:t>MODIFICA</a:t>
          </a:r>
          <a:endParaRPr lang="it-IT" sz="3400" kern="1200" dirty="0"/>
        </a:p>
      </dsp:txBody>
      <dsp:txXfrm>
        <a:off x="3275592" y="2192965"/>
        <a:ext cx="1882157" cy="1882157"/>
      </dsp:txXfrm>
    </dsp:sp>
    <dsp:sp modelId="{2E31E4A0-04FB-7348-B223-AB9488C39D6D}">
      <dsp:nvSpPr>
        <dsp:cNvPr id="0" name=""/>
        <dsp:cNvSpPr/>
      </dsp:nvSpPr>
      <dsp:spPr>
        <a:xfrm rot="12900000">
          <a:off x="1079089" y="1306589"/>
          <a:ext cx="2138814" cy="758605"/>
        </a:xfrm>
        <a:prstGeom prst="leftArrow">
          <a:avLst>
            <a:gd name="adj1" fmla="val 60000"/>
            <a:gd name="adj2" fmla="val 50000"/>
          </a:avLst>
        </a:prstGeom>
        <a:solidFill>
          <a:schemeClr val="accent3">
            <a:hueOff val="0"/>
            <a:satOff val="0"/>
            <a:lumOff val="0"/>
            <a:alphaOff val="0"/>
          </a:schemeClr>
        </a:solidFill>
        <a:ln>
          <a:noFill/>
        </a:ln>
        <a:effectLst/>
        <a:scene3d>
          <a:camera prst="orthographicFront"/>
          <a:lightRig rig="chilly" dir="t"/>
        </a:scene3d>
        <a:sp3d z="-25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35995385-B0CF-E64E-978B-6999E7630F75}">
      <dsp:nvSpPr>
        <dsp:cNvPr id="0" name=""/>
        <dsp:cNvSpPr/>
      </dsp:nvSpPr>
      <dsp:spPr>
        <a:xfrm>
          <a:off x="8146" y="61032"/>
          <a:ext cx="2528684" cy="2022947"/>
        </a:xfrm>
        <a:prstGeom prst="roundRect">
          <a:avLst>
            <a:gd name="adj" fmla="val 10000"/>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it-IT" sz="2600" kern="1200" dirty="0" smtClean="0"/>
            <a:t>EMENDAMENTO</a:t>
          </a:r>
          <a:endParaRPr lang="it-IT" sz="2600" kern="1200" dirty="0"/>
        </a:p>
      </dsp:txBody>
      <dsp:txXfrm>
        <a:off x="67396" y="120282"/>
        <a:ext cx="2410184" cy="1904447"/>
      </dsp:txXfrm>
    </dsp:sp>
    <dsp:sp modelId="{5A3B6E75-C1B1-CD41-91D0-0D270406EBEE}">
      <dsp:nvSpPr>
        <dsp:cNvPr id="0" name=""/>
        <dsp:cNvSpPr/>
      </dsp:nvSpPr>
      <dsp:spPr>
        <a:xfrm rot="19500000">
          <a:off x="5215438" y="1306589"/>
          <a:ext cx="2138814" cy="758605"/>
        </a:xfrm>
        <a:prstGeom prst="leftArrow">
          <a:avLst>
            <a:gd name="adj1" fmla="val 60000"/>
            <a:gd name="adj2" fmla="val 50000"/>
          </a:avLst>
        </a:prstGeom>
        <a:solidFill>
          <a:schemeClr val="accent3">
            <a:hueOff val="11250266"/>
            <a:satOff val="-16880"/>
            <a:lumOff val="-2745"/>
            <a:alphaOff val="0"/>
          </a:schemeClr>
        </a:solidFill>
        <a:ln>
          <a:noFill/>
        </a:ln>
        <a:effectLst/>
        <a:scene3d>
          <a:camera prst="orthographicFront"/>
          <a:lightRig rig="chilly" dir="t"/>
        </a:scene3d>
        <a:sp3d z="-25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535641D1-D637-6A4E-B6FC-7AB2826FE865}">
      <dsp:nvSpPr>
        <dsp:cNvPr id="0" name=""/>
        <dsp:cNvSpPr/>
      </dsp:nvSpPr>
      <dsp:spPr>
        <a:xfrm>
          <a:off x="5896510" y="61032"/>
          <a:ext cx="2528684" cy="2022947"/>
        </a:xfrm>
        <a:prstGeom prst="roundRect">
          <a:avLst>
            <a:gd name="adj" fmla="val 10000"/>
          </a:avLst>
        </a:prstGeom>
        <a:solidFill>
          <a:schemeClr val="accent3">
            <a:hueOff val="11250266"/>
            <a:satOff val="-16880"/>
            <a:lumOff val="-274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it-IT" sz="2600" kern="1200" dirty="0" smtClean="0"/>
            <a:t>REVISIONE</a:t>
          </a:r>
          <a:endParaRPr lang="it-IT" sz="2600" kern="1200" dirty="0"/>
        </a:p>
      </dsp:txBody>
      <dsp:txXfrm>
        <a:off x="5955760" y="120282"/>
        <a:ext cx="2410184" cy="190444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173083" y="329021"/>
          <a:ext cx="4094493" cy="4094493"/>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O.N.U.</a:t>
          </a:r>
          <a:endParaRPr lang="it-IT" sz="1000" kern="1200" dirty="0"/>
        </a:p>
      </dsp:txBody>
      <dsp:txXfrm>
        <a:off x="4399221" y="1084553"/>
        <a:ext cx="1389203" cy="1364831"/>
      </dsp:txXfrm>
    </dsp:sp>
    <dsp:sp modelId="{39140162-AE90-D84F-9812-3EA659AF4AD4}">
      <dsp:nvSpPr>
        <dsp:cNvPr id="0" name=""/>
        <dsp:cNvSpPr/>
      </dsp:nvSpPr>
      <dsp:spPr>
        <a:xfrm>
          <a:off x="1962022" y="450881"/>
          <a:ext cx="4094493" cy="4094493"/>
        </a:xfrm>
        <a:prstGeom prst="pie">
          <a:avLst>
            <a:gd name="adj1" fmla="val 1800000"/>
            <a:gd name="adj2" fmla="val 9000000"/>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ORGANIZZAZIONI INTERNAZIONALI PERIFERICHE/ISTITUZIONI SPECIALIZZATE</a:t>
          </a:r>
          <a:endParaRPr lang="it-IT" sz="1000" kern="1200" dirty="0"/>
        </a:p>
        <a:p>
          <a:pPr marL="57150" lvl="1" indent="-57150" algn="l" defTabSz="355600">
            <a:lnSpc>
              <a:spcPct val="90000"/>
            </a:lnSpc>
            <a:spcBef>
              <a:spcPct val="0"/>
            </a:spcBef>
            <a:spcAft>
              <a:spcPct val="15000"/>
            </a:spcAft>
            <a:buChar char="••"/>
          </a:pPr>
          <a:r>
            <a:rPr lang="it-IT" sz="800" kern="1200" dirty="0" smtClean="0"/>
            <a:t>F.A.O.</a:t>
          </a:r>
          <a:endParaRPr lang="it-IT" sz="800" kern="1200" dirty="0"/>
        </a:p>
        <a:p>
          <a:pPr marL="57150" lvl="1" indent="-57150" algn="l" defTabSz="355600">
            <a:lnSpc>
              <a:spcPct val="90000"/>
            </a:lnSpc>
            <a:spcBef>
              <a:spcPct val="0"/>
            </a:spcBef>
            <a:spcAft>
              <a:spcPct val="15000"/>
            </a:spcAft>
            <a:buChar char="••"/>
          </a:pPr>
          <a:r>
            <a:rPr lang="it-IT" sz="800" kern="1200" dirty="0" smtClean="0"/>
            <a:t>I.C.A.O.</a:t>
          </a:r>
          <a:endParaRPr lang="it-IT" sz="800" kern="1200" dirty="0"/>
        </a:p>
        <a:p>
          <a:pPr marL="57150" lvl="1" indent="-57150" algn="l" defTabSz="355600">
            <a:lnSpc>
              <a:spcPct val="90000"/>
            </a:lnSpc>
            <a:spcBef>
              <a:spcPct val="0"/>
            </a:spcBef>
            <a:spcAft>
              <a:spcPct val="15000"/>
            </a:spcAft>
            <a:buChar char="••"/>
          </a:pPr>
          <a:r>
            <a:rPr lang="it-IT" sz="800" kern="1200" dirty="0" smtClean="0"/>
            <a:t>UNESCO</a:t>
          </a:r>
          <a:endParaRPr lang="it-IT" sz="800" kern="1200" dirty="0"/>
        </a:p>
        <a:p>
          <a:pPr marL="57150" lvl="1" indent="-57150" algn="l" defTabSz="355600">
            <a:lnSpc>
              <a:spcPct val="90000"/>
            </a:lnSpc>
            <a:spcBef>
              <a:spcPct val="0"/>
            </a:spcBef>
            <a:spcAft>
              <a:spcPct val="15000"/>
            </a:spcAft>
            <a:buChar char="••"/>
          </a:pPr>
          <a:r>
            <a:rPr lang="it-IT" sz="800" kern="1200" dirty="0" smtClean="0"/>
            <a:t>ILO</a:t>
          </a:r>
          <a:endParaRPr lang="it-IT" sz="800" kern="1200" dirty="0"/>
        </a:p>
        <a:p>
          <a:pPr marL="57150" lvl="1" indent="-57150" algn="l" defTabSz="355600">
            <a:lnSpc>
              <a:spcPct val="90000"/>
            </a:lnSpc>
            <a:spcBef>
              <a:spcPct val="0"/>
            </a:spcBef>
            <a:spcAft>
              <a:spcPct val="15000"/>
            </a:spcAft>
            <a:buChar char="••"/>
          </a:pPr>
          <a:r>
            <a:rPr lang="it-IT" sz="800" kern="1200" dirty="0" smtClean="0"/>
            <a:t>OMS</a:t>
          </a:r>
          <a:endParaRPr lang="it-IT" sz="800" kern="1200" dirty="0"/>
        </a:p>
      </dsp:txBody>
      <dsp:txXfrm>
        <a:off x="3083133" y="3034312"/>
        <a:ext cx="1852270" cy="1267343"/>
      </dsp:txXfrm>
    </dsp:sp>
    <dsp:sp modelId="{4793F5B1-57B2-0F49-8E3B-1C8B6DB66338}">
      <dsp:nvSpPr>
        <dsp:cNvPr id="0" name=""/>
        <dsp:cNvSpPr/>
      </dsp:nvSpPr>
      <dsp:spPr>
        <a:xfrm>
          <a:off x="1962022" y="450881"/>
          <a:ext cx="4094493" cy="4094493"/>
        </a:xfrm>
        <a:prstGeom prst="pie">
          <a:avLst>
            <a:gd name="adj1" fmla="val 90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ALTRI ELEMENTI/ORGANI SUSSIDIARI</a:t>
          </a:r>
          <a:endParaRPr lang="it-IT" sz="1000" kern="1200" dirty="0"/>
        </a:p>
        <a:p>
          <a:pPr marL="57150" lvl="1" indent="-57150" algn="l" defTabSz="355600">
            <a:lnSpc>
              <a:spcPct val="90000"/>
            </a:lnSpc>
            <a:spcBef>
              <a:spcPct val="0"/>
            </a:spcBef>
            <a:spcAft>
              <a:spcPct val="15000"/>
            </a:spcAft>
            <a:buChar char="••"/>
          </a:pPr>
          <a:r>
            <a:rPr lang="it-IT" sz="800" kern="1200" dirty="0" smtClean="0"/>
            <a:t>UNICEF</a:t>
          </a:r>
          <a:endParaRPr lang="it-IT" sz="800" kern="1200" dirty="0"/>
        </a:p>
        <a:p>
          <a:pPr marL="57150" lvl="1" indent="-57150" algn="l" defTabSz="355600">
            <a:lnSpc>
              <a:spcPct val="90000"/>
            </a:lnSpc>
            <a:spcBef>
              <a:spcPct val="0"/>
            </a:spcBef>
            <a:spcAft>
              <a:spcPct val="15000"/>
            </a:spcAft>
            <a:buChar char="••"/>
          </a:pPr>
          <a:r>
            <a:rPr lang="it-IT" sz="800" kern="1200" dirty="0" smtClean="0"/>
            <a:t>COMMISSIONE DIR INT</a:t>
          </a:r>
          <a:endParaRPr lang="it-IT" sz="800" kern="1200" dirty="0"/>
        </a:p>
      </dsp:txBody>
      <dsp:txXfrm>
        <a:off x="2400718" y="1255157"/>
        <a:ext cx="1389203" cy="136483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09/10/17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21804061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09/10/17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18842856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09/10/17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09/10/17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09/10/17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09/10/17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09/10/17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09/10/17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09/10/17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09/10/17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09/10/17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09/10/17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09/10/17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09/10/17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ORGANIZZAZIONI INTERNAZIONALI</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Prof. Sara </a:t>
            </a:r>
            <a:r>
              <a:rPr lang="it-IT" dirty="0" err="1" smtClean="0"/>
              <a:t>Tonolo</a:t>
            </a:r>
            <a:r>
              <a:rPr lang="it-IT" dirty="0" smtClean="0"/>
              <a:t> -   </a:t>
            </a:r>
          </a:p>
          <a:p>
            <a:pPr lvl="1">
              <a:buFontTx/>
              <a:buChar char="-"/>
            </a:pPr>
            <a:r>
              <a:rPr lang="it-IT" dirty="0" smtClean="0"/>
              <a:t>Trieste 10  ottobre 2017–</a:t>
            </a:r>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COORDINAMENTO TRA TRATTATI ISTITUTIVI DI OIG</a:t>
            </a:r>
            <a:endParaRPr lang="it-IT" dirty="0"/>
          </a:p>
        </p:txBody>
      </p:sp>
      <p:sp>
        <p:nvSpPr>
          <p:cNvPr id="3" name="Segnaposto contenuto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DECISIONE CIG 1996:</a:t>
            </a:r>
          </a:p>
          <a:p>
            <a:pPr lvl="1" algn="just"/>
            <a:r>
              <a:rPr lang="it-IT" dirty="0" smtClean="0"/>
              <a:t>nel caso, la </a:t>
            </a:r>
            <a:r>
              <a:rPr lang="it-IT" dirty="0"/>
              <a:t>Corte ha </a:t>
            </a:r>
            <a:r>
              <a:rPr lang="it-IT" dirty="0" smtClean="0"/>
              <a:t>riconosciuto:</a:t>
            </a:r>
          </a:p>
          <a:p>
            <a:pPr lvl="2" algn="just"/>
            <a:r>
              <a:rPr lang="it-IT" dirty="0" smtClean="0"/>
              <a:t>1 - la </a:t>
            </a:r>
            <a:r>
              <a:rPr lang="it-IT" dirty="0"/>
              <a:t>sussistenza del primo requisito, ricordando come l'autorizzazione possa essere di volta in volta concessa all’Istituto specializzato con un atto ad hoc, </a:t>
            </a:r>
            <a:r>
              <a:rPr lang="it-IT" dirty="0" smtClean="0"/>
              <a:t>in </a:t>
            </a:r>
            <a:r>
              <a:rPr lang="it-IT" dirty="0"/>
              <a:t>ordine alla specifica questione che lo stesso Istituto intende sottoporle; oppure tale autorizzazione possa avere carattere generale qualora trovi fondamento in una specifica clausola dell’accordo di collegamento che sia stato stipulato tra </a:t>
            </a:r>
            <a:r>
              <a:rPr lang="it-IT" dirty="0" smtClean="0"/>
              <a:t>l’Istituto </a:t>
            </a:r>
            <a:r>
              <a:rPr lang="it-IT" dirty="0"/>
              <a:t>specializzato di volta in volta interessato e </a:t>
            </a:r>
            <a:r>
              <a:rPr lang="it-IT" dirty="0" smtClean="0"/>
              <a:t>l’ONU</a:t>
            </a:r>
            <a:r>
              <a:rPr lang="it-IT" dirty="0"/>
              <a:t> </a:t>
            </a:r>
            <a:r>
              <a:rPr lang="it-IT" dirty="0" smtClean="0"/>
              <a:t>– come nel caso specifico</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10</a:t>
            </a:fld>
            <a:endParaRPr lang="it-IT"/>
          </a:p>
        </p:txBody>
      </p:sp>
    </p:spTree>
    <p:extLst>
      <p:ext uri="{BB962C8B-B14F-4D97-AF65-F5344CB8AC3E}">
        <p14:creationId xmlns:p14="http://schemas.microsoft.com/office/powerpoint/2010/main" val="210277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COORDINAMENTO TRA TRATTATI ISTITUTIVI DI OIG</a:t>
            </a:r>
            <a:endParaRPr lang="it-IT" dirty="0"/>
          </a:p>
        </p:txBody>
      </p:sp>
      <p:sp>
        <p:nvSpPr>
          <p:cNvPr id="3" name="Segnaposto contenuto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20000"/>
          </a:bodyPr>
          <a:lstStyle/>
          <a:p>
            <a:pPr algn="just"/>
            <a:r>
              <a:rPr lang="it-IT" dirty="0" smtClean="0"/>
              <a:t>DECISIONE CIG 1996:</a:t>
            </a:r>
          </a:p>
          <a:p>
            <a:pPr lvl="1" algn="just"/>
            <a:r>
              <a:rPr lang="it-IT" dirty="0" smtClean="0"/>
              <a:t>nel caso, la </a:t>
            </a:r>
            <a:r>
              <a:rPr lang="it-IT" dirty="0"/>
              <a:t>Corte ha </a:t>
            </a:r>
            <a:r>
              <a:rPr lang="it-IT" dirty="0" smtClean="0"/>
              <a:t>riconosciuto:</a:t>
            </a:r>
          </a:p>
          <a:p>
            <a:pPr lvl="2" algn="just"/>
            <a:r>
              <a:rPr lang="it-IT" dirty="0" smtClean="0"/>
              <a:t>2 - </a:t>
            </a:r>
            <a:r>
              <a:rPr lang="it-IT" dirty="0"/>
              <a:t>la CIG ha riconosciuto che il parere richiestole aveva ad oggetto una questione giuridica, essendo un invito ad accertare la liceità del comportamento degli Stati alla luce degli obblighi loro imposti dal diritto internazionale</a:t>
            </a:r>
            <a:r>
              <a:rPr lang="it-IT" dirty="0" smtClean="0"/>
              <a:t>. </a:t>
            </a:r>
            <a:r>
              <a:rPr lang="it-IT" dirty="0"/>
              <a:t>La Corte </a:t>
            </a:r>
            <a:r>
              <a:rPr lang="it-IT" dirty="0" smtClean="0"/>
              <a:t>ritiene anche che </a:t>
            </a:r>
            <a:r>
              <a:rPr lang="it-IT" dirty="0"/>
              <a:t>la natura politica dei motivi che possono aver ispirato la richiesta di parere, e le possibili implicazioni politiche del medesimo, siano irrilevanti ai fini della determinazione della propria competenza a rendere il parere</a:t>
            </a:r>
            <a:r>
              <a:rPr lang="it-IT" dirty="0" smtClean="0"/>
              <a:t>. </a:t>
            </a:r>
            <a:r>
              <a:rPr lang="it-IT" dirty="0"/>
              <a:t>Non rientra tra i compiti della CIG di sindacare sulle ragioni che hanno portato alla richiesta del parere da parte dell’Istituzione, pur riconoscendo, nel caso specifico, l'esistenza di possibili motivi politici alla base della Risoluzione dell’OMS.</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11</a:t>
            </a:fld>
            <a:endParaRPr lang="it-IT"/>
          </a:p>
        </p:txBody>
      </p:sp>
    </p:spTree>
    <p:extLst>
      <p:ext uri="{BB962C8B-B14F-4D97-AF65-F5344CB8AC3E}">
        <p14:creationId xmlns:p14="http://schemas.microsoft.com/office/powerpoint/2010/main" val="268632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COORDINAMENTO TRA TRATTATI ISTITUTIVI DI OIG</a:t>
            </a:r>
            <a:endParaRPr lang="it-IT" dirty="0"/>
          </a:p>
        </p:txBody>
      </p:sp>
      <p:sp>
        <p:nvSpPr>
          <p:cNvPr id="3" name="Segnaposto contenuto 2"/>
          <p:cNvSpPr>
            <a:spLocks noGrp="1"/>
          </p:cNvSpPr>
          <p:nvPr>
            <p:ph idx="1"/>
          </p:nvPr>
        </p:nvSpPr>
        <p:spPr>
          <a:xfrm>
            <a:off x="457200" y="1600200"/>
            <a:ext cx="8229600" cy="4946350"/>
          </a:xfrm>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20000"/>
          </a:bodyPr>
          <a:lstStyle/>
          <a:p>
            <a:pPr algn="just"/>
            <a:r>
              <a:rPr lang="it-IT" dirty="0" smtClean="0"/>
              <a:t>DECISIONE CIG 1996:</a:t>
            </a:r>
          </a:p>
          <a:p>
            <a:pPr lvl="1" algn="just"/>
            <a:r>
              <a:rPr lang="it-IT" dirty="0" smtClean="0"/>
              <a:t>Invece:</a:t>
            </a:r>
          </a:p>
          <a:p>
            <a:pPr lvl="2" algn="just"/>
            <a:r>
              <a:rPr lang="it-IT" dirty="0" smtClean="0"/>
              <a:t>3 – sulla condizione che la questione richiesta </a:t>
            </a:r>
            <a:r>
              <a:rPr lang="it-IT" dirty="0"/>
              <a:t>rientri nel quadro delle attività consentite all’Istituto specializzato richiedente, in conformità a quanto stabilito dal proprio atto </a:t>
            </a:r>
            <a:r>
              <a:rPr lang="it-IT" dirty="0" smtClean="0"/>
              <a:t>istitutivo, la CIG osserva che </a:t>
            </a:r>
            <a:r>
              <a:rPr lang="it-IT" dirty="0"/>
              <a:t>che la questione proposta dalla Assemblea dell'OMS alla CIG aveva per oggetto «...non gli effetti dell'utilizzazione di armi nucleari sulla salute, ma la liceità dell’utilizzazione di tali armi, tenuto conto dei loro effetti sulla salute e sull’ambiente»; che nessuna delle funzioni espressamente attribuite all’OMS (art. 2 </a:t>
            </a:r>
            <a:r>
              <a:rPr lang="it-IT" dirty="0" err="1"/>
              <a:t>Cost</a:t>
            </a:r>
            <a:r>
              <a:rPr lang="it-IT" dirty="0"/>
              <a:t>.), interpretate secondo il loro senso ordinario, nel loro contesto, alla luce dell’oggetto e dello scopo della Costituzione oltre che secondo la prassi dell'Organizzazione, attribuisce all’OMS il compito di accertare la liceità o </a:t>
            </a:r>
            <a:r>
              <a:rPr lang="it-IT" dirty="0" smtClean="0"/>
              <a:t>l’illiceità </a:t>
            </a:r>
            <a:r>
              <a:rPr lang="it-IT" dirty="0"/>
              <a:t>di attività potenzialmente pericolose per la salute; </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12</a:t>
            </a:fld>
            <a:endParaRPr lang="it-IT"/>
          </a:p>
        </p:txBody>
      </p:sp>
    </p:spTree>
    <p:extLst>
      <p:ext uri="{BB962C8B-B14F-4D97-AF65-F5344CB8AC3E}">
        <p14:creationId xmlns:p14="http://schemas.microsoft.com/office/powerpoint/2010/main" val="1720470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COORDINAMENTO TRA TRATTATI ISTITUTIVI DI OIG</a:t>
            </a:r>
            <a:endParaRPr lang="it-IT" dirty="0"/>
          </a:p>
        </p:txBody>
      </p:sp>
      <p:sp>
        <p:nvSpPr>
          <p:cNvPr id="3" name="Segnaposto contenuto 2"/>
          <p:cNvSpPr>
            <a:spLocks noGrp="1"/>
          </p:cNvSpPr>
          <p:nvPr>
            <p:ph idx="1"/>
          </p:nvPr>
        </p:nvSpPr>
        <p:spPr>
          <a:xfrm>
            <a:off x="457200" y="1600200"/>
            <a:ext cx="8229600" cy="4946350"/>
          </a:xfrm>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10000"/>
          </a:bodyPr>
          <a:lstStyle/>
          <a:p>
            <a:pPr algn="just"/>
            <a:r>
              <a:rPr lang="it-IT" dirty="0" smtClean="0"/>
              <a:t>DECISIONE CIG 1996:</a:t>
            </a:r>
          </a:p>
          <a:p>
            <a:pPr lvl="1" algn="just"/>
            <a:r>
              <a:rPr lang="it-IT" dirty="0" smtClean="0"/>
              <a:t>In conclusione:</a:t>
            </a:r>
          </a:p>
          <a:p>
            <a:pPr lvl="2" algn="just"/>
            <a:r>
              <a:rPr lang="it-IT" dirty="0" smtClean="0"/>
              <a:t>ex </a:t>
            </a:r>
            <a:r>
              <a:rPr lang="it-IT" dirty="0"/>
              <a:t>art. 1 della Costituzione dell'OMS, compito dell'Organizzazione è quello di « ...condurre tutti i popoli al livello sanitario più elevato possibile»; infine che i principi sanciti nel Preambolo della Costituzione dell’OMS non autorizzano valutazioni circa la liceità o l’illiceità del comportamento degli Stati; per tutti questi motivi, la Corte ha ritenuto infondata la richiesta di parere avanzata dall’Assemblea dell'OMS, mancando un rapporto di sufficiente connessione tra l'oggetto del quesito e le funzioni proprie dell'Organizzazione richiedente, così come desunte dall'interpretazione dell'atto istitutivo della stessa, conformemente alla disciplina fissata dalla Convenzione di Vienna in materia di interpretazione dei trattati.</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13</a:t>
            </a:fld>
            <a:endParaRPr lang="it-IT"/>
          </a:p>
        </p:txBody>
      </p:sp>
    </p:spTree>
    <p:extLst>
      <p:ext uri="{BB962C8B-B14F-4D97-AF65-F5344CB8AC3E}">
        <p14:creationId xmlns:p14="http://schemas.microsoft.com/office/powerpoint/2010/main" val="4123053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PARERE CIG 8.7.1996</a:t>
            </a:r>
            <a:endParaRPr lang="it-IT" dirty="0"/>
          </a:p>
        </p:txBody>
      </p:sp>
      <p:sp>
        <p:nvSpPr>
          <p:cNvPr id="3" name="Segnaposto contenuto 2"/>
          <p:cNvSpPr>
            <a:spLocks noGrp="1"/>
          </p:cNvSpPr>
          <p:nvPr>
            <p:ph idx="1"/>
          </p:nvPr>
        </p:nvSpPr>
        <p:spPr>
          <a:xfrm>
            <a:off x="457200" y="1600200"/>
            <a:ext cx="8229600" cy="4946350"/>
          </a:xfrm>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10000"/>
          </a:bodyPr>
          <a:lstStyle/>
          <a:p>
            <a:pPr algn="just"/>
            <a:r>
              <a:rPr lang="it-IT" dirty="0" smtClean="0"/>
              <a:t>DECISIONE CIG 1996:</a:t>
            </a:r>
          </a:p>
          <a:p>
            <a:pPr lvl="1" algn="just"/>
            <a:r>
              <a:rPr lang="it-IT" dirty="0" smtClean="0"/>
              <a:t>In conclusione:</a:t>
            </a:r>
          </a:p>
          <a:p>
            <a:pPr lvl="2" algn="just"/>
            <a:r>
              <a:rPr lang="it-IT" dirty="0" smtClean="0"/>
              <a:t>ex </a:t>
            </a:r>
            <a:r>
              <a:rPr lang="it-IT" dirty="0"/>
              <a:t>art. 1 della Costituzione dell'OMS, compito dell'Organizzazione è quello di « ...condurre tutti i popoli al livello sanitario più elevato possibile»; infine che i principi sanciti nel Preambolo della Costituzione dell’OMS non autorizzano valutazioni circa la liceità o l’illiceità del comportamento degli Stati; per tutti questi motivi, la Corte ha ritenuto infondata la richiesta di parere avanzata dall’Assemblea dell'OMS, mancando un rapporto di sufficiente connessione tra l'oggetto del quesito e le funzioni proprie dell'Organizzazione richiedente, così come desunte dall'interpretazione dell'atto istitutivo della stessa, conformemente alla disciplina fissata dalla Convenzione di Vienna in materia di interpretazione dei trattati.</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14</a:t>
            </a:fld>
            <a:endParaRPr lang="it-IT"/>
          </a:p>
        </p:txBody>
      </p:sp>
    </p:spTree>
    <p:extLst>
      <p:ext uri="{BB962C8B-B14F-4D97-AF65-F5344CB8AC3E}">
        <p14:creationId xmlns:p14="http://schemas.microsoft.com/office/powerpoint/2010/main" val="223342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bg/>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2"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63756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PARERE CIG 8.7.1996</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15</a:t>
            </a:fld>
            <a:endParaRPr lang="it-IT"/>
          </a:p>
        </p:txBody>
      </p:sp>
      <p:sp>
        <p:nvSpPr>
          <p:cNvPr id="5" name="Segnaposto contenuto 4"/>
          <p:cNvSpPr>
            <a:spLocks noGrp="1"/>
          </p:cNvSpPr>
          <p:nvPr>
            <p:ph idx="1"/>
          </p:nvPr>
        </p:nvSpPr>
        <p:spPr>
          <a:xfrm>
            <a:off x="256641" y="1945158"/>
            <a:ext cx="8229600" cy="4525963"/>
          </a:xfrm>
        </p:spPr>
        <p:txBody>
          <a:bodyPr>
            <a:normAutofit/>
          </a:bodyPr>
          <a:lstStyle/>
          <a:p>
            <a:pPr algn="just"/>
            <a:r>
              <a:rPr lang="it-IT" dirty="0" smtClean="0"/>
              <a:t>Poi la questione viene ripresa con il parere sulle </a:t>
            </a:r>
            <a:r>
              <a:rPr lang="it-IT" u="sng" dirty="0" smtClean="0"/>
              <a:t>Armi nucleari (1996)</a:t>
            </a:r>
            <a:r>
              <a:rPr lang="it-IT" dirty="0" smtClean="0"/>
              <a:t>, in cui l’AG chiede alla Corte di valutare se la detenzione di armi nucleari si ponga in contrasto non solo con il diritto umanitario ma anche con i diritti umani strettamente considerati.</a:t>
            </a:r>
            <a:endParaRPr lang="it-IT" dirty="0"/>
          </a:p>
        </p:txBody>
      </p:sp>
    </p:spTree>
    <p:extLst>
      <p:ext uri="{BB962C8B-B14F-4D97-AF65-F5344CB8AC3E}">
        <p14:creationId xmlns:p14="http://schemas.microsoft.com/office/powerpoint/2010/main" val="2833067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94438"/>
            <a:ext cx="8229600" cy="150893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PARERE CIG 8.7.1996</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16</a:t>
            </a:fld>
            <a:endParaRPr lang="it-IT"/>
          </a:p>
        </p:txBody>
      </p:sp>
      <p:sp>
        <p:nvSpPr>
          <p:cNvPr id="5" name="Segnaposto contenuto 4"/>
          <p:cNvSpPr>
            <a:spLocks noGrp="1"/>
          </p:cNvSpPr>
          <p:nvPr>
            <p:ph idx="1"/>
          </p:nvPr>
        </p:nvSpPr>
        <p:spPr>
          <a:xfrm>
            <a:off x="222738" y="1730376"/>
            <a:ext cx="8699012" cy="4991100"/>
          </a:xfrm>
        </p:spPr>
        <p:txBody>
          <a:bodyPr>
            <a:normAutofit/>
          </a:bodyPr>
          <a:lstStyle/>
          <a:p>
            <a:pPr algn="just"/>
            <a:r>
              <a:rPr lang="it-IT" dirty="0" smtClean="0"/>
              <a:t>La CIG stabilisce che il diritto internazionale umanitario si applica al caso della detenzione, minaccia e uso delle armi nucleari, e che però non può concludere definitivamente “</a:t>
            </a:r>
            <a:r>
              <a:rPr lang="it-IT" dirty="0" err="1"/>
              <a:t>definitively</a:t>
            </a:r>
            <a:r>
              <a:rPr lang="it-IT" dirty="0"/>
              <a:t> </a:t>
            </a:r>
            <a:r>
              <a:rPr lang="it-IT" dirty="0" err="1" smtClean="0"/>
              <a:t>whether</a:t>
            </a:r>
            <a:r>
              <a:rPr lang="it-IT" dirty="0" smtClean="0"/>
              <a:t> </a:t>
            </a:r>
            <a:r>
              <a:rPr lang="it-IT" dirty="0"/>
              <a:t>the </a:t>
            </a:r>
            <a:r>
              <a:rPr lang="it-IT" dirty="0" err="1"/>
              <a:t>threat</a:t>
            </a:r>
            <a:r>
              <a:rPr lang="it-IT" dirty="0"/>
              <a:t> or the use of </a:t>
            </a:r>
            <a:r>
              <a:rPr lang="it-IT" dirty="0" err="1"/>
              <a:t>nuclear</a:t>
            </a:r>
            <a:r>
              <a:rPr lang="it-IT" dirty="0"/>
              <a:t> </a:t>
            </a:r>
            <a:r>
              <a:rPr lang="it-IT" dirty="0" err="1"/>
              <a:t>weapons</a:t>
            </a:r>
            <a:r>
              <a:rPr lang="it-IT" dirty="0"/>
              <a:t> </a:t>
            </a:r>
            <a:r>
              <a:rPr lang="it-IT" dirty="0" err="1"/>
              <a:t>would</a:t>
            </a:r>
            <a:r>
              <a:rPr lang="it-IT" dirty="0"/>
              <a:t> be </a:t>
            </a:r>
            <a:r>
              <a:rPr lang="it-IT" dirty="0" err="1"/>
              <a:t>lawful</a:t>
            </a:r>
            <a:r>
              <a:rPr lang="it-IT" dirty="0"/>
              <a:t> or </a:t>
            </a:r>
            <a:r>
              <a:rPr lang="it-IT" dirty="0" err="1"/>
              <a:t>unlawful</a:t>
            </a:r>
            <a:r>
              <a:rPr lang="it-IT" dirty="0"/>
              <a:t> in an </a:t>
            </a:r>
            <a:r>
              <a:rPr lang="it-IT" dirty="0" err="1"/>
              <a:t>extreme</a:t>
            </a:r>
            <a:r>
              <a:rPr lang="it-IT" dirty="0"/>
              <a:t> </a:t>
            </a:r>
            <a:r>
              <a:rPr lang="it-IT" dirty="0" err="1"/>
              <a:t>circumstance</a:t>
            </a:r>
            <a:r>
              <a:rPr lang="it-IT" dirty="0"/>
              <a:t> of self-</a:t>
            </a:r>
            <a:r>
              <a:rPr lang="it-IT" dirty="0" err="1"/>
              <a:t>defence</a:t>
            </a:r>
            <a:r>
              <a:rPr lang="it-IT" dirty="0"/>
              <a:t>, in </a:t>
            </a:r>
            <a:r>
              <a:rPr lang="it-IT" dirty="0" err="1"/>
              <a:t>which</a:t>
            </a:r>
            <a:r>
              <a:rPr lang="it-IT" dirty="0"/>
              <a:t> the </a:t>
            </a:r>
            <a:r>
              <a:rPr lang="it-IT" dirty="0" err="1"/>
              <a:t>very</a:t>
            </a:r>
            <a:r>
              <a:rPr lang="it-IT" dirty="0"/>
              <a:t> </a:t>
            </a:r>
            <a:r>
              <a:rPr lang="it-IT" dirty="0" err="1"/>
              <a:t>survival</a:t>
            </a:r>
            <a:r>
              <a:rPr lang="it-IT" dirty="0"/>
              <a:t> of a State </a:t>
            </a:r>
            <a:r>
              <a:rPr lang="it-IT" dirty="0" err="1"/>
              <a:t>would</a:t>
            </a:r>
            <a:r>
              <a:rPr lang="it-IT" dirty="0"/>
              <a:t> be </a:t>
            </a:r>
            <a:r>
              <a:rPr lang="it-IT" dirty="0" err="1"/>
              <a:t>at</a:t>
            </a:r>
            <a:r>
              <a:rPr lang="it-IT" dirty="0"/>
              <a:t> </a:t>
            </a:r>
            <a:r>
              <a:rPr lang="it-IT" dirty="0" err="1"/>
              <a:t>stake</a:t>
            </a:r>
            <a:r>
              <a:rPr lang="it-IT" dirty="0"/>
              <a:t>”.</a:t>
            </a:r>
          </a:p>
          <a:p>
            <a:pPr algn="just"/>
            <a:endParaRPr lang="it-IT" dirty="0"/>
          </a:p>
        </p:txBody>
      </p:sp>
    </p:spTree>
    <p:extLst>
      <p:ext uri="{BB962C8B-B14F-4D97-AF65-F5344CB8AC3E}">
        <p14:creationId xmlns:p14="http://schemas.microsoft.com/office/powerpoint/2010/main" val="105773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188259"/>
            <a:ext cx="8377518" cy="1601529"/>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just"/>
            <a:r>
              <a:rPr lang="it-IT" dirty="0" smtClean="0"/>
              <a:t>ACCORDI DI COLLEGAMENTO/COOPERAZIONE TRA OIG</a:t>
            </a:r>
            <a:endParaRPr lang="it-IT" dirty="0"/>
          </a:p>
        </p:txBody>
      </p:sp>
      <p:sp>
        <p:nvSpPr>
          <p:cNvPr id="3" name="Segnaposto contenuto 2"/>
          <p:cNvSpPr>
            <a:spLocks noGrp="1"/>
          </p:cNvSpPr>
          <p:nvPr>
            <p:ph idx="1"/>
          </p:nvPr>
        </p:nvSpPr>
        <p:spPr>
          <a:xfrm>
            <a:off x="291784" y="1904881"/>
            <a:ext cx="8395016" cy="4221282"/>
          </a:xfrm>
        </p:spPr>
        <p:txBody>
          <a:bodyPr>
            <a:normAutofit/>
          </a:bodyPr>
          <a:lstStyle/>
          <a:p>
            <a:pPr algn="just"/>
            <a:r>
              <a:rPr lang="it-IT" dirty="0" smtClean="0"/>
              <a:t>Accordo 10.7.1948 collegamento ONU – OMS: rinvia all’art. 1 dello Statuto dell’OMS: “L’OMS è riconosciuta dall’ONU come istituzione specializzata competente ad adottare tutte le misure coerenti agli obiettivi della propria Costituzione allo scopo di realizzare gli obiettivi fissati da tale atto”.</a:t>
            </a:r>
          </a:p>
          <a:p>
            <a:pPr marL="457200" lvl="1" indent="0" algn="just">
              <a:buNone/>
            </a:pPr>
            <a:r>
              <a:rPr lang="it-IT" dirty="0" smtClean="0">
                <a:latin typeface="Wingdings"/>
                <a:ea typeface="Wingdings"/>
                <a:cs typeface="Wingdings"/>
                <a:sym typeface="Wingdings"/>
              </a:rPr>
              <a:t></a:t>
            </a:r>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17</a:t>
            </a:fld>
            <a:endParaRPr lang="it-IT"/>
          </a:p>
        </p:txBody>
      </p:sp>
    </p:spTree>
    <p:extLst>
      <p:ext uri="{BB962C8B-B14F-4D97-AF65-F5344CB8AC3E}">
        <p14:creationId xmlns:p14="http://schemas.microsoft.com/office/powerpoint/2010/main" val="357641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0"/>
            <a:ext cx="8350624" cy="1789788"/>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just"/>
            <a:r>
              <a:rPr lang="it-IT" dirty="0" smtClean="0"/>
              <a:t>ACCORDI DI COLLEGAMENTO/COOPERAZIONE TRA OIG</a:t>
            </a:r>
            <a:endParaRPr lang="it-IT" dirty="0"/>
          </a:p>
        </p:txBody>
      </p:sp>
      <p:sp>
        <p:nvSpPr>
          <p:cNvPr id="3" name="Segnaposto contenuto 2"/>
          <p:cNvSpPr>
            <a:spLocks noGrp="1"/>
          </p:cNvSpPr>
          <p:nvPr>
            <p:ph idx="1"/>
          </p:nvPr>
        </p:nvSpPr>
        <p:spPr>
          <a:xfrm>
            <a:off x="291784" y="1904881"/>
            <a:ext cx="8395016" cy="4221282"/>
          </a:xfrm>
        </p:spPr>
        <p:txBody>
          <a:bodyPr>
            <a:normAutofit fontScale="92500" lnSpcReduction="20000"/>
          </a:bodyPr>
          <a:lstStyle/>
          <a:p>
            <a:pPr algn="just"/>
            <a:r>
              <a:rPr lang="it-IT" dirty="0" smtClean="0"/>
              <a:t>Di conseguenza…nel parere della CIG sull’uso delle armi nucleari si ribadisce che lo Statuto dell’OMS deve essere interpretato in linea con il sistema globale della Carta ONU.</a:t>
            </a:r>
          </a:p>
          <a:p>
            <a:pPr algn="just"/>
            <a:endParaRPr lang="it-IT" dirty="0"/>
          </a:p>
          <a:p>
            <a:pPr algn="just"/>
            <a:r>
              <a:rPr lang="it-IT" dirty="0" smtClean="0"/>
              <a:t>Nel caso, le competenze dell’OMS non possono essere interpretate in maniera estensiva perché tale interpretazione andrebbe contro la competenza esclusiva dell’ONU in tema di pace e sicurezza internazionale.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18</a:t>
            </a:fld>
            <a:endParaRPr lang="it-IT"/>
          </a:p>
        </p:txBody>
      </p:sp>
    </p:spTree>
    <p:extLst>
      <p:ext uri="{BB962C8B-B14F-4D97-AF65-F5344CB8AC3E}">
        <p14:creationId xmlns:p14="http://schemas.microsoft.com/office/powerpoint/2010/main" val="2976573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fontScale="90000"/>
          </a:bodyPr>
          <a:lstStyle/>
          <a:p>
            <a:r>
              <a:rPr lang="it-IT" dirty="0" smtClean="0"/>
              <a:t>COMITATO INTERNAZIONALE DELLA CROCE ROSSA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Ente non territoriale che partecipa alla vita di relazione internazionale: associazione di diritto privato secondo il diritto svizzero.</a:t>
            </a:r>
          </a:p>
          <a:p>
            <a:pPr algn="just"/>
            <a:r>
              <a:rPr lang="it-IT" dirty="0" smtClean="0"/>
              <a:t>Ha sede a Ginevra ed è composto da individui nominati per cooptazione.</a:t>
            </a:r>
          </a:p>
          <a:p>
            <a:pPr algn="just"/>
            <a:r>
              <a:rPr lang="it-IT" dirty="0" smtClean="0"/>
              <a:t>E’ un ente umanitario e svolge attività di rilievo durante i conflitti armati- </a:t>
            </a:r>
            <a:r>
              <a:rPr lang="it-IT" dirty="0" err="1" smtClean="0"/>
              <a:t>Conv</a:t>
            </a:r>
            <a:r>
              <a:rPr lang="it-IT" dirty="0" smtClean="0"/>
              <a:t>. Ginevra del 1949 lo qualifica come organizzazione umanitaria.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19</a:t>
            </a:fld>
            <a:endParaRPr lang="it-IT"/>
          </a:p>
        </p:txBody>
      </p:sp>
    </p:spTree>
    <p:extLst>
      <p:ext uri="{BB962C8B-B14F-4D97-AF65-F5344CB8AC3E}">
        <p14:creationId xmlns:p14="http://schemas.microsoft.com/office/powerpoint/2010/main" val="148816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txBody>
          <a:bodyPr>
            <a:normAutofit/>
          </a:bodyPr>
          <a:lstStyle/>
          <a:p>
            <a:pPr algn="just"/>
            <a:r>
              <a:rPr lang="it-IT" smtClean="0"/>
              <a:t>ORGANIZZAZIONI INTERNAZIONALI</a:t>
            </a:r>
            <a:endParaRPr lang="it-IT" dirty="0"/>
          </a:p>
        </p:txBody>
      </p:sp>
      <p:sp>
        <p:nvSpPr>
          <p:cNvPr id="3" name="Segnaposto contenuto 2"/>
          <p:cNvSpPr>
            <a:spLocks noGrp="1"/>
          </p:cNvSpPr>
          <p:nvPr>
            <p:ph idx="1"/>
          </p:nvPr>
        </p:nvSpPr>
        <p:spPr>
          <a:xfrm>
            <a:off x="291784" y="1904881"/>
            <a:ext cx="8395016" cy="4221282"/>
          </a:xfrm>
        </p:spPr>
        <p:txBody>
          <a:bodyPr>
            <a:normAutofit fontScale="92500" lnSpcReduction="20000"/>
          </a:bodyPr>
          <a:lstStyle/>
          <a:p>
            <a:pPr algn="just"/>
            <a:r>
              <a:rPr lang="it-IT" dirty="0" smtClean="0"/>
              <a:t>COMPLESSA INTERAZIONE NELLA VITA DI RELAZIONE INTERNAZIONALE SIN DALLE ORIGINI (XIX sec.) </a:t>
            </a:r>
          </a:p>
          <a:p>
            <a:pPr algn="just"/>
            <a:endParaRPr lang="it-IT" dirty="0"/>
          </a:p>
          <a:p>
            <a:pPr algn="just"/>
            <a:r>
              <a:rPr lang="it-IT" dirty="0" smtClean="0"/>
              <a:t>SVILUPPO PIU’ INTENSO DOPO IIWW</a:t>
            </a:r>
          </a:p>
          <a:p>
            <a:pPr algn="just"/>
            <a:endParaRPr lang="it-IT" dirty="0"/>
          </a:p>
          <a:p>
            <a:pPr algn="just"/>
            <a:r>
              <a:rPr lang="it-IT" dirty="0" smtClean="0"/>
              <a:t>SOVRAPPOSIZIONE DELLA ATTIVITA’ DELLE OIG</a:t>
            </a:r>
          </a:p>
          <a:p>
            <a:pPr algn="just"/>
            <a:endParaRPr lang="it-IT" dirty="0" smtClean="0"/>
          </a:p>
          <a:p>
            <a:pPr algn="just"/>
            <a:r>
              <a:rPr lang="it-IT" dirty="0" smtClean="0"/>
              <a:t>5000 OIG ESISTENTI ATTUALMENTE</a:t>
            </a:r>
          </a:p>
          <a:p>
            <a:pPr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a:t>
            </a:fld>
            <a:endParaRPr lang="it-IT"/>
          </a:p>
        </p:txBody>
      </p:sp>
    </p:spTree>
    <p:extLst>
      <p:ext uri="{BB962C8B-B14F-4D97-AF65-F5344CB8AC3E}">
        <p14:creationId xmlns:p14="http://schemas.microsoft.com/office/powerpoint/2010/main" val="163883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solidFill>
            <a:srgbClr val="92D050"/>
          </a:solidFill>
        </p:spPr>
        <p:txBody>
          <a:bodyPr>
            <a:normAutofit fontScale="90000"/>
          </a:bodyPr>
          <a:lstStyle/>
          <a:p>
            <a:r>
              <a:rPr lang="it-IT" dirty="0" smtClean="0"/>
              <a:t>COMITATO INTERNAZIONALE DELLA CROCE ROSSA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Ha lo status di osservatore all’ONU;</a:t>
            </a:r>
          </a:p>
          <a:p>
            <a:pPr algn="just"/>
            <a:r>
              <a:rPr lang="it-IT" dirty="0" smtClean="0"/>
              <a:t>Ha stipulato un accordo di sede con la Svizzera nel 1993 riaffermando così la sua volontà di essere considerato come persona internazionale;</a:t>
            </a:r>
          </a:p>
          <a:p>
            <a:pPr algn="just"/>
            <a:r>
              <a:rPr lang="it-IT" dirty="0" smtClean="0"/>
              <a:t>Ha stipulato altri accordi con Stati internazionali e la Francia ha riconosciuto ad esso e ai funzionari le immunità proprie del personale ONU con una l. 4.6 2003.</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20</a:t>
            </a:fld>
            <a:endParaRPr lang="it-IT"/>
          </a:p>
        </p:txBody>
      </p:sp>
    </p:spTree>
    <p:extLst>
      <p:ext uri="{BB962C8B-B14F-4D97-AF65-F5344CB8AC3E}">
        <p14:creationId xmlns:p14="http://schemas.microsoft.com/office/powerpoint/2010/main" val="197132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SEMPLIFICAZIONE</a:t>
            </a:r>
            <a:endParaRPr lang="it-IT" dirty="0"/>
          </a:p>
        </p:txBody>
      </p:sp>
      <p:sp>
        <p:nvSpPr>
          <p:cNvPr id="3" name="Segnaposto contenuto 2"/>
          <p:cNvSpPr>
            <a:spLocks noGrp="1"/>
          </p:cNvSpPr>
          <p:nvPr>
            <p:ph idx="1"/>
          </p:nvPr>
        </p:nvSpPr>
        <p:spPr>
          <a:xfrm>
            <a:off x="291784" y="1904881"/>
            <a:ext cx="8395016" cy="4221282"/>
          </a:xfrm>
        </p:spPr>
        <p:txBody>
          <a:bodyPr>
            <a:normAutofit/>
          </a:bodyPr>
          <a:lstStyle/>
          <a:p>
            <a:pPr lvl="0"/>
            <a:r>
              <a:rPr lang="it-IT" dirty="0" smtClean="0"/>
              <a:t>Vari casi di sovrapposizione e necessità di semplificazione:</a:t>
            </a:r>
            <a:endParaRPr lang="it-IT" dirty="0"/>
          </a:p>
          <a:p>
            <a:pPr lvl="1"/>
            <a:r>
              <a:rPr lang="it-IT" dirty="0" smtClean="0"/>
              <a:t>…..es</a:t>
            </a:r>
            <a:r>
              <a:rPr lang="it-IT" dirty="0"/>
              <a:t>. 7000 trattati ambientali e relative organizzazioni- Conferenza Rio + 20: Consiglio UNEP diventa Assemblea delle Nazioni unite per l’ambiente.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21</a:t>
            </a:fld>
            <a:endParaRPr lang="it-IT"/>
          </a:p>
        </p:txBody>
      </p:sp>
    </p:spTree>
    <p:extLst>
      <p:ext uri="{BB962C8B-B14F-4D97-AF65-F5344CB8AC3E}">
        <p14:creationId xmlns:p14="http://schemas.microsoft.com/office/powerpoint/2010/main" val="118304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SEMPLIFICAZIONE</a:t>
            </a:r>
            <a:endParaRPr lang="it-IT" dirty="0"/>
          </a:p>
        </p:txBody>
      </p:sp>
      <p:sp>
        <p:nvSpPr>
          <p:cNvPr id="3" name="Segnaposto contenuto 2"/>
          <p:cNvSpPr>
            <a:spLocks noGrp="1"/>
          </p:cNvSpPr>
          <p:nvPr>
            <p:ph idx="1"/>
          </p:nvPr>
        </p:nvSpPr>
        <p:spPr>
          <a:xfrm>
            <a:off x="291784" y="1904881"/>
            <a:ext cx="8395016" cy="4221282"/>
          </a:xfrm>
        </p:spPr>
        <p:txBody>
          <a:bodyPr>
            <a:normAutofit fontScale="92500" lnSpcReduction="10000"/>
          </a:bodyPr>
          <a:lstStyle/>
          <a:p>
            <a:pPr algn="just"/>
            <a:r>
              <a:rPr lang="it-IT" dirty="0" smtClean="0"/>
              <a:t>SOVRAPPOSIZIONE DI FUNZIONI determina necessità di partecipazione: UE</a:t>
            </a:r>
            <a:r>
              <a:rPr lang="it-IT" dirty="0" smtClean="0">
                <a:latin typeface="Wingdings"/>
                <a:ea typeface="Wingdings"/>
                <a:cs typeface="Wingdings"/>
                <a:sym typeface="Wingdings"/>
              </a:rPr>
              <a:t></a:t>
            </a:r>
            <a:r>
              <a:rPr lang="it-IT" dirty="0" smtClean="0">
                <a:sym typeface="Wingdings"/>
              </a:rPr>
              <a:t>OMC; UE</a:t>
            </a:r>
            <a:r>
              <a:rPr lang="it-IT" dirty="0" smtClean="0">
                <a:latin typeface="Wingdings"/>
                <a:ea typeface="Wingdings"/>
                <a:cs typeface="Wingdings"/>
                <a:sym typeface="Wingdings"/>
              </a:rPr>
              <a:t></a:t>
            </a:r>
            <a:r>
              <a:rPr lang="it-IT" dirty="0" smtClean="0">
                <a:sym typeface="Wingdings"/>
              </a:rPr>
              <a:t>FAO</a:t>
            </a:r>
          </a:p>
          <a:p>
            <a:pPr algn="just"/>
            <a:r>
              <a:rPr lang="it-IT" dirty="0" smtClean="0">
                <a:sym typeface="Wingdings"/>
              </a:rPr>
              <a:t>SOVRAPPOSIZIONE DI FUNZIONI determina assorbimento di altre organizzazioni: UE assorbe Commissione internazionale dello stato civile e Agenzia spaziale europea.</a:t>
            </a:r>
          </a:p>
          <a:p>
            <a:pPr algn="just"/>
            <a:r>
              <a:rPr lang="it-IT" dirty="0" smtClean="0">
                <a:sym typeface="Wingdings"/>
              </a:rPr>
              <a:t>SOVRAPPOSIZIONE DI FUNZIONI può comportare adesione a atti internazionali di altra OIG: UE</a:t>
            </a:r>
            <a:r>
              <a:rPr lang="it-IT" dirty="0" smtClean="0">
                <a:latin typeface="Wingdings"/>
                <a:ea typeface="Wingdings"/>
                <a:cs typeface="Wingdings"/>
                <a:sym typeface="Wingdings"/>
              </a:rPr>
              <a:t></a:t>
            </a:r>
            <a:r>
              <a:rPr lang="it-IT" dirty="0" smtClean="0">
                <a:sym typeface="Wingdings"/>
              </a:rPr>
              <a:t>CEDU??? Parere negativo CGUE 18.12.2014</a:t>
            </a:r>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22</a:t>
            </a:fld>
            <a:endParaRPr lang="it-IT"/>
          </a:p>
        </p:txBody>
      </p:sp>
    </p:spTree>
    <p:extLst>
      <p:ext uri="{BB962C8B-B14F-4D97-AF65-F5344CB8AC3E}">
        <p14:creationId xmlns:p14="http://schemas.microsoft.com/office/powerpoint/2010/main" val="176147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INTERFERENZA TRA ATTI DELLE OIG (NORMATIVI, GIURISDIZIONALI)</a:t>
            </a:r>
            <a:endParaRPr lang="it-IT" dirty="0"/>
          </a:p>
        </p:txBody>
      </p:sp>
      <p:sp>
        <p:nvSpPr>
          <p:cNvPr id="3" name="Segnaposto contenuto 2"/>
          <p:cNvSpPr>
            <a:spLocks noGrp="1"/>
          </p:cNvSpPr>
          <p:nvPr>
            <p:ph idx="1"/>
          </p:nvPr>
        </p:nvSpPr>
        <p:spPr>
          <a:xfrm>
            <a:off x="291784" y="1904881"/>
            <a:ext cx="8395016" cy="4221282"/>
          </a:xfrm>
        </p:spPr>
        <p:txBody>
          <a:bodyPr>
            <a:normAutofit/>
          </a:bodyPr>
          <a:lstStyle/>
          <a:p>
            <a:pPr algn="just"/>
            <a:r>
              <a:rPr lang="it-IT" dirty="0" smtClean="0"/>
              <a:t>MODELLO ONU E MODELLO UE: prevalenza su norme </a:t>
            </a:r>
            <a:r>
              <a:rPr lang="it-IT" smtClean="0"/>
              <a:t>di altre OIG….</a:t>
            </a:r>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23</a:t>
            </a:fld>
            <a:endParaRPr lang="it-IT"/>
          </a:p>
        </p:txBody>
      </p:sp>
    </p:spTree>
    <p:extLst>
      <p:ext uri="{BB962C8B-B14F-4D97-AF65-F5344CB8AC3E}">
        <p14:creationId xmlns:p14="http://schemas.microsoft.com/office/powerpoint/2010/main" val="2008967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COORDINAMENTO ONU - UE</a:t>
            </a:r>
            <a:endParaRPr lang="it-IT" dirty="0"/>
          </a:p>
        </p:txBody>
      </p:sp>
      <p:sp>
        <p:nvSpPr>
          <p:cNvPr id="3" name="Segnaposto contenuto 2"/>
          <p:cNvSpPr>
            <a:spLocks noGrp="1"/>
          </p:cNvSpPr>
          <p:nvPr>
            <p:ph idx="1"/>
          </p:nvPr>
        </p:nvSpPr>
        <p:spPr>
          <a:xfrm>
            <a:off x="291784" y="1904881"/>
            <a:ext cx="8395016" cy="4221282"/>
          </a:xfrm>
        </p:spPr>
        <p:txBody>
          <a:bodyPr>
            <a:normAutofit/>
          </a:bodyPr>
          <a:lstStyle/>
          <a:p>
            <a:pPr algn="just"/>
            <a:r>
              <a:rPr lang="it-IT" dirty="0" smtClean="0"/>
              <a:t>Casi di interferenza e di concorrenza giurisdizionale…controllo della giurisdizione dell’UE su atti delle Nazioni Unite.</a:t>
            </a:r>
          </a:p>
          <a:p>
            <a:pPr algn="just"/>
            <a:endParaRPr lang="it-IT" dirty="0"/>
          </a:p>
          <a:p>
            <a:pPr algn="just"/>
            <a:r>
              <a:rPr lang="it-IT" dirty="0" smtClean="0"/>
              <a:t>Caso KADI- persona iscritta nella lista degli individui sospettati di affiliazione con Al Qaeda e sottoposta alle misure disposte dal </a:t>
            </a:r>
            <a:r>
              <a:rPr lang="it-IT" dirty="0" err="1" smtClean="0"/>
              <a:t>CdS</a:t>
            </a:r>
            <a:r>
              <a:rPr lang="it-IT" dirty="0" smtClean="0"/>
              <a:t> con </a:t>
            </a:r>
            <a:r>
              <a:rPr lang="it-IT" dirty="0" err="1" smtClean="0"/>
              <a:t>ris</a:t>
            </a:r>
            <a:r>
              <a:rPr lang="it-IT" dirty="0" smtClean="0"/>
              <a:t>-. 1267/1999- e attuate dalla UE con reg.</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24</a:t>
            </a:fld>
            <a:endParaRPr lang="it-IT"/>
          </a:p>
        </p:txBody>
      </p:sp>
    </p:spTree>
    <p:extLst>
      <p:ext uri="{BB962C8B-B14F-4D97-AF65-F5344CB8AC3E}">
        <p14:creationId xmlns:p14="http://schemas.microsoft.com/office/powerpoint/2010/main" val="2258464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COORDINAMENTO ONU - UE</a:t>
            </a:r>
            <a:endParaRPr lang="it-IT" dirty="0"/>
          </a:p>
        </p:txBody>
      </p:sp>
      <p:sp>
        <p:nvSpPr>
          <p:cNvPr id="3" name="Segnaposto contenuto 2"/>
          <p:cNvSpPr>
            <a:spLocks noGrp="1"/>
          </p:cNvSpPr>
          <p:nvPr>
            <p:ph idx="1"/>
          </p:nvPr>
        </p:nvSpPr>
        <p:spPr>
          <a:xfrm>
            <a:off x="291784" y="1416791"/>
            <a:ext cx="8395016" cy="4709372"/>
          </a:xfrm>
        </p:spPr>
        <p:txBody>
          <a:bodyPr>
            <a:normAutofit/>
          </a:bodyPr>
          <a:lstStyle/>
          <a:p>
            <a:pPr algn="just"/>
            <a:r>
              <a:rPr lang="it-IT" dirty="0" err="1" smtClean="0"/>
              <a:t>Trib</a:t>
            </a:r>
            <a:r>
              <a:rPr lang="it-IT" dirty="0" smtClean="0"/>
              <a:t>. I grado UE 21.9.2005:  esclude di poter controllare la legittimità di atti adottati in attuazione di risoluzioni del Consiglio di Sicurezza perché erano frutto di una competenza vincolata dell’UE priva di discrezionalità nell’attuazione degli obblighi derivanti dalla Carta ONU – salvo per eventuali violazioni di </a:t>
            </a:r>
            <a:r>
              <a:rPr lang="it-IT" dirty="0" err="1" smtClean="0"/>
              <a:t>ius</a:t>
            </a:r>
            <a:r>
              <a:rPr lang="it-IT" dirty="0" smtClean="0"/>
              <a:t> </a:t>
            </a:r>
            <a:r>
              <a:rPr lang="it-IT" dirty="0" err="1" smtClean="0"/>
              <a:t>cogens</a:t>
            </a:r>
            <a:r>
              <a:rPr lang="it-IT" dirty="0" smtClean="0"/>
              <a:t>.</a:t>
            </a:r>
          </a:p>
          <a:p>
            <a:pPr algn="just"/>
            <a:r>
              <a:rPr lang="it-IT" dirty="0" smtClean="0"/>
              <a:t>Poi però….</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25</a:t>
            </a:fld>
            <a:endParaRPr lang="it-IT"/>
          </a:p>
        </p:txBody>
      </p:sp>
    </p:spTree>
    <p:extLst>
      <p:ext uri="{BB962C8B-B14F-4D97-AF65-F5344CB8AC3E}">
        <p14:creationId xmlns:p14="http://schemas.microsoft.com/office/powerpoint/2010/main" val="25512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COORDINAMENTO ONU - UE</a:t>
            </a:r>
            <a:endParaRPr lang="it-IT" dirty="0"/>
          </a:p>
        </p:txBody>
      </p:sp>
      <p:sp>
        <p:nvSpPr>
          <p:cNvPr id="3" name="Segnaposto contenuto 2"/>
          <p:cNvSpPr>
            <a:spLocks noGrp="1"/>
          </p:cNvSpPr>
          <p:nvPr>
            <p:ph idx="1"/>
          </p:nvPr>
        </p:nvSpPr>
        <p:spPr>
          <a:xfrm>
            <a:off x="291784" y="1416791"/>
            <a:ext cx="8395016" cy="4709372"/>
          </a:xfrm>
        </p:spPr>
        <p:txBody>
          <a:bodyPr>
            <a:normAutofit/>
          </a:bodyPr>
          <a:lstStyle/>
          <a:p>
            <a:pPr algn="just"/>
            <a:r>
              <a:rPr lang="it-IT" dirty="0" smtClean="0"/>
              <a:t>CGUE 3.9.2008: affermando la separazione tra ordinamento ONU e UE stabilisce che non spetta al giudice comunitario controllare la legittimità di una risoluzione del </a:t>
            </a:r>
            <a:r>
              <a:rPr lang="it-IT" dirty="0" err="1" smtClean="0"/>
              <a:t>CdS</a:t>
            </a:r>
            <a:r>
              <a:rPr lang="it-IT" dirty="0" smtClean="0"/>
              <a:t> nemmeno sotto il profilo </a:t>
            </a:r>
            <a:r>
              <a:rPr lang="it-IT" dirty="0" err="1" smtClean="0"/>
              <a:t>delal</a:t>
            </a:r>
            <a:r>
              <a:rPr lang="it-IT" dirty="0" smtClean="0"/>
              <a:t> compatibilità con lo </a:t>
            </a:r>
            <a:r>
              <a:rPr lang="it-IT" dirty="0" err="1" smtClean="0"/>
              <a:t>ius</a:t>
            </a:r>
            <a:r>
              <a:rPr lang="it-IT" dirty="0" smtClean="0"/>
              <a:t> </a:t>
            </a:r>
            <a:r>
              <a:rPr lang="it-IT" dirty="0" err="1" smtClean="0"/>
              <a:t>cogens</a:t>
            </a:r>
            <a:r>
              <a:rPr lang="it-IT" dirty="0" smtClean="0"/>
              <a:t>, e la sentenza comunitaria non metterebbe in discussione la superiorità della risoluzione sul piano internazionale.</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26</a:t>
            </a:fld>
            <a:endParaRPr lang="it-IT"/>
          </a:p>
        </p:txBody>
      </p:sp>
    </p:spTree>
    <p:extLst>
      <p:ext uri="{BB962C8B-B14F-4D97-AF65-F5344CB8AC3E}">
        <p14:creationId xmlns:p14="http://schemas.microsoft.com/office/powerpoint/2010/main" val="429077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14215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COORDINAMENTO ONU - UE</a:t>
            </a:r>
            <a:endParaRPr lang="it-IT" dirty="0"/>
          </a:p>
        </p:txBody>
      </p:sp>
      <p:sp>
        <p:nvSpPr>
          <p:cNvPr id="3" name="Segnaposto contenuto 2"/>
          <p:cNvSpPr>
            <a:spLocks noGrp="1"/>
          </p:cNvSpPr>
          <p:nvPr>
            <p:ph idx="1"/>
          </p:nvPr>
        </p:nvSpPr>
        <p:spPr>
          <a:xfrm>
            <a:off x="291784" y="1416791"/>
            <a:ext cx="8395016" cy="4709372"/>
          </a:xfrm>
        </p:spPr>
        <p:txBody>
          <a:bodyPr>
            <a:normAutofit/>
          </a:bodyPr>
          <a:lstStyle/>
          <a:p>
            <a:pPr algn="just"/>
            <a:r>
              <a:rPr lang="it-IT" dirty="0" smtClean="0"/>
              <a:t>CGUE 3.9.2008: tuttavia la CGUE ribadisce la propria competenza a controllare il rispetto dei diritti fondamentali entro l’ordinamento UE…anche rispetto agli atti comunitari che attuano risoluzioni del </a:t>
            </a:r>
            <a:r>
              <a:rPr lang="it-IT" dirty="0" err="1" smtClean="0"/>
              <a:t>CdS</a:t>
            </a:r>
            <a:r>
              <a:rPr lang="it-IT" dirty="0" smtClean="0"/>
              <a:t>.</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27</a:t>
            </a:fld>
            <a:endParaRPr lang="it-IT"/>
          </a:p>
        </p:txBody>
      </p:sp>
    </p:spTree>
    <p:extLst>
      <p:ext uri="{BB962C8B-B14F-4D97-AF65-F5344CB8AC3E}">
        <p14:creationId xmlns:p14="http://schemas.microsoft.com/office/powerpoint/2010/main" val="28702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COORDINAMENTO ONU - UE</a:t>
            </a:r>
            <a:endParaRPr lang="it-IT" dirty="0"/>
          </a:p>
        </p:txBody>
      </p:sp>
      <p:sp>
        <p:nvSpPr>
          <p:cNvPr id="3" name="Segnaposto contenuto 2"/>
          <p:cNvSpPr>
            <a:spLocks noGrp="1"/>
          </p:cNvSpPr>
          <p:nvPr>
            <p:ph idx="1"/>
          </p:nvPr>
        </p:nvSpPr>
        <p:spPr>
          <a:xfrm>
            <a:off x="291784" y="1416791"/>
            <a:ext cx="8395016" cy="4709372"/>
          </a:xfrm>
        </p:spPr>
        <p:txBody>
          <a:bodyPr>
            <a:normAutofit/>
          </a:bodyPr>
          <a:lstStyle/>
          <a:p>
            <a:pPr algn="just"/>
            <a:r>
              <a:rPr lang="it-IT" dirty="0" smtClean="0"/>
              <a:t>Tale linea è stata confermata sia nella sentenza del </a:t>
            </a:r>
            <a:r>
              <a:rPr lang="it-IT" dirty="0" err="1" smtClean="0"/>
              <a:t>Trib</a:t>
            </a:r>
            <a:r>
              <a:rPr lang="it-IT" dirty="0" smtClean="0"/>
              <a:t>. di I grado del 30.9.2010 che annullava il regolamento comunitario di iscrizione di </a:t>
            </a:r>
            <a:r>
              <a:rPr lang="it-IT" dirty="0" err="1" smtClean="0"/>
              <a:t>Kadi</a:t>
            </a:r>
            <a:r>
              <a:rPr lang="it-IT" dirty="0" smtClean="0"/>
              <a:t> nella lista dei terroristi.</a:t>
            </a:r>
          </a:p>
          <a:p>
            <a:pPr algn="just"/>
            <a:r>
              <a:rPr lang="it-IT" dirty="0" smtClean="0"/>
              <a:t>…e nella sentenza della CGCE del 28.7.2013 con cui la Corte ha respinto le impugnazioni delle istituzioni UE rispetto a tale sentenza.</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28</a:t>
            </a:fld>
            <a:endParaRPr lang="it-IT"/>
          </a:p>
        </p:txBody>
      </p:sp>
    </p:spTree>
    <p:extLst>
      <p:ext uri="{BB962C8B-B14F-4D97-AF65-F5344CB8AC3E}">
        <p14:creationId xmlns:p14="http://schemas.microsoft.com/office/powerpoint/2010/main" val="286356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COORDINAMENTO CORTE PENALE INTERNAZIONALE – CORTI AFRICANE</a:t>
            </a:r>
            <a:endParaRPr lang="it-IT" dirty="0"/>
          </a:p>
        </p:txBody>
      </p:sp>
      <p:sp>
        <p:nvSpPr>
          <p:cNvPr id="3" name="Segnaposto contenuto 2"/>
          <p:cNvSpPr>
            <a:spLocks noGrp="1"/>
          </p:cNvSpPr>
          <p:nvPr>
            <p:ph idx="1"/>
          </p:nvPr>
        </p:nvSpPr>
        <p:spPr>
          <a:xfrm>
            <a:off x="291784" y="1856483"/>
            <a:ext cx="8395016" cy="4269679"/>
          </a:xfrm>
        </p:spPr>
        <p:txBody>
          <a:bodyPr>
            <a:normAutofit/>
          </a:bodyPr>
          <a:lstStyle/>
          <a:p>
            <a:pPr algn="just"/>
            <a:r>
              <a:rPr lang="it-IT" dirty="0" smtClean="0"/>
              <a:t>Corte penale internazionale istituita con Trattato di Roma 1998 ….</a:t>
            </a:r>
          </a:p>
          <a:p>
            <a:pPr algn="just"/>
            <a:endParaRPr lang="it-IT" dirty="0"/>
          </a:p>
          <a:p>
            <a:pPr algn="just"/>
            <a:r>
              <a:rPr lang="it-IT" dirty="0" smtClean="0"/>
              <a:t>Possibile interferenza con altri tribunali internazionali (Ex Jugoslavia, Ruanda istituiti dal </a:t>
            </a:r>
            <a:r>
              <a:rPr lang="it-IT" dirty="0" err="1" smtClean="0"/>
              <a:t>CdSONU</a:t>
            </a:r>
            <a:r>
              <a:rPr lang="it-IT" dirty="0" smtClean="0"/>
              <a:t>) e nazionali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29</a:t>
            </a:fld>
            <a:endParaRPr lang="it-IT"/>
          </a:p>
        </p:txBody>
      </p:sp>
    </p:spTree>
    <p:extLst>
      <p:ext uri="{BB962C8B-B14F-4D97-AF65-F5344CB8AC3E}">
        <p14:creationId xmlns:p14="http://schemas.microsoft.com/office/powerpoint/2010/main" val="3841431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txBody>
          <a:bodyPr>
            <a:normAutofit/>
          </a:bodyPr>
          <a:lstStyle/>
          <a:p>
            <a:pPr algn="just"/>
            <a:r>
              <a:rPr lang="it-IT" smtClean="0"/>
              <a:t>ORGANIZZAZIONI INTERNAZIONALI</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838395757"/>
              </p:ext>
            </p:extLst>
          </p:nvPr>
        </p:nvGraphicFramePr>
        <p:xfrm>
          <a:off x="291784" y="1904881"/>
          <a:ext cx="8395016" cy="4221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spTree>
    <p:extLst>
      <p:ext uri="{BB962C8B-B14F-4D97-AF65-F5344CB8AC3E}">
        <p14:creationId xmlns:p14="http://schemas.microsoft.com/office/powerpoint/2010/main" val="33535722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COORDINAMENTO CORTE PENALE INTERNAZIONALE – CORTI AFRICANE</a:t>
            </a:r>
            <a:endParaRPr lang="it-IT" dirty="0"/>
          </a:p>
        </p:txBody>
      </p:sp>
      <p:sp>
        <p:nvSpPr>
          <p:cNvPr id="3" name="Segnaposto contenuto 2"/>
          <p:cNvSpPr>
            <a:spLocks noGrp="1"/>
          </p:cNvSpPr>
          <p:nvPr>
            <p:ph idx="1"/>
          </p:nvPr>
        </p:nvSpPr>
        <p:spPr>
          <a:xfrm>
            <a:off x="291784" y="1856483"/>
            <a:ext cx="8395016" cy="4269679"/>
          </a:xfrm>
        </p:spPr>
        <p:txBody>
          <a:bodyPr>
            <a:normAutofit fontScale="92500"/>
          </a:bodyPr>
          <a:lstStyle/>
          <a:p>
            <a:pPr algn="just"/>
            <a:r>
              <a:rPr lang="it-IT" dirty="0" smtClean="0"/>
              <a:t>CASO AL BASHIR – decisione Corte penale internazionale 9.4.2014: si afferma la prevalenza ex art. 103 Carta ONU della </a:t>
            </a:r>
            <a:r>
              <a:rPr lang="it-IT" dirty="0" err="1" smtClean="0"/>
              <a:t>risouzione</a:t>
            </a:r>
            <a:r>
              <a:rPr lang="it-IT" dirty="0" smtClean="0"/>
              <a:t> 1593/2005 del </a:t>
            </a:r>
            <a:r>
              <a:rPr lang="it-IT" dirty="0" err="1" smtClean="0"/>
              <a:t>CdS</a:t>
            </a:r>
            <a:r>
              <a:rPr lang="it-IT" dirty="0" smtClean="0"/>
              <a:t> avente ad oggetto il deferimento alla Corte dei crimini commessi nel territorio del Sudan rispetto alle decisioni assunte nel quadro dell’Unione africana in tema di immunità personale dei capi di Stato e di governo in carica negli Stati membri di questa – 12-10-2013…</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30</a:t>
            </a:fld>
            <a:endParaRPr lang="it-IT"/>
          </a:p>
        </p:txBody>
      </p:sp>
    </p:spTree>
    <p:extLst>
      <p:ext uri="{BB962C8B-B14F-4D97-AF65-F5344CB8AC3E}">
        <p14:creationId xmlns:p14="http://schemas.microsoft.com/office/powerpoint/2010/main" val="4014762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COORDINAMENTO CORTE PENALE INTERNAZIONALE – CORTI AFRICANE</a:t>
            </a:r>
            <a:endParaRPr lang="it-IT" dirty="0"/>
          </a:p>
        </p:txBody>
      </p:sp>
      <p:sp>
        <p:nvSpPr>
          <p:cNvPr id="3" name="Segnaposto contenuto 2"/>
          <p:cNvSpPr>
            <a:spLocks noGrp="1"/>
          </p:cNvSpPr>
          <p:nvPr>
            <p:ph idx="1"/>
          </p:nvPr>
        </p:nvSpPr>
        <p:spPr>
          <a:xfrm>
            <a:off x="291784" y="1856483"/>
            <a:ext cx="8395016" cy="4269679"/>
          </a:xfrm>
        </p:spPr>
        <p:txBody>
          <a:bodyPr>
            <a:normAutofit/>
          </a:bodyPr>
          <a:lstStyle/>
          <a:p>
            <a:pPr algn="just"/>
            <a:r>
              <a:rPr lang="it-IT" dirty="0" smtClean="0"/>
              <a:t>….appare significativo che si tratta di una decisione che interpreta in maniera estensiva l’art. 103 Carta anche per Stati non parti allo Statuto della Corte penale (Congo) arrestando e trasferendo il presidente </a:t>
            </a:r>
            <a:r>
              <a:rPr lang="it-IT" smtClean="0"/>
              <a:t>del Sudan.</a:t>
            </a:r>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31</a:t>
            </a:fld>
            <a:endParaRPr lang="it-IT"/>
          </a:p>
        </p:txBody>
      </p:sp>
    </p:spTree>
    <p:extLst>
      <p:ext uri="{BB962C8B-B14F-4D97-AF65-F5344CB8AC3E}">
        <p14:creationId xmlns:p14="http://schemas.microsoft.com/office/powerpoint/2010/main" val="3511415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it-IT" dirty="0" smtClean="0"/>
              <a:t>IL SISTEMA DELLE NAZIONI UNITE – CARTA DI S. FRANCISCO 26.6.1945</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32</a:t>
            </a:fld>
            <a:endParaRPr lang="it-IT"/>
          </a:p>
        </p:txBody>
      </p:sp>
      <p:sp>
        <p:nvSpPr>
          <p:cNvPr id="3" name="Segnaposto contenuto 2"/>
          <p:cNvSpPr>
            <a:spLocks noGrp="1"/>
          </p:cNvSpPr>
          <p:nvPr>
            <p:ph idx="1"/>
          </p:nvPr>
        </p:nvSpPr>
        <p:spPr>
          <a:xfrm>
            <a:off x="457200" y="1842035"/>
            <a:ext cx="8433342" cy="4525963"/>
          </a:xfrm>
        </p:spPr>
        <p:txBody>
          <a:bodyPr>
            <a:normAutofit fontScale="92500"/>
          </a:bodyPr>
          <a:lstStyle/>
          <a:p>
            <a:pPr algn="just"/>
            <a:r>
              <a:rPr lang="it-IT" dirty="0" smtClean="0"/>
              <a:t>Origine storica: Stati che hanno combattuto durante la Seconda guerra mondiale contro le Potenze del Patto Tripartito.</a:t>
            </a:r>
          </a:p>
          <a:p>
            <a:pPr algn="just"/>
            <a:endParaRPr lang="it-IT" dirty="0"/>
          </a:p>
          <a:p>
            <a:pPr algn="just"/>
            <a:r>
              <a:rPr lang="it-IT" dirty="0" smtClean="0"/>
              <a:t>Dichiarazione di Washington dell’11.1.1942 in cui queste Nazioni (26 Stati) accettano i principi della Carta Atlantica del 1941 da parte di Roosevelt e Churchill: sistema di sicurezza collettiva; collaborazione in campo economico e sociale.</a:t>
            </a:r>
            <a:endParaRPr lang="it-IT" dirty="0"/>
          </a:p>
        </p:txBody>
      </p:sp>
    </p:spTree>
    <p:extLst>
      <p:ext uri="{BB962C8B-B14F-4D97-AF65-F5344CB8AC3E}">
        <p14:creationId xmlns:p14="http://schemas.microsoft.com/office/powerpoint/2010/main" val="16531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it-IT" dirty="0" smtClean="0"/>
              <a:t>IL SISTEMA DELLE NAZIONI UNITE – CARTA DI S. FRANCISCO 26.6.1945</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33</a:t>
            </a:fld>
            <a:endParaRPr lang="it-IT"/>
          </a:p>
        </p:txBody>
      </p:sp>
      <p:sp>
        <p:nvSpPr>
          <p:cNvPr id="3" name="Segnaposto contenuto 2"/>
          <p:cNvSpPr>
            <a:spLocks noGrp="1"/>
          </p:cNvSpPr>
          <p:nvPr>
            <p:ph idx="1"/>
          </p:nvPr>
        </p:nvSpPr>
        <p:spPr>
          <a:xfrm>
            <a:off x="457200" y="1842035"/>
            <a:ext cx="8433342" cy="4525963"/>
          </a:xfrm>
        </p:spPr>
        <p:txBody>
          <a:bodyPr>
            <a:normAutofit fontScale="85000" lnSpcReduction="10000"/>
          </a:bodyPr>
          <a:lstStyle/>
          <a:p>
            <a:pPr algn="just"/>
            <a:r>
              <a:rPr lang="it-IT" u="sng" dirty="0" smtClean="0"/>
              <a:t>NEGOZIATI</a:t>
            </a:r>
            <a:r>
              <a:rPr lang="it-IT" dirty="0" smtClean="0"/>
              <a:t>: </a:t>
            </a:r>
          </a:p>
          <a:p>
            <a:pPr lvl="1" algn="just"/>
            <a:r>
              <a:rPr lang="it-IT" dirty="0" smtClean="0"/>
              <a:t>Conferenza di Mosca ( ottobre 1943): USA, URSS, Regno Unito, Cina: necessità di un’organizzazione internazionale generale rivolta alla pace e alla sicurezza internazionale.</a:t>
            </a:r>
          </a:p>
          <a:p>
            <a:pPr lvl="1" algn="just"/>
            <a:r>
              <a:rPr lang="it-IT" dirty="0" smtClean="0"/>
              <a:t>Negoziati di </a:t>
            </a:r>
            <a:r>
              <a:rPr lang="it-IT" dirty="0" err="1" smtClean="0"/>
              <a:t>Dumbarton</a:t>
            </a:r>
            <a:r>
              <a:rPr lang="it-IT" dirty="0" smtClean="0"/>
              <a:t> Oaks (Washington) – ottobre 1944: danno luogo a proposte che contengono la struttura essenziale dell’attuale ONU, ricalcando il Patto della Società delle Nazioni</a:t>
            </a:r>
          </a:p>
          <a:p>
            <a:pPr lvl="1" algn="just"/>
            <a:r>
              <a:rPr lang="it-IT" dirty="0" smtClean="0"/>
              <a:t>Conferenza di Yalta (febbraio 1945)- Roosevelt, Churchill e Stalin – dettagli ad es. sul sistema di voto nel Consiglio di Sicurezza</a:t>
            </a:r>
          </a:p>
          <a:p>
            <a:pPr lvl="1" algn="just"/>
            <a:r>
              <a:rPr lang="it-IT" dirty="0" smtClean="0"/>
              <a:t>Conferenza di San Francisco (25.4.1945-26.6.1945)…….</a:t>
            </a:r>
            <a:endParaRPr lang="it-IT" dirty="0"/>
          </a:p>
        </p:txBody>
      </p:sp>
    </p:spTree>
    <p:extLst>
      <p:ext uri="{BB962C8B-B14F-4D97-AF65-F5344CB8AC3E}">
        <p14:creationId xmlns:p14="http://schemas.microsoft.com/office/powerpoint/2010/main" val="174508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it-IT" dirty="0" smtClean="0"/>
              <a:t>IL SISTEMA DELLE NAZIONI UNITE – CARTA DI S. FRANCISCO 26.6.1945</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34</a:t>
            </a:fld>
            <a:endParaRPr lang="it-IT"/>
          </a:p>
        </p:txBody>
      </p:sp>
      <p:sp>
        <p:nvSpPr>
          <p:cNvPr id="3" name="Segnaposto contenuto 2"/>
          <p:cNvSpPr>
            <a:spLocks noGrp="1"/>
          </p:cNvSpPr>
          <p:nvPr>
            <p:ph idx="1"/>
          </p:nvPr>
        </p:nvSpPr>
        <p:spPr>
          <a:xfrm>
            <a:off x="457200" y="1842035"/>
            <a:ext cx="8433342" cy="4525963"/>
          </a:xfrm>
        </p:spPr>
        <p:txBody>
          <a:bodyPr>
            <a:normAutofit fontScale="77500" lnSpcReduction="20000"/>
          </a:bodyPr>
          <a:lstStyle/>
          <a:p>
            <a:pPr algn="just"/>
            <a:r>
              <a:rPr lang="it-IT" u="sng" dirty="0" smtClean="0"/>
              <a:t>Alla Conferenza di San Francisco</a:t>
            </a:r>
            <a:r>
              <a:rPr lang="it-IT" dirty="0" smtClean="0"/>
              <a:t> partecipano 50 STATI che vengono invitati a deliberare sulle proposte di </a:t>
            </a:r>
            <a:r>
              <a:rPr lang="it-IT" dirty="0" err="1" smtClean="0"/>
              <a:t>Dumbarton</a:t>
            </a:r>
            <a:r>
              <a:rPr lang="it-IT" dirty="0" smtClean="0"/>
              <a:t> Oaks: firmatari della Dichiarazione più Argentina, Bielorussia e Ucraina per motivi politici collegati al </a:t>
            </a:r>
            <a:r>
              <a:rPr lang="it-IT" smtClean="0"/>
              <a:t>ruolo URSS</a:t>
            </a:r>
            <a:endParaRPr lang="it-IT" dirty="0" smtClean="0"/>
          </a:p>
          <a:p>
            <a:pPr algn="just"/>
            <a:r>
              <a:rPr lang="it-IT" dirty="0" smtClean="0"/>
              <a:t>Vengono aggiunte alcune modifiche, ad es. norme in materia coloniale, ad es. art. 73 Carta.</a:t>
            </a:r>
          </a:p>
          <a:p>
            <a:pPr algn="just"/>
            <a:r>
              <a:rPr lang="it-IT" dirty="0" smtClean="0"/>
              <a:t>Carta sarebbe entrata in vigore dopo la ratifica dei 5 membri permanenti del </a:t>
            </a:r>
            <a:r>
              <a:rPr lang="it-IT" dirty="0" err="1" smtClean="0"/>
              <a:t>CdS</a:t>
            </a:r>
            <a:r>
              <a:rPr lang="it-IT" dirty="0" smtClean="0"/>
              <a:t> più la maggioranza degli Stati firmatari. </a:t>
            </a:r>
            <a:r>
              <a:rPr lang="it-IT" b="1" dirty="0" smtClean="0"/>
              <a:t>Ciò avvenne il 24.10.1945.</a:t>
            </a:r>
          </a:p>
          <a:p>
            <a:pPr algn="just"/>
            <a:r>
              <a:rPr lang="it-IT" b="1" dirty="0" smtClean="0"/>
              <a:t>Alla fine di dicembre 1945 </a:t>
            </a:r>
            <a:r>
              <a:rPr lang="it-IT" dirty="0" smtClean="0"/>
              <a:t>tutti i membri della Conferenza avevano ratificato la Carta, compresa la Polonia e si identificano come </a:t>
            </a:r>
            <a:r>
              <a:rPr lang="it-IT" b="1" dirty="0" smtClean="0"/>
              <a:t>MEMBRI ORIGINARI </a:t>
            </a:r>
            <a:r>
              <a:rPr lang="it-IT" dirty="0" smtClean="0"/>
              <a:t>dell’organizzazione, ai sensi dell’art. 3 della Carta.</a:t>
            </a:r>
            <a:endParaRPr lang="it-IT" b="1" dirty="0"/>
          </a:p>
        </p:txBody>
      </p:sp>
    </p:spTree>
    <p:extLst>
      <p:ext uri="{BB962C8B-B14F-4D97-AF65-F5344CB8AC3E}">
        <p14:creationId xmlns:p14="http://schemas.microsoft.com/office/powerpoint/2010/main" val="1452621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4"/>
          </a:lnRef>
          <a:fillRef idx="2">
            <a:schemeClr val="accent4"/>
          </a:fillRef>
          <a:effectRef idx="1">
            <a:schemeClr val="accent4"/>
          </a:effectRef>
          <a:fontRef idx="minor">
            <a:schemeClr val="dk1"/>
          </a:fontRef>
        </p:style>
        <p:txBody>
          <a:bodyPr>
            <a:normAutofit/>
          </a:bodyPr>
          <a:lstStyle/>
          <a:p>
            <a:r>
              <a:rPr lang="it-IT" dirty="0" smtClean="0"/>
              <a:t>RAPPORTI ONU-SOCIETA’ DELLE NAZIONI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35</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b="1" dirty="0" smtClean="0"/>
              <a:t>La Società delle Nazioni </a:t>
            </a:r>
            <a:r>
              <a:rPr lang="it-IT" dirty="0" smtClean="0"/>
              <a:t>si sciolse nell’aprile del 1946 e le Assemblee delle due Organizzazioni decretarono il trasferimento dalla Società all’ONU di varie funzioni di carattere non politico: ad es. quello delle funzioni del Segretariato della Lega ( custodia/deposito di ratifica di accordi internazionali, ecc.) e acquisto dei beni mobili e immobili della Società da parte dell’ONU.</a:t>
            </a:r>
            <a:endParaRPr lang="it-IT" b="1" dirty="0"/>
          </a:p>
        </p:txBody>
      </p:sp>
    </p:spTree>
    <p:extLst>
      <p:ext uri="{BB962C8B-B14F-4D97-AF65-F5344CB8AC3E}">
        <p14:creationId xmlns:p14="http://schemas.microsoft.com/office/powerpoint/2010/main" val="153400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4"/>
          </a:lnRef>
          <a:fillRef idx="2">
            <a:schemeClr val="accent4"/>
          </a:fillRef>
          <a:effectRef idx="1">
            <a:schemeClr val="accent4"/>
          </a:effectRef>
          <a:fontRef idx="minor">
            <a:schemeClr val="dk1"/>
          </a:fontRef>
        </p:style>
        <p:txBody>
          <a:bodyPr>
            <a:normAutofit/>
          </a:bodyPr>
          <a:lstStyle/>
          <a:p>
            <a:r>
              <a:rPr lang="it-IT" dirty="0" smtClean="0"/>
              <a:t>RAPPORTI ONU-SOCIETA’ DELLE NAZIONI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36</a:t>
            </a:fld>
            <a:endParaRPr lang="it-IT"/>
          </a:p>
        </p:txBody>
      </p:sp>
      <p:graphicFrame>
        <p:nvGraphicFramePr>
          <p:cNvPr id="5" name="Segnaposto contenuto 4"/>
          <p:cNvGraphicFramePr>
            <a:graphicFrameLocks noGrp="1"/>
          </p:cNvGraphicFramePr>
          <p:nvPr>
            <p:ph idx="1"/>
            <p:extLst/>
          </p:nvPr>
        </p:nvGraphicFramePr>
        <p:xfrm>
          <a:off x="457200" y="1842035"/>
          <a:ext cx="843334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1274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ORIGINE PATTIZIA DELL’ONU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37</a:t>
            </a:fld>
            <a:endParaRPr lang="it-IT"/>
          </a:p>
        </p:txBody>
      </p:sp>
      <p:sp>
        <p:nvSpPr>
          <p:cNvPr id="3" name="Segnaposto contenuto 2"/>
          <p:cNvSpPr>
            <a:spLocks noGrp="1"/>
          </p:cNvSpPr>
          <p:nvPr>
            <p:ph idx="1"/>
          </p:nvPr>
        </p:nvSpPr>
        <p:spPr>
          <a:xfrm>
            <a:off x="457200" y="1842035"/>
            <a:ext cx="8433342" cy="4525963"/>
          </a:xfrm>
        </p:spPr>
        <p:txBody>
          <a:bodyPr>
            <a:normAutofit fontScale="92500" lnSpcReduction="20000"/>
          </a:bodyPr>
          <a:lstStyle/>
          <a:p>
            <a:pPr algn="just"/>
            <a:r>
              <a:rPr lang="it-IT" b="1" dirty="0" smtClean="0"/>
              <a:t>L’ONU ha un’origine pattizia</a:t>
            </a:r>
            <a:r>
              <a:rPr lang="it-IT" dirty="0" smtClean="0"/>
              <a:t> perché la Carta di San Francisco di cui lo Statuto della CIG è parte integrante è un </a:t>
            </a:r>
            <a:r>
              <a:rPr lang="it-IT" b="1" dirty="0" smtClean="0"/>
              <a:t>TRATTATO INTERNAZIONALE.</a:t>
            </a:r>
          </a:p>
          <a:p>
            <a:pPr algn="just"/>
            <a:endParaRPr lang="it-IT" b="1" dirty="0"/>
          </a:p>
          <a:p>
            <a:pPr algn="just"/>
            <a:r>
              <a:rPr lang="it-IT" dirty="0" smtClean="0"/>
              <a:t>Secondo alcuni si può parlare di </a:t>
            </a:r>
            <a:r>
              <a:rPr lang="it-IT" b="1" dirty="0" smtClean="0"/>
              <a:t>COSTITUZIONE</a:t>
            </a:r>
            <a:r>
              <a:rPr lang="it-IT" dirty="0" smtClean="0"/>
              <a:t> relativamente alla CARTA di S. Francisco non solo perché sancisce  la possibilità dell’ONU di agire nei confronti di Stati terzi, ma anche perché nel corso del tempo si è riconosciuto alle norme da essa sancite il carattere di norme fondamentali della comunità internazionale.</a:t>
            </a:r>
            <a:endParaRPr lang="it-IT" dirty="0"/>
          </a:p>
        </p:txBody>
      </p:sp>
    </p:spTree>
    <p:extLst>
      <p:ext uri="{BB962C8B-B14F-4D97-AF65-F5344CB8AC3E}">
        <p14:creationId xmlns:p14="http://schemas.microsoft.com/office/powerpoint/2010/main" val="163697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ORIGINE PATTIZIA DELL’ONU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38</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dirty="0" smtClean="0"/>
              <a:t>Tecnicamente questa tesi c.d. costituzionalistica non supera tuttavia l’obiezione della natura volontaristica della stessa per cui se uno Stato non vuole entrarvi ne può restare fuori.</a:t>
            </a:r>
          </a:p>
          <a:p>
            <a:pPr algn="just"/>
            <a:endParaRPr lang="it-IT" dirty="0"/>
          </a:p>
          <a:p>
            <a:pPr algn="just"/>
            <a:r>
              <a:rPr lang="it-IT" dirty="0" smtClean="0"/>
              <a:t>Ciò non escluda che essa possa codificare norme consuetudinarie, ma ciò non altera la sua natura pattizia.</a:t>
            </a:r>
            <a:endParaRPr lang="it-IT" dirty="0"/>
          </a:p>
        </p:txBody>
      </p:sp>
    </p:spTree>
    <p:extLst>
      <p:ext uri="{BB962C8B-B14F-4D97-AF65-F5344CB8AC3E}">
        <p14:creationId xmlns:p14="http://schemas.microsoft.com/office/powerpoint/2010/main" val="102978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it-IT" dirty="0" smtClean="0"/>
              <a:t>TRATTATI INTERNAZIONALI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39</a:t>
            </a:fld>
            <a:endParaRPr lang="it-IT"/>
          </a:p>
        </p:txBody>
      </p:sp>
      <p:sp>
        <p:nvSpPr>
          <p:cNvPr id="6" name="Segnaposto contenuto 5"/>
          <p:cNvSpPr>
            <a:spLocks noGrp="1"/>
          </p:cNvSpPr>
          <p:nvPr>
            <p:ph idx="1"/>
          </p:nvPr>
        </p:nvSpPr>
        <p:spPr/>
        <p:txBody>
          <a:bodyPr/>
          <a:lstStyle/>
          <a:p>
            <a:pPr algn="just"/>
            <a:r>
              <a:rPr lang="it-IT" u="sng" dirty="0" smtClean="0"/>
              <a:t>Trattato internazionale</a:t>
            </a:r>
            <a:r>
              <a:rPr lang="it-IT" dirty="0" smtClean="0"/>
              <a:t>: incontro delle manifestazioni di volontà di due o più soggetti di diritto internazionale dirette a creare norme giuridicamente vincolanti nei loro rapporti internazionali.</a:t>
            </a:r>
          </a:p>
          <a:p>
            <a:pPr algn="just"/>
            <a:endParaRPr lang="it-IT" dirty="0"/>
          </a:p>
        </p:txBody>
      </p:sp>
      <p:pic>
        <p:nvPicPr>
          <p:cNvPr id="7" name="Immagine 6" descr="BU004740.png"/>
          <p:cNvPicPr>
            <a:picLocks noChangeAspect="1"/>
          </p:cNvPicPr>
          <p:nvPr/>
        </p:nvPicPr>
        <p:blipFill>
          <a:blip r:embed="rId2"/>
          <a:stretch>
            <a:fillRect/>
          </a:stretch>
        </p:blipFill>
        <p:spPr>
          <a:xfrm>
            <a:off x="3024188" y="4286250"/>
            <a:ext cx="3121025" cy="1470025"/>
          </a:xfrm>
          <a:prstGeom prst="rect">
            <a:avLst/>
          </a:prstGeom>
        </p:spPr>
      </p:pic>
    </p:spTree>
    <p:extLst>
      <p:ext uri="{BB962C8B-B14F-4D97-AF65-F5344CB8AC3E}">
        <p14:creationId xmlns:p14="http://schemas.microsoft.com/office/powerpoint/2010/main" val="76818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5" presetClass="emph" presetSubtype="0" fill="hold" nodeType="clickEffect">
                                  <p:stCondLst>
                                    <p:cond delay="0"/>
                                  </p:stCondLst>
                                  <p:childTnLst>
                                    <p:anim calcmode="discrete" valueType="str">
                                      <p:cBhvr>
                                        <p:cTn id="10" dur="1000" fill="hold"/>
                                        <p:tgtEl>
                                          <p:spTgt spid="7"/>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txBody>
          <a:bodyPr>
            <a:normAutofit/>
          </a:bodyPr>
          <a:lstStyle/>
          <a:p>
            <a:pPr algn="just"/>
            <a:r>
              <a:rPr lang="it-IT" dirty="0" smtClean="0"/>
              <a:t>COORDINAMENTO POSSIBILE?</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3920093885"/>
              </p:ext>
            </p:extLst>
          </p:nvPr>
        </p:nvGraphicFramePr>
        <p:xfrm>
          <a:off x="291784" y="1904881"/>
          <a:ext cx="8395016" cy="4221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4</a:t>
            </a:fld>
            <a:endParaRPr lang="it-IT"/>
          </a:p>
        </p:txBody>
      </p:sp>
    </p:spTree>
    <p:extLst>
      <p:ext uri="{BB962C8B-B14F-4D97-AF65-F5344CB8AC3E}">
        <p14:creationId xmlns:p14="http://schemas.microsoft.com/office/powerpoint/2010/main" val="36034506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it-IT" dirty="0" smtClean="0"/>
              <a:t>DIRITTO DEI TRATTATI</a:t>
            </a:r>
            <a:endParaRPr lang="it-IT" dirty="0"/>
          </a:p>
        </p:txBody>
      </p:sp>
      <p:sp>
        <p:nvSpPr>
          <p:cNvPr id="3" name="Segnaposto contenuto 2"/>
          <p:cNvSpPr>
            <a:spLocks noGrp="1"/>
          </p:cNvSpPr>
          <p:nvPr>
            <p:ph idx="1"/>
          </p:nvPr>
        </p:nvSpPr>
        <p:spPr/>
        <p:txBody>
          <a:bodyPr>
            <a:normAutofit lnSpcReduction="10000"/>
          </a:bodyPr>
          <a:lstStyle/>
          <a:p>
            <a:r>
              <a:rPr lang="it-IT" dirty="0" smtClean="0"/>
              <a:t>Disciplina di conclusione dei trattati è di fonte consuetudinaria: riportabile a norma </a:t>
            </a:r>
            <a:r>
              <a:rPr lang="it-IT" i="1" dirty="0" err="1" smtClean="0"/>
              <a:t>pacta</a:t>
            </a:r>
            <a:r>
              <a:rPr lang="it-IT" i="1" dirty="0" smtClean="0"/>
              <a:t> </a:t>
            </a:r>
            <a:r>
              <a:rPr lang="it-IT" i="1" dirty="0" err="1" smtClean="0"/>
              <a:t>sunt</a:t>
            </a:r>
            <a:r>
              <a:rPr lang="it-IT" i="1" dirty="0" smtClean="0"/>
              <a:t> </a:t>
            </a:r>
            <a:r>
              <a:rPr lang="it-IT" i="1" dirty="0" err="1" smtClean="0"/>
              <a:t>servanda</a:t>
            </a:r>
            <a:r>
              <a:rPr lang="it-IT" dirty="0" smtClean="0"/>
              <a:t> e a varie altre norme che regolano il procedimento di formazione dei trattati, l’interpretazione, ecc.</a:t>
            </a:r>
          </a:p>
          <a:p>
            <a:endParaRPr lang="it-IT" dirty="0" smtClean="0"/>
          </a:p>
          <a:p>
            <a:r>
              <a:rPr lang="it-IT" dirty="0" smtClean="0"/>
              <a:t>Tali norme sono state codificate nella </a:t>
            </a:r>
            <a:r>
              <a:rPr lang="it-IT" b="1" u="sng" dirty="0" smtClean="0"/>
              <a:t>Convenzione di Vienna sul diritto dei trattati del 1969</a:t>
            </a:r>
            <a:endParaRPr lang="it-IT" b="1" u="sng"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40</a:t>
            </a:fld>
            <a:endParaRPr lang="it-IT"/>
          </a:p>
        </p:txBody>
      </p:sp>
    </p:spTree>
    <p:extLst>
      <p:ext uri="{BB962C8B-B14F-4D97-AF65-F5344CB8AC3E}">
        <p14:creationId xmlns:p14="http://schemas.microsoft.com/office/powerpoint/2010/main" val="131912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type="lt">
                                    <p:tmAbs val="0"/>
                                  </p:iterate>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iterate type="lt">
                                    <p:tmAbs val="0"/>
                                  </p:iterate>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iterate type="lt">
                                    <p:tmAbs val="0"/>
                                  </p:iterate>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iterate type="lt">
                                    <p:tmAbs val="0"/>
                                  </p:iterate>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iterate type="lt">
                                    <p:tmAbs val="0"/>
                                  </p:iterate>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6" presetClass="emph" presetSubtype="0" fill="hold" grpId="3" nodeType="clickEffect">
                                  <p:stCondLst>
                                    <p:cond delay="0"/>
                                  </p:stCondLst>
                                  <p:iterate type="lt">
                                    <p:tmPct val="10000"/>
                                  </p:iterate>
                                  <p:childTnLst>
                                    <p:animScale>
                                      <p:cBhvr>
                                        <p:cTn id="30" dur="250" autoRev="1" fill="hold">
                                          <p:stCondLst>
                                            <p:cond delay="0"/>
                                          </p:stCondLst>
                                        </p:cTn>
                                        <p:tgtEl>
                                          <p:spTgt spid="3">
                                            <p:txEl>
                                              <p:pRg st="0" end="0"/>
                                            </p:txEl>
                                          </p:spTgt>
                                        </p:tgtEl>
                                      </p:cBhvr>
                                      <p:to x="80000" y="100000"/>
                                    </p:animScale>
                                    <p:anim by="(#ppt_w*0.10)" calcmode="lin" valueType="num">
                                      <p:cBhvr>
                                        <p:cTn id="31" dur="250" autoRev="1" fill="hold">
                                          <p:stCondLst>
                                            <p:cond delay="0"/>
                                          </p:stCondLst>
                                        </p:cTn>
                                        <p:tgtEl>
                                          <p:spTgt spid="3">
                                            <p:txEl>
                                              <p:pRg st="0" end="0"/>
                                            </p:txEl>
                                          </p:spTgt>
                                        </p:tgtEl>
                                        <p:attrNameLst>
                                          <p:attrName>ppt_x</p:attrName>
                                        </p:attrNameLst>
                                      </p:cBhvr>
                                    </p:anim>
                                    <p:anim by="(-#ppt_w*0.10)" calcmode="lin" valueType="num">
                                      <p:cBhvr>
                                        <p:cTn id="32" dur="250" autoRev="1" fill="hold">
                                          <p:stCondLst>
                                            <p:cond delay="0"/>
                                          </p:stCondLst>
                                        </p:cTn>
                                        <p:tgtEl>
                                          <p:spTgt spid="3">
                                            <p:txEl>
                                              <p:pRg st="0" end="0"/>
                                            </p:txEl>
                                          </p:spTgt>
                                        </p:tgtEl>
                                        <p:attrNameLst>
                                          <p:attrName>ppt_y</p:attrName>
                                        </p:attrNameLst>
                                      </p:cBhvr>
                                    </p:anim>
                                    <p:animRot by="-480000">
                                      <p:cBhvr>
                                        <p:cTn id="33" dur="250" autoRev="1" fill="hold">
                                          <p:stCondLst>
                                            <p:cond delay="0"/>
                                          </p:stCondLst>
                                        </p:cTn>
                                        <p:tgtEl>
                                          <p:spTgt spid="3">
                                            <p:txEl>
                                              <p:pRg st="0" end="0"/>
                                            </p:txEl>
                                          </p:spTgt>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36" presetClass="emph" presetSubtype="0" fill="hold" grpId="3" nodeType="clickEffect">
                                  <p:stCondLst>
                                    <p:cond delay="0"/>
                                  </p:stCondLst>
                                  <p:iterate type="lt">
                                    <p:tmPct val="10000"/>
                                  </p:iterate>
                                  <p:childTnLst>
                                    <p:animScale>
                                      <p:cBhvr>
                                        <p:cTn id="37" dur="250" autoRev="1" fill="hold">
                                          <p:stCondLst>
                                            <p:cond delay="0"/>
                                          </p:stCondLst>
                                        </p:cTn>
                                        <p:tgtEl>
                                          <p:spTgt spid="3">
                                            <p:txEl>
                                              <p:pRg st="2" end="2"/>
                                            </p:txEl>
                                          </p:spTgt>
                                        </p:tgtEl>
                                      </p:cBhvr>
                                      <p:to x="80000" y="100000"/>
                                    </p:animScale>
                                    <p:anim by="(#ppt_w*0.10)" calcmode="lin" valueType="num">
                                      <p:cBhvr>
                                        <p:cTn id="38" dur="250" autoRev="1" fill="hold">
                                          <p:stCondLst>
                                            <p:cond delay="0"/>
                                          </p:stCondLst>
                                        </p:cTn>
                                        <p:tgtEl>
                                          <p:spTgt spid="3">
                                            <p:txEl>
                                              <p:pRg st="2" end="2"/>
                                            </p:txEl>
                                          </p:spTgt>
                                        </p:tgtEl>
                                        <p:attrNameLst>
                                          <p:attrName>ppt_x</p:attrName>
                                        </p:attrNameLst>
                                      </p:cBhvr>
                                    </p:anim>
                                    <p:anim by="(-#ppt_w*0.10)" calcmode="lin" valueType="num">
                                      <p:cBhvr>
                                        <p:cTn id="39" dur="250" autoRev="1" fill="hold">
                                          <p:stCondLst>
                                            <p:cond delay="0"/>
                                          </p:stCondLst>
                                        </p:cTn>
                                        <p:tgtEl>
                                          <p:spTgt spid="3">
                                            <p:txEl>
                                              <p:pRg st="2" end="2"/>
                                            </p:txEl>
                                          </p:spTgt>
                                        </p:tgtEl>
                                        <p:attrNameLst>
                                          <p:attrName>ppt_y</p:attrName>
                                        </p:attrNameLst>
                                      </p:cBhvr>
                                    </p:anim>
                                    <p:animRot by="-480000">
                                      <p:cBhvr>
                                        <p:cTn id="40" dur="250" autoRev="1" fill="hold">
                                          <p:stCondLst>
                                            <p:cond delay="0"/>
                                          </p:stCondLst>
                                        </p:cTn>
                                        <p:tgtEl>
                                          <p:spTgt spid="3">
                                            <p:txEl>
                                              <p:pRg st="2" end="2"/>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35" presetClass="emph" presetSubtype="0" fill="hold" grpId="4" nodeType="clickEffect">
                                  <p:stCondLst>
                                    <p:cond delay="0"/>
                                  </p:stCondLst>
                                  <p:iterate type="lt">
                                    <p:tmPct val="0"/>
                                  </p:iterate>
                                  <p:childTnLst>
                                    <p:anim calcmode="discrete" valueType="str">
                                      <p:cBhvr>
                                        <p:cTn id="44" dur="1000" fill="hold"/>
                                        <p:tgtEl>
                                          <p:spTgt spid="3">
                                            <p:txEl>
                                              <p:pRg st="0" end="0"/>
                                            </p:txEl>
                                          </p:spTgt>
                                        </p:tgtEl>
                                        <p:attrNameLst>
                                          <p:attrName>style.visibility</p:attrName>
                                        </p:attrNameLst>
                                      </p:cBhvr>
                                      <p:tavLst>
                                        <p:tav tm="0">
                                          <p:val>
                                            <p:strVal val="hidden"/>
                                          </p:val>
                                        </p:tav>
                                        <p:tav tm="50000">
                                          <p:val>
                                            <p:strVal val="visible"/>
                                          </p:val>
                                        </p:tav>
                                      </p:tavLst>
                                    </p:anim>
                                  </p:childTnLst>
                                </p:cTn>
                              </p:par>
                            </p:childTnLst>
                          </p:cTn>
                        </p:par>
                      </p:childTnLst>
                    </p:cTn>
                  </p:par>
                  <p:par>
                    <p:cTn id="45" fill="hold">
                      <p:stCondLst>
                        <p:cond delay="indefinite"/>
                      </p:stCondLst>
                      <p:childTnLst>
                        <p:par>
                          <p:cTn id="46" fill="hold">
                            <p:stCondLst>
                              <p:cond delay="0"/>
                            </p:stCondLst>
                            <p:childTnLst>
                              <p:par>
                                <p:cTn id="47" presetID="35" presetClass="emph" presetSubtype="0" fill="hold" grpId="4" nodeType="clickEffect">
                                  <p:stCondLst>
                                    <p:cond delay="0"/>
                                  </p:stCondLst>
                                  <p:iterate type="lt">
                                    <p:tmPct val="0"/>
                                  </p:iterate>
                                  <p:childTnLst>
                                    <p:anim calcmode="discrete" valueType="str">
                                      <p:cBhvr>
                                        <p:cTn id="48" dur="1000" fill="hold"/>
                                        <p:tgtEl>
                                          <p:spTgt spid="3">
                                            <p:txEl>
                                              <p:pRg st="2" end="2"/>
                                            </p:txEl>
                                          </p:spTgt>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P spid="3" grpId="4"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41</a:t>
            </a:fld>
            <a:endParaRPr lang="it-IT"/>
          </a:p>
        </p:txBody>
      </p:sp>
      <p:sp>
        <p:nvSpPr>
          <p:cNvPr id="3" name="Segnaposto contenuto 2"/>
          <p:cNvSpPr>
            <a:spLocks noGrp="1"/>
          </p:cNvSpPr>
          <p:nvPr>
            <p:ph idx="1"/>
          </p:nvPr>
        </p:nvSpPr>
        <p:spPr>
          <a:xfrm>
            <a:off x="457200" y="1842035"/>
            <a:ext cx="8433342" cy="4525963"/>
          </a:xfrm>
        </p:spPr>
        <p:txBody>
          <a:bodyPr>
            <a:normAutofit lnSpcReduction="10000"/>
          </a:bodyPr>
          <a:lstStyle/>
          <a:p>
            <a:pPr algn="just"/>
            <a:r>
              <a:rPr lang="it-IT" dirty="0" smtClean="0"/>
              <a:t>La Carta non si sottrae alle normali regole di interpretazione dei trattati.</a:t>
            </a:r>
          </a:p>
          <a:p>
            <a:pPr algn="just"/>
            <a:endParaRPr lang="it-IT" dirty="0"/>
          </a:p>
          <a:p>
            <a:pPr algn="just"/>
            <a:r>
              <a:rPr lang="it-IT" dirty="0" smtClean="0"/>
              <a:t>Tali regole vengono tuttavia adattate ai fini dell’ONU e al fatto che la Carta regola il funzionamento degli organi dell’Organizzazione: ad es. teoria dei poteri impliciti (parere CIG 11.4.1949 caso </a:t>
            </a:r>
            <a:r>
              <a:rPr lang="it-IT" dirty="0" err="1" smtClean="0"/>
              <a:t>Bernadotte</a:t>
            </a:r>
            <a:r>
              <a:rPr lang="it-IT" dirty="0" smtClean="0"/>
              <a:t>).</a:t>
            </a:r>
            <a:endParaRPr lang="it-IT" dirty="0"/>
          </a:p>
        </p:txBody>
      </p:sp>
    </p:spTree>
    <p:extLst>
      <p:ext uri="{BB962C8B-B14F-4D97-AF65-F5344CB8AC3E}">
        <p14:creationId xmlns:p14="http://schemas.microsoft.com/office/powerpoint/2010/main" val="130280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PRINCIPI GENERALI DELLE OIG</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COMPETENZE</a:t>
            </a:r>
          </a:p>
          <a:p>
            <a:pPr lvl="1" algn="just"/>
            <a:r>
              <a:rPr lang="it-IT" dirty="0" smtClean="0"/>
              <a:t>Principio delle competenze di attribuzione;</a:t>
            </a:r>
          </a:p>
          <a:p>
            <a:pPr lvl="1" algn="just"/>
            <a:r>
              <a:rPr lang="it-IT" dirty="0" smtClean="0"/>
              <a:t>Teoria dei poteri impliciti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42</a:t>
            </a:fld>
            <a:endParaRPr lang="it-IT"/>
          </a:p>
        </p:txBody>
      </p:sp>
    </p:spTree>
    <p:extLst>
      <p:ext uri="{BB962C8B-B14F-4D97-AF65-F5344CB8AC3E}">
        <p14:creationId xmlns:p14="http://schemas.microsoft.com/office/powerpoint/2010/main" val="91388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t-IT" dirty="0" smtClean="0"/>
              <a:t>DEROGABILITA’ AL PRINCIPIO DI ATTRIBUZIONE/SISTEMA COMPETENZE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43</a:t>
            </a:fld>
            <a:endParaRPr lang="it-IT"/>
          </a:p>
        </p:txBody>
      </p:sp>
      <p:sp>
        <p:nvSpPr>
          <p:cNvPr id="3" name="Segnaposto contenuto 2"/>
          <p:cNvSpPr>
            <a:spLocks noGrp="1"/>
          </p:cNvSpPr>
          <p:nvPr>
            <p:ph idx="1"/>
          </p:nvPr>
        </p:nvSpPr>
        <p:spPr>
          <a:xfrm>
            <a:off x="236808" y="1549709"/>
            <a:ext cx="8449991" cy="5308291"/>
          </a:xfrm>
        </p:spPr>
        <p:txBody>
          <a:bodyPr>
            <a:normAutofit/>
          </a:bodyPr>
          <a:lstStyle/>
          <a:p>
            <a:pPr algn="just"/>
            <a:r>
              <a:rPr lang="it-IT" u="sng" dirty="0" smtClean="0"/>
              <a:t>Teoria dei poteri impliciti: </a:t>
            </a:r>
            <a:r>
              <a:rPr lang="it-IT" dirty="0" smtClean="0"/>
              <a:t>=poteri </a:t>
            </a:r>
            <a:r>
              <a:rPr lang="it-IT" dirty="0"/>
              <a:t>logicamente necessari per poter esercitare poteri che sono espressamente attribuiti dalla </a:t>
            </a:r>
            <a:r>
              <a:rPr lang="it-IT" dirty="0" smtClean="0"/>
              <a:t>fonte normativa che istituisce un determinato ente. </a:t>
            </a:r>
            <a:r>
              <a:rPr lang="it-IT" dirty="0"/>
              <a:t>(poteri impliciti=poteri necessari per poter esercitare i poteri espressi). </a:t>
            </a:r>
            <a:endParaRPr lang="it-IT" dirty="0" smtClean="0"/>
          </a:p>
        </p:txBody>
      </p:sp>
    </p:spTree>
    <p:extLst>
      <p:ext uri="{BB962C8B-B14F-4D97-AF65-F5344CB8AC3E}">
        <p14:creationId xmlns:p14="http://schemas.microsoft.com/office/powerpoint/2010/main" val="104392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t-IT" dirty="0" smtClean="0"/>
              <a:t>DEROGABILITA’ AL PRINCIPIO DI ATTRIBUZIONE/SISTEMA COMPETENZE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44</a:t>
            </a:fld>
            <a:endParaRPr lang="it-IT"/>
          </a:p>
        </p:txBody>
      </p:sp>
      <p:sp>
        <p:nvSpPr>
          <p:cNvPr id="3" name="Segnaposto contenuto 2"/>
          <p:cNvSpPr>
            <a:spLocks noGrp="1"/>
          </p:cNvSpPr>
          <p:nvPr>
            <p:ph idx="1"/>
          </p:nvPr>
        </p:nvSpPr>
        <p:spPr>
          <a:xfrm>
            <a:off x="236808" y="1549709"/>
            <a:ext cx="8449991" cy="5308291"/>
          </a:xfrm>
        </p:spPr>
        <p:txBody>
          <a:bodyPr>
            <a:normAutofit/>
          </a:bodyPr>
          <a:lstStyle/>
          <a:p>
            <a:pPr algn="just"/>
            <a:r>
              <a:rPr lang="it-IT" dirty="0" smtClean="0"/>
              <a:t>Questo </a:t>
            </a:r>
            <a:r>
              <a:rPr lang="it-IT" dirty="0"/>
              <a:t>è un metodo interpretativo </a:t>
            </a:r>
            <a:r>
              <a:rPr lang="it-IT" dirty="0" smtClean="0"/>
              <a:t>rivolto a ricavare implicitamente </a:t>
            </a:r>
            <a:r>
              <a:rPr lang="it-IT" dirty="0"/>
              <a:t>regole da un testo scritto che viene utilizzato anche dalle corti costituzionali; è una tecnica in base alla quale si attribuiscono ad un soggetto dei poteri facendoli derivare da poteri che sono espressamente conferiti </a:t>
            </a:r>
            <a:r>
              <a:rPr lang="it-IT" dirty="0" err="1"/>
              <a:t>o,come</a:t>
            </a:r>
            <a:r>
              <a:rPr lang="it-IT" dirty="0"/>
              <a:t> fa la corte internazionale di </a:t>
            </a:r>
            <a:r>
              <a:rPr lang="it-IT" dirty="0" err="1"/>
              <a:t>giustizia,li</a:t>
            </a:r>
            <a:r>
              <a:rPr lang="it-IT" dirty="0"/>
              <a:t> si fa derivare da degli obiettivi che sono espressamente attribuiti </a:t>
            </a:r>
            <a:r>
              <a:rPr lang="it-IT" dirty="0" smtClean="0"/>
              <a:t>dalla Carta ONU.</a:t>
            </a:r>
          </a:p>
        </p:txBody>
      </p:sp>
    </p:spTree>
    <p:extLst>
      <p:ext uri="{BB962C8B-B14F-4D97-AF65-F5344CB8AC3E}">
        <p14:creationId xmlns:p14="http://schemas.microsoft.com/office/powerpoint/2010/main" val="170748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t-IT" dirty="0" smtClean="0"/>
              <a:t>DEROGABILITA’ AL PRINCIPIO DI ATTRIBUZIONE/SISTEMA COMPETENZE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45</a:t>
            </a:fld>
            <a:endParaRPr lang="it-IT"/>
          </a:p>
        </p:txBody>
      </p:sp>
      <p:sp>
        <p:nvSpPr>
          <p:cNvPr id="3" name="Segnaposto contenuto 2"/>
          <p:cNvSpPr>
            <a:spLocks noGrp="1"/>
          </p:cNvSpPr>
          <p:nvPr>
            <p:ph idx="1"/>
          </p:nvPr>
        </p:nvSpPr>
        <p:spPr>
          <a:xfrm>
            <a:off x="236808" y="1549709"/>
            <a:ext cx="8449991" cy="5308291"/>
          </a:xfrm>
        </p:spPr>
        <p:txBody>
          <a:bodyPr>
            <a:normAutofit fontScale="92500" lnSpcReduction="20000"/>
          </a:bodyPr>
          <a:lstStyle/>
          <a:p>
            <a:pPr algn="just"/>
            <a:r>
              <a:rPr lang="it-IT" dirty="0" smtClean="0"/>
              <a:t>Ad es.  nel </a:t>
            </a:r>
            <a:r>
              <a:rPr lang="it-IT" dirty="0"/>
              <a:t>1950 l’assemblea generale ha creato un tribunale amministrativo delle nazioni unite</a:t>
            </a:r>
            <a:r>
              <a:rPr lang="it-IT" dirty="0" smtClean="0"/>
              <a:t>, su </a:t>
            </a:r>
            <a:r>
              <a:rPr lang="it-IT" dirty="0"/>
              <a:t>richiesta del </a:t>
            </a:r>
            <a:r>
              <a:rPr lang="it-IT" dirty="0" smtClean="0"/>
              <a:t>segretario </a:t>
            </a:r>
            <a:r>
              <a:rPr lang="it-IT" dirty="0"/>
              <a:t>generale, il quale cercò di difendere la legittimità di questo potere sulla circostanza che lui è il capo dell’amministrazione ,l ‘art 101 dice che il personale è nominato dal segretario generale secondo le norme stabilite dall’assemblea </a:t>
            </a:r>
            <a:r>
              <a:rPr lang="it-IT" dirty="0" err="1"/>
              <a:t>generale,quindi</a:t>
            </a:r>
            <a:r>
              <a:rPr lang="it-IT" dirty="0"/>
              <a:t> è l’assemblea generale a stabilire le norme mediante le quali il segretario generale assume le </a:t>
            </a:r>
            <a:r>
              <a:rPr lang="it-IT" dirty="0" err="1"/>
              <a:t>persone,non</a:t>
            </a:r>
            <a:r>
              <a:rPr lang="it-IT" dirty="0"/>
              <a:t> ci dice però se il segretario può regolare rapporti di lavoro e non ci dice se l’assemblea generale può creare un tribunale amministrativo delle Nazioni Unite. </a:t>
            </a:r>
            <a:endParaRPr lang="it-IT" dirty="0" smtClean="0"/>
          </a:p>
          <a:p>
            <a:pPr algn="just"/>
            <a:endParaRPr lang="it-IT" dirty="0" smtClean="0"/>
          </a:p>
        </p:txBody>
      </p:sp>
    </p:spTree>
    <p:extLst>
      <p:ext uri="{BB962C8B-B14F-4D97-AF65-F5344CB8AC3E}">
        <p14:creationId xmlns:p14="http://schemas.microsoft.com/office/powerpoint/2010/main" val="146114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t-IT" dirty="0" smtClean="0"/>
              <a:t>DEROGABILITA’ AL PRINCIPIO DI ATTRIBUZIONE/SISTEMA COMPETENZE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46</a:t>
            </a:fld>
            <a:endParaRPr lang="it-IT"/>
          </a:p>
        </p:txBody>
      </p:sp>
      <p:sp>
        <p:nvSpPr>
          <p:cNvPr id="3" name="Segnaposto contenuto 2"/>
          <p:cNvSpPr>
            <a:spLocks noGrp="1"/>
          </p:cNvSpPr>
          <p:nvPr>
            <p:ph idx="1"/>
          </p:nvPr>
        </p:nvSpPr>
        <p:spPr>
          <a:xfrm>
            <a:off x="236808" y="1549709"/>
            <a:ext cx="8449991" cy="5308291"/>
          </a:xfrm>
        </p:spPr>
        <p:txBody>
          <a:bodyPr>
            <a:normAutofit fontScale="92500"/>
          </a:bodyPr>
          <a:lstStyle/>
          <a:p>
            <a:pPr algn="just"/>
            <a:r>
              <a:rPr lang="it-IT" dirty="0" smtClean="0"/>
              <a:t>La </a:t>
            </a:r>
            <a:r>
              <a:rPr lang="it-IT" dirty="0"/>
              <a:t>questione fu portata alla </a:t>
            </a:r>
            <a:r>
              <a:rPr lang="it-IT" dirty="0" smtClean="0"/>
              <a:t>CIG alla </a:t>
            </a:r>
            <a:r>
              <a:rPr lang="it-IT" dirty="0"/>
              <a:t>quale fu chiesto un parere dall’assemblea generale, la corte disse che </a:t>
            </a:r>
            <a:r>
              <a:rPr lang="it-IT" dirty="0" smtClean="0"/>
              <a:t>l’assemblea </a:t>
            </a:r>
            <a:r>
              <a:rPr lang="it-IT" dirty="0"/>
              <a:t>generale poteva creare il tribunale amministrativo delle nazioni unite perché questo è un potere che implicitamente si desume dal fatto che l’art 101 della carta prevede che </a:t>
            </a:r>
            <a:r>
              <a:rPr lang="it-IT" dirty="0" smtClean="0"/>
              <a:t>AG possa </a:t>
            </a:r>
            <a:r>
              <a:rPr lang="it-IT" dirty="0"/>
              <a:t>dettare delle norme relative alla nomina dei funzionari delle nazioni unite, siccome può dettare norme relative alla nomina, potrà anche creare un meccanismo per risolvere le controversie di </a:t>
            </a:r>
            <a:r>
              <a:rPr lang="it-IT" dirty="0" smtClean="0"/>
              <a:t>lavoro.</a:t>
            </a:r>
          </a:p>
          <a:p>
            <a:pPr algn="just"/>
            <a:endParaRPr lang="it-IT" dirty="0" smtClean="0"/>
          </a:p>
        </p:txBody>
      </p:sp>
    </p:spTree>
    <p:extLst>
      <p:ext uri="{BB962C8B-B14F-4D97-AF65-F5344CB8AC3E}">
        <p14:creationId xmlns:p14="http://schemas.microsoft.com/office/powerpoint/2010/main" val="50282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t-IT" dirty="0" smtClean="0"/>
              <a:t>DEROGABILITA’ AL PRINCIPIO DI ATTRIBUZIONE/SISTEMA COMPETENZE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47</a:t>
            </a:fld>
            <a:endParaRPr lang="it-IT"/>
          </a:p>
        </p:txBody>
      </p:sp>
      <p:sp>
        <p:nvSpPr>
          <p:cNvPr id="3" name="Segnaposto contenuto 2"/>
          <p:cNvSpPr>
            <a:spLocks noGrp="1"/>
          </p:cNvSpPr>
          <p:nvPr>
            <p:ph idx="1"/>
          </p:nvPr>
        </p:nvSpPr>
        <p:spPr>
          <a:xfrm>
            <a:off x="236808" y="1549709"/>
            <a:ext cx="8449991" cy="5308291"/>
          </a:xfrm>
        </p:spPr>
        <p:txBody>
          <a:bodyPr>
            <a:normAutofit/>
          </a:bodyPr>
          <a:lstStyle/>
          <a:p>
            <a:pPr algn="just"/>
            <a:r>
              <a:rPr lang="it-IT" dirty="0" smtClean="0"/>
              <a:t>La </a:t>
            </a:r>
            <a:r>
              <a:rPr lang="it-IT" dirty="0"/>
              <a:t>corte dice che questo è un potere necessario per l’espletamento di un’altra funzione che la corte espressamente attribuisce all’assemblea generale. Attraverso questa tecnica interpretativa si è quindi giunti a dilatare i poteri conferiti alle Nazioni Unite dalla carta. </a:t>
            </a:r>
          </a:p>
          <a:p>
            <a:pPr algn="just"/>
            <a:endParaRPr lang="it-IT" dirty="0" smtClean="0"/>
          </a:p>
        </p:txBody>
      </p:sp>
    </p:spTree>
    <p:extLst>
      <p:ext uri="{BB962C8B-B14F-4D97-AF65-F5344CB8AC3E}">
        <p14:creationId xmlns:p14="http://schemas.microsoft.com/office/powerpoint/2010/main" val="51768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r>
              <a:rPr lang="it-IT" dirty="0" smtClean="0"/>
              <a:t>DEROGABILITA’ AL PRINCIPIO DI ATTRIBUZIONE/SISTEMA COMPETENZE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48</a:t>
            </a:fld>
            <a:endParaRPr lang="it-IT"/>
          </a:p>
        </p:txBody>
      </p:sp>
      <p:sp>
        <p:nvSpPr>
          <p:cNvPr id="3" name="Segnaposto contenuto 2"/>
          <p:cNvSpPr>
            <a:spLocks noGrp="1"/>
          </p:cNvSpPr>
          <p:nvPr>
            <p:ph idx="1"/>
          </p:nvPr>
        </p:nvSpPr>
        <p:spPr>
          <a:xfrm>
            <a:off x="236808" y="1549709"/>
            <a:ext cx="8449991" cy="5308291"/>
          </a:xfrm>
        </p:spPr>
        <p:txBody>
          <a:bodyPr>
            <a:normAutofit/>
          </a:bodyPr>
          <a:lstStyle/>
          <a:p>
            <a:pPr algn="just"/>
            <a:r>
              <a:rPr lang="it-IT" dirty="0" smtClean="0"/>
              <a:t>Tale teoria è stata applicata anche successivamente:</a:t>
            </a:r>
          </a:p>
          <a:p>
            <a:pPr lvl="1" algn="just"/>
            <a:r>
              <a:rPr lang="it-IT" dirty="0" smtClean="0"/>
              <a:t>Istituzione dei tribunali delle Nazioni Unite per il Ruanda e per la ex Jugoslavia </a:t>
            </a:r>
            <a:r>
              <a:rPr lang="it-IT" dirty="0" smtClean="0">
                <a:latin typeface="Wingdings"/>
                <a:ea typeface="Wingdings"/>
                <a:cs typeface="Wingdings"/>
                <a:sym typeface="Wingdings"/>
              </a:rPr>
              <a:t></a:t>
            </a:r>
            <a:endParaRPr lang="it-IT" dirty="0">
              <a:sym typeface="Wingdings"/>
            </a:endParaRPr>
          </a:p>
          <a:p>
            <a:pPr lvl="1" algn="just"/>
            <a:r>
              <a:rPr lang="it-IT" dirty="0" smtClean="0">
                <a:sym typeface="Wingdings"/>
              </a:rPr>
              <a:t>Previsione di Comitati per le sanzioni</a:t>
            </a:r>
            <a:endParaRPr lang="it-IT" dirty="0"/>
          </a:p>
          <a:p>
            <a:pPr algn="just"/>
            <a:endParaRPr lang="it-IT" dirty="0" smtClean="0"/>
          </a:p>
        </p:txBody>
      </p:sp>
    </p:spTree>
    <p:extLst>
      <p:ext uri="{BB962C8B-B14F-4D97-AF65-F5344CB8AC3E}">
        <p14:creationId xmlns:p14="http://schemas.microsoft.com/office/powerpoint/2010/main" val="173939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DIRITTO DELLE ORGANIZZAZIONI INTERNAZIONALI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49</a:t>
            </a:fld>
            <a:endParaRPr lang="it-IT"/>
          </a:p>
        </p:txBody>
      </p:sp>
      <p:graphicFrame>
        <p:nvGraphicFramePr>
          <p:cNvPr id="5" name="Segnaposto contenuto 4"/>
          <p:cNvGraphicFramePr>
            <a:graphicFrameLocks noGrp="1"/>
          </p:cNvGraphicFramePr>
          <p:nvPr>
            <p:ph idx="1"/>
            <p:extLst/>
          </p:nvPr>
        </p:nvGraphicFramePr>
        <p:xfrm>
          <a:off x="236808" y="1549709"/>
          <a:ext cx="8449991" cy="53082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4976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txBody>
          <a:bodyPr>
            <a:normAutofit/>
          </a:bodyPr>
          <a:lstStyle/>
          <a:p>
            <a:pPr algn="just"/>
            <a:r>
              <a:rPr lang="it-IT" dirty="0" smtClean="0"/>
              <a:t>COORDINAMENTO POSSIBILE?</a:t>
            </a:r>
            <a:endParaRPr lang="it-IT" dirty="0"/>
          </a:p>
        </p:txBody>
      </p:sp>
      <p:sp>
        <p:nvSpPr>
          <p:cNvPr id="3" name="Segnaposto contenuto 2"/>
          <p:cNvSpPr>
            <a:spLocks noGrp="1"/>
          </p:cNvSpPr>
          <p:nvPr>
            <p:ph idx="1"/>
          </p:nvPr>
        </p:nvSpPr>
        <p:spPr>
          <a:xfrm>
            <a:off x="291784" y="1904881"/>
            <a:ext cx="8395016" cy="4221282"/>
          </a:xfrm>
        </p:spPr>
        <p:txBody>
          <a:bodyPr>
            <a:normAutofit fontScale="92500" lnSpcReduction="20000"/>
          </a:bodyPr>
          <a:lstStyle/>
          <a:p>
            <a:pPr algn="just"/>
            <a:r>
              <a:rPr lang="it-IT" dirty="0" smtClean="0"/>
              <a:t>COORDINAMENTO INTERNO ALL’OIG: es. ONU E 16 ISTITUTI SPECIALIZZATI (FAO, OMS, ICAO, ILO, ITU,  ecc.): art. 57 CARTA ONU fissa i requisiti degli istituti specializzati; accordi di collegamento – art. 63 Carta e compiti ECOSOC;</a:t>
            </a:r>
          </a:p>
          <a:p>
            <a:pPr algn="just"/>
            <a:endParaRPr lang="it-IT" dirty="0"/>
          </a:p>
          <a:p>
            <a:pPr algn="just"/>
            <a:r>
              <a:rPr lang="it-IT" dirty="0" smtClean="0"/>
              <a:t>COORDINAMENTO ESTERNO ALLE OIG/SOVRAPPOSIZIONE: ad es. SISTEMA ONU e ALTRE OIG: GATT, UNCTAD (Conferenza Nazioni Unite su commercio e sviluppo).</a:t>
            </a:r>
          </a:p>
          <a:p>
            <a:pPr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a:t>
            </a:fld>
            <a:endParaRPr lang="it-IT"/>
          </a:p>
        </p:txBody>
      </p:sp>
    </p:spTree>
    <p:extLst>
      <p:ext uri="{BB962C8B-B14F-4D97-AF65-F5344CB8AC3E}">
        <p14:creationId xmlns:p14="http://schemas.microsoft.com/office/powerpoint/2010/main" val="362192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36808" y="279809"/>
            <a:ext cx="8406936" cy="12699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DIRITTO DELLE ORGANIZZAZIONI INTERNAZIONALI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50</a:t>
            </a:fld>
            <a:endParaRPr lang="it-IT"/>
          </a:p>
        </p:txBody>
      </p:sp>
      <p:sp>
        <p:nvSpPr>
          <p:cNvPr id="3" name="Segnaposto contenuto 2"/>
          <p:cNvSpPr>
            <a:spLocks noGrp="1"/>
          </p:cNvSpPr>
          <p:nvPr>
            <p:ph idx="1"/>
          </p:nvPr>
        </p:nvSpPr>
        <p:spPr>
          <a:xfrm>
            <a:off x="236808" y="1549709"/>
            <a:ext cx="8449991" cy="5308291"/>
          </a:xfrm>
        </p:spPr>
        <p:txBody>
          <a:bodyPr>
            <a:normAutofit lnSpcReduction="10000"/>
          </a:bodyPr>
          <a:lstStyle/>
          <a:p>
            <a:pPr algn="just"/>
            <a:r>
              <a:rPr lang="it-IT" dirty="0" smtClean="0"/>
              <a:t>Principi giuridici dell’ONU e norme di struttura e funzionamento spesso sono stati ignorati, violati, o interpretati in maniera disomogenea e contraddittoria dagli stessi organi ONU;</a:t>
            </a:r>
          </a:p>
          <a:p>
            <a:pPr algn="just"/>
            <a:r>
              <a:rPr lang="it-IT" dirty="0" smtClean="0"/>
              <a:t>Emergenze (umanitarie, rifugiati, ecc.) inducono ad adottare decisioni poco strutturate con una base giuridica incerta, ma che hanno effetti giuridici, politici e anche sull’opinione pubblica…</a:t>
            </a:r>
          </a:p>
          <a:p>
            <a:pPr algn="just"/>
            <a:r>
              <a:rPr lang="it-IT" dirty="0" smtClean="0"/>
              <a:t>Quindi…ecco emergere il ruolo del diritto delle OIG…</a:t>
            </a:r>
          </a:p>
        </p:txBody>
      </p:sp>
    </p:spTree>
    <p:extLst>
      <p:ext uri="{BB962C8B-B14F-4D97-AF65-F5344CB8AC3E}">
        <p14:creationId xmlns:p14="http://schemas.microsoft.com/office/powerpoint/2010/main" val="193947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51</a:t>
            </a:fld>
            <a:endParaRPr lang="it-IT"/>
          </a:p>
        </p:txBody>
      </p:sp>
      <p:sp>
        <p:nvSpPr>
          <p:cNvPr id="3" name="Segnaposto contenuto 2"/>
          <p:cNvSpPr>
            <a:spLocks noGrp="1"/>
          </p:cNvSpPr>
          <p:nvPr>
            <p:ph idx="1"/>
          </p:nvPr>
        </p:nvSpPr>
        <p:spPr>
          <a:xfrm>
            <a:off x="457200" y="1842035"/>
            <a:ext cx="8433342" cy="4525963"/>
          </a:xfrm>
        </p:spPr>
        <p:txBody>
          <a:bodyPr>
            <a:normAutofit fontScale="85000" lnSpcReduction="20000"/>
          </a:bodyPr>
          <a:lstStyle/>
          <a:p>
            <a:pPr algn="just"/>
            <a:r>
              <a:rPr lang="it-IT" dirty="0" smtClean="0"/>
              <a:t>Regole comuni di interpretazione: Convenzione di Vienna del 1969 sul diritto dei trattati: art. 31: “un trattato deve essere interpretato in buona fede secondo il significato da attribuirsi ai termini del trattato nel loro contesto e alla luce dell’oggetto e dello scopo del trattato medesimo”.</a:t>
            </a:r>
          </a:p>
          <a:p>
            <a:pPr algn="just"/>
            <a:r>
              <a:rPr lang="it-IT" dirty="0" smtClean="0"/>
              <a:t>ECCEZIONE: art. 31 par. 4 “a un termine del trattato può attribuirsi un significato particolare se è certo che tale era l’intenzione delle parti”.</a:t>
            </a:r>
          </a:p>
          <a:p>
            <a:pPr algn="just"/>
            <a:r>
              <a:rPr lang="it-IT" dirty="0" smtClean="0"/>
              <a:t>Art. 32 prevede i lavori preparatori come mezzo supplementare di interpretazione in caso di dubbio sul senso del testo.</a:t>
            </a:r>
            <a:endParaRPr lang="it-IT" dirty="0"/>
          </a:p>
        </p:txBody>
      </p:sp>
    </p:spTree>
    <p:extLst>
      <p:ext uri="{BB962C8B-B14F-4D97-AF65-F5344CB8AC3E}">
        <p14:creationId xmlns:p14="http://schemas.microsoft.com/office/powerpoint/2010/main" val="1399793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52</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dirty="0" smtClean="0"/>
              <a:t>Vi è un organo competente ad interpretare le norme della CARTA ONU?</a:t>
            </a:r>
            <a:endParaRPr lang="it-IT" dirty="0"/>
          </a:p>
        </p:txBody>
      </p:sp>
    </p:spTree>
    <p:extLst>
      <p:ext uri="{BB962C8B-B14F-4D97-AF65-F5344CB8AC3E}">
        <p14:creationId xmlns:p14="http://schemas.microsoft.com/office/powerpoint/2010/main" val="195498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53</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dirty="0" smtClean="0"/>
              <a:t>La Corte internazionale di Giustizia (CIG) ex art. 96 Carta può emettere pareri su “Ogni questione giuridica” – quindi anche pareri in tema di interpretazione della Carta, ma tale attività può essere sollecitata solo dagli organi e non dagli Stati e non dà luogo a decisioni vincolanti, dato che né l’organo che richiede il parere né gli Stati sono tenuti ad adeguarsi.</a:t>
            </a:r>
            <a:endParaRPr lang="it-IT" dirty="0"/>
          </a:p>
        </p:txBody>
      </p:sp>
    </p:spTree>
    <p:extLst>
      <p:ext uri="{BB962C8B-B14F-4D97-AF65-F5344CB8AC3E}">
        <p14:creationId xmlns:p14="http://schemas.microsoft.com/office/powerpoint/2010/main" val="57789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54</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dirty="0" smtClean="0"/>
              <a:t>NO AG- secondo un’opinione avanzata da alcuni studiosi ma non confermata, dato che unica norma significativa è art. 15 par. 2 della Carta che prevede che organi le sottopongano relazioni sulla loro attività ma non attribuisce un potere di revisione sugli atti degli organi.</a:t>
            </a:r>
            <a:endParaRPr lang="it-IT" dirty="0"/>
          </a:p>
        </p:txBody>
      </p:sp>
    </p:spTree>
    <p:extLst>
      <p:ext uri="{BB962C8B-B14F-4D97-AF65-F5344CB8AC3E}">
        <p14:creationId xmlns:p14="http://schemas.microsoft.com/office/powerpoint/2010/main" val="54769236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55</a:t>
            </a:fld>
            <a:endParaRPr lang="it-IT"/>
          </a:p>
        </p:txBody>
      </p:sp>
      <p:sp>
        <p:nvSpPr>
          <p:cNvPr id="3" name="Segnaposto contenuto 2"/>
          <p:cNvSpPr>
            <a:spLocks noGrp="1"/>
          </p:cNvSpPr>
          <p:nvPr>
            <p:ph idx="1"/>
          </p:nvPr>
        </p:nvSpPr>
        <p:spPr>
          <a:xfrm>
            <a:off x="457200" y="1842035"/>
            <a:ext cx="8433342" cy="4525963"/>
          </a:xfrm>
        </p:spPr>
        <p:txBody>
          <a:bodyPr>
            <a:normAutofit fontScale="92500" lnSpcReduction="20000"/>
          </a:bodyPr>
          <a:lstStyle/>
          <a:p>
            <a:pPr algn="just"/>
            <a:r>
              <a:rPr lang="it-IT" dirty="0" smtClean="0"/>
              <a:t>CONSEGUENZA: ogni organo è tenuto ad interpretare la Carta per conto proprio al momento dell’adozione dei suoi atti.</a:t>
            </a:r>
          </a:p>
          <a:p>
            <a:pPr algn="just"/>
            <a:endParaRPr lang="it-IT" dirty="0"/>
          </a:p>
          <a:p>
            <a:pPr algn="just"/>
            <a:r>
              <a:rPr lang="it-IT" dirty="0" smtClean="0"/>
              <a:t>Tale interpretazione è vincolante per gli Stati membri? No, perché altrimenti gli organi potrebbero derogare alla Carta e ritenersi liberi di imporre il loro volere agli Stati membri. Inoltre se fosse così la Carta sarebbe facilmente derogabile mentre le procedure di revisione sono rigide. (artt. 108 e 109).</a:t>
            </a:r>
            <a:r>
              <a:rPr lang="it-IT" dirty="0" smtClean="0">
                <a:latin typeface="Wingdings"/>
                <a:ea typeface="Wingdings"/>
                <a:cs typeface="Wingdings"/>
                <a:sym typeface="Wingdings"/>
              </a:rPr>
              <a:t></a:t>
            </a:r>
            <a:endParaRPr lang="it-IT" dirty="0"/>
          </a:p>
        </p:txBody>
      </p:sp>
    </p:spTree>
    <p:extLst>
      <p:ext uri="{BB962C8B-B14F-4D97-AF65-F5344CB8AC3E}">
        <p14:creationId xmlns:p14="http://schemas.microsoft.com/office/powerpoint/2010/main" val="197479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56</a:t>
            </a:fld>
            <a:endParaRPr lang="it-IT"/>
          </a:p>
        </p:txBody>
      </p:sp>
      <p:graphicFrame>
        <p:nvGraphicFramePr>
          <p:cNvPr id="5" name="Segnaposto contenuto 4"/>
          <p:cNvGraphicFramePr>
            <a:graphicFrameLocks noGrp="1"/>
          </p:cNvGraphicFramePr>
          <p:nvPr>
            <p:ph idx="1"/>
            <p:extLst/>
          </p:nvPr>
        </p:nvGraphicFramePr>
        <p:xfrm>
          <a:off x="457200" y="1842035"/>
          <a:ext cx="843334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528500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INTERPRETAZIONE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57</a:t>
            </a:fld>
            <a:endParaRPr lang="it-IT"/>
          </a:p>
        </p:txBody>
      </p:sp>
      <p:graphicFrame>
        <p:nvGraphicFramePr>
          <p:cNvPr id="5" name="Segnaposto contenuto 4"/>
          <p:cNvGraphicFramePr>
            <a:graphicFrameLocks noGrp="1"/>
          </p:cNvGraphicFramePr>
          <p:nvPr>
            <p:ph idx="1"/>
            <p:extLst/>
          </p:nvPr>
        </p:nvGraphicFramePr>
        <p:xfrm>
          <a:off x="457200" y="1842035"/>
          <a:ext cx="843334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835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MODIFICA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58</a:t>
            </a:fld>
            <a:endParaRPr lang="it-IT"/>
          </a:p>
        </p:txBody>
      </p:sp>
      <p:graphicFrame>
        <p:nvGraphicFramePr>
          <p:cNvPr id="5" name="Segnaposto contenuto 4"/>
          <p:cNvGraphicFramePr>
            <a:graphicFrameLocks noGrp="1"/>
          </p:cNvGraphicFramePr>
          <p:nvPr>
            <p:ph idx="1"/>
            <p:extLst/>
          </p:nvPr>
        </p:nvGraphicFramePr>
        <p:xfrm>
          <a:off x="457200" y="1842035"/>
          <a:ext cx="8433342"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028071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MODIFICA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59</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b="1" dirty="0" smtClean="0"/>
              <a:t>Art. 108 </a:t>
            </a:r>
            <a:r>
              <a:rPr lang="it-IT" dirty="0" smtClean="0"/>
              <a:t>della CARTA prevede una particolare procedura per l’emendamento della Carta: perché un emendamento entri in vigore è necessario che sia stato adottato da AG a 2/3 e che poi sia stato ratificato dai 2/3 dei membri delle Nazioni Unite, compresi i membri permanenti del </a:t>
            </a:r>
            <a:r>
              <a:rPr lang="it-IT" dirty="0" err="1" smtClean="0"/>
              <a:t>CdS</a:t>
            </a:r>
            <a:r>
              <a:rPr lang="it-IT" dirty="0" smtClean="0"/>
              <a:t>.</a:t>
            </a:r>
            <a:endParaRPr lang="it-IT" dirty="0"/>
          </a:p>
        </p:txBody>
      </p:sp>
    </p:spTree>
    <p:extLst>
      <p:ext uri="{BB962C8B-B14F-4D97-AF65-F5344CB8AC3E}">
        <p14:creationId xmlns:p14="http://schemas.microsoft.com/office/powerpoint/2010/main" val="71790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91784" y="274638"/>
            <a:ext cx="8395016" cy="1325562"/>
          </a:xfrm>
        </p:spPr>
        <p:txBody>
          <a:bodyPr>
            <a:normAutofit/>
          </a:bodyPr>
          <a:lstStyle/>
          <a:p>
            <a:pPr algn="just"/>
            <a:r>
              <a:rPr lang="it-IT" dirty="0" smtClean="0"/>
              <a:t>COORDINAMENTO POSSIBILE?</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822598855"/>
              </p:ext>
            </p:extLst>
          </p:nvPr>
        </p:nvGraphicFramePr>
        <p:xfrm>
          <a:off x="291784" y="1904881"/>
          <a:ext cx="8395016" cy="42212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6</a:t>
            </a:fld>
            <a:endParaRPr lang="it-IT"/>
          </a:p>
        </p:txBody>
      </p:sp>
    </p:spTree>
    <p:extLst>
      <p:ext uri="{BB962C8B-B14F-4D97-AF65-F5344CB8AC3E}">
        <p14:creationId xmlns:p14="http://schemas.microsoft.com/office/powerpoint/2010/main" val="181463197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MODIFICA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60</a:t>
            </a:fld>
            <a:endParaRPr lang="it-IT"/>
          </a:p>
        </p:txBody>
      </p:sp>
      <p:sp>
        <p:nvSpPr>
          <p:cNvPr id="3" name="Segnaposto contenuto 2"/>
          <p:cNvSpPr>
            <a:spLocks noGrp="1"/>
          </p:cNvSpPr>
          <p:nvPr>
            <p:ph idx="1"/>
          </p:nvPr>
        </p:nvSpPr>
        <p:spPr>
          <a:xfrm>
            <a:off x="457200" y="1842035"/>
            <a:ext cx="8433342" cy="4525963"/>
          </a:xfrm>
        </p:spPr>
        <p:txBody>
          <a:bodyPr>
            <a:normAutofit fontScale="92500" lnSpcReduction="20000"/>
          </a:bodyPr>
          <a:lstStyle/>
          <a:p>
            <a:pPr algn="just"/>
            <a:r>
              <a:rPr lang="it-IT" b="1" dirty="0" smtClean="0"/>
              <a:t>APPLICAZIONI MODIFICHE EX ART. 108 </a:t>
            </a:r>
            <a:r>
              <a:rPr lang="it-IT" dirty="0" smtClean="0"/>
              <a:t>della CARTA:</a:t>
            </a:r>
          </a:p>
          <a:p>
            <a:pPr lvl="1" algn="just"/>
            <a:r>
              <a:rPr lang="it-IT" dirty="0" smtClean="0"/>
              <a:t>Emendamento artt. 23 e 27 aumentando il numero dei membri eletti del </a:t>
            </a:r>
            <a:r>
              <a:rPr lang="it-IT" dirty="0" err="1" smtClean="0"/>
              <a:t>CdS</a:t>
            </a:r>
            <a:r>
              <a:rPr lang="it-IT" dirty="0" smtClean="0"/>
              <a:t> da 6 a 10 quindi arrivando a 15 attuali (da 11) nel 1963 – </a:t>
            </a:r>
            <a:r>
              <a:rPr lang="it-IT" dirty="0" err="1" smtClean="0"/>
              <a:t>ris</a:t>
            </a:r>
            <a:r>
              <a:rPr lang="it-IT" dirty="0" smtClean="0"/>
              <a:t> AG;</a:t>
            </a:r>
          </a:p>
          <a:p>
            <a:pPr lvl="1" algn="just"/>
            <a:r>
              <a:rPr lang="it-IT" dirty="0" smtClean="0"/>
              <a:t>Emendamento art. 109 par. 1 della Carta che ha aumentato la maggioranza da 7 a 9 voti per la convocazione della Conferenza di revisione – </a:t>
            </a:r>
            <a:r>
              <a:rPr lang="it-IT" dirty="0" err="1" smtClean="0"/>
              <a:t>ris</a:t>
            </a:r>
            <a:r>
              <a:rPr lang="it-IT" dirty="0" smtClean="0"/>
              <a:t> AG 1965;</a:t>
            </a:r>
          </a:p>
          <a:p>
            <a:pPr lvl="1" algn="just"/>
            <a:r>
              <a:rPr lang="it-IT" dirty="0" smtClean="0"/>
              <a:t>Emendamento art. 61 Carta- membri del Consiglio economico </a:t>
            </a:r>
            <a:r>
              <a:rPr lang="it-IT" dirty="0" err="1" smtClean="0"/>
              <a:t>esociale</a:t>
            </a:r>
            <a:r>
              <a:rPr lang="it-IT" dirty="0" smtClean="0"/>
              <a:t> da 18 a 27 con </a:t>
            </a:r>
            <a:r>
              <a:rPr lang="it-IT" dirty="0" err="1" smtClean="0"/>
              <a:t>ris</a:t>
            </a:r>
            <a:r>
              <a:rPr lang="it-IT" dirty="0" smtClean="0"/>
              <a:t>. 1963 e poi con </a:t>
            </a:r>
            <a:r>
              <a:rPr lang="it-IT" dirty="0" err="1" smtClean="0"/>
              <a:t>ris</a:t>
            </a:r>
            <a:r>
              <a:rPr lang="it-IT" dirty="0" smtClean="0"/>
              <a:t> 1971 da 27 a 54. </a:t>
            </a:r>
            <a:endParaRPr lang="it-IT" dirty="0"/>
          </a:p>
        </p:txBody>
      </p:sp>
    </p:spTree>
    <p:extLst>
      <p:ext uri="{BB962C8B-B14F-4D97-AF65-F5344CB8AC3E}">
        <p14:creationId xmlns:p14="http://schemas.microsoft.com/office/powerpoint/2010/main" val="17441727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MODIFICA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61</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b="1" dirty="0" smtClean="0"/>
              <a:t>Art. 109 </a:t>
            </a:r>
            <a:r>
              <a:rPr lang="it-IT" dirty="0" smtClean="0"/>
              <a:t>della CARTA prevede una procedura analoga per la revisione, solo che qui la ratifica  non interviene dopo la delibera dell’AG, ma dopo che sulla revisione si è pronunciata una Conferenza ad hoc (composta da Stati membri): MAI APPLICATA NELLA PRASSI, ma…</a:t>
            </a:r>
            <a:endParaRPr lang="it-IT" dirty="0"/>
          </a:p>
        </p:txBody>
      </p:sp>
    </p:spTree>
    <p:extLst>
      <p:ext uri="{BB962C8B-B14F-4D97-AF65-F5344CB8AC3E}">
        <p14:creationId xmlns:p14="http://schemas.microsoft.com/office/powerpoint/2010/main" val="151424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MODIFICA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62</a:t>
            </a:fld>
            <a:endParaRPr lang="it-IT"/>
          </a:p>
        </p:txBody>
      </p:sp>
      <p:sp>
        <p:nvSpPr>
          <p:cNvPr id="3" name="Segnaposto contenuto 2"/>
          <p:cNvSpPr>
            <a:spLocks noGrp="1"/>
          </p:cNvSpPr>
          <p:nvPr>
            <p:ph idx="1"/>
          </p:nvPr>
        </p:nvSpPr>
        <p:spPr>
          <a:xfrm>
            <a:off x="457200" y="1842035"/>
            <a:ext cx="8433342" cy="4525963"/>
          </a:xfrm>
        </p:spPr>
        <p:txBody>
          <a:bodyPr>
            <a:normAutofit fontScale="85000" lnSpcReduction="10000"/>
          </a:bodyPr>
          <a:lstStyle/>
          <a:p>
            <a:pPr algn="just"/>
            <a:r>
              <a:rPr lang="it-IT" dirty="0" smtClean="0"/>
              <a:t>…posto alla base dei dibattiti concernenti la revisione che riguarda soprattutto il </a:t>
            </a:r>
            <a:r>
              <a:rPr lang="it-IT" dirty="0" err="1" smtClean="0"/>
              <a:t>CdS</a:t>
            </a:r>
            <a:r>
              <a:rPr lang="it-IT" dirty="0" smtClean="0"/>
              <a:t>:</a:t>
            </a:r>
          </a:p>
          <a:p>
            <a:pPr lvl="1" algn="just"/>
            <a:r>
              <a:rPr lang="it-IT" dirty="0" smtClean="0"/>
              <a:t>1975: Comitato speciale per la Carta delle Nazioni Unite;</a:t>
            </a:r>
          </a:p>
          <a:p>
            <a:pPr lvl="1" algn="just"/>
            <a:r>
              <a:rPr lang="it-IT" dirty="0" smtClean="0"/>
              <a:t>1993: gruppo di lavoro creato dall’AG sulla questione dell’equa rappresentanza e sull’aumento del numero dei membri del </a:t>
            </a:r>
            <a:r>
              <a:rPr lang="it-IT" dirty="0" err="1" smtClean="0"/>
              <a:t>CdS</a:t>
            </a:r>
            <a:r>
              <a:rPr lang="it-IT" dirty="0" smtClean="0"/>
              <a:t>;</a:t>
            </a:r>
          </a:p>
          <a:p>
            <a:pPr lvl="1" algn="just"/>
            <a:r>
              <a:rPr lang="it-IT" dirty="0" smtClean="0"/>
              <a:t>2003-2005: panel del Segretario generale sullo stesso tema;</a:t>
            </a:r>
          </a:p>
          <a:p>
            <a:pPr lvl="1" algn="just"/>
            <a:r>
              <a:rPr lang="it-IT" dirty="0" smtClean="0"/>
              <a:t>2008: dibattito su rapporti di lavoro personale – Ombudsman e Divisione della mediazione per il regolamento amichevole/ tribunale per il contenzioso/tribunale d’appello per sostituire il tribunale amministrativo.</a:t>
            </a:r>
            <a:endParaRPr lang="it-IT" dirty="0"/>
          </a:p>
        </p:txBody>
      </p:sp>
    </p:spTree>
    <p:extLst>
      <p:ext uri="{BB962C8B-B14F-4D97-AF65-F5344CB8AC3E}">
        <p14:creationId xmlns:p14="http://schemas.microsoft.com/office/powerpoint/2010/main" val="60084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MODIFICA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63</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b="1" dirty="0" smtClean="0"/>
              <a:t>Se uno Stato membro non approva l’emendamento </a:t>
            </a:r>
            <a:r>
              <a:rPr lang="it-IT" dirty="0" smtClean="0"/>
              <a:t>può recedere dall’Organizzazione internazionale.</a:t>
            </a:r>
          </a:p>
          <a:p>
            <a:pPr algn="just"/>
            <a:r>
              <a:rPr lang="it-IT" dirty="0" smtClean="0"/>
              <a:t>Tale facoltà (prevista per la Società delle Nazioni – art. 1 par. 3) non è espressamente prevista ma non è vietata.</a:t>
            </a:r>
          </a:p>
          <a:p>
            <a:pPr algn="just"/>
            <a:r>
              <a:rPr lang="it-IT" dirty="0" smtClean="0"/>
              <a:t>Da tali norme si deduce pertanto il ….</a:t>
            </a:r>
            <a:endParaRPr lang="it-IT" dirty="0"/>
          </a:p>
        </p:txBody>
      </p:sp>
    </p:spTree>
    <p:extLst>
      <p:ext uri="{BB962C8B-B14F-4D97-AF65-F5344CB8AC3E}">
        <p14:creationId xmlns:p14="http://schemas.microsoft.com/office/powerpoint/2010/main" val="1108046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…..CARATTERE RIGIDO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64</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dirty="0" smtClean="0"/>
              <a:t>Infatti poiché per derogare alla Carta occorrono particolari procedure, allora è evidente che gli organi dell’ONU non possono derogare alla Carta quando adottano atti concreti.</a:t>
            </a:r>
          </a:p>
          <a:p>
            <a:pPr algn="just"/>
            <a:r>
              <a:rPr lang="it-IT" dirty="0" smtClean="0"/>
              <a:t>Conferme: art. 25 e art. 2 par. 5 secondo i quali lo Stato è obbligato a collaborare con l’ONU quando essa adotti atti o intraprenda azioni in conformità alle norme dello Statuto. </a:t>
            </a:r>
            <a:endParaRPr lang="it-IT" dirty="0"/>
          </a:p>
        </p:txBody>
      </p:sp>
    </p:spTree>
    <p:extLst>
      <p:ext uri="{BB962C8B-B14F-4D97-AF65-F5344CB8AC3E}">
        <p14:creationId xmlns:p14="http://schemas.microsoft.com/office/powerpoint/2010/main" val="211982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CARATTERE RIGIDO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65</a:t>
            </a:fld>
            <a:endParaRPr lang="it-IT"/>
          </a:p>
        </p:txBody>
      </p:sp>
      <p:sp>
        <p:nvSpPr>
          <p:cNvPr id="3" name="Segnaposto contenuto 2"/>
          <p:cNvSpPr>
            <a:spLocks noGrp="1"/>
          </p:cNvSpPr>
          <p:nvPr>
            <p:ph idx="1"/>
          </p:nvPr>
        </p:nvSpPr>
        <p:spPr>
          <a:xfrm>
            <a:off x="457200" y="1842035"/>
            <a:ext cx="8433342" cy="4525963"/>
          </a:xfrm>
        </p:spPr>
        <p:txBody>
          <a:bodyPr>
            <a:normAutofit fontScale="92500" lnSpcReduction="10000"/>
          </a:bodyPr>
          <a:lstStyle/>
          <a:p>
            <a:pPr algn="just"/>
            <a:r>
              <a:rPr lang="it-IT" dirty="0" smtClean="0"/>
              <a:t>Inoltre qualsiasi revisione dovrebbe passare attraverso l’approvazione del </a:t>
            </a:r>
            <a:r>
              <a:rPr lang="it-IT" dirty="0" err="1" smtClean="0"/>
              <a:t>CdS</a:t>
            </a:r>
            <a:r>
              <a:rPr lang="it-IT" dirty="0" smtClean="0"/>
              <a:t> e attraverso il potere di veto dei 5 membri permanenti…quindi pare che ogni proposta di modifica sia destinata a rimanere lettera morta…</a:t>
            </a:r>
          </a:p>
          <a:p>
            <a:pPr algn="just"/>
            <a:r>
              <a:rPr lang="it-IT" dirty="0" smtClean="0"/>
              <a:t>Ad es. modifiche del Consiglio di Sicurezza:</a:t>
            </a:r>
          </a:p>
          <a:p>
            <a:pPr lvl="1" algn="just"/>
            <a:r>
              <a:rPr lang="it-IT" dirty="0" smtClean="0"/>
              <a:t>Togliere il diritto di veto in caso di emergenze umanitarie;</a:t>
            </a:r>
          </a:p>
          <a:p>
            <a:pPr lvl="1" algn="just"/>
            <a:r>
              <a:rPr lang="it-IT" dirty="0" smtClean="0"/>
              <a:t>Arrivare a 25 membri di cui 11 permanenti;</a:t>
            </a:r>
          </a:p>
          <a:p>
            <a:pPr lvl="1" algn="just"/>
            <a:r>
              <a:rPr lang="it-IT" dirty="0" smtClean="0"/>
              <a:t>Inserire l’UE in un seggio ad hoc….</a:t>
            </a:r>
            <a:endParaRPr lang="it-IT" dirty="0"/>
          </a:p>
        </p:txBody>
      </p:sp>
    </p:spTree>
    <p:extLst>
      <p:ext uri="{BB962C8B-B14F-4D97-AF65-F5344CB8AC3E}">
        <p14:creationId xmlns:p14="http://schemas.microsoft.com/office/powerpoint/2010/main" val="172069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447016"/>
          </a:xfrm>
        </p:spPr>
        <p:style>
          <a:lnRef idx="1">
            <a:schemeClr val="accent1"/>
          </a:lnRef>
          <a:fillRef idx="2">
            <a:schemeClr val="accent1"/>
          </a:fillRef>
          <a:effectRef idx="1">
            <a:schemeClr val="accent1"/>
          </a:effectRef>
          <a:fontRef idx="minor">
            <a:schemeClr val="dk1"/>
          </a:fontRef>
        </p:style>
        <p:txBody>
          <a:bodyPr>
            <a:normAutofit/>
          </a:bodyPr>
          <a:lstStyle/>
          <a:p>
            <a:pPr algn="just"/>
            <a:r>
              <a:rPr lang="it-IT" dirty="0" smtClean="0"/>
              <a:t>CARATTERE RIGIDO DELLA CARTA DI S. FRANCISCO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66</a:t>
            </a:fld>
            <a:endParaRPr lang="it-IT"/>
          </a:p>
        </p:txBody>
      </p:sp>
      <p:sp>
        <p:nvSpPr>
          <p:cNvPr id="3" name="Segnaposto contenuto 2"/>
          <p:cNvSpPr>
            <a:spLocks noGrp="1"/>
          </p:cNvSpPr>
          <p:nvPr>
            <p:ph idx="1"/>
          </p:nvPr>
        </p:nvSpPr>
        <p:spPr>
          <a:xfrm>
            <a:off x="457200" y="1842035"/>
            <a:ext cx="8433342" cy="4525963"/>
          </a:xfrm>
        </p:spPr>
        <p:txBody>
          <a:bodyPr>
            <a:normAutofit/>
          </a:bodyPr>
          <a:lstStyle/>
          <a:p>
            <a:pPr algn="just"/>
            <a:r>
              <a:rPr lang="it-IT" dirty="0" smtClean="0"/>
              <a:t>…Ciò non esclude che la prassi possa comportare deroghe alle previsioni della Carta ONU.</a:t>
            </a:r>
            <a:endParaRPr lang="it-IT" dirty="0"/>
          </a:p>
        </p:txBody>
      </p:sp>
    </p:spTree>
    <p:extLst>
      <p:ext uri="{BB962C8B-B14F-4D97-AF65-F5344CB8AC3E}">
        <p14:creationId xmlns:p14="http://schemas.microsoft.com/office/powerpoint/2010/main" val="125223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IL SISTEMA DELLE NAZIONI UNITE – CARTA DI S. FRANCISCO 26.6.1945</a:t>
            </a:r>
            <a:endParaRPr lang="it-IT" dirty="0"/>
          </a:p>
        </p:txBody>
      </p:sp>
      <p:graphicFrame>
        <p:nvGraphicFramePr>
          <p:cNvPr id="5" name="Segnaposto contenuto 4"/>
          <p:cNvGraphicFramePr>
            <a:graphicFrameLocks noGrp="1"/>
          </p:cNvGraphicFramePr>
          <p:nvPr>
            <p:ph idx="1"/>
            <p:extLst/>
          </p:nvPr>
        </p:nvGraphicFramePr>
        <p:xfrm>
          <a:off x="457200" y="1847078"/>
          <a:ext cx="8229600" cy="487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67</a:t>
            </a:fld>
            <a:endParaRPr lang="it-IT"/>
          </a:p>
        </p:txBody>
      </p:sp>
    </p:spTree>
    <p:extLst>
      <p:ext uri="{BB962C8B-B14F-4D97-AF65-F5344CB8AC3E}">
        <p14:creationId xmlns:p14="http://schemas.microsoft.com/office/powerpoint/2010/main" val="1044877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O.N.U.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68</a:t>
            </a:fld>
            <a:endParaRPr lang="it-IT"/>
          </a:p>
        </p:txBody>
      </p:sp>
      <p:sp>
        <p:nvSpPr>
          <p:cNvPr id="3" name="Segnaposto contenuto 2"/>
          <p:cNvSpPr>
            <a:spLocks noGrp="1"/>
          </p:cNvSpPr>
          <p:nvPr>
            <p:ph idx="1"/>
          </p:nvPr>
        </p:nvSpPr>
        <p:spPr>
          <a:xfrm>
            <a:off x="457200" y="2195512"/>
            <a:ext cx="8229600" cy="4525963"/>
          </a:xfrm>
        </p:spPr>
        <p:txBody>
          <a:bodyPr>
            <a:normAutofit/>
          </a:bodyPr>
          <a:lstStyle/>
          <a:p>
            <a:r>
              <a:rPr lang="it-IT" dirty="0" smtClean="0"/>
              <a:t>ART. 7 della CARTA prevede come organi principali:</a:t>
            </a:r>
          </a:p>
          <a:p>
            <a:pPr lvl="1"/>
            <a:r>
              <a:rPr lang="it-IT" dirty="0" smtClean="0"/>
              <a:t>ASSEMBLEA GENERALE</a:t>
            </a:r>
          </a:p>
          <a:p>
            <a:pPr lvl="1"/>
            <a:r>
              <a:rPr lang="it-IT" dirty="0" smtClean="0"/>
              <a:t>CONSIGLIO DI SICUREZZA</a:t>
            </a:r>
          </a:p>
          <a:p>
            <a:pPr lvl="1"/>
            <a:r>
              <a:rPr lang="it-IT" dirty="0" smtClean="0"/>
              <a:t>SEGRETARIATO</a:t>
            </a:r>
          </a:p>
          <a:p>
            <a:pPr lvl="1"/>
            <a:r>
              <a:rPr lang="it-IT" dirty="0" smtClean="0"/>
              <a:t>CORTE INTERNAZIONALE DI GIUSTIZIA</a:t>
            </a:r>
          </a:p>
          <a:p>
            <a:pPr lvl="1"/>
            <a:r>
              <a:rPr lang="it-IT" dirty="0" smtClean="0"/>
              <a:t>CONSIGLIO ECONOMICO E SOCIALE</a:t>
            </a:r>
          </a:p>
          <a:p>
            <a:pPr lvl="1"/>
            <a:r>
              <a:rPr lang="it-IT" dirty="0" smtClean="0"/>
              <a:t>CONSIGLIO DI AMMINISTRAZIONE FIDUCIARIA</a:t>
            </a:r>
          </a:p>
        </p:txBody>
      </p:sp>
    </p:spTree>
    <p:extLst>
      <p:ext uri="{BB962C8B-B14F-4D97-AF65-F5344CB8AC3E}">
        <p14:creationId xmlns:p14="http://schemas.microsoft.com/office/powerpoint/2010/main" val="212180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ASSEMBLEA GENERALE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69</a:t>
            </a:fld>
            <a:endParaRPr lang="it-IT"/>
          </a:p>
        </p:txBody>
      </p:sp>
      <p:sp>
        <p:nvSpPr>
          <p:cNvPr id="3" name="Segnaposto contenuto 2"/>
          <p:cNvSpPr>
            <a:spLocks noGrp="1"/>
          </p:cNvSpPr>
          <p:nvPr>
            <p:ph idx="1"/>
          </p:nvPr>
        </p:nvSpPr>
        <p:spPr>
          <a:xfrm>
            <a:off x="457200" y="2195512"/>
            <a:ext cx="8229600" cy="4525963"/>
          </a:xfrm>
        </p:spPr>
        <p:txBody>
          <a:bodyPr/>
          <a:lstStyle/>
          <a:p>
            <a:r>
              <a:rPr lang="it-IT" dirty="0" smtClean="0"/>
              <a:t>Organo interstatuale plenario;</a:t>
            </a:r>
          </a:p>
          <a:p>
            <a:r>
              <a:rPr lang="it-IT" dirty="0" smtClean="0"/>
              <a:t>Ogni Stato dispone di un voto;</a:t>
            </a:r>
          </a:p>
          <a:p>
            <a:r>
              <a:rPr lang="it-IT" dirty="0" smtClean="0"/>
              <a:t>Ha competenze molto estese, spesso tramite raccomandazioni.</a:t>
            </a:r>
          </a:p>
        </p:txBody>
      </p:sp>
    </p:spTree>
    <p:extLst>
      <p:ext uri="{BB962C8B-B14F-4D97-AF65-F5344CB8AC3E}">
        <p14:creationId xmlns:p14="http://schemas.microsoft.com/office/powerpoint/2010/main" val="73376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CLAUSOLE ENTRO I TRATTATI ISTITUTIVI DI OIG</a:t>
            </a:r>
            <a:endParaRPr lang="it-IT" dirty="0"/>
          </a:p>
        </p:txBody>
      </p:sp>
      <p:sp>
        <p:nvSpPr>
          <p:cNvPr id="3" name="Segnaposto contenuto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COORDINAMENTO OMS E ONU</a:t>
            </a:r>
          </a:p>
          <a:p>
            <a:pPr algn="just"/>
            <a:r>
              <a:rPr lang="it-IT" dirty="0" smtClean="0"/>
              <a:t>Richiesta di parere da parte di OMS sulla legalità di uso o minaccia di armi nucleari, respinta perché non rientrava nelle competenze di OMS, in seguito formulata da AG perché rientrante nelle sue competenze e parere del 1996.</a:t>
            </a:r>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2667332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CONSIGLIO DI SICUREZZA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70</a:t>
            </a:fld>
            <a:endParaRPr lang="it-IT"/>
          </a:p>
        </p:txBody>
      </p:sp>
      <p:sp>
        <p:nvSpPr>
          <p:cNvPr id="3" name="Segnaposto contenuto 2"/>
          <p:cNvSpPr>
            <a:spLocks noGrp="1"/>
          </p:cNvSpPr>
          <p:nvPr>
            <p:ph idx="1"/>
          </p:nvPr>
        </p:nvSpPr>
        <p:spPr>
          <a:xfrm>
            <a:off x="457200" y="2195512"/>
            <a:ext cx="8229600" cy="4525963"/>
          </a:xfrm>
        </p:spPr>
        <p:txBody>
          <a:bodyPr/>
          <a:lstStyle/>
          <a:p>
            <a:r>
              <a:rPr lang="it-IT" dirty="0" smtClean="0"/>
              <a:t>Organo interstatuale ristretto (15 membri)</a:t>
            </a:r>
          </a:p>
          <a:p>
            <a:r>
              <a:rPr lang="it-IT" dirty="0" smtClean="0"/>
              <a:t>5 membri permanenti (USA, Francia, Gran Bretagna, Cina, Russia) – 10 eletti da AG ogni 2 anni</a:t>
            </a:r>
          </a:p>
          <a:p>
            <a:r>
              <a:rPr lang="it-IT" dirty="0" smtClean="0"/>
              <a:t>DIRITTO DI VETO: maggioranza di 9/15 nei quali i 5 permanenti sono essenziali.</a:t>
            </a:r>
          </a:p>
          <a:p>
            <a:r>
              <a:rPr lang="it-IT" dirty="0" smtClean="0"/>
              <a:t>COMPETENZA: mantenimento della pace e sicurezza internazionale, tramite risoluzioni</a:t>
            </a:r>
          </a:p>
        </p:txBody>
      </p:sp>
    </p:spTree>
    <p:extLst>
      <p:ext uri="{BB962C8B-B14F-4D97-AF65-F5344CB8AC3E}">
        <p14:creationId xmlns:p14="http://schemas.microsoft.com/office/powerpoint/2010/main" val="150337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it-IT" dirty="0" smtClean="0"/>
              <a:t>CONSIGLIO ECONOMICO E SOCIALE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71</a:t>
            </a:fld>
            <a:endParaRPr lang="it-IT"/>
          </a:p>
        </p:txBody>
      </p:sp>
      <p:sp>
        <p:nvSpPr>
          <p:cNvPr id="3" name="Segnaposto contenuto 2"/>
          <p:cNvSpPr>
            <a:spLocks noGrp="1"/>
          </p:cNvSpPr>
          <p:nvPr>
            <p:ph idx="1"/>
          </p:nvPr>
        </p:nvSpPr>
        <p:spPr>
          <a:xfrm>
            <a:off x="457200" y="2195512"/>
            <a:ext cx="8229600" cy="4525963"/>
          </a:xfrm>
        </p:spPr>
        <p:txBody>
          <a:bodyPr/>
          <a:lstStyle/>
          <a:p>
            <a:pPr algn="just"/>
            <a:r>
              <a:rPr lang="it-IT" dirty="0" smtClean="0"/>
              <a:t>E’ qualificato tra organi principali ma in realtà è subordinato rispetto ad AG (art. 60 e 87 della Carta).</a:t>
            </a:r>
          </a:p>
          <a:p>
            <a:pPr algn="just"/>
            <a:r>
              <a:rPr lang="it-IT" dirty="0" smtClean="0"/>
              <a:t>E’ composto da 54 membri eletti da AG per 3A</a:t>
            </a:r>
          </a:p>
          <a:p>
            <a:r>
              <a:rPr lang="it-IT" dirty="0" smtClean="0"/>
              <a:t>Coordina ONU con istituzioni specializzate</a:t>
            </a:r>
          </a:p>
        </p:txBody>
      </p:sp>
    </p:spTree>
    <p:extLst>
      <p:ext uri="{BB962C8B-B14F-4D97-AF65-F5344CB8AC3E}">
        <p14:creationId xmlns:p14="http://schemas.microsoft.com/office/powerpoint/2010/main" val="29760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CONSIGLIO DI AMMINISTRAZIONE FIDUCIARIA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72</a:t>
            </a:fld>
            <a:endParaRPr lang="it-IT"/>
          </a:p>
        </p:txBody>
      </p:sp>
      <p:sp>
        <p:nvSpPr>
          <p:cNvPr id="3" name="Segnaposto contenuto 2"/>
          <p:cNvSpPr>
            <a:spLocks noGrp="1"/>
          </p:cNvSpPr>
          <p:nvPr>
            <p:ph idx="1"/>
          </p:nvPr>
        </p:nvSpPr>
        <p:spPr>
          <a:xfrm>
            <a:off x="457200" y="2195512"/>
            <a:ext cx="8229600" cy="4525963"/>
          </a:xfrm>
        </p:spPr>
        <p:txBody>
          <a:bodyPr>
            <a:normAutofit fontScale="92500" lnSpcReduction="10000"/>
          </a:bodyPr>
          <a:lstStyle/>
          <a:p>
            <a:pPr algn="just"/>
            <a:r>
              <a:rPr lang="it-IT" dirty="0" smtClean="0"/>
              <a:t>E’ qualificato tra organi principali ma in realtà è subordinato rispetto ad AG (art. 60 e 87 della Carta).</a:t>
            </a:r>
          </a:p>
          <a:p>
            <a:pPr algn="just"/>
            <a:r>
              <a:rPr lang="it-IT" dirty="0" smtClean="0"/>
              <a:t>Ha composizione variabile in quanto il numero dei suoi membri è in relazione agli Stati aventi l’amministrazione fiduciaria dei territori (art. 86): amministrazione fiduciaria è istituto analogo ai mandati della Società delle Nazioni e consiste nel governo di territori sotto l’egida delle Nazioni Unite.</a:t>
            </a:r>
          </a:p>
        </p:txBody>
      </p:sp>
    </p:spTree>
    <p:extLst>
      <p:ext uri="{BB962C8B-B14F-4D97-AF65-F5344CB8AC3E}">
        <p14:creationId xmlns:p14="http://schemas.microsoft.com/office/powerpoint/2010/main" val="88928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CORTE INTERNAZIONALE </a:t>
            </a:r>
            <a:r>
              <a:rPr lang="it-IT" dirty="0" err="1" smtClean="0"/>
              <a:t>DI</a:t>
            </a:r>
            <a:r>
              <a:rPr lang="it-IT" dirty="0" smtClean="0"/>
              <a:t> GIUSTIZIA</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dirty="0" smtClean="0"/>
              <a:t>Succede alla Corte permanente di giustizia internazionale, ma ≠ perché organo ONU (art. </a:t>
            </a:r>
            <a:r>
              <a:rPr lang="it-IT" dirty="0" err="1" smtClean="0"/>
              <a:t>7</a:t>
            </a:r>
            <a:r>
              <a:rPr lang="it-IT" dirty="0" smtClean="0"/>
              <a:t> e art. 92 Carta)</a:t>
            </a:r>
          </a:p>
          <a:p>
            <a:pPr algn="just"/>
            <a:r>
              <a:rPr lang="it-IT" dirty="0" smtClean="0"/>
              <a:t>Controversie tra Stati ma non giudice esclusivo (art. 95 Carta)</a:t>
            </a:r>
          </a:p>
          <a:p>
            <a:r>
              <a:rPr lang="it-IT" dirty="0"/>
              <a:t>Statuto (art. 93 Carta)</a:t>
            </a:r>
          </a:p>
          <a:p>
            <a:pPr algn="just"/>
            <a:r>
              <a:rPr lang="it-IT" dirty="0"/>
              <a:t>15 giudici per 9 anni eletti da Assemblea generale e Consiglio di sicurezza in lista di persone designate da </a:t>
            </a:r>
            <a:r>
              <a:rPr lang="it-IT" dirty="0" smtClean="0"/>
              <a:t>CPA</a:t>
            </a:r>
          </a:p>
          <a:p>
            <a:pPr algn="just"/>
            <a:r>
              <a:rPr lang="it-IT" b="1" u="sng" dirty="0" smtClean="0"/>
              <a:t>Organo composto da individui e non da Stati</a:t>
            </a:r>
            <a:endParaRPr lang="it-IT" b="1" u="sng" dirty="0"/>
          </a:p>
          <a:p>
            <a:pPr marL="0" indent="0" algn="just">
              <a:buNone/>
            </a:pP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73</a:t>
            </a:fld>
            <a:endParaRPr lang="it-IT"/>
          </a:p>
        </p:txBody>
      </p:sp>
    </p:spTree>
    <p:extLst>
      <p:ext uri="{BB962C8B-B14F-4D97-AF65-F5344CB8AC3E}">
        <p14:creationId xmlns:p14="http://schemas.microsoft.com/office/powerpoint/2010/main" val="144404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2" nodeType="click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3" nodeType="clickEffect">
                                  <p:stCondLst>
                                    <p:cond delay="0"/>
                                  </p:stCondLst>
                                  <p:childTnLst>
                                    <p:set>
                                      <p:cBhvr>
                                        <p:cTn id="7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3"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3" nodeType="clickEffect">
                                  <p:stCondLst>
                                    <p:cond delay="0"/>
                                  </p:stCondLst>
                                  <p:childTnLst>
                                    <p:set>
                                      <p:cBhvr>
                                        <p:cTn id="8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CORTE INTERNAZIONALE </a:t>
            </a:r>
            <a:r>
              <a:rPr lang="it-IT" dirty="0" err="1" smtClean="0"/>
              <a:t>DI</a:t>
            </a:r>
            <a:r>
              <a:rPr lang="it-IT" dirty="0" smtClean="0"/>
              <a:t> GIUSTIZIA</a:t>
            </a:r>
            <a:endParaRPr lang="it-IT" dirty="0"/>
          </a:p>
        </p:txBody>
      </p:sp>
      <p:sp>
        <p:nvSpPr>
          <p:cNvPr id="3" name="Segnaposto contenuto 2"/>
          <p:cNvSpPr>
            <a:spLocks noGrp="1"/>
          </p:cNvSpPr>
          <p:nvPr>
            <p:ph idx="1"/>
          </p:nvPr>
        </p:nvSpPr>
        <p:spPr>
          <a:xfrm>
            <a:off x="457200" y="1600200"/>
            <a:ext cx="8229600" cy="5121275"/>
          </a:xfrm>
        </p:spPr>
        <p:txBody>
          <a:bodyPr>
            <a:normAutofit fontScale="92500" lnSpcReduction="20000"/>
          </a:bodyPr>
          <a:lstStyle/>
          <a:p>
            <a:pPr algn="just"/>
            <a:r>
              <a:rPr lang="it-IT" dirty="0" smtClean="0"/>
              <a:t>Adesione degli Stati allo Statuto annesso alla Carta.</a:t>
            </a:r>
          </a:p>
          <a:p>
            <a:pPr algn="just"/>
            <a:r>
              <a:rPr lang="it-IT" dirty="0" smtClean="0"/>
              <a:t>Stati non membri delle Nazioni Unite possono aderire allo Statuto?</a:t>
            </a:r>
          </a:p>
          <a:p>
            <a:pPr algn="just"/>
            <a:r>
              <a:rPr lang="it-IT" dirty="0" smtClean="0"/>
              <a:t>Sì alle condizioni stabilite dall’AG su proposta del </a:t>
            </a:r>
            <a:r>
              <a:rPr lang="it-IT" dirty="0" err="1" smtClean="0"/>
              <a:t>CdS</a:t>
            </a:r>
            <a:r>
              <a:rPr lang="it-IT" dirty="0" smtClean="0"/>
              <a:t> (art. 93 par. 2 Carta): ad es. dubbi che Palestina possa aderire allo Statuto non essendo membro delle Nazioni Unite. Forse tramite art. 35 par. 2 dello Statuto- alle condizioni </a:t>
            </a:r>
            <a:r>
              <a:rPr lang="it-IT" dirty="0" err="1" smtClean="0"/>
              <a:t>stabilte</a:t>
            </a:r>
            <a:r>
              <a:rPr lang="it-IT" dirty="0" smtClean="0"/>
              <a:t> dal </a:t>
            </a:r>
            <a:r>
              <a:rPr lang="it-IT" dirty="0" err="1" smtClean="0"/>
              <a:t>CdS</a:t>
            </a:r>
            <a:r>
              <a:rPr lang="it-IT" dirty="0" smtClean="0"/>
              <a:t> (</a:t>
            </a:r>
            <a:r>
              <a:rPr lang="it-IT" dirty="0" err="1" smtClean="0"/>
              <a:t>ris</a:t>
            </a:r>
            <a:r>
              <a:rPr lang="it-IT" dirty="0" smtClean="0"/>
              <a:t>. 9 del 1946) deposito di dichiarazione presso il Cancelliere con cui si accettano obblighi in buona fede ex art. 94 Carta.</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74</a:t>
            </a:fld>
            <a:endParaRPr lang="it-IT"/>
          </a:p>
        </p:txBody>
      </p:sp>
    </p:spTree>
    <p:extLst>
      <p:ext uri="{BB962C8B-B14F-4D97-AF65-F5344CB8AC3E}">
        <p14:creationId xmlns:p14="http://schemas.microsoft.com/office/powerpoint/2010/main" val="202775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CORTE INTERNAZIONALE </a:t>
            </a:r>
            <a:r>
              <a:rPr lang="it-IT" dirty="0" err="1" smtClean="0"/>
              <a:t>DI</a:t>
            </a:r>
            <a:r>
              <a:rPr lang="it-IT" dirty="0" smtClean="0"/>
              <a:t> GIUSTIZIA</a:t>
            </a:r>
            <a:endParaRPr lang="it-IT" dirty="0"/>
          </a:p>
        </p:txBody>
      </p:sp>
      <p:graphicFrame>
        <p:nvGraphicFramePr>
          <p:cNvPr id="5" name="Segnaposto contenuto 4"/>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75</a:t>
            </a:fld>
            <a:endParaRPr lang="it-IT"/>
          </a:p>
        </p:txBody>
      </p:sp>
    </p:spTree>
    <p:extLst>
      <p:ext uri="{BB962C8B-B14F-4D97-AF65-F5344CB8AC3E}">
        <p14:creationId xmlns:p14="http://schemas.microsoft.com/office/powerpoint/2010/main" val="204691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it-IT" dirty="0" smtClean="0"/>
              <a:t>ISTITUZIONI SPECIALIZZATE DELLE NAZIONI UNITE – ART. 57 Carta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76</a:t>
            </a:fld>
            <a:endParaRPr lang="it-IT"/>
          </a:p>
        </p:txBody>
      </p:sp>
      <p:sp>
        <p:nvSpPr>
          <p:cNvPr id="3" name="Segnaposto contenuto 2"/>
          <p:cNvSpPr>
            <a:spLocks noGrp="1"/>
          </p:cNvSpPr>
          <p:nvPr>
            <p:ph idx="1"/>
          </p:nvPr>
        </p:nvSpPr>
        <p:spPr>
          <a:xfrm>
            <a:off x="457200" y="2195512"/>
            <a:ext cx="8229600" cy="4525963"/>
          </a:xfrm>
        </p:spPr>
        <p:txBody>
          <a:bodyPr/>
          <a:lstStyle/>
          <a:p>
            <a:pPr algn="just"/>
            <a:r>
              <a:rPr lang="it-IT" dirty="0" smtClean="0"/>
              <a:t>Organizzazioni complementari all’organizzazione centrale perché promuovono le condizioni necessarie al mantenimento della pace: cultura, lavoro, sostegno economico, alimentazione, salute</a:t>
            </a:r>
          </a:p>
          <a:p>
            <a:pPr algn="just"/>
            <a:r>
              <a:rPr lang="it-IT" dirty="0" smtClean="0"/>
              <a:t>Sono collegate all’ONU con un accordo bilaterale e sono coordinate dal Consiglio economico e sociale</a:t>
            </a:r>
          </a:p>
        </p:txBody>
      </p:sp>
    </p:spTree>
    <p:extLst>
      <p:ext uri="{BB962C8B-B14F-4D97-AF65-F5344CB8AC3E}">
        <p14:creationId xmlns:p14="http://schemas.microsoft.com/office/powerpoint/2010/main" val="818738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398176"/>
          </a:xfrm>
        </p:spPr>
        <p:style>
          <a:lnRef idx="1">
            <a:schemeClr val="accent3"/>
          </a:lnRef>
          <a:fillRef idx="3">
            <a:schemeClr val="accent3"/>
          </a:fillRef>
          <a:effectRef idx="2">
            <a:schemeClr val="accent3"/>
          </a:effectRef>
          <a:fontRef idx="minor">
            <a:schemeClr val="lt1"/>
          </a:fontRef>
        </p:style>
        <p:txBody>
          <a:bodyPr>
            <a:normAutofit fontScale="90000"/>
          </a:bodyPr>
          <a:lstStyle/>
          <a:p>
            <a:r>
              <a:rPr lang="it-IT" dirty="0" smtClean="0"/>
              <a:t>ORGANI SUSSIDIARI DELLE NAZIONI UNITE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77</a:t>
            </a:fld>
            <a:endParaRPr lang="it-IT"/>
          </a:p>
        </p:txBody>
      </p:sp>
      <p:sp>
        <p:nvSpPr>
          <p:cNvPr id="3" name="Segnaposto contenuto 2"/>
          <p:cNvSpPr>
            <a:spLocks noGrp="1"/>
          </p:cNvSpPr>
          <p:nvPr>
            <p:ph idx="1"/>
          </p:nvPr>
        </p:nvSpPr>
        <p:spPr>
          <a:xfrm>
            <a:off x="457200" y="2195512"/>
            <a:ext cx="8229600" cy="4525963"/>
          </a:xfrm>
        </p:spPr>
        <p:txBody>
          <a:bodyPr/>
          <a:lstStyle/>
          <a:p>
            <a:pPr algn="just"/>
            <a:r>
              <a:rPr lang="it-IT" dirty="0" smtClean="0"/>
              <a:t>Art. 7 della Carta prevede l’istituzione di organi sussidiari quando si rivelino necessari; possono essere permanenti o temporanei.</a:t>
            </a:r>
          </a:p>
          <a:p>
            <a:pPr algn="just"/>
            <a:r>
              <a:rPr lang="it-IT" dirty="0" smtClean="0"/>
              <a:t>Es.: Commissione di diritto internazionale è un organo di studio; Alto Commissariato per i rifugiati è un’agenzia operativa</a:t>
            </a:r>
          </a:p>
        </p:txBody>
      </p:sp>
    </p:spTree>
    <p:extLst>
      <p:ext uri="{BB962C8B-B14F-4D97-AF65-F5344CB8AC3E}">
        <p14:creationId xmlns:p14="http://schemas.microsoft.com/office/powerpoint/2010/main" val="72389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COORDINAMENTO TRA TRATTATI ISTITUTIVI DI OIG</a:t>
            </a:r>
            <a:endParaRPr lang="it-IT" dirty="0"/>
          </a:p>
        </p:txBody>
      </p:sp>
      <p:sp>
        <p:nvSpPr>
          <p:cNvPr id="3" name="Segnaposto contenuto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a:bodyPr>
          <a:lstStyle/>
          <a:p>
            <a:pPr algn="just"/>
            <a:r>
              <a:rPr lang="it-IT" dirty="0" smtClean="0"/>
              <a:t>PARERE RICHIESTO DA OMS A CIG</a:t>
            </a:r>
          </a:p>
          <a:p>
            <a:pPr algn="just"/>
            <a:r>
              <a:rPr lang="it-IT" dirty="0"/>
              <a:t>«....tenuto conto degli effetti delle armi nucleari sulla salute e sull’ambiente, l’uso da parte di uno Stato nel corso di una guerra o di un altro conflitto armato costituisca una violazione degli obblighi di tale Stato rispetto al diritto internazionale, inclusa la Costituzione dell’OMS ».</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extLst>
      <p:ext uri="{BB962C8B-B14F-4D97-AF65-F5344CB8AC3E}">
        <p14:creationId xmlns:p14="http://schemas.microsoft.com/office/powerpoint/2010/main" val="134989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COORDINAMENTO TRA TRATTATI ISTITUTIVI DI OIG</a:t>
            </a:r>
            <a:endParaRPr lang="it-IT" dirty="0"/>
          </a:p>
        </p:txBody>
      </p:sp>
      <p:sp>
        <p:nvSpPr>
          <p:cNvPr id="3" name="Segnaposto contenuto 2"/>
          <p:cNvSpPr>
            <a:spLocks noGrp="1"/>
          </p:cNvSpPr>
          <p:nvPr>
            <p:ph idx="1"/>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20000"/>
          </a:bodyPr>
          <a:lstStyle/>
          <a:p>
            <a:pPr algn="just"/>
            <a:r>
              <a:rPr lang="it-IT" dirty="0" smtClean="0"/>
              <a:t>DECISIONE CIG 1996:</a:t>
            </a:r>
          </a:p>
          <a:p>
            <a:pPr lvl="1"/>
            <a:r>
              <a:rPr lang="it-IT" dirty="0" smtClean="0"/>
              <a:t>FONDAMENTO GIURIDICO: art</a:t>
            </a:r>
            <a:r>
              <a:rPr lang="it-IT" dirty="0"/>
              <a:t>. 65, par. 1 dello Statuto della CIG e dell'art. 96, par. 2 della Carta delle Nazioni </a:t>
            </a:r>
            <a:r>
              <a:rPr lang="it-IT" dirty="0" smtClean="0"/>
              <a:t>Unite;</a:t>
            </a:r>
          </a:p>
          <a:p>
            <a:pPr lvl="1" algn="just"/>
            <a:r>
              <a:rPr lang="it-IT" dirty="0" smtClean="0"/>
              <a:t>La </a:t>
            </a:r>
            <a:r>
              <a:rPr lang="it-IT" dirty="0"/>
              <a:t>Corte ha così individuato i tre requisiti ritenuti indispensabili per potersi considerare competente circa un parere richiestole da un Istituto specializzato: </a:t>
            </a:r>
            <a:endParaRPr lang="it-IT" dirty="0" smtClean="0"/>
          </a:p>
          <a:p>
            <a:pPr lvl="2" algn="just"/>
            <a:r>
              <a:rPr lang="it-IT" dirty="0" smtClean="0"/>
              <a:t>1- istituto autorizzato </a:t>
            </a:r>
            <a:r>
              <a:rPr lang="it-IT" dirty="0"/>
              <a:t>a chiedere pareri alla Corte (ai sensi dell'art. 96 par. 2 Carta dell'ONU)</a:t>
            </a:r>
            <a:r>
              <a:rPr lang="it-IT" dirty="0" smtClean="0"/>
              <a:t>;</a:t>
            </a:r>
          </a:p>
          <a:p>
            <a:pPr lvl="2" algn="just"/>
            <a:r>
              <a:rPr lang="it-IT" dirty="0" smtClean="0"/>
              <a:t>2 - il </a:t>
            </a:r>
            <a:r>
              <a:rPr lang="it-IT" dirty="0"/>
              <a:t>parere riguardi una questione giuridica (ai sensi dell'art. 65 par. 1 Statuto della Corte)</a:t>
            </a:r>
            <a:r>
              <a:rPr lang="it-IT" dirty="0" smtClean="0"/>
              <a:t>;</a:t>
            </a:r>
          </a:p>
          <a:p>
            <a:pPr lvl="2" algn="just"/>
            <a:r>
              <a:rPr lang="it-IT" dirty="0" smtClean="0"/>
              <a:t>3 - l'oggetto </a:t>
            </a:r>
            <a:r>
              <a:rPr lang="it-IT" dirty="0"/>
              <a:t>del quesito si inserisca nell’ambito dell’attività dell’Istituto</a:t>
            </a:r>
            <a:endParaRPr lang="it-IT" dirty="0" smtClean="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Tree>
    <p:extLst>
      <p:ext uri="{BB962C8B-B14F-4D97-AF65-F5344CB8AC3E}">
        <p14:creationId xmlns:p14="http://schemas.microsoft.com/office/powerpoint/2010/main" val="346066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P spid="3" grpId="2" build="p" animBg="1"/>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769</TotalTime>
  <Words>4574</Words>
  <Application>Microsoft Macintosh PowerPoint</Application>
  <PresentationFormat>Presentazione su schermo (4:3)</PresentationFormat>
  <Paragraphs>368</Paragraphs>
  <Slides>77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77</vt:i4>
      </vt:variant>
    </vt:vector>
  </HeadingPairs>
  <TitlesOfParts>
    <vt:vector size="81" baseType="lpstr">
      <vt:lpstr>Calibri</vt:lpstr>
      <vt:lpstr>Wingdings</vt:lpstr>
      <vt:lpstr>Arial</vt:lpstr>
      <vt:lpstr>Tema di Office</vt:lpstr>
      <vt:lpstr>ORGANIZZAZIONI INTERNAZIONALI</vt:lpstr>
      <vt:lpstr>ORGANIZZAZIONI INTERNAZIONALI</vt:lpstr>
      <vt:lpstr>ORGANIZZAZIONI INTERNAZIONALI</vt:lpstr>
      <vt:lpstr>COORDINAMENTO POSSIBILE?</vt:lpstr>
      <vt:lpstr>COORDINAMENTO POSSIBILE?</vt:lpstr>
      <vt:lpstr>COORDINAMENTO POSSIBILE?</vt:lpstr>
      <vt:lpstr>CLAUSOLE ENTRO I TRATTATI ISTITUTIVI DI OIG</vt:lpstr>
      <vt:lpstr>COORDINAMENTO TRA TRATTATI ISTITUTIVI DI OIG</vt:lpstr>
      <vt:lpstr>COORDINAMENTO TRA TRATTATI ISTITUTIVI DI OIG</vt:lpstr>
      <vt:lpstr>COORDINAMENTO TRA TRATTATI ISTITUTIVI DI OIG</vt:lpstr>
      <vt:lpstr>COORDINAMENTO TRA TRATTATI ISTITUTIVI DI OIG</vt:lpstr>
      <vt:lpstr>COORDINAMENTO TRA TRATTATI ISTITUTIVI DI OIG</vt:lpstr>
      <vt:lpstr>COORDINAMENTO TRA TRATTATI ISTITUTIVI DI OIG</vt:lpstr>
      <vt:lpstr>PARERE CIG 8.7.1996</vt:lpstr>
      <vt:lpstr>PARERE CIG 8.7.1996</vt:lpstr>
      <vt:lpstr>PARERE CIG 8.7.1996</vt:lpstr>
      <vt:lpstr>ACCORDI DI COLLEGAMENTO/COOPERAZIONE TRA OIG</vt:lpstr>
      <vt:lpstr>ACCORDI DI COLLEGAMENTO/COOPERAZIONE TRA OIG</vt:lpstr>
      <vt:lpstr>COMITATO INTERNAZIONALE DELLA CROCE ROSSA</vt:lpstr>
      <vt:lpstr>COMITATO INTERNAZIONALE DELLA CROCE ROSSA</vt:lpstr>
      <vt:lpstr>SEMPLIFICAZIONE</vt:lpstr>
      <vt:lpstr>SEMPLIFICAZIONE</vt:lpstr>
      <vt:lpstr>INTERFERENZA TRA ATTI DELLE OIG (NORMATIVI, GIURISDIZIONALI)</vt:lpstr>
      <vt:lpstr>COORDINAMENTO ONU - UE</vt:lpstr>
      <vt:lpstr>COORDINAMENTO ONU - UE</vt:lpstr>
      <vt:lpstr>COORDINAMENTO ONU - UE</vt:lpstr>
      <vt:lpstr>COORDINAMENTO ONU - UE</vt:lpstr>
      <vt:lpstr>COORDINAMENTO ONU - UE</vt:lpstr>
      <vt:lpstr>COORDINAMENTO CORTE PENALE INTERNAZIONALE – CORTI AFRICANE</vt:lpstr>
      <vt:lpstr>COORDINAMENTO CORTE PENALE INTERNAZIONALE – CORTI AFRICANE</vt:lpstr>
      <vt:lpstr>COORDINAMENTO CORTE PENALE INTERNAZIONALE – CORTI AFRICANE</vt:lpstr>
      <vt:lpstr>IL SISTEMA DELLE NAZIONI UNITE – CARTA DI S. FRANCISCO 26.6.1945</vt:lpstr>
      <vt:lpstr>IL SISTEMA DELLE NAZIONI UNITE – CARTA DI S. FRANCISCO 26.6.1945</vt:lpstr>
      <vt:lpstr>IL SISTEMA DELLE NAZIONI UNITE – CARTA DI S. FRANCISCO 26.6.1945</vt:lpstr>
      <vt:lpstr>RAPPORTI ONU-SOCIETA’ DELLE NAZIONI</vt:lpstr>
      <vt:lpstr>RAPPORTI ONU-SOCIETA’ DELLE NAZIONI</vt:lpstr>
      <vt:lpstr>ORIGINE PATTIZIA DELL’ONU</vt:lpstr>
      <vt:lpstr>ORIGINE PATTIZIA DELL’ONU</vt:lpstr>
      <vt:lpstr>TRATTATI INTERNAZIONALI</vt:lpstr>
      <vt:lpstr>DIRITTO DEI TRATTATI</vt:lpstr>
      <vt:lpstr>INTERPRETAZIONE DELLA CARTA DI S. FRANCISCO</vt:lpstr>
      <vt:lpstr>PRINCIPI GENERALI DELLE OIG</vt:lpstr>
      <vt:lpstr>DEROGABILITA’ AL PRINCIPIO DI ATTRIBUZIONE/SISTEMA COMPETENZE</vt:lpstr>
      <vt:lpstr>DEROGABILITA’ AL PRINCIPIO DI ATTRIBUZIONE/SISTEMA COMPETENZE</vt:lpstr>
      <vt:lpstr>DEROGABILITA’ AL PRINCIPIO DI ATTRIBUZIONE/SISTEMA COMPETENZE</vt:lpstr>
      <vt:lpstr>DEROGABILITA’ AL PRINCIPIO DI ATTRIBUZIONE/SISTEMA COMPETENZE</vt:lpstr>
      <vt:lpstr>DEROGABILITA’ AL PRINCIPIO DI ATTRIBUZIONE/SISTEMA COMPETENZE</vt:lpstr>
      <vt:lpstr>DEROGABILITA’ AL PRINCIPIO DI ATTRIBUZIONE/SISTEMA COMPETENZE</vt:lpstr>
      <vt:lpstr>DIRITTO DELLE ORGANIZZAZIONI INTERNAZIONALI</vt:lpstr>
      <vt:lpstr>DIRITTO DELLE ORGANIZZAZIONI INTERNAZIONALI</vt:lpstr>
      <vt:lpstr>INTERPRETAZIONE DELLA CARTA DI S. FRANCISCO</vt:lpstr>
      <vt:lpstr>INTERPRETAZIONE DELLA CARTA DI S. FRANCISCO</vt:lpstr>
      <vt:lpstr>INTERPRETAZIONE DELLA CARTA DI S. FRANCISCO</vt:lpstr>
      <vt:lpstr>INTERPRETAZIONE DELLA CARTA DI S. FRANCISCO</vt:lpstr>
      <vt:lpstr>INTERPRETAZIONE DELLA CARTA DI S. FRANCISCO</vt:lpstr>
      <vt:lpstr>INTERPRETAZIONE DELLA CARTA DI S. FRANCISCO</vt:lpstr>
      <vt:lpstr>INTERPRETAZIONE DELLA CARTA DI S. FRANCISCO</vt:lpstr>
      <vt:lpstr>MODIFICA DELLA CARTA DI S. FRANCISCO</vt:lpstr>
      <vt:lpstr>MODIFICA DELLA CARTA DI S. FRANCISCO</vt:lpstr>
      <vt:lpstr>MODIFICA DELLA CARTA DI S. FRANCISCO</vt:lpstr>
      <vt:lpstr>MODIFICA DELLA CARTA DI S. FRANCISCO</vt:lpstr>
      <vt:lpstr>MODIFICA DELLA CARTA DI S. FRANCISCO</vt:lpstr>
      <vt:lpstr>MODIFICA DELLA CARTA DI S. FRANCISCO</vt:lpstr>
      <vt:lpstr>…..CARATTERE RIGIDO DELLA CARTA DI S. FRANCISCO</vt:lpstr>
      <vt:lpstr>CARATTERE RIGIDO DELLA CARTA DI S. FRANCISCO</vt:lpstr>
      <vt:lpstr>CARATTERE RIGIDO DELLA CARTA DI S. FRANCISCO</vt:lpstr>
      <vt:lpstr>IL SISTEMA DELLE NAZIONI UNITE – CARTA DI S. FRANCISCO 26.6.1945</vt:lpstr>
      <vt:lpstr>O.N.U.</vt:lpstr>
      <vt:lpstr>ASSEMBLEA GENERALE</vt:lpstr>
      <vt:lpstr>CONSIGLIO DI SICUREZZA</vt:lpstr>
      <vt:lpstr>CONSIGLIO ECONOMICO E SOCIALE</vt:lpstr>
      <vt:lpstr>CONSIGLIO DI AMMINISTRAZIONE FIDUCIARIA</vt:lpstr>
      <vt:lpstr>CORTE INTERNAZIONALE DI GIUSTIZIA</vt:lpstr>
      <vt:lpstr>CORTE INTERNAZIONALE DI GIUSTIZIA</vt:lpstr>
      <vt:lpstr>CORTE INTERNAZIONALE DI GIUSTIZIA</vt:lpstr>
      <vt:lpstr>ISTITUZIONI SPECIALIZZATE DELLE NAZIONI UNITE – ART. 57 Carta</vt:lpstr>
      <vt:lpstr>ORGANI SUSSIDIARI DELLE NAZIONI UNITE</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95</cp:revision>
  <dcterms:created xsi:type="dcterms:W3CDTF">2010-10-07T07:38:25Z</dcterms:created>
  <dcterms:modified xsi:type="dcterms:W3CDTF">2017-10-09T21:29:30Z</dcterms:modified>
</cp:coreProperties>
</file>