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0" d="100"/>
          <a:sy n="110" d="100"/>
        </p:scale>
        <p:origin x="-277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3B4D8A-8841-864D-9E38-AD3C53A09D3D}" type="datetimeFigureOut">
              <a:rPr lang="it-IT" smtClean="0"/>
              <a:t>14/10/17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A4A9F8-6A1C-7048-8C3D-2E1174DE06D2}" type="slidenum">
              <a:rPr lang="it-IT" smtClean="0"/>
              <a:t>‹n.›</a:t>
            </a:fld>
            <a:endParaRPr lang="it-IT"/>
          </a:p>
        </p:txBody>
      </p:sp>
    </p:spTree>
    <p:extLst>
      <p:ext uri="{BB962C8B-B14F-4D97-AF65-F5344CB8AC3E}">
        <p14:creationId xmlns:p14="http://schemas.microsoft.com/office/powerpoint/2010/main" val="37001353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immagine diapositiva 1"/>
          <p:cNvSpPr>
            <a:spLocks noGrp="1" noRot="1" noChangeAspect="1" noTextEdit="1"/>
          </p:cNvSpPr>
          <p:nvPr>
            <p:ph type="sldImg"/>
          </p:nvPr>
        </p:nvSpPr>
        <p:spPr>
          <a:ln/>
        </p:spPr>
      </p:sp>
      <p:sp>
        <p:nvSpPr>
          <p:cNvPr id="25603"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
        <p:nvSpPr>
          <p:cNvPr id="25604" name="Segnaposto numero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charset="0"/>
                <a:cs typeface="MS PGothic" charset="0"/>
              </a:defRPr>
            </a:lvl1pPr>
            <a:lvl2pPr marL="742950" indent="-285750" eaLnBrk="0" hangingPunct="0">
              <a:defRPr>
                <a:solidFill>
                  <a:schemeClr val="tx1"/>
                </a:solidFill>
                <a:latin typeface="Arial" charset="0"/>
                <a:ea typeface="MS PGothic" charset="0"/>
                <a:cs typeface="MS PGothic" charset="0"/>
              </a:defRPr>
            </a:lvl2pPr>
            <a:lvl3pPr marL="1143000" indent="-228600" eaLnBrk="0" hangingPunct="0">
              <a:defRPr>
                <a:solidFill>
                  <a:schemeClr val="tx1"/>
                </a:solidFill>
                <a:latin typeface="Arial" charset="0"/>
                <a:ea typeface="MS PGothic" charset="0"/>
                <a:cs typeface="MS PGothic" charset="0"/>
              </a:defRPr>
            </a:lvl3pPr>
            <a:lvl4pPr marL="1600200" indent="-228600" eaLnBrk="0" hangingPunct="0">
              <a:defRPr>
                <a:solidFill>
                  <a:schemeClr val="tx1"/>
                </a:solidFill>
                <a:latin typeface="Arial" charset="0"/>
                <a:ea typeface="MS PGothic" charset="0"/>
                <a:cs typeface="MS PGothic" charset="0"/>
              </a:defRPr>
            </a:lvl4pPr>
            <a:lvl5pPr marL="2057400" indent="-228600" eaLnBrk="0" hangingPunct="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fld id="{5F618F37-9439-5B41-8DF4-D5722147F6B6}" type="slidenum">
              <a:rPr lang="it-IT"/>
              <a:pPr eaLnBrk="1" hangingPunct="1"/>
              <a:t>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554C584-9AFB-814D-A2B5-4027EEA06031}" type="datetimeFigureOut">
              <a:rPr lang="it-IT" smtClean="0"/>
              <a:t>14/10/17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549CD-D78A-064E-A3E0-66EFF9D95565}" type="slidenum">
              <a:rPr lang="it-IT" smtClean="0"/>
              <a:t>‹n.›</a:t>
            </a:fld>
            <a:endParaRPr lang="it-IT"/>
          </a:p>
        </p:txBody>
      </p:sp>
    </p:spTree>
    <p:extLst>
      <p:ext uri="{BB962C8B-B14F-4D97-AF65-F5344CB8AC3E}">
        <p14:creationId xmlns:p14="http://schemas.microsoft.com/office/powerpoint/2010/main" val="3792596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54C584-9AFB-814D-A2B5-4027EEA06031}" type="datetimeFigureOut">
              <a:rPr lang="it-IT" smtClean="0"/>
              <a:t>14/10/17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549CD-D78A-064E-A3E0-66EFF9D95565}" type="slidenum">
              <a:rPr lang="it-IT" smtClean="0"/>
              <a:t>‹n.›</a:t>
            </a:fld>
            <a:endParaRPr lang="it-IT"/>
          </a:p>
        </p:txBody>
      </p:sp>
    </p:spTree>
    <p:extLst>
      <p:ext uri="{BB962C8B-B14F-4D97-AF65-F5344CB8AC3E}">
        <p14:creationId xmlns:p14="http://schemas.microsoft.com/office/powerpoint/2010/main" val="4224629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54C584-9AFB-814D-A2B5-4027EEA06031}" type="datetimeFigureOut">
              <a:rPr lang="it-IT" smtClean="0"/>
              <a:t>14/10/17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549CD-D78A-064E-A3E0-66EFF9D95565}" type="slidenum">
              <a:rPr lang="it-IT" smtClean="0"/>
              <a:t>‹n.›</a:t>
            </a:fld>
            <a:endParaRPr lang="it-IT"/>
          </a:p>
        </p:txBody>
      </p:sp>
    </p:spTree>
    <p:extLst>
      <p:ext uri="{BB962C8B-B14F-4D97-AF65-F5344CB8AC3E}">
        <p14:creationId xmlns:p14="http://schemas.microsoft.com/office/powerpoint/2010/main" val="405354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54C584-9AFB-814D-A2B5-4027EEA06031}" type="datetimeFigureOut">
              <a:rPr lang="it-IT" smtClean="0"/>
              <a:t>14/10/17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549CD-D78A-064E-A3E0-66EFF9D95565}" type="slidenum">
              <a:rPr lang="it-IT" smtClean="0"/>
              <a:t>‹n.›</a:t>
            </a:fld>
            <a:endParaRPr lang="it-IT"/>
          </a:p>
        </p:txBody>
      </p:sp>
    </p:spTree>
    <p:extLst>
      <p:ext uri="{BB962C8B-B14F-4D97-AF65-F5344CB8AC3E}">
        <p14:creationId xmlns:p14="http://schemas.microsoft.com/office/powerpoint/2010/main" val="375072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3554C584-9AFB-814D-A2B5-4027EEA06031}" type="datetimeFigureOut">
              <a:rPr lang="it-IT" smtClean="0"/>
              <a:t>14/10/17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549CD-D78A-064E-A3E0-66EFF9D95565}" type="slidenum">
              <a:rPr lang="it-IT" smtClean="0"/>
              <a:t>‹n.›</a:t>
            </a:fld>
            <a:endParaRPr lang="it-IT"/>
          </a:p>
        </p:txBody>
      </p:sp>
    </p:spTree>
    <p:extLst>
      <p:ext uri="{BB962C8B-B14F-4D97-AF65-F5344CB8AC3E}">
        <p14:creationId xmlns:p14="http://schemas.microsoft.com/office/powerpoint/2010/main" val="1239981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554C584-9AFB-814D-A2B5-4027EEA06031}" type="datetimeFigureOut">
              <a:rPr lang="it-IT" smtClean="0"/>
              <a:t>14/10/17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E549CD-D78A-064E-A3E0-66EFF9D95565}" type="slidenum">
              <a:rPr lang="it-IT" smtClean="0"/>
              <a:t>‹n.›</a:t>
            </a:fld>
            <a:endParaRPr lang="it-IT"/>
          </a:p>
        </p:txBody>
      </p:sp>
    </p:spTree>
    <p:extLst>
      <p:ext uri="{BB962C8B-B14F-4D97-AF65-F5344CB8AC3E}">
        <p14:creationId xmlns:p14="http://schemas.microsoft.com/office/powerpoint/2010/main" val="1880117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554C584-9AFB-814D-A2B5-4027EEA06031}" type="datetimeFigureOut">
              <a:rPr lang="it-IT" smtClean="0"/>
              <a:t>14/10/17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9E549CD-D78A-064E-A3E0-66EFF9D95565}" type="slidenum">
              <a:rPr lang="it-IT" smtClean="0"/>
              <a:t>‹n.›</a:t>
            </a:fld>
            <a:endParaRPr lang="it-IT"/>
          </a:p>
        </p:txBody>
      </p:sp>
    </p:spTree>
    <p:extLst>
      <p:ext uri="{BB962C8B-B14F-4D97-AF65-F5344CB8AC3E}">
        <p14:creationId xmlns:p14="http://schemas.microsoft.com/office/powerpoint/2010/main" val="1986890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3554C584-9AFB-814D-A2B5-4027EEA06031}" type="datetimeFigureOut">
              <a:rPr lang="it-IT" smtClean="0"/>
              <a:t>14/10/17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9E549CD-D78A-064E-A3E0-66EFF9D95565}" type="slidenum">
              <a:rPr lang="it-IT" smtClean="0"/>
              <a:t>‹n.›</a:t>
            </a:fld>
            <a:endParaRPr lang="it-IT"/>
          </a:p>
        </p:txBody>
      </p:sp>
    </p:spTree>
    <p:extLst>
      <p:ext uri="{BB962C8B-B14F-4D97-AF65-F5344CB8AC3E}">
        <p14:creationId xmlns:p14="http://schemas.microsoft.com/office/powerpoint/2010/main" val="492422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554C584-9AFB-814D-A2B5-4027EEA06031}" type="datetimeFigureOut">
              <a:rPr lang="it-IT" smtClean="0"/>
              <a:t>14/10/17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9E549CD-D78A-064E-A3E0-66EFF9D95565}" type="slidenum">
              <a:rPr lang="it-IT" smtClean="0"/>
              <a:t>‹n.›</a:t>
            </a:fld>
            <a:endParaRPr lang="it-IT"/>
          </a:p>
        </p:txBody>
      </p:sp>
    </p:spTree>
    <p:extLst>
      <p:ext uri="{BB962C8B-B14F-4D97-AF65-F5344CB8AC3E}">
        <p14:creationId xmlns:p14="http://schemas.microsoft.com/office/powerpoint/2010/main" val="324023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554C584-9AFB-814D-A2B5-4027EEA06031}" type="datetimeFigureOut">
              <a:rPr lang="it-IT" smtClean="0"/>
              <a:t>14/10/17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E549CD-D78A-064E-A3E0-66EFF9D95565}" type="slidenum">
              <a:rPr lang="it-IT" smtClean="0"/>
              <a:t>‹n.›</a:t>
            </a:fld>
            <a:endParaRPr lang="it-IT"/>
          </a:p>
        </p:txBody>
      </p:sp>
    </p:spTree>
    <p:extLst>
      <p:ext uri="{BB962C8B-B14F-4D97-AF65-F5344CB8AC3E}">
        <p14:creationId xmlns:p14="http://schemas.microsoft.com/office/powerpoint/2010/main" val="141420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554C584-9AFB-814D-A2B5-4027EEA06031}" type="datetimeFigureOut">
              <a:rPr lang="it-IT" smtClean="0"/>
              <a:t>14/10/17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E549CD-D78A-064E-A3E0-66EFF9D95565}" type="slidenum">
              <a:rPr lang="it-IT" smtClean="0"/>
              <a:t>‹n.›</a:t>
            </a:fld>
            <a:endParaRPr lang="it-IT"/>
          </a:p>
        </p:txBody>
      </p:sp>
    </p:spTree>
    <p:extLst>
      <p:ext uri="{BB962C8B-B14F-4D97-AF65-F5344CB8AC3E}">
        <p14:creationId xmlns:p14="http://schemas.microsoft.com/office/powerpoint/2010/main" val="946580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54C584-9AFB-814D-A2B5-4027EEA06031}" type="datetimeFigureOut">
              <a:rPr lang="it-IT" smtClean="0"/>
              <a:t>14/10/17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E549CD-D78A-064E-A3E0-66EFF9D95565}" type="slidenum">
              <a:rPr lang="it-IT" smtClean="0"/>
              <a:t>‹n.›</a:t>
            </a:fld>
            <a:endParaRPr lang="it-IT"/>
          </a:p>
        </p:txBody>
      </p:sp>
    </p:spTree>
    <p:extLst>
      <p:ext uri="{BB962C8B-B14F-4D97-AF65-F5344CB8AC3E}">
        <p14:creationId xmlns:p14="http://schemas.microsoft.com/office/powerpoint/2010/main" val="3825637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395412"/>
            <a:ext cx="7772400" cy="1470025"/>
          </a:xfrm>
        </p:spPr>
        <p:txBody>
          <a:bodyPr>
            <a:normAutofit fontScale="90000"/>
          </a:bodyPr>
          <a:lstStyle/>
          <a:p>
            <a:r>
              <a:rPr lang="it-IT" dirty="0"/>
              <a:t/>
            </a:r>
            <a:br>
              <a:rPr lang="it-IT" dirty="0"/>
            </a:br>
            <a:r>
              <a:rPr lang="it-IT" dirty="0"/>
              <a:t> </a:t>
            </a:r>
            <a:r>
              <a:rPr lang="it-IT" dirty="0" smtClean="0"/>
              <a:t>i prospetti del bilancio civilistico</a:t>
            </a:r>
            <a:br>
              <a:rPr lang="it-IT" dirty="0" smtClean="0"/>
            </a:br>
            <a:r>
              <a:rPr lang="it-IT" dirty="0" smtClean="0"/>
              <a:t>redatto in “forma ordinaria” </a:t>
            </a:r>
            <a:br>
              <a:rPr lang="it-IT" dirty="0" smtClean="0"/>
            </a:br>
            <a:r>
              <a:rPr lang="it-IT" dirty="0" smtClean="0"/>
              <a:t>ex artt. 2424 e 2425 c.c. </a:t>
            </a:r>
            <a:br>
              <a:rPr lang="it-IT" dirty="0" smtClean="0"/>
            </a:br>
            <a:r>
              <a:rPr lang="it-IT" dirty="0" smtClean="0"/>
              <a:t>- lo stato patrimoniale -</a:t>
            </a:r>
            <a:endParaRPr lang="it-IT" dirty="0"/>
          </a:p>
        </p:txBody>
      </p:sp>
    </p:spTree>
    <p:extLst>
      <p:ext uri="{BB962C8B-B14F-4D97-AF65-F5344CB8AC3E}">
        <p14:creationId xmlns:p14="http://schemas.microsoft.com/office/powerpoint/2010/main" val="3667464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06462"/>
          </a:xfrm>
        </p:spPr>
        <p:txBody>
          <a:bodyPr/>
          <a:lstStyle/>
          <a:p>
            <a:r>
              <a:rPr lang="it-IT" dirty="0" smtClean="0"/>
              <a:t>Criteri di riclassificazione dello SP</a:t>
            </a:r>
            <a:endParaRPr lang="it-IT" dirty="0"/>
          </a:p>
        </p:txBody>
      </p:sp>
      <p:sp>
        <p:nvSpPr>
          <p:cNvPr id="3" name="Segnaposto contenuto 2"/>
          <p:cNvSpPr>
            <a:spLocks noGrp="1"/>
          </p:cNvSpPr>
          <p:nvPr>
            <p:ph idx="1"/>
          </p:nvPr>
        </p:nvSpPr>
        <p:spPr>
          <a:xfrm>
            <a:off x="457200" y="1384300"/>
            <a:ext cx="8229600" cy="4741863"/>
          </a:xfrm>
        </p:spPr>
        <p:txBody>
          <a:bodyPr>
            <a:normAutofit fontScale="92500" lnSpcReduction="20000"/>
          </a:bodyPr>
          <a:lstStyle/>
          <a:p>
            <a:pPr lvl="0" algn="just">
              <a:spcBef>
                <a:spcPts val="1320"/>
              </a:spcBef>
            </a:pPr>
            <a:r>
              <a:rPr lang="it-IT" dirty="0" smtClean="0"/>
              <a:t>I valori dell'attivo vengono raggruppati secondo il grado di liquidità (attitudine a trasformarsi in cassa nel breve periodo, convenzionalmente stabilito in 12 mesi dalla data di riferimento del bilancio), in attività fisse (attivo fisso </a:t>
            </a:r>
            <a:r>
              <a:rPr lang="it-IT" dirty="0" smtClean="0"/>
              <a:t>e cioè </a:t>
            </a:r>
            <a:r>
              <a:rPr lang="it-IT" dirty="0" smtClean="0"/>
              <a:t>immobilizzato) e in attività correnti</a:t>
            </a:r>
          </a:p>
          <a:p>
            <a:pPr lvl="0" algn="just">
              <a:spcBef>
                <a:spcPts val="1320"/>
              </a:spcBef>
            </a:pPr>
            <a:r>
              <a:rPr lang="it-IT" dirty="0" smtClean="0"/>
              <a:t>I valori del passivo sono aggregati, in relazione al loro grado di esigibilità (in funzione del tempo entro il quale si prevede di sostenere l’esborso monetario), in passività consolidate ed in passività correnti (convenzionalmente entro 12 mesi dalla data di riferimento del bilancio)</a:t>
            </a:r>
          </a:p>
        </p:txBody>
      </p:sp>
    </p:spTree>
    <p:extLst>
      <p:ext uri="{BB962C8B-B14F-4D97-AF65-F5344CB8AC3E}">
        <p14:creationId xmlns:p14="http://schemas.microsoft.com/office/powerpoint/2010/main" val="2617508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Criteri di riclassificazione dello SP</a:t>
            </a:r>
            <a:endParaRPr lang="it-IT" dirty="0"/>
          </a:p>
        </p:txBody>
      </p:sp>
      <p:sp>
        <p:nvSpPr>
          <p:cNvPr id="3" name="Segnaposto contenuto 2"/>
          <p:cNvSpPr>
            <a:spLocks noGrp="1"/>
          </p:cNvSpPr>
          <p:nvPr>
            <p:ph idx="1"/>
          </p:nvPr>
        </p:nvSpPr>
        <p:spPr>
          <a:xfrm>
            <a:off x="457200" y="1455738"/>
            <a:ext cx="8229600" cy="4525963"/>
          </a:xfrm>
        </p:spPr>
        <p:txBody>
          <a:bodyPr>
            <a:normAutofit fontScale="92500"/>
          </a:bodyPr>
          <a:lstStyle/>
          <a:p>
            <a:pPr algn="just">
              <a:spcBef>
                <a:spcPts val="1920"/>
              </a:spcBef>
            </a:pPr>
            <a:r>
              <a:rPr lang="it-IT" dirty="0" smtClean="0"/>
              <a:t>Gli </a:t>
            </a:r>
            <a:r>
              <a:rPr lang="it-IT" b="1" dirty="0" smtClean="0"/>
              <a:t>IMPIEGHI</a:t>
            </a:r>
            <a:r>
              <a:rPr lang="it-IT" dirty="0" smtClean="0"/>
              <a:t> sono </a:t>
            </a:r>
            <a:r>
              <a:rPr lang="it-IT" dirty="0" smtClean="0"/>
              <a:t>disposti secondo un criterio di </a:t>
            </a:r>
            <a:r>
              <a:rPr lang="it-IT" b="1" dirty="0" smtClean="0"/>
              <a:t>liquidità decrescente </a:t>
            </a:r>
            <a:r>
              <a:rPr lang="it-IT" dirty="0" smtClean="0"/>
              <a:t>(forma di riclassificazione chiamata finanziaria o </a:t>
            </a:r>
            <a:r>
              <a:rPr lang="it-IT" dirty="0" smtClean="0"/>
              <a:t>anglosassone, che evidenzia per </a:t>
            </a:r>
            <a:r>
              <a:rPr lang="it-IT" dirty="0"/>
              <a:t>prime le attività già liquide per arrivare agli impieghi </a:t>
            </a:r>
            <a:r>
              <a:rPr lang="it-IT" dirty="0" smtClean="0"/>
              <a:t>fissi</a:t>
            </a:r>
            <a:r>
              <a:rPr lang="it-IT" dirty="0" smtClean="0"/>
              <a:t>)</a:t>
            </a:r>
            <a:r>
              <a:rPr lang="it-IT" dirty="0" smtClean="0"/>
              <a:t>, ovvero </a:t>
            </a:r>
            <a:r>
              <a:rPr lang="it-IT" b="1" dirty="0" smtClean="0"/>
              <a:t>crescente</a:t>
            </a:r>
            <a:r>
              <a:rPr lang="it-IT" dirty="0" smtClean="0"/>
              <a:t> </a:t>
            </a:r>
          </a:p>
          <a:p>
            <a:pPr algn="just">
              <a:spcBef>
                <a:spcPts val="1920"/>
              </a:spcBef>
            </a:pPr>
            <a:r>
              <a:rPr lang="it-IT" dirty="0" smtClean="0"/>
              <a:t>le </a:t>
            </a:r>
            <a:r>
              <a:rPr lang="it-IT" b="1" dirty="0" smtClean="0"/>
              <a:t>FONTI</a:t>
            </a:r>
            <a:r>
              <a:rPr lang="it-IT" dirty="0" smtClean="0"/>
              <a:t> sono </a:t>
            </a:r>
            <a:r>
              <a:rPr lang="it-IT" dirty="0" smtClean="0"/>
              <a:t>disposte in ordine di </a:t>
            </a:r>
            <a:r>
              <a:rPr lang="it-IT" b="1" dirty="0" smtClean="0"/>
              <a:t>esigibilità crescente </a:t>
            </a:r>
            <a:r>
              <a:rPr lang="it-IT" dirty="0" smtClean="0"/>
              <a:t>evidenziando </a:t>
            </a:r>
            <a:r>
              <a:rPr lang="it-IT" dirty="0" smtClean="0"/>
              <a:t>per prime le passività a breve per scendere alle fonti con scadenza </a:t>
            </a:r>
            <a:r>
              <a:rPr lang="it-IT" dirty="0"/>
              <a:t>indeterminata, </a:t>
            </a:r>
            <a:r>
              <a:rPr lang="it-IT" dirty="0" smtClean="0"/>
              <a:t>ovvero </a:t>
            </a:r>
            <a:r>
              <a:rPr lang="it-IT" b="1" dirty="0" smtClean="0"/>
              <a:t>decrescente</a:t>
            </a:r>
            <a:endParaRPr lang="it-IT" b="1" dirty="0" smtClean="0"/>
          </a:p>
        </p:txBody>
      </p:sp>
    </p:spTree>
    <p:extLst>
      <p:ext uri="{BB962C8B-B14F-4D97-AF65-F5344CB8AC3E}">
        <p14:creationId xmlns:p14="http://schemas.microsoft.com/office/powerpoint/2010/main" val="182517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85999"/>
          </a:xfrm>
        </p:spPr>
        <p:txBody>
          <a:bodyPr/>
          <a:lstStyle/>
          <a:p>
            <a:r>
              <a:rPr lang="it-IT" dirty="0" smtClean="0"/>
              <a:t>Criteri di riclassificazione dello SP</a:t>
            </a:r>
            <a:endParaRPr lang="it-IT" dirty="0"/>
          </a:p>
        </p:txBody>
      </p:sp>
      <p:sp>
        <p:nvSpPr>
          <p:cNvPr id="3" name="Segnaposto contenuto 2"/>
          <p:cNvSpPr>
            <a:spLocks noGrp="1"/>
          </p:cNvSpPr>
          <p:nvPr>
            <p:ph idx="1"/>
          </p:nvPr>
        </p:nvSpPr>
        <p:spPr>
          <a:xfrm>
            <a:off x="457200" y="1160637"/>
            <a:ext cx="8528056" cy="5216039"/>
          </a:xfrm>
        </p:spPr>
        <p:txBody>
          <a:bodyPr>
            <a:normAutofit fontScale="85000" lnSpcReduction="20000"/>
          </a:bodyPr>
          <a:lstStyle/>
          <a:p>
            <a:pPr lvl="0" algn="just">
              <a:spcBef>
                <a:spcPts val="1848"/>
              </a:spcBef>
            </a:pPr>
            <a:r>
              <a:rPr lang="it-IT" dirty="0" smtClean="0"/>
              <a:t>Nei paesi latini la contabilità risente </a:t>
            </a:r>
            <a:r>
              <a:rPr lang="it-IT" dirty="0" smtClean="0"/>
              <a:t>tutt</a:t>
            </a:r>
            <a:r>
              <a:rPr lang="it-IT" dirty="0" smtClean="0"/>
              <a:t>ora </a:t>
            </a:r>
            <a:r>
              <a:rPr lang="it-IT" dirty="0" smtClean="0"/>
              <a:t>della logica </a:t>
            </a:r>
            <a:r>
              <a:rPr lang="it-IT" dirty="0" smtClean="0"/>
              <a:t>patrimoniale</a:t>
            </a:r>
            <a:r>
              <a:rPr lang="it-IT" dirty="0" smtClean="0"/>
              <a:t>: </a:t>
            </a:r>
            <a:r>
              <a:rPr lang="it-IT" dirty="0" smtClean="0"/>
              <a:t>l'impresa </a:t>
            </a:r>
            <a:r>
              <a:rPr lang="it-IT" dirty="0" smtClean="0"/>
              <a:t>è costituita per accrescere nel tempo il valore del patrimonio dell’imprenditore, titolare del capitale</a:t>
            </a:r>
          </a:p>
          <a:p>
            <a:pPr lvl="0" algn="just">
              <a:spcBef>
                <a:spcPts val="1848"/>
              </a:spcBef>
            </a:pPr>
            <a:r>
              <a:rPr lang="it-IT" dirty="0"/>
              <a:t>i</a:t>
            </a:r>
            <a:r>
              <a:rPr lang="it-IT" dirty="0" smtClean="0"/>
              <a:t>l patrimonio però è anche garanzia per i debiti che l'impresa assume nei confronti dei finanziatori e dei </a:t>
            </a:r>
            <a:r>
              <a:rPr lang="it-IT" dirty="0" smtClean="0"/>
              <a:t>fornitori</a:t>
            </a:r>
            <a:r>
              <a:rPr lang="it-IT" dirty="0"/>
              <a:t>: appare così naturale </a:t>
            </a:r>
            <a:r>
              <a:rPr lang="it-IT" dirty="0" smtClean="0"/>
              <a:t>presentare uno </a:t>
            </a:r>
            <a:r>
              <a:rPr lang="it-IT" dirty="0" err="1" smtClean="0"/>
              <a:t>S</a:t>
            </a:r>
            <a:r>
              <a:rPr lang="it-IT" dirty="0" smtClean="0"/>
              <a:t>/</a:t>
            </a:r>
            <a:r>
              <a:rPr lang="it-IT" dirty="0" err="1" smtClean="0"/>
              <a:t>P</a:t>
            </a:r>
            <a:r>
              <a:rPr lang="it-IT" dirty="0" smtClean="0"/>
              <a:t> riclassificato secondo </a:t>
            </a:r>
            <a:r>
              <a:rPr lang="it-IT" dirty="0" smtClean="0"/>
              <a:t>un grado </a:t>
            </a:r>
            <a:r>
              <a:rPr lang="it-IT" dirty="0" smtClean="0"/>
              <a:t>crescente di liquidità, mostrando per prime le attività </a:t>
            </a:r>
            <a:r>
              <a:rPr lang="it-IT" dirty="0" smtClean="0"/>
              <a:t>immobilizzate (la </a:t>
            </a:r>
            <a:r>
              <a:rPr lang="it-IT" dirty="0" smtClean="0"/>
              <a:t>base più solida di </a:t>
            </a:r>
            <a:r>
              <a:rPr lang="it-IT" dirty="0" smtClean="0"/>
              <a:t>garanzia) </a:t>
            </a:r>
            <a:r>
              <a:rPr lang="it-IT" dirty="0" smtClean="0"/>
              <a:t>e successivamente </a:t>
            </a:r>
            <a:r>
              <a:rPr lang="it-IT" dirty="0" smtClean="0"/>
              <a:t>quelle </a:t>
            </a:r>
            <a:r>
              <a:rPr lang="it-IT" dirty="0" smtClean="0"/>
              <a:t>più liquide </a:t>
            </a:r>
            <a:r>
              <a:rPr lang="it-IT" dirty="0" smtClean="0"/>
              <a:t>(che</a:t>
            </a:r>
            <a:r>
              <a:rPr lang="it-IT" dirty="0" smtClean="0"/>
              <a:t>, in caso di difficoltà economico finanziaria, sarebbero le prime a </a:t>
            </a:r>
            <a:r>
              <a:rPr lang="it-IT" dirty="0" smtClean="0"/>
              <a:t>vanificarsi)</a:t>
            </a:r>
            <a:endParaRPr lang="it-IT" dirty="0" smtClean="0"/>
          </a:p>
          <a:p>
            <a:pPr lvl="0" algn="just">
              <a:spcBef>
                <a:spcPts val="1848"/>
              </a:spcBef>
            </a:pPr>
            <a:r>
              <a:rPr lang="it-IT" dirty="0" smtClean="0"/>
              <a:t>questa forma di riclassificazione è spesso utilizzata dalle banche nelle richieste di informazioni per l’affidamento</a:t>
            </a:r>
          </a:p>
        </p:txBody>
      </p:sp>
    </p:spTree>
    <p:extLst>
      <p:ext uri="{BB962C8B-B14F-4D97-AF65-F5344CB8AC3E}">
        <p14:creationId xmlns:p14="http://schemas.microsoft.com/office/powerpoint/2010/main" val="1181185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69962"/>
          </a:xfrm>
        </p:spPr>
        <p:txBody>
          <a:bodyPr/>
          <a:lstStyle/>
          <a:p>
            <a:r>
              <a:rPr lang="it-IT" dirty="0" smtClean="0"/>
              <a:t>Pertinenza gestionale</a:t>
            </a:r>
            <a:endParaRPr lang="it-IT" dirty="0"/>
          </a:p>
        </p:txBody>
      </p:sp>
      <p:sp>
        <p:nvSpPr>
          <p:cNvPr id="3" name="Segnaposto contenuto 2"/>
          <p:cNvSpPr>
            <a:spLocks noGrp="1"/>
          </p:cNvSpPr>
          <p:nvPr>
            <p:ph idx="1"/>
          </p:nvPr>
        </p:nvSpPr>
        <p:spPr>
          <a:xfrm>
            <a:off x="457200" y="1417638"/>
            <a:ext cx="8229600" cy="4525963"/>
          </a:xfrm>
        </p:spPr>
        <p:txBody>
          <a:bodyPr>
            <a:normAutofit/>
          </a:bodyPr>
          <a:lstStyle/>
          <a:p>
            <a:pPr lvl="1"/>
            <a:r>
              <a:rPr lang="it-IT" dirty="0" smtClean="0"/>
              <a:t>Criterio che </a:t>
            </a:r>
            <a:r>
              <a:rPr lang="it-IT" dirty="0" smtClean="0"/>
              <a:t>separa le </a:t>
            </a:r>
            <a:r>
              <a:rPr lang="it-IT" dirty="0"/>
              <a:t>voci di pertinenza della </a:t>
            </a:r>
            <a:r>
              <a:rPr lang="it-IT" b="1" dirty="0"/>
              <a:t>gestione</a:t>
            </a:r>
            <a:r>
              <a:rPr lang="it-IT" dirty="0"/>
              <a:t> </a:t>
            </a:r>
            <a:r>
              <a:rPr lang="it-IT" b="1" dirty="0"/>
              <a:t>corrente</a:t>
            </a:r>
            <a:r>
              <a:rPr lang="it-IT" dirty="0"/>
              <a:t> </a:t>
            </a:r>
            <a:r>
              <a:rPr lang="it-IT" dirty="0" smtClean="0"/>
              <a:t>da quelle </a:t>
            </a:r>
            <a:r>
              <a:rPr lang="it-IT" b="1" dirty="0"/>
              <a:t>rimanenti</a:t>
            </a:r>
            <a:r>
              <a:rPr lang="it-IT" dirty="0"/>
              <a:t> </a:t>
            </a:r>
            <a:r>
              <a:rPr lang="it-IT" dirty="0" smtClean="0"/>
              <a:t>(che sarebbero invece investimenti/disinvestimenti</a:t>
            </a:r>
            <a:r>
              <a:rPr lang="it-IT" dirty="0"/>
              <a:t>; </a:t>
            </a:r>
            <a:r>
              <a:rPr lang="it-IT" dirty="0" smtClean="0"/>
              <a:t>finanziamenti/rimborsi</a:t>
            </a:r>
            <a:r>
              <a:rPr lang="it-IT" dirty="0"/>
              <a:t>; remunerazioni finanziarie</a:t>
            </a:r>
            <a:r>
              <a:rPr lang="it-IT" dirty="0" smtClean="0"/>
              <a:t>)</a:t>
            </a:r>
            <a:endParaRPr lang="it-IT" dirty="0"/>
          </a:p>
          <a:p>
            <a:pPr lvl="1"/>
            <a:r>
              <a:rPr lang="it-IT" dirty="0" smtClean="0"/>
              <a:t>il </a:t>
            </a:r>
            <a:r>
              <a:rPr lang="it-IT" dirty="0" smtClean="0"/>
              <a:t>criterio </a:t>
            </a:r>
            <a:r>
              <a:rPr lang="it-IT" dirty="0" smtClean="0"/>
              <a:t>è di attribuire le distinte voci </a:t>
            </a:r>
            <a:r>
              <a:rPr lang="it-IT" dirty="0"/>
              <a:t>di Stato </a:t>
            </a:r>
            <a:r>
              <a:rPr lang="it-IT" dirty="0" smtClean="0"/>
              <a:t>Patrimoniale </a:t>
            </a:r>
            <a:r>
              <a:rPr lang="it-IT" dirty="0"/>
              <a:t>alle aree da cui </a:t>
            </a:r>
            <a:r>
              <a:rPr lang="it-IT" dirty="0" smtClean="0"/>
              <a:t>originano</a:t>
            </a:r>
          </a:p>
          <a:p>
            <a:pPr lvl="1"/>
            <a:r>
              <a:rPr lang="it-IT" dirty="0" smtClean="0"/>
              <a:t>l’aggettivo </a:t>
            </a:r>
            <a:r>
              <a:rPr lang="it-IT" dirty="0"/>
              <a:t>CORRENTE esprime il collegamento con </a:t>
            </a:r>
            <a:r>
              <a:rPr lang="it-IT" dirty="0" smtClean="0"/>
              <a:t>la gestione </a:t>
            </a:r>
            <a:r>
              <a:rPr lang="it-IT" dirty="0"/>
              <a:t>caratteristica, e non ha quindi valore temporale</a:t>
            </a:r>
          </a:p>
        </p:txBody>
      </p:sp>
    </p:spTree>
    <p:extLst>
      <p:ext uri="{BB962C8B-B14F-4D97-AF65-F5344CB8AC3E}">
        <p14:creationId xmlns:p14="http://schemas.microsoft.com/office/powerpoint/2010/main" val="962945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37271"/>
          </a:xfrm>
        </p:spPr>
        <p:txBody>
          <a:bodyPr/>
          <a:lstStyle/>
          <a:p>
            <a:r>
              <a:rPr lang="it-IT" dirty="0" smtClean="0"/>
              <a:t>Pertinenza gestionale</a:t>
            </a:r>
            <a:endParaRPr lang="it-IT" dirty="0"/>
          </a:p>
        </p:txBody>
      </p:sp>
      <p:sp>
        <p:nvSpPr>
          <p:cNvPr id="4" name="Rectangle 1027"/>
          <p:cNvSpPr txBox="1">
            <a:spLocks noChangeArrowheads="1"/>
          </p:cNvSpPr>
          <p:nvPr/>
        </p:nvSpPr>
        <p:spPr>
          <a:xfrm>
            <a:off x="457200" y="1211909"/>
            <a:ext cx="8305800" cy="426720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it-IT" sz="2800" dirty="0" smtClean="0"/>
              <a:t>Le poste CORRENTI sono quelle che riguardano il CICLO di  ACQUISTO, TRASFORMAZIONE  E  VENDITA</a:t>
            </a:r>
          </a:p>
          <a:p>
            <a:endParaRPr lang="it-IT" sz="2200" dirty="0" smtClean="0"/>
          </a:p>
          <a:p>
            <a:pPr marL="457200" lvl="1" indent="0">
              <a:lnSpc>
                <a:spcPct val="50000"/>
              </a:lnSpc>
              <a:buNone/>
            </a:pPr>
            <a:r>
              <a:rPr lang="it-IT" sz="2200" b="1" dirty="0" smtClean="0">
                <a:solidFill>
                  <a:srgbClr val="000000"/>
                </a:solidFill>
              </a:rPr>
              <a:t>ACQUISTO </a:t>
            </a:r>
            <a:r>
              <a:rPr lang="it-IT" sz="2200" dirty="0" smtClean="0"/>
              <a:t>di materie prime :</a:t>
            </a:r>
          </a:p>
          <a:p>
            <a:pPr lvl="1">
              <a:lnSpc>
                <a:spcPct val="70000"/>
              </a:lnSpc>
              <a:buFont typeface="Lucida Grande"/>
              <a:buChar char="-"/>
            </a:pPr>
            <a:r>
              <a:rPr lang="it-IT" sz="2200" dirty="0"/>
              <a:t>	</a:t>
            </a:r>
            <a:r>
              <a:rPr lang="it-IT" sz="2200" dirty="0" smtClean="0"/>
              <a:t>merce </a:t>
            </a:r>
            <a:r>
              <a:rPr lang="it-IT" sz="2200" dirty="0"/>
              <a:t>in magazzino (materie prime)</a:t>
            </a:r>
          </a:p>
          <a:p>
            <a:pPr lvl="1">
              <a:lnSpc>
                <a:spcPct val="70000"/>
              </a:lnSpc>
              <a:buFont typeface="Lucida Grande"/>
              <a:buChar char="-"/>
            </a:pPr>
            <a:r>
              <a:rPr lang="it-IT" sz="2200" dirty="0" smtClean="0"/>
              <a:t>	debiti </a:t>
            </a:r>
            <a:r>
              <a:rPr lang="it-IT" sz="2200" dirty="0"/>
              <a:t>verso </a:t>
            </a:r>
            <a:r>
              <a:rPr lang="it-IT" sz="2200" dirty="0" smtClean="0"/>
              <a:t>fornitori</a:t>
            </a:r>
          </a:p>
          <a:p>
            <a:pPr lvl="1">
              <a:lnSpc>
                <a:spcPct val="70000"/>
              </a:lnSpc>
              <a:buFont typeface="Lucida Grande"/>
              <a:buChar char="-"/>
            </a:pPr>
            <a:r>
              <a:rPr lang="it-IT" sz="2200" dirty="0"/>
              <a:t>	</a:t>
            </a:r>
            <a:r>
              <a:rPr lang="it-IT" sz="2200" dirty="0" smtClean="0"/>
              <a:t>crediti </a:t>
            </a:r>
            <a:r>
              <a:rPr lang="it-IT" sz="2200" dirty="0"/>
              <a:t>IVA</a:t>
            </a:r>
          </a:p>
          <a:p>
            <a:pPr marL="457200" lvl="1" indent="0">
              <a:lnSpc>
                <a:spcPct val="130000"/>
              </a:lnSpc>
              <a:buNone/>
            </a:pPr>
            <a:r>
              <a:rPr lang="it-IT" sz="2200" b="1" dirty="0" smtClean="0">
                <a:solidFill>
                  <a:srgbClr val="000000"/>
                </a:solidFill>
              </a:rPr>
              <a:t>TRASFORMAZIONE :</a:t>
            </a:r>
          </a:p>
          <a:p>
            <a:pPr lvl="1">
              <a:lnSpc>
                <a:spcPct val="60000"/>
              </a:lnSpc>
              <a:buFontTx/>
              <a:buChar char="-"/>
            </a:pPr>
            <a:r>
              <a:rPr lang="it-IT" sz="2200" dirty="0"/>
              <a:t>merce in magazzino (semilavorati e prodotti finiti)</a:t>
            </a:r>
          </a:p>
          <a:p>
            <a:pPr lvl="1">
              <a:buFontTx/>
              <a:buChar char="-"/>
            </a:pPr>
            <a:r>
              <a:rPr lang="it-IT" sz="2200" dirty="0"/>
              <a:t>debiti verso il personale (Fondo TFR)</a:t>
            </a:r>
          </a:p>
          <a:p>
            <a:pPr marL="457200" lvl="1" indent="0">
              <a:lnSpc>
                <a:spcPct val="120000"/>
              </a:lnSpc>
              <a:buNone/>
            </a:pPr>
            <a:r>
              <a:rPr lang="it-IT" sz="2200" b="1" dirty="0" smtClean="0">
                <a:solidFill>
                  <a:srgbClr val="000000"/>
                </a:solidFill>
              </a:rPr>
              <a:t>VENDITA :</a:t>
            </a:r>
          </a:p>
          <a:p>
            <a:pPr lvl="1">
              <a:lnSpc>
                <a:spcPct val="70000"/>
              </a:lnSpc>
              <a:buFontTx/>
              <a:buChar char="-"/>
            </a:pPr>
            <a:r>
              <a:rPr lang="it-IT" sz="2200" dirty="0" smtClean="0"/>
              <a:t>crediti verso clienti</a:t>
            </a:r>
          </a:p>
          <a:p>
            <a:pPr lvl="1">
              <a:lnSpc>
                <a:spcPct val="90000"/>
              </a:lnSpc>
              <a:buFontTx/>
              <a:buChar char="-"/>
            </a:pPr>
            <a:r>
              <a:rPr lang="it-IT" sz="2200" dirty="0" smtClean="0"/>
              <a:t>prodotti finiti</a:t>
            </a:r>
          </a:p>
          <a:p>
            <a:pPr lvl="1">
              <a:lnSpc>
                <a:spcPct val="90000"/>
              </a:lnSpc>
              <a:buFontTx/>
              <a:buChar char="-"/>
            </a:pPr>
            <a:r>
              <a:rPr lang="it-IT" sz="2200" dirty="0" smtClean="0"/>
              <a:t>debiti IVA</a:t>
            </a:r>
            <a:endParaRPr lang="it-IT" sz="2200" dirty="0"/>
          </a:p>
        </p:txBody>
      </p:sp>
    </p:spTree>
    <p:extLst>
      <p:ext uri="{BB962C8B-B14F-4D97-AF65-F5344CB8AC3E}">
        <p14:creationId xmlns:p14="http://schemas.microsoft.com/office/powerpoint/2010/main" val="1263549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FD5324F2-0356-3945-8896-980CC4D215B2}" type="slidenum">
              <a:rPr lang="en-US"/>
              <a:pPr/>
              <a:t>15</a:t>
            </a:fld>
            <a:endParaRPr lang="en-US"/>
          </a:p>
        </p:txBody>
      </p:sp>
      <p:sp>
        <p:nvSpPr>
          <p:cNvPr id="62466" name="Rectangle 1026"/>
          <p:cNvSpPr>
            <a:spLocks noGrp="1" noChangeArrowheads="1"/>
          </p:cNvSpPr>
          <p:nvPr>
            <p:ph type="title"/>
          </p:nvPr>
        </p:nvSpPr>
        <p:spPr/>
        <p:txBody>
          <a:bodyPr>
            <a:normAutofit fontScale="90000"/>
          </a:bodyPr>
          <a:lstStyle/>
          <a:p>
            <a:r>
              <a:rPr lang="it-IT" i="1" dirty="0"/>
              <a:t>Schema </a:t>
            </a:r>
            <a:r>
              <a:rPr lang="it-IT" dirty="0"/>
              <a:t>di riclassificazione secondo il </a:t>
            </a:r>
            <a:br>
              <a:rPr lang="it-IT" dirty="0"/>
            </a:br>
            <a:r>
              <a:rPr lang="it-IT" dirty="0"/>
              <a:t>criterio della pertinenza gestionale</a:t>
            </a:r>
          </a:p>
        </p:txBody>
      </p:sp>
      <p:sp>
        <p:nvSpPr>
          <p:cNvPr id="62467" name="Rectangle 1027"/>
          <p:cNvSpPr>
            <a:spLocks noGrp="1" noChangeArrowheads="1"/>
          </p:cNvSpPr>
          <p:nvPr>
            <p:ph type="body" idx="1"/>
          </p:nvPr>
        </p:nvSpPr>
        <p:spPr>
          <a:xfrm>
            <a:off x="990600" y="1600200"/>
            <a:ext cx="7772400" cy="4495800"/>
          </a:xfrm>
        </p:spPr>
        <p:txBody>
          <a:bodyPr/>
          <a:lstStyle/>
          <a:p>
            <a:pPr>
              <a:buFont typeface="Monotype Sorts" charset="0"/>
              <a:buNone/>
            </a:pPr>
            <a:endParaRPr lang="it-IT" sz="2000"/>
          </a:p>
          <a:p>
            <a:pPr>
              <a:buFont typeface="Monotype Sorts" charset="0"/>
              <a:buNone/>
            </a:pPr>
            <a:endParaRPr lang="it-IT" sz="2000"/>
          </a:p>
          <a:p>
            <a:pPr>
              <a:buFont typeface="Monotype Sorts" charset="0"/>
              <a:buNone/>
            </a:pPr>
            <a:r>
              <a:rPr lang="it-IT" sz="2000"/>
              <a:t> </a:t>
            </a:r>
          </a:p>
        </p:txBody>
      </p:sp>
      <p:pic>
        <p:nvPicPr>
          <p:cNvPr id="62469" name="Picture 10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600200"/>
            <a:ext cx="4876800" cy="484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2870905022"/>
      </p:ext>
    </p:extLst>
  </p:cSld>
  <p:clrMapOvr>
    <a:masterClrMapping/>
  </p:clrMapOvr>
  <p:transition xmlns:p14="http://schemas.microsoft.com/office/powerpoint/2010/mai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AC975350-CDFD-5D45-8CA3-8C13955A6070}" type="slidenum">
              <a:rPr lang="en-US"/>
              <a:pPr/>
              <a:t>16</a:t>
            </a:fld>
            <a:endParaRPr lang="en-US"/>
          </a:p>
        </p:txBody>
      </p:sp>
      <p:sp>
        <p:nvSpPr>
          <p:cNvPr id="63490" name="Rectangle 2"/>
          <p:cNvSpPr>
            <a:spLocks noGrp="1" noChangeArrowheads="1"/>
          </p:cNvSpPr>
          <p:nvPr>
            <p:ph type="title"/>
          </p:nvPr>
        </p:nvSpPr>
        <p:spPr/>
        <p:txBody>
          <a:bodyPr>
            <a:normAutofit fontScale="90000"/>
          </a:bodyPr>
          <a:lstStyle/>
          <a:p>
            <a:r>
              <a:rPr lang="it-IT" i="1" dirty="0" smtClean="0"/>
              <a:t>Schema </a:t>
            </a:r>
            <a:r>
              <a:rPr lang="it-IT" dirty="0" smtClean="0"/>
              <a:t>di riclassificazione </a:t>
            </a:r>
            <a:r>
              <a:rPr lang="it-IT" dirty="0"/>
              <a:t>secondo il </a:t>
            </a:r>
            <a:br>
              <a:rPr lang="it-IT" dirty="0"/>
            </a:br>
            <a:r>
              <a:rPr lang="it-IT" dirty="0"/>
              <a:t>criterio della pertinenza </a:t>
            </a:r>
            <a:r>
              <a:rPr lang="it-IT" dirty="0" smtClean="0"/>
              <a:t>gestionale</a:t>
            </a:r>
            <a:endParaRPr lang="it-IT" dirty="0"/>
          </a:p>
        </p:txBody>
      </p:sp>
      <p:sp>
        <p:nvSpPr>
          <p:cNvPr id="63491" name="Rectangle 3"/>
          <p:cNvSpPr>
            <a:spLocks noGrp="1" noChangeArrowheads="1"/>
          </p:cNvSpPr>
          <p:nvPr>
            <p:ph type="body" idx="1"/>
          </p:nvPr>
        </p:nvSpPr>
        <p:spPr>
          <a:xfrm>
            <a:off x="990600" y="1600200"/>
            <a:ext cx="7772400" cy="4495800"/>
          </a:xfrm>
        </p:spPr>
        <p:txBody>
          <a:bodyPr/>
          <a:lstStyle/>
          <a:p>
            <a:pPr>
              <a:buFont typeface="Monotype Sorts" charset="0"/>
              <a:buNone/>
            </a:pPr>
            <a:r>
              <a:rPr lang="it-IT" sz="2000"/>
              <a:t> </a:t>
            </a:r>
          </a:p>
          <a:p>
            <a:pPr>
              <a:buFont typeface="Monotype Sorts" charset="0"/>
              <a:buNone/>
            </a:pPr>
            <a:endParaRPr lang="it-IT" sz="2000"/>
          </a:p>
        </p:txBody>
      </p:sp>
      <p:pic>
        <p:nvPicPr>
          <p:cNvPr id="6349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676400"/>
            <a:ext cx="4117975" cy="4624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002564584"/>
      </p:ext>
    </p:extLst>
  </p:cSld>
  <p:clrMapOvr>
    <a:masterClrMapping/>
  </p:clrMapOvr>
  <p:transition xmlns:p14="http://schemas.microsoft.com/office/powerpoint/2010/mai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p:cNvPicPr>
            <a:picLocks noGrp="1" noChangeAspect="1"/>
          </p:cNvPicPr>
          <p:nvPr>
            <p:ph idx="1"/>
          </p:nvPr>
        </p:nvPicPr>
        <p:blipFill>
          <a:blip r:embed="rId2"/>
          <a:srcRect l="-5452" r="-5452"/>
          <a:stretch>
            <a:fillRect/>
          </a:stretch>
        </p:blipFill>
        <p:spPr>
          <a:xfrm>
            <a:off x="457200" y="965200"/>
            <a:ext cx="8229600" cy="5160963"/>
          </a:xfrm>
        </p:spPr>
      </p:pic>
    </p:spTree>
    <p:extLst>
      <p:ext uri="{BB962C8B-B14F-4D97-AF65-F5344CB8AC3E}">
        <p14:creationId xmlns:p14="http://schemas.microsoft.com/office/powerpoint/2010/main" val="801598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Criterio della pertinenza della gestione e classificazione delle attività </a:t>
            </a:r>
            <a:endParaRPr lang="it-IT" dirty="0"/>
          </a:p>
        </p:txBody>
      </p:sp>
      <p:sp>
        <p:nvSpPr>
          <p:cNvPr id="3" name="Segnaposto contenuto 2"/>
          <p:cNvSpPr>
            <a:spLocks noGrp="1"/>
          </p:cNvSpPr>
          <p:nvPr>
            <p:ph idx="1"/>
          </p:nvPr>
        </p:nvSpPr>
        <p:spPr/>
        <p:txBody>
          <a:bodyPr/>
          <a:lstStyle/>
          <a:p>
            <a:pPr marL="0" indent="0">
              <a:buNone/>
            </a:pPr>
            <a:r>
              <a:rPr lang="it-IT" dirty="0"/>
              <a:t>Le ATTIVITÀ, </a:t>
            </a:r>
            <a:r>
              <a:rPr lang="it-IT" dirty="0" smtClean="0"/>
              <a:t>da intendersi </a:t>
            </a:r>
            <a:r>
              <a:rPr lang="it-IT" dirty="0"/>
              <a:t>sempre al netto dei fondi di ammortamento e dei fondi svalutazione, non </a:t>
            </a:r>
            <a:r>
              <a:rPr lang="it-IT" dirty="0" smtClean="0"/>
              <a:t>sono classificate </a:t>
            </a:r>
            <a:r>
              <a:rPr lang="it-IT" dirty="0"/>
              <a:t>in base al loro grado di liquidità, </a:t>
            </a:r>
            <a:r>
              <a:rPr lang="it-IT" dirty="0" smtClean="0"/>
              <a:t>ma in </a:t>
            </a:r>
            <a:r>
              <a:rPr lang="it-IT" dirty="0"/>
              <a:t>base alla gestione di pertinenza: </a:t>
            </a:r>
          </a:p>
          <a:p>
            <a:pPr lvl="0"/>
            <a:r>
              <a:rPr lang="it-IT" dirty="0"/>
              <a:t>gestione caratteristica; </a:t>
            </a:r>
          </a:p>
          <a:p>
            <a:pPr lvl="0"/>
            <a:r>
              <a:rPr lang="it-IT" dirty="0"/>
              <a:t>gestione extra-caratteristica </a:t>
            </a:r>
            <a:r>
              <a:rPr lang="it-IT" dirty="0" smtClean="0"/>
              <a:t>(o complementare </a:t>
            </a:r>
            <a:r>
              <a:rPr lang="it-IT" dirty="0"/>
              <a:t>o accessoria)</a:t>
            </a:r>
          </a:p>
          <a:p>
            <a:endParaRPr lang="it-IT" dirty="0"/>
          </a:p>
        </p:txBody>
      </p:sp>
    </p:spTree>
    <p:extLst>
      <p:ext uri="{BB962C8B-B14F-4D97-AF65-F5344CB8AC3E}">
        <p14:creationId xmlns:p14="http://schemas.microsoft.com/office/powerpoint/2010/main" val="1198905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900" y="274638"/>
            <a:ext cx="8724900" cy="1143000"/>
          </a:xfrm>
        </p:spPr>
        <p:txBody>
          <a:bodyPr>
            <a:noAutofit/>
          </a:bodyPr>
          <a:lstStyle/>
          <a:p>
            <a:r>
              <a:rPr lang="it-IT" sz="3200" dirty="0" smtClean="0"/>
              <a:t>gestione caratteristica: “corrente” e “non corrente” </a:t>
            </a:r>
            <a:endParaRPr lang="it-IT" sz="3200" dirty="0"/>
          </a:p>
        </p:txBody>
      </p:sp>
      <p:sp>
        <p:nvSpPr>
          <p:cNvPr id="3" name="Segnaposto contenuto 2"/>
          <p:cNvSpPr>
            <a:spLocks noGrp="1"/>
          </p:cNvSpPr>
          <p:nvPr>
            <p:ph idx="1"/>
          </p:nvPr>
        </p:nvSpPr>
        <p:spPr>
          <a:xfrm>
            <a:off x="457200" y="1417638"/>
            <a:ext cx="8229600" cy="5003800"/>
          </a:xfrm>
        </p:spPr>
        <p:txBody>
          <a:bodyPr>
            <a:normAutofit fontScale="92500" lnSpcReduction="10000"/>
          </a:bodyPr>
          <a:lstStyle/>
          <a:p>
            <a:pPr marL="0" indent="0" algn="just">
              <a:spcBef>
                <a:spcPts val="3120"/>
              </a:spcBef>
              <a:buNone/>
            </a:pPr>
            <a:r>
              <a:rPr lang="it-IT" dirty="0"/>
              <a:t>La </a:t>
            </a:r>
            <a:r>
              <a:rPr lang="it-IT" b="1" dirty="0"/>
              <a:t>gestione caratteristica </a:t>
            </a:r>
            <a:r>
              <a:rPr lang="it-IT" dirty="0"/>
              <a:t>viene suddivisa in: </a:t>
            </a:r>
          </a:p>
          <a:p>
            <a:pPr lvl="0" algn="just">
              <a:spcBef>
                <a:spcPts val="3120"/>
              </a:spcBef>
            </a:pPr>
            <a:r>
              <a:rPr lang="it-IT" dirty="0"/>
              <a:t>gestione </a:t>
            </a:r>
            <a:r>
              <a:rPr lang="it-IT" b="1" dirty="0"/>
              <a:t>CORRENTE</a:t>
            </a:r>
            <a:r>
              <a:rPr lang="it-IT" dirty="0"/>
              <a:t>: </a:t>
            </a:r>
            <a:r>
              <a:rPr lang="it-IT" dirty="0" smtClean="0"/>
              <a:t>relativa alle </a:t>
            </a:r>
            <a:r>
              <a:rPr lang="it-IT" dirty="0"/>
              <a:t>operazioni legate al ciclo “acquisto-trasformazione-vendita” tipico di ciascuna impresa, </a:t>
            </a:r>
            <a:r>
              <a:rPr lang="it-IT" dirty="0" smtClean="0"/>
              <a:t>cioè le </a:t>
            </a:r>
            <a:r>
              <a:rPr lang="it-IT" dirty="0"/>
              <a:t>operazioni </a:t>
            </a:r>
            <a:r>
              <a:rPr lang="it-IT" dirty="0" smtClean="0"/>
              <a:t>destinate </a:t>
            </a:r>
            <a:r>
              <a:rPr lang="it-IT" dirty="0"/>
              <a:t>all’utilizzo della struttura </a:t>
            </a:r>
            <a:r>
              <a:rPr lang="it-IT" dirty="0" smtClean="0"/>
              <a:t>aziendale</a:t>
            </a:r>
            <a:endParaRPr lang="it-IT" dirty="0"/>
          </a:p>
          <a:p>
            <a:pPr algn="just">
              <a:spcBef>
                <a:spcPts val="3120"/>
              </a:spcBef>
            </a:pPr>
            <a:r>
              <a:rPr lang="it-IT" dirty="0"/>
              <a:t>gestione </a:t>
            </a:r>
            <a:r>
              <a:rPr lang="it-IT" b="1" dirty="0"/>
              <a:t>NON CORRENTE</a:t>
            </a:r>
            <a:r>
              <a:rPr lang="it-IT" dirty="0"/>
              <a:t>: </a:t>
            </a:r>
            <a:r>
              <a:rPr lang="it-IT" dirty="0" smtClean="0"/>
              <a:t>relativa alle </a:t>
            </a:r>
            <a:r>
              <a:rPr lang="it-IT" dirty="0"/>
              <a:t>operazioni di investimento e disinvestimento, </a:t>
            </a:r>
            <a:r>
              <a:rPr lang="it-IT" dirty="0" smtClean="0"/>
              <a:t>volte alla </a:t>
            </a:r>
            <a:r>
              <a:rPr lang="it-IT" dirty="0"/>
              <a:t>creazione o alla modificazione della struttura </a:t>
            </a:r>
            <a:r>
              <a:rPr lang="it-IT" dirty="0" smtClean="0"/>
              <a:t>aziendale (es. acquisizione/dismissione di beni ammortizzabili)</a:t>
            </a:r>
            <a:endParaRPr lang="it-IT" dirty="0"/>
          </a:p>
        </p:txBody>
      </p:sp>
    </p:spTree>
    <p:extLst>
      <p:ext uri="{BB962C8B-B14F-4D97-AF65-F5344CB8AC3E}">
        <p14:creationId xmlns:p14="http://schemas.microsoft.com/office/powerpoint/2010/main" val="3951580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charset="0"/>
                <a:cs typeface="MS PGothic" charset="0"/>
              </a:defRPr>
            </a:lvl1pPr>
            <a:lvl2pPr marL="742950" indent="-285750" eaLnBrk="0" hangingPunct="0">
              <a:defRPr>
                <a:solidFill>
                  <a:schemeClr val="tx1"/>
                </a:solidFill>
                <a:latin typeface="Arial" charset="0"/>
                <a:ea typeface="MS PGothic" charset="0"/>
                <a:cs typeface="MS PGothic" charset="0"/>
              </a:defRPr>
            </a:lvl2pPr>
            <a:lvl3pPr marL="1143000" indent="-228600" eaLnBrk="0" hangingPunct="0">
              <a:defRPr>
                <a:solidFill>
                  <a:schemeClr val="tx1"/>
                </a:solidFill>
                <a:latin typeface="Arial" charset="0"/>
                <a:ea typeface="MS PGothic" charset="0"/>
                <a:cs typeface="MS PGothic" charset="0"/>
              </a:defRPr>
            </a:lvl3pPr>
            <a:lvl4pPr marL="1600200" indent="-228600" eaLnBrk="0" hangingPunct="0">
              <a:defRPr>
                <a:solidFill>
                  <a:schemeClr val="tx1"/>
                </a:solidFill>
                <a:latin typeface="Arial" charset="0"/>
                <a:ea typeface="MS PGothic" charset="0"/>
                <a:cs typeface="MS PGothic" charset="0"/>
              </a:defRPr>
            </a:lvl4pPr>
            <a:lvl5pPr marL="2057400" indent="-228600" eaLnBrk="0" hangingPunct="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fld id="{283C4FD0-7D6E-5B48-A92B-9E9D9ADF7B0C}" type="slidenum">
              <a:rPr lang="it-IT"/>
              <a:pPr eaLnBrk="1" hangingPunct="1"/>
              <a:t>2</a:t>
            </a:fld>
            <a:endParaRPr lang="it-IT"/>
          </a:p>
        </p:txBody>
      </p:sp>
      <p:sp>
        <p:nvSpPr>
          <p:cNvPr id="4099" name="Rectangle 2"/>
          <p:cNvSpPr>
            <a:spLocks noGrp="1" noChangeArrowheads="1"/>
          </p:cNvSpPr>
          <p:nvPr>
            <p:ph type="title"/>
          </p:nvPr>
        </p:nvSpPr>
        <p:spPr>
          <a:xfrm>
            <a:off x="457200" y="188913"/>
            <a:ext cx="8229600" cy="936625"/>
          </a:xfrm>
        </p:spPr>
        <p:txBody>
          <a:bodyPr>
            <a:normAutofit/>
          </a:bodyPr>
          <a:lstStyle/>
          <a:p>
            <a:r>
              <a:rPr lang="it-IT" sz="3200" dirty="0" smtClean="0">
                <a:latin typeface="Arial" charset="0"/>
                <a:ea typeface="MS PGothic" charset="0"/>
              </a:rPr>
              <a:t>D</a:t>
            </a:r>
            <a:r>
              <a:rPr lang="it-IT" sz="3200" dirty="0">
                <a:latin typeface="Arial" charset="0"/>
                <a:ea typeface="MS PGothic" charset="0"/>
              </a:rPr>
              <a:t>. </a:t>
            </a:r>
            <a:r>
              <a:rPr lang="it-IT" sz="3200" dirty="0" err="1">
                <a:latin typeface="Arial" charset="0"/>
                <a:ea typeface="MS PGothic" charset="0"/>
              </a:rPr>
              <a:t>Lgs</a:t>
            </a:r>
            <a:r>
              <a:rPr lang="it-IT" sz="3200" dirty="0">
                <a:latin typeface="Arial" charset="0"/>
                <a:ea typeface="MS PGothic" charset="0"/>
              </a:rPr>
              <a:t>. n. 139/</a:t>
            </a:r>
            <a:r>
              <a:rPr lang="it-IT" sz="3200" dirty="0" smtClean="0">
                <a:latin typeface="Arial" charset="0"/>
                <a:ea typeface="MS PGothic" charset="0"/>
              </a:rPr>
              <a:t>2015</a:t>
            </a:r>
            <a:endParaRPr lang="it-IT" sz="3600" dirty="0">
              <a:solidFill>
                <a:schemeClr val="bg1"/>
              </a:solidFill>
              <a:latin typeface="Arial" charset="0"/>
              <a:ea typeface="MS PGothic" charset="0"/>
            </a:endParaRPr>
          </a:p>
        </p:txBody>
      </p:sp>
      <p:sp>
        <p:nvSpPr>
          <p:cNvPr id="4100" name="Rectangle 3"/>
          <p:cNvSpPr>
            <a:spLocks noGrp="1" noChangeArrowheads="1"/>
          </p:cNvSpPr>
          <p:nvPr>
            <p:ph type="body" idx="1"/>
          </p:nvPr>
        </p:nvSpPr>
        <p:spPr>
          <a:xfrm>
            <a:off x="457200" y="1600200"/>
            <a:ext cx="8229600" cy="4276725"/>
          </a:xfrm>
        </p:spPr>
        <p:txBody>
          <a:bodyPr/>
          <a:lstStyle/>
          <a:p>
            <a:pPr marL="0" indent="0" algn="just" eaLnBrk="1" hangingPunct="1">
              <a:buFontTx/>
              <a:buNone/>
            </a:pPr>
            <a:r>
              <a:rPr lang="it-IT" sz="2400" dirty="0">
                <a:latin typeface="Arial" charset="0"/>
                <a:ea typeface="MS PGothic" charset="0"/>
                <a:sym typeface="Symbol" charset="0"/>
              </a:rPr>
              <a:t>Viene modificata la composizione del bilancio attraverso la modifica </a:t>
            </a:r>
            <a:r>
              <a:rPr lang="it-IT" sz="2400" dirty="0" err="1">
                <a:latin typeface="Arial" charset="0"/>
                <a:ea typeface="MS PGothic" charset="0"/>
                <a:sym typeface="Symbol" charset="0"/>
              </a:rPr>
              <a:t>dell</a:t>
            </a:r>
            <a:r>
              <a:rPr lang="ja-JP" altLang="it-IT" sz="2400" dirty="0">
                <a:latin typeface="Arial" charset="0"/>
                <a:ea typeface="MS PGothic" charset="0"/>
                <a:sym typeface="Symbol" charset="0"/>
              </a:rPr>
              <a:t>’</a:t>
            </a:r>
            <a:r>
              <a:rPr lang="it-IT" altLang="ja-JP" sz="2400" dirty="0">
                <a:latin typeface="Arial" charset="0"/>
                <a:ea typeface="MS PGothic" charset="0"/>
                <a:sym typeface="Symbol" charset="0"/>
              </a:rPr>
              <a:t>art. 2423 C.C.</a:t>
            </a:r>
          </a:p>
          <a:p>
            <a:pPr marL="0" indent="0" algn="just" eaLnBrk="1" hangingPunct="1">
              <a:buFontTx/>
              <a:buNone/>
            </a:pPr>
            <a:endParaRPr lang="it-IT" sz="2400" dirty="0">
              <a:latin typeface="Arial" charset="0"/>
              <a:ea typeface="MS PGothic" charset="0"/>
              <a:sym typeface="Symbol" charset="0"/>
            </a:endParaRPr>
          </a:p>
          <a:p>
            <a:pPr marL="0" indent="0" algn="just" eaLnBrk="1" hangingPunct="1">
              <a:buFontTx/>
              <a:buNone/>
            </a:pPr>
            <a:r>
              <a:rPr lang="it-IT" sz="2400" dirty="0">
                <a:latin typeface="Arial" charset="0"/>
                <a:ea typeface="MS PGothic" charset="0"/>
                <a:sym typeface="Symbol" charset="0"/>
              </a:rPr>
              <a:t>Prima del D. </a:t>
            </a:r>
            <a:r>
              <a:rPr lang="it-IT" sz="2400" dirty="0" err="1">
                <a:latin typeface="Arial" charset="0"/>
                <a:ea typeface="MS PGothic" charset="0"/>
                <a:sym typeface="Symbol" charset="0"/>
              </a:rPr>
              <a:t>Lgs</a:t>
            </a:r>
            <a:r>
              <a:rPr lang="it-IT" sz="2400" dirty="0">
                <a:latin typeface="Arial" charset="0"/>
                <a:ea typeface="MS PGothic" charset="0"/>
                <a:sym typeface="Symbol" charset="0"/>
              </a:rPr>
              <a:t>. 139/2015 il bilancio era composto da Stato Patrimoniale, Conto Economico e Nota Integrativa.</a:t>
            </a:r>
          </a:p>
          <a:p>
            <a:pPr marL="0" indent="0" algn="just" eaLnBrk="1" hangingPunct="1">
              <a:buFontTx/>
              <a:buNone/>
            </a:pPr>
            <a:endParaRPr lang="it-IT" sz="2400" dirty="0">
              <a:latin typeface="Arial" charset="0"/>
              <a:ea typeface="MS PGothic" charset="0"/>
              <a:sym typeface="Symbol" charset="0"/>
            </a:endParaRPr>
          </a:p>
          <a:p>
            <a:pPr marL="0" indent="0" algn="just" eaLnBrk="1" hangingPunct="1">
              <a:buFontTx/>
              <a:buNone/>
            </a:pPr>
            <a:r>
              <a:rPr lang="it-IT" sz="2400" dirty="0">
                <a:latin typeface="Arial" charset="0"/>
                <a:ea typeface="MS PGothic" charset="0"/>
                <a:sym typeface="Symbol" charset="0"/>
              </a:rPr>
              <a:t>Dal 2016 il bilancio d</a:t>
            </a:r>
            <a:r>
              <a:rPr lang="ja-JP" altLang="it-IT" sz="2400" dirty="0">
                <a:latin typeface="Arial" charset="0"/>
                <a:ea typeface="MS PGothic" charset="0"/>
                <a:sym typeface="Symbol" charset="0"/>
              </a:rPr>
              <a:t>’</a:t>
            </a:r>
            <a:r>
              <a:rPr lang="it-IT" altLang="ja-JP" sz="2400" dirty="0">
                <a:latin typeface="Arial" charset="0"/>
                <a:ea typeface="MS PGothic" charset="0"/>
                <a:sym typeface="Symbol" charset="0"/>
              </a:rPr>
              <a:t>esercizio </a:t>
            </a:r>
            <a:r>
              <a:rPr lang="it-IT" altLang="ja-JP" sz="2400" dirty="0" smtClean="0">
                <a:latin typeface="Arial" charset="0"/>
                <a:ea typeface="MS PGothic" charset="0"/>
                <a:sym typeface="Symbol" charset="0"/>
              </a:rPr>
              <a:t>è composto </a:t>
            </a:r>
            <a:r>
              <a:rPr lang="it-IT" altLang="ja-JP" sz="2400" dirty="0">
                <a:latin typeface="Arial" charset="0"/>
                <a:ea typeface="MS PGothic" charset="0"/>
                <a:sym typeface="Symbol" charset="0"/>
              </a:rPr>
              <a:t>da Stato Patrimoniale, Conto Economico, Rendiconto Finanziario e Nota Integrativa.  </a:t>
            </a:r>
            <a:endParaRPr lang="it-IT" sz="2400" dirty="0">
              <a:latin typeface="Arial" charset="0"/>
              <a:ea typeface="MS PGothic" charset="0"/>
              <a:sym typeface="Symbol" charset="0"/>
            </a:endParaRPr>
          </a:p>
        </p:txBody>
      </p:sp>
    </p:spTree>
    <p:extLst>
      <p:ext uri="{BB962C8B-B14F-4D97-AF65-F5344CB8AC3E}">
        <p14:creationId xmlns:p14="http://schemas.microsoft.com/office/powerpoint/2010/main" val="179047801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Ulteriore suddivisione delle ATTIVITÀ</a:t>
            </a:r>
            <a:endParaRPr lang="it-IT" dirty="0"/>
          </a:p>
        </p:txBody>
      </p:sp>
      <p:sp>
        <p:nvSpPr>
          <p:cNvPr id="3" name="Segnaposto contenuto 2"/>
          <p:cNvSpPr>
            <a:spLocks noGrp="1"/>
          </p:cNvSpPr>
          <p:nvPr>
            <p:ph idx="1"/>
          </p:nvPr>
        </p:nvSpPr>
        <p:spPr/>
        <p:txBody>
          <a:bodyPr>
            <a:normAutofit/>
          </a:bodyPr>
          <a:lstStyle/>
          <a:p>
            <a:pPr marL="514350" indent="-514350">
              <a:buFont typeface="+mj-lt"/>
              <a:buAutoNum type="alphaUcPeriod"/>
            </a:pPr>
            <a:r>
              <a:rPr lang="it-IT" sz="3600" dirty="0" smtClean="0"/>
              <a:t>ATTIVITÀ </a:t>
            </a:r>
            <a:r>
              <a:rPr lang="it-IT" sz="3600" dirty="0"/>
              <a:t>OPERATIVE della gestione </a:t>
            </a:r>
            <a:r>
              <a:rPr lang="it-IT" sz="3600" dirty="0" smtClean="0"/>
              <a:t>caratteristica</a:t>
            </a:r>
          </a:p>
          <a:p>
            <a:pPr marL="400050" lvl="1" indent="0">
              <a:buNone/>
            </a:pPr>
            <a:r>
              <a:rPr lang="it-IT" sz="2400" dirty="0"/>
              <a:t>a1) attività operative della gestione caratteristica </a:t>
            </a:r>
            <a:r>
              <a:rPr lang="it-IT" sz="2400" dirty="0" smtClean="0"/>
              <a:t>corrente</a:t>
            </a:r>
          </a:p>
          <a:p>
            <a:pPr marL="400050" lvl="1" indent="0">
              <a:buNone/>
            </a:pPr>
            <a:r>
              <a:rPr lang="it-IT" sz="2400" dirty="0"/>
              <a:t>a2) attività operative della gestione caratteristica non corrente</a:t>
            </a:r>
            <a:r>
              <a:rPr lang="it-IT" sz="2400" dirty="0"/>
              <a:t> </a:t>
            </a:r>
            <a:endParaRPr lang="it-IT" sz="2400" dirty="0" smtClean="0"/>
          </a:p>
          <a:p>
            <a:pPr marL="514350" indent="-514350">
              <a:buFont typeface="+mj-lt"/>
              <a:buAutoNum type="alphaUcPeriod" startAt="2"/>
            </a:pPr>
            <a:r>
              <a:rPr lang="it-IT" sz="3600" dirty="0" smtClean="0"/>
              <a:t>ATTIVITÀ </a:t>
            </a:r>
            <a:r>
              <a:rPr lang="it-IT" sz="3600" dirty="0"/>
              <a:t>della gestione extra-caratteristica</a:t>
            </a:r>
            <a:r>
              <a:rPr lang="it-IT" sz="3600" dirty="0"/>
              <a:t> </a:t>
            </a:r>
          </a:p>
        </p:txBody>
      </p:sp>
    </p:spTree>
    <p:extLst>
      <p:ext uri="{BB962C8B-B14F-4D97-AF65-F5344CB8AC3E}">
        <p14:creationId xmlns:p14="http://schemas.microsoft.com/office/powerpoint/2010/main" val="3068757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74800"/>
          </a:xfrm>
        </p:spPr>
        <p:txBody>
          <a:bodyPr>
            <a:normAutofit/>
          </a:bodyPr>
          <a:lstStyle/>
          <a:p>
            <a:pPr lvl="1" algn="ctr" defTabSz="457200" rtl="0">
              <a:spcBef>
                <a:spcPct val="0"/>
              </a:spcBef>
            </a:pPr>
            <a:r>
              <a:rPr lang="it-IT" sz="2600" dirty="0" smtClean="0"/>
              <a:t>attività operative della gestione caratteristica corrente</a:t>
            </a:r>
            <a:endParaRPr lang="it-IT" sz="2600" dirty="0"/>
          </a:p>
        </p:txBody>
      </p:sp>
      <p:sp>
        <p:nvSpPr>
          <p:cNvPr id="3" name="Segnaposto contenuto 2"/>
          <p:cNvSpPr>
            <a:spLocks noGrp="1"/>
          </p:cNvSpPr>
          <p:nvPr>
            <p:ph idx="1"/>
          </p:nvPr>
        </p:nvSpPr>
        <p:spPr>
          <a:xfrm>
            <a:off x="457200" y="1249438"/>
            <a:ext cx="8229600" cy="4525963"/>
          </a:xfrm>
        </p:spPr>
        <p:txBody>
          <a:bodyPr>
            <a:noAutofit/>
          </a:bodyPr>
          <a:lstStyle/>
          <a:p>
            <a:pPr marL="0" indent="0">
              <a:buNone/>
            </a:pPr>
            <a:r>
              <a:rPr lang="it-IT" dirty="0"/>
              <a:t>L</a:t>
            </a:r>
            <a:r>
              <a:rPr lang="it-IT" dirty="0" smtClean="0"/>
              <a:t>egate </a:t>
            </a:r>
            <a:r>
              <a:rPr lang="it-IT" dirty="0"/>
              <a:t>al ciclo operativo corrente (</a:t>
            </a:r>
            <a:r>
              <a:rPr lang="it-IT" dirty="0" smtClean="0"/>
              <a:t>acquisti-trasformazione-vendite</a:t>
            </a:r>
            <a:r>
              <a:rPr lang="it-IT" dirty="0"/>
              <a:t>)</a:t>
            </a:r>
            <a:r>
              <a:rPr lang="it-IT" dirty="0" smtClean="0"/>
              <a:t>. Comprendono</a:t>
            </a:r>
            <a:r>
              <a:rPr lang="it-IT" dirty="0"/>
              <a:t>, ad </a:t>
            </a:r>
            <a:r>
              <a:rPr lang="it-IT" dirty="0" smtClean="0"/>
              <a:t>es. :</a:t>
            </a:r>
            <a:endParaRPr lang="it-IT" dirty="0"/>
          </a:p>
          <a:p>
            <a:r>
              <a:rPr lang="it-IT" sz="2800" dirty="0" smtClean="0"/>
              <a:t>cassa </a:t>
            </a:r>
            <a:r>
              <a:rPr lang="it-IT" sz="2800" dirty="0"/>
              <a:t>e c/c attivi, nei limiti richiesti dalle operazioni </a:t>
            </a:r>
            <a:r>
              <a:rPr lang="it-IT" sz="2800" dirty="0" smtClean="0"/>
              <a:t>correnti</a:t>
            </a:r>
            <a:endParaRPr lang="it-IT" sz="2800" dirty="0"/>
          </a:p>
          <a:p>
            <a:r>
              <a:rPr lang="it-IT" sz="2800" dirty="0" smtClean="0"/>
              <a:t>crediti </a:t>
            </a:r>
            <a:r>
              <a:rPr lang="it-IT" sz="2800" dirty="0"/>
              <a:t>verso clienti (indipendentemente dalla scadenza</a:t>
            </a:r>
            <a:r>
              <a:rPr lang="it-IT" sz="2800" dirty="0" smtClean="0"/>
              <a:t>)</a:t>
            </a:r>
            <a:endParaRPr lang="it-IT" sz="2800" dirty="0"/>
          </a:p>
          <a:p>
            <a:r>
              <a:rPr lang="it-IT" sz="2800" dirty="0" smtClean="0"/>
              <a:t>rimanenze </a:t>
            </a:r>
            <a:r>
              <a:rPr lang="it-IT" sz="2800" dirty="0"/>
              <a:t>di </a:t>
            </a:r>
            <a:r>
              <a:rPr lang="it-IT" sz="2800" dirty="0" smtClean="0"/>
              <a:t>magazzino</a:t>
            </a:r>
            <a:endParaRPr lang="it-IT" sz="2800" dirty="0"/>
          </a:p>
          <a:p>
            <a:r>
              <a:rPr lang="it-IT" sz="2800" dirty="0" smtClean="0"/>
              <a:t>acconti </a:t>
            </a:r>
            <a:r>
              <a:rPr lang="it-IT" sz="2800" dirty="0"/>
              <a:t>a fornitori per acquisti di materie prime, merci e </a:t>
            </a:r>
            <a:r>
              <a:rPr lang="it-IT" sz="2800" dirty="0" smtClean="0"/>
              <a:t>servizi</a:t>
            </a:r>
            <a:endParaRPr lang="it-IT" sz="2800" dirty="0"/>
          </a:p>
          <a:p>
            <a:r>
              <a:rPr lang="it-IT" sz="2800" dirty="0" smtClean="0"/>
              <a:t>ratei </a:t>
            </a:r>
            <a:r>
              <a:rPr lang="it-IT" sz="2800" dirty="0"/>
              <a:t>e risconti attivi afferenti ricavi e costi della gestione caratteristica corrente</a:t>
            </a:r>
            <a:r>
              <a:rPr lang="it-IT" sz="2800" dirty="0"/>
              <a:t> </a:t>
            </a:r>
          </a:p>
        </p:txBody>
      </p:sp>
    </p:spTree>
    <p:extLst>
      <p:ext uri="{BB962C8B-B14F-4D97-AF65-F5344CB8AC3E}">
        <p14:creationId xmlns:p14="http://schemas.microsoft.com/office/powerpoint/2010/main" val="3586052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attività operative della gestione caratteristica non corrente</a:t>
            </a:r>
            <a:r>
              <a:rPr lang="it-IT" b="1" dirty="0"/>
              <a:t> </a:t>
            </a:r>
          </a:p>
        </p:txBody>
      </p:sp>
      <p:sp>
        <p:nvSpPr>
          <p:cNvPr id="3" name="Segnaposto contenuto 2"/>
          <p:cNvSpPr>
            <a:spLocks noGrp="1"/>
          </p:cNvSpPr>
          <p:nvPr>
            <p:ph idx="1"/>
          </p:nvPr>
        </p:nvSpPr>
        <p:spPr/>
        <p:txBody>
          <a:bodyPr/>
          <a:lstStyle/>
          <a:p>
            <a:pPr marL="0" indent="0">
              <a:buNone/>
            </a:pPr>
            <a:r>
              <a:rPr lang="it-IT" sz="3400" dirty="0"/>
              <a:t>sono gli investimenti fissi legati all’attività operativa caratteristica </a:t>
            </a:r>
            <a:r>
              <a:rPr lang="it-IT" sz="3400" dirty="0" smtClean="0"/>
              <a:t>dell’impresa, </a:t>
            </a:r>
            <a:r>
              <a:rPr lang="it-IT" sz="3400" dirty="0"/>
              <a:t>ad </a:t>
            </a:r>
            <a:r>
              <a:rPr lang="it-IT" sz="3400" dirty="0" smtClean="0"/>
              <a:t>es.: </a:t>
            </a:r>
            <a:endParaRPr lang="it-IT" sz="3400" dirty="0"/>
          </a:p>
          <a:p>
            <a:pPr lvl="1"/>
            <a:r>
              <a:rPr lang="it-IT" sz="3000" dirty="0"/>
              <a:t>immobili strumentali, impianti e macchinari; </a:t>
            </a:r>
          </a:p>
          <a:p>
            <a:pPr lvl="1"/>
            <a:r>
              <a:rPr lang="it-IT" sz="3000" dirty="0"/>
              <a:t>marchi e brevetti; </a:t>
            </a:r>
          </a:p>
          <a:p>
            <a:pPr lvl="1"/>
            <a:r>
              <a:rPr lang="it-IT" sz="3000" dirty="0"/>
              <a:t>anticipi a fornitori per acquisto di impianti, macchinari, etc. </a:t>
            </a:r>
          </a:p>
        </p:txBody>
      </p:sp>
    </p:spTree>
    <p:extLst>
      <p:ext uri="{BB962C8B-B14F-4D97-AF65-F5344CB8AC3E}">
        <p14:creationId xmlns:p14="http://schemas.microsoft.com/office/powerpoint/2010/main" val="1675891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ATTIVITÀ della gestione extra-caratteristica</a:t>
            </a:r>
            <a:r>
              <a:rPr lang="it-IT" dirty="0"/>
              <a:t> </a:t>
            </a:r>
          </a:p>
        </p:txBody>
      </p:sp>
      <p:sp>
        <p:nvSpPr>
          <p:cNvPr id="3" name="Segnaposto contenuto 2"/>
          <p:cNvSpPr>
            <a:spLocks noGrp="1"/>
          </p:cNvSpPr>
          <p:nvPr>
            <p:ph idx="1"/>
          </p:nvPr>
        </p:nvSpPr>
        <p:spPr/>
        <p:txBody>
          <a:bodyPr/>
          <a:lstStyle/>
          <a:p>
            <a:r>
              <a:rPr lang="it-IT" dirty="0" smtClean="0"/>
              <a:t>cassa </a:t>
            </a:r>
            <a:r>
              <a:rPr lang="it-IT" dirty="0"/>
              <a:t>e c/c attivi, per la quota eccedente i fabbisogni della gestione </a:t>
            </a:r>
            <a:r>
              <a:rPr lang="it-IT" dirty="0" smtClean="0"/>
              <a:t>corrente</a:t>
            </a:r>
            <a:endParaRPr lang="it-IT" dirty="0"/>
          </a:p>
          <a:p>
            <a:r>
              <a:rPr lang="it-IT" dirty="0" smtClean="0"/>
              <a:t>partecipazioni </a:t>
            </a:r>
            <a:r>
              <a:rPr lang="it-IT" dirty="0"/>
              <a:t>e </a:t>
            </a:r>
            <a:r>
              <a:rPr lang="it-IT" dirty="0" smtClean="0"/>
              <a:t>titoli</a:t>
            </a:r>
            <a:endParaRPr lang="it-IT" dirty="0"/>
          </a:p>
          <a:p>
            <a:r>
              <a:rPr lang="it-IT" dirty="0" smtClean="0"/>
              <a:t>crediti </a:t>
            </a:r>
            <a:r>
              <a:rPr lang="it-IT" dirty="0"/>
              <a:t>di finanziamento (indipendentemente dalla loro scadenza</a:t>
            </a:r>
            <a:r>
              <a:rPr lang="it-IT" dirty="0" smtClean="0"/>
              <a:t>)</a:t>
            </a:r>
            <a:endParaRPr lang="it-IT" dirty="0"/>
          </a:p>
          <a:p>
            <a:r>
              <a:rPr lang="it-IT" dirty="0" smtClean="0"/>
              <a:t>terreni </a:t>
            </a:r>
            <a:r>
              <a:rPr lang="it-IT" dirty="0"/>
              <a:t>e immobili </a:t>
            </a:r>
            <a:r>
              <a:rPr lang="it-IT" dirty="0" smtClean="0"/>
              <a:t>civili</a:t>
            </a:r>
            <a:endParaRPr lang="it-IT" dirty="0"/>
          </a:p>
          <a:p>
            <a:r>
              <a:rPr lang="it-IT" dirty="0" smtClean="0"/>
              <a:t>ratei </a:t>
            </a:r>
            <a:r>
              <a:rPr lang="it-IT" dirty="0"/>
              <a:t>e risconti attivi relativi a ricavi e costi afferenti la gestione extra-caratteristica</a:t>
            </a:r>
            <a:r>
              <a:rPr lang="it-IT" dirty="0"/>
              <a:t> </a:t>
            </a:r>
          </a:p>
        </p:txBody>
      </p:sp>
    </p:spTree>
    <p:extLst>
      <p:ext uri="{BB962C8B-B14F-4D97-AF65-F5344CB8AC3E}">
        <p14:creationId xmlns:p14="http://schemas.microsoft.com/office/powerpoint/2010/main" val="2512946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Classificazione delle PASSIVITÀ </a:t>
            </a:r>
            <a:br>
              <a:rPr lang="it-IT" dirty="0" smtClean="0"/>
            </a:br>
            <a:r>
              <a:rPr lang="it-IT" dirty="0" smtClean="0"/>
              <a:t>in base alla gestione</a:t>
            </a:r>
            <a:endParaRPr lang="it-IT" dirty="0"/>
          </a:p>
        </p:txBody>
      </p:sp>
      <p:sp>
        <p:nvSpPr>
          <p:cNvPr id="3" name="Segnaposto contenuto 2"/>
          <p:cNvSpPr>
            <a:spLocks noGrp="1"/>
          </p:cNvSpPr>
          <p:nvPr>
            <p:ph idx="1"/>
          </p:nvPr>
        </p:nvSpPr>
        <p:spPr/>
        <p:txBody>
          <a:bodyPr>
            <a:normAutofit/>
          </a:bodyPr>
          <a:lstStyle/>
          <a:p>
            <a:pPr marL="514350" indent="-514350">
              <a:buAutoNum type="alphaUcParenR"/>
            </a:pPr>
            <a:r>
              <a:rPr lang="it-IT" sz="4400" dirty="0" smtClean="0"/>
              <a:t>Passività </a:t>
            </a:r>
            <a:r>
              <a:rPr lang="it-IT" sz="4400" dirty="0"/>
              <a:t>legate alla gestione corrente o </a:t>
            </a:r>
            <a:r>
              <a:rPr lang="it-IT" sz="4400" dirty="0" smtClean="0"/>
              <a:t>circolanti</a:t>
            </a:r>
          </a:p>
          <a:p>
            <a:pPr marL="514350" indent="-514350">
              <a:buAutoNum type="alphaUcParenR"/>
            </a:pPr>
            <a:r>
              <a:rPr lang="it-IT" sz="4400" dirty="0"/>
              <a:t>Passività estranee alla gestione corrente</a:t>
            </a:r>
            <a:r>
              <a:rPr lang="it-IT" sz="4400" dirty="0"/>
              <a:t> </a:t>
            </a:r>
          </a:p>
        </p:txBody>
      </p:sp>
    </p:spTree>
    <p:extLst>
      <p:ext uri="{BB962C8B-B14F-4D97-AF65-F5344CB8AC3E}">
        <p14:creationId xmlns:p14="http://schemas.microsoft.com/office/powerpoint/2010/main" val="1675871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3999" y="274638"/>
            <a:ext cx="8623905" cy="753457"/>
          </a:xfrm>
        </p:spPr>
        <p:txBody>
          <a:bodyPr>
            <a:noAutofit/>
          </a:bodyPr>
          <a:lstStyle/>
          <a:p>
            <a:r>
              <a:rPr lang="it-IT" sz="3200" dirty="0"/>
              <a:t>Passività legate alla gestione corrente o circolanti</a:t>
            </a:r>
          </a:p>
        </p:txBody>
      </p:sp>
      <p:sp>
        <p:nvSpPr>
          <p:cNvPr id="3" name="Segnaposto contenuto 2"/>
          <p:cNvSpPr>
            <a:spLocks noGrp="1"/>
          </p:cNvSpPr>
          <p:nvPr>
            <p:ph idx="1"/>
          </p:nvPr>
        </p:nvSpPr>
        <p:spPr>
          <a:xfrm>
            <a:off x="457200" y="1031724"/>
            <a:ext cx="8229600" cy="4525963"/>
          </a:xfrm>
        </p:spPr>
        <p:txBody>
          <a:bodyPr>
            <a:noAutofit/>
          </a:bodyPr>
          <a:lstStyle/>
          <a:p>
            <a:r>
              <a:rPr lang="it-IT" sz="2200" dirty="0" smtClean="0"/>
              <a:t>fonti </a:t>
            </a:r>
            <a:r>
              <a:rPr lang="it-IT" sz="2200" dirty="0"/>
              <a:t>di finanziamento generate direttamente dalla gestione </a:t>
            </a:r>
            <a:r>
              <a:rPr lang="it-IT" sz="2200" dirty="0" smtClean="0"/>
              <a:t>corrente: parte </a:t>
            </a:r>
            <a:r>
              <a:rPr lang="it-IT" sz="2200" dirty="0"/>
              <a:t>degli investimenti della gestione caratteristica corrente è finanziata dalla gestione medesima, attraverso il differimento delle uscite monetarie connesse ad alcuni costi della gestione caratteristica </a:t>
            </a:r>
            <a:r>
              <a:rPr lang="it-IT" sz="2200" dirty="0" smtClean="0"/>
              <a:t>corrente: pagamento differito x merci) </a:t>
            </a:r>
          </a:p>
          <a:p>
            <a:r>
              <a:rPr lang="it-IT" sz="2200" dirty="0" smtClean="0"/>
              <a:t>Sono passività </a:t>
            </a:r>
            <a:r>
              <a:rPr lang="it-IT" sz="2200" dirty="0"/>
              <a:t>collegate al ciclo operativo corrente “acquisti – trasformazione - vendite” e comprendono, ad esempio: </a:t>
            </a:r>
          </a:p>
          <a:p>
            <a:pPr lvl="1"/>
            <a:r>
              <a:rPr lang="it-IT" sz="2200" dirty="0"/>
              <a:t>debiti verso fornitori di fattori a veloce ciclo di utilizzo (materie, merci e servizi</a:t>
            </a:r>
            <a:r>
              <a:rPr lang="it-IT" sz="2200" dirty="0" smtClean="0"/>
              <a:t>)</a:t>
            </a:r>
            <a:endParaRPr lang="it-IT" sz="2200" dirty="0"/>
          </a:p>
          <a:p>
            <a:pPr lvl="1"/>
            <a:r>
              <a:rPr lang="it-IT" sz="2200" dirty="0"/>
              <a:t>acconti da </a:t>
            </a:r>
            <a:r>
              <a:rPr lang="it-IT" sz="2200" dirty="0" smtClean="0"/>
              <a:t>clienti</a:t>
            </a:r>
            <a:endParaRPr lang="it-IT" sz="2200" dirty="0"/>
          </a:p>
          <a:p>
            <a:pPr lvl="1"/>
            <a:r>
              <a:rPr lang="it-IT" sz="2200" dirty="0" smtClean="0"/>
              <a:t>TFR</a:t>
            </a:r>
            <a:endParaRPr lang="it-IT" sz="2200" dirty="0"/>
          </a:p>
          <a:p>
            <a:pPr lvl="1"/>
            <a:r>
              <a:rPr lang="it-IT" sz="2200" dirty="0"/>
              <a:t>ratei e risconti passivi afferenti costi e ricavi della gestione caratteristica corrente, etc. </a:t>
            </a:r>
          </a:p>
          <a:p>
            <a:r>
              <a:rPr lang="it-IT" sz="2200" dirty="0"/>
              <a:t>fondi di rischio e </a:t>
            </a:r>
            <a:r>
              <a:rPr lang="it-IT" sz="2200" dirty="0" smtClean="0"/>
              <a:t>per costi </a:t>
            </a:r>
            <a:r>
              <a:rPr lang="it-IT" sz="2200" dirty="0"/>
              <a:t>futuri afferenti la gestione caratteristica corrente</a:t>
            </a:r>
            <a:r>
              <a:rPr lang="it-IT" sz="2200" dirty="0"/>
              <a:t> </a:t>
            </a:r>
          </a:p>
        </p:txBody>
      </p:sp>
    </p:spTree>
    <p:extLst>
      <p:ext uri="{BB962C8B-B14F-4D97-AF65-F5344CB8AC3E}">
        <p14:creationId xmlns:p14="http://schemas.microsoft.com/office/powerpoint/2010/main" val="24988997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Passività estranee alla gestione corrente</a:t>
            </a:r>
          </a:p>
        </p:txBody>
      </p:sp>
      <p:sp>
        <p:nvSpPr>
          <p:cNvPr id="3" name="Segnaposto contenuto 2"/>
          <p:cNvSpPr>
            <a:spLocks noGrp="1"/>
          </p:cNvSpPr>
          <p:nvPr>
            <p:ph idx="1"/>
          </p:nvPr>
        </p:nvSpPr>
        <p:spPr/>
        <p:txBody>
          <a:bodyPr>
            <a:normAutofit fontScale="92500" lnSpcReduction="10000"/>
          </a:bodyPr>
          <a:lstStyle/>
          <a:p>
            <a:pPr marL="0" indent="0">
              <a:buNone/>
            </a:pPr>
            <a:r>
              <a:rPr lang="it-IT" dirty="0" smtClean="0"/>
              <a:t>sono </a:t>
            </a:r>
            <a:r>
              <a:rPr lang="it-IT" dirty="0"/>
              <a:t>tutte le altri fonti di finanziamento non generate direttamente dalla gestione corrente</a:t>
            </a:r>
            <a:r>
              <a:rPr lang="it-IT" dirty="0" smtClean="0"/>
              <a:t>. Es: </a:t>
            </a:r>
            <a:endParaRPr lang="it-IT" sz="1400" dirty="0"/>
          </a:p>
          <a:p>
            <a:pPr lvl="1"/>
            <a:r>
              <a:rPr lang="it-IT" dirty="0" smtClean="0"/>
              <a:t>finanziamenti </a:t>
            </a:r>
            <a:r>
              <a:rPr lang="it-IT" dirty="0"/>
              <a:t>passivi (scoperti di c/c, mutui passivi, prestiti obbligazionari, ecc.); </a:t>
            </a:r>
            <a:endParaRPr lang="it-IT" sz="1400" dirty="0"/>
          </a:p>
          <a:p>
            <a:pPr lvl="1"/>
            <a:r>
              <a:rPr lang="it-IT" dirty="0"/>
              <a:t>debiti verso fornitori di impianti, macchinari, etc.; </a:t>
            </a:r>
            <a:endParaRPr lang="it-IT" sz="1400" dirty="0"/>
          </a:p>
          <a:p>
            <a:pPr lvl="1"/>
            <a:r>
              <a:rPr lang="it-IT" dirty="0"/>
              <a:t>debiti tributari per imposte dirette; </a:t>
            </a:r>
            <a:endParaRPr lang="it-IT" sz="1400" dirty="0"/>
          </a:p>
          <a:p>
            <a:pPr lvl="1"/>
            <a:r>
              <a:rPr lang="it-IT" dirty="0"/>
              <a:t>ratei e risconti passivi relativi, rispettivamente, a costi e ricavi estranei alla gestione caratteristica corrente</a:t>
            </a:r>
            <a:r>
              <a:rPr lang="it-IT" dirty="0" smtClean="0"/>
              <a:t>;</a:t>
            </a:r>
          </a:p>
          <a:p>
            <a:pPr lvl="1"/>
            <a:r>
              <a:rPr lang="it-IT" dirty="0" smtClean="0"/>
              <a:t>fondi </a:t>
            </a:r>
            <a:r>
              <a:rPr lang="it-IT" dirty="0"/>
              <a:t>di rischio e fondi costi futuri estranei alla gestione caratteristica corrente. </a:t>
            </a:r>
            <a:endParaRPr lang="it-IT" dirty="0"/>
          </a:p>
        </p:txBody>
      </p:sp>
    </p:spTree>
    <p:extLst>
      <p:ext uri="{BB962C8B-B14F-4D97-AF65-F5344CB8AC3E}">
        <p14:creationId xmlns:p14="http://schemas.microsoft.com/office/powerpoint/2010/main" val="24301597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82C1C0F0-274E-AC46-BC0A-52CB615038F4}" type="slidenum">
              <a:rPr lang="en-US"/>
              <a:pPr/>
              <a:t>27</a:t>
            </a:fld>
            <a:endParaRPr lang="en-US"/>
          </a:p>
        </p:txBody>
      </p:sp>
      <p:sp>
        <p:nvSpPr>
          <p:cNvPr id="65538" name="Rectangle 2"/>
          <p:cNvSpPr>
            <a:spLocks noGrp="1" noChangeArrowheads="1"/>
          </p:cNvSpPr>
          <p:nvPr>
            <p:ph type="title"/>
          </p:nvPr>
        </p:nvSpPr>
        <p:spPr>
          <a:xfrm>
            <a:off x="457200" y="274638"/>
            <a:ext cx="8229600" cy="862314"/>
          </a:xfrm>
        </p:spPr>
        <p:txBody>
          <a:bodyPr/>
          <a:lstStyle/>
          <a:p>
            <a:r>
              <a:rPr lang="it-IT" dirty="0"/>
              <a:t>La gestione CORRENTE</a:t>
            </a:r>
          </a:p>
        </p:txBody>
      </p:sp>
      <p:sp>
        <p:nvSpPr>
          <p:cNvPr id="65540" name="Rectangle 4"/>
          <p:cNvSpPr>
            <a:spLocks noGrp="1" noChangeArrowheads="1"/>
          </p:cNvSpPr>
          <p:nvPr>
            <p:ph type="body" idx="1"/>
          </p:nvPr>
        </p:nvSpPr>
        <p:spPr>
          <a:xfrm>
            <a:off x="266095" y="1259963"/>
            <a:ext cx="8248953" cy="4114800"/>
          </a:xfrm>
        </p:spPr>
        <p:txBody>
          <a:bodyPr>
            <a:normAutofit/>
          </a:bodyPr>
          <a:lstStyle/>
          <a:p>
            <a:r>
              <a:rPr lang="it-IT" dirty="0"/>
              <a:t>è</a:t>
            </a:r>
            <a:r>
              <a:rPr lang="it-IT" dirty="0" smtClean="0"/>
              <a:t> </a:t>
            </a:r>
            <a:r>
              <a:rPr lang="it-IT" dirty="0"/>
              <a:t>opportuno evidenziare le seguenti poste</a:t>
            </a:r>
            <a:r>
              <a:rPr lang="it-IT" dirty="0" smtClean="0"/>
              <a:t>:</a:t>
            </a:r>
          </a:p>
          <a:p>
            <a:endParaRPr lang="it-IT" dirty="0" smtClean="0"/>
          </a:p>
          <a:p>
            <a:endParaRPr lang="it-IT" dirty="0" smtClean="0"/>
          </a:p>
          <a:p>
            <a:pPr marL="0" indent="0" algn="r">
              <a:buNone/>
            </a:pPr>
            <a:endParaRPr lang="it-IT" dirty="0" smtClean="0"/>
          </a:p>
          <a:p>
            <a:pPr marL="0" indent="0" algn="r">
              <a:buNone/>
            </a:pPr>
            <a:endParaRPr lang="it-IT" dirty="0" smtClean="0"/>
          </a:p>
          <a:p>
            <a:pPr marL="0" indent="0" algn="r">
              <a:buNone/>
            </a:pPr>
            <a:endParaRPr lang="it-IT" dirty="0" smtClean="0"/>
          </a:p>
          <a:p>
            <a:pPr marL="0" indent="0" algn="r">
              <a:buNone/>
            </a:pPr>
            <a:endParaRPr lang="it-IT" dirty="0" smtClean="0"/>
          </a:p>
          <a:p>
            <a:pPr marL="0" indent="0" algn="r">
              <a:buNone/>
            </a:pPr>
            <a:endParaRPr lang="it-IT" dirty="0" smtClean="0"/>
          </a:p>
          <a:p>
            <a:pPr marL="0" indent="0" algn="r">
              <a:buNone/>
            </a:pPr>
            <a:endParaRPr lang="it-IT" dirty="0" smtClean="0"/>
          </a:p>
          <a:p>
            <a:pPr marL="0" indent="0">
              <a:buNone/>
            </a:pPr>
            <a:endParaRPr lang="it-IT" dirty="0" smtClean="0"/>
          </a:p>
          <a:p>
            <a:pPr marL="0" indent="0">
              <a:buNone/>
            </a:pPr>
            <a:endParaRPr lang="it-IT" dirty="0"/>
          </a:p>
        </p:txBody>
      </p:sp>
      <p:pic>
        <p:nvPicPr>
          <p:cNvPr id="6554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305" y="1932533"/>
            <a:ext cx="7315200" cy="348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 name="CasellaDiTesto 3"/>
          <p:cNvSpPr txBox="1"/>
          <p:nvPr/>
        </p:nvSpPr>
        <p:spPr>
          <a:xfrm>
            <a:off x="8515049" y="2972191"/>
            <a:ext cx="302380" cy="369332"/>
          </a:xfrm>
          <a:prstGeom prst="rect">
            <a:avLst/>
          </a:prstGeom>
          <a:noFill/>
        </p:spPr>
        <p:txBody>
          <a:bodyPr wrap="square" rtlCol="0">
            <a:spAutoFit/>
          </a:bodyPr>
          <a:lstStyle/>
          <a:p>
            <a:r>
              <a:rPr lang="it-IT" dirty="0" smtClean="0"/>
              <a:t>*</a:t>
            </a:r>
            <a:endParaRPr lang="it-IT" dirty="0"/>
          </a:p>
        </p:txBody>
      </p:sp>
      <p:sp>
        <p:nvSpPr>
          <p:cNvPr id="5" name="CasellaDiTesto 4"/>
          <p:cNvSpPr txBox="1"/>
          <p:nvPr/>
        </p:nvSpPr>
        <p:spPr>
          <a:xfrm>
            <a:off x="8515048" y="3853543"/>
            <a:ext cx="532190" cy="369332"/>
          </a:xfrm>
          <a:prstGeom prst="rect">
            <a:avLst/>
          </a:prstGeom>
          <a:noFill/>
        </p:spPr>
        <p:txBody>
          <a:bodyPr wrap="square" rtlCol="0">
            <a:spAutoFit/>
          </a:bodyPr>
          <a:lstStyle/>
          <a:p>
            <a:r>
              <a:rPr lang="it-IT" dirty="0" smtClean="0"/>
              <a:t>**</a:t>
            </a:r>
            <a:endParaRPr lang="it-IT" dirty="0"/>
          </a:p>
        </p:txBody>
      </p:sp>
      <p:sp>
        <p:nvSpPr>
          <p:cNvPr id="7" name="CasellaDiTesto 6"/>
          <p:cNvSpPr txBox="1"/>
          <p:nvPr/>
        </p:nvSpPr>
        <p:spPr>
          <a:xfrm>
            <a:off x="8532086" y="4842934"/>
            <a:ext cx="529562" cy="369332"/>
          </a:xfrm>
          <a:prstGeom prst="rect">
            <a:avLst/>
          </a:prstGeom>
          <a:noFill/>
        </p:spPr>
        <p:txBody>
          <a:bodyPr wrap="none" rtlCol="0">
            <a:spAutoFit/>
          </a:bodyPr>
          <a:lstStyle/>
          <a:p>
            <a:r>
              <a:rPr lang="it-IT" dirty="0" smtClean="0"/>
              <a:t>***</a:t>
            </a:r>
            <a:endParaRPr lang="it-IT" dirty="0"/>
          </a:p>
        </p:txBody>
      </p:sp>
      <p:sp>
        <p:nvSpPr>
          <p:cNvPr id="8" name="CasellaDiTesto 7"/>
          <p:cNvSpPr txBox="1"/>
          <p:nvPr/>
        </p:nvSpPr>
        <p:spPr>
          <a:xfrm>
            <a:off x="499638" y="5603501"/>
            <a:ext cx="8032448" cy="1477328"/>
          </a:xfrm>
          <a:prstGeom prst="rect">
            <a:avLst/>
          </a:prstGeom>
          <a:noFill/>
        </p:spPr>
        <p:txBody>
          <a:bodyPr wrap="square" rtlCol="0">
            <a:spAutoFit/>
          </a:bodyPr>
          <a:lstStyle/>
          <a:p>
            <a:r>
              <a:rPr lang="it-IT" dirty="0" smtClean="0"/>
              <a:t>* solo indirettamente connesso alla gestione corrente</a:t>
            </a:r>
          </a:p>
          <a:p>
            <a:r>
              <a:rPr lang="it-IT" dirty="0" smtClean="0"/>
              <a:t>** relativo all’acquisizione del fattore produttivo HR </a:t>
            </a:r>
          </a:p>
          <a:p>
            <a:r>
              <a:rPr lang="it-IT" dirty="0" smtClean="0"/>
              <a:t>*** sono sempre a breve, ma possono originare anche dalla gestione non caratteristica (es. imposte immobiliari per beni non strumentali)</a:t>
            </a:r>
          </a:p>
          <a:p>
            <a:pPr marL="285750" indent="-285750">
              <a:buFontTx/>
              <a:buChar char="•"/>
            </a:pPr>
            <a:endParaRPr lang="it-IT" dirty="0"/>
          </a:p>
        </p:txBody>
      </p:sp>
    </p:spTree>
    <p:extLst>
      <p:ext uri="{BB962C8B-B14F-4D97-AF65-F5344CB8AC3E}">
        <p14:creationId xmlns:p14="http://schemas.microsoft.com/office/powerpoint/2010/main" val="3842139047"/>
      </p:ext>
    </p:extLst>
  </p:cSld>
  <p:clrMapOvr>
    <a:masterClrMapping/>
  </p:clrMapOvr>
  <p:transition xmlns:p14="http://schemas.microsoft.com/office/powerpoint/2010/mai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459EFA56-9276-F94D-A914-57DE626A7A9A}" type="slidenum">
              <a:rPr lang="en-US"/>
              <a:pPr/>
              <a:t>28</a:t>
            </a:fld>
            <a:endParaRPr lang="en-US"/>
          </a:p>
        </p:txBody>
      </p:sp>
      <p:sp>
        <p:nvSpPr>
          <p:cNvPr id="89090" name="Rectangle 1026"/>
          <p:cNvSpPr>
            <a:spLocks noGrp="1" noChangeArrowheads="1"/>
          </p:cNvSpPr>
          <p:nvPr>
            <p:ph type="title"/>
          </p:nvPr>
        </p:nvSpPr>
        <p:spPr/>
        <p:txBody>
          <a:bodyPr/>
          <a:lstStyle/>
          <a:p>
            <a:r>
              <a:rPr lang="it-IT" dirty="0"/>
              <a:t>La gestione CORRENTE</a:t>
            </a:r>
          </a:p>
        </p:txBody>
      </p:sp>
      <p:sp>
        <p:nvSpPr>
          <p:cNvPr id="89091" name="Rectangle 1027"/>
          <p:cNvSpPr>
            <a:spLocks noGrp="1" noChangeArrowheads="1"/>
          </p:cNvSpPr>
          <p:nvPr>
            <p:ph type="body" idx="1"/>
          </p:nvPr>
        </p:nvSpPr>
        <p:spPr>
          <a:xfrm>
            <a:off x="457200" y="1550272"/>
            <a:ext cx="8446124" cy="4114800"/>
          </a:xfrm>
        </p:spPr>
        <p:txBody>
          <a:bodyPr>
            <a:normAutofit/>
          </a:bodyPr>
          <a:lstStyle/>
          <a:p>
            <a:r>
              <a:rPr lang="it-IT" dirty="0"/>
              <a:t>Nel </a:t>
            </a:r>
            <a:r>
              <a:rPr lang="it-IT" b="1" dirty="0"/>
              <a:t>lungo periodo</a:t>
            </a:r>
            <a:r>
              <a:rPr lang="it-IT" dirty="0"/>
              <a:t> la gestione corrente </a:t>
            </a:r>
            <a:r>
              <a:rPr lang="it-IT" dirty="0" smtClean="0"/>
              <a:t>deve</a:t>
            </a:r>
          </a:p>
          <a:p>
            <a:pPr lvl="1"/>
            <a:r>
              <a:rPr lang="it-IT" dirty="0" smtClean="0"/>
              <a:t>garantire la </a:t>
            </a:r>
            <a:r>
              <a:rPr lang="it-IT" b="1" dirty="0"/>
              <a:t>liquidità</a:t>
            </a:r>
            <a:r>
              <a:rPr lang="it-IT" dirty="0"/>
              <a:t> necessaria a </a:t>
            </a:r>
            <a:r>
              <a:rPr lang="it-IT" b="1" dirty="0"/>
              <a:t>mantenere</a:t>
            </a:r>
            <a:r>
              <a:rPr lang="it-IT" dirty="0"/>
              <a:t> </a:t>
            </a:r>
            <a:r>
              <a:rPr lang="it-IT" dirty="0" smtClean="0"/>
              <a:t>l</a:t>
            </a:r>
            <a:r>
              <a:rPr lang="it-IT" dirty="0" smtClean="0">
                <a:latin typeface="Arial"/>
              </a:rPr>
              <a:t>’</a:t>
            </a:r>
            <a:r>
              <a:rPr lang="it-IT" b="1" dirty="0" smtClean="0"/>
              <a:t>equilibrio </a:t>
            </a:r>
            <a:r>
              <a:rPr lang="it-IT" b="1" dirty="0" smtClean="0"/>
              <a:t>finanziario</a:t>
            </a:r>
            <a:endParaRPr lang="it-IT" b="1" dirty="0" smtClean="0"/>
          </a:p>
          <a:p>
            <a:pPr lvl="1"/>
            <a:r>
              <a:rPr lang="it-IT" dirty="0" smtClean="0"/>
              <a:t>produrre </a:t>
            </a:r>
            <a:r>
              <a:rPr lang="it-IT" dirty="0"/>
              <a:t>un adeguato </a:t>
            </a:r>
            <a:r>
              <a:rPr lang="it-IT" b="1" dirty="0">
                <a:solidFill>
                  <a:srgbClr val="000000"/>
                </a:solidFill>
              </a:rPr>
              <a:t>flusso di </a:t>
            </a:r>
            <a:r>
              <a:rPr lang="it-IT" b="1" dirty="0" smtClean="0">
                <a:solidFill>
                  <a:srgbClr val="000000"/>
                </a:solidFill>
              </a:rPr>
              <a:t>autofinanziamento</a:t>
            </a:r>
            <a:endParaRPr lang="it-IT" dirty="0"/>
          </a:p>
          <a:p>
            <a:r>
              <a:rPr lang="it-IT" dirty="0" smtClean="0"/>
              <a:t>L</a:t>
            </a:r>
            <a:r>
              <a:rPr lang="it-IT" dirty="0" smtClean="0">
                <a:latin typeface="Arial"/>
              </a:rPr>
              <a:t>’</a:t>
            </a:r>
            <a:r>
              <a:rPr lang="it-IT" b="1" dirty="0" smtClean="0"/>
              <a:t>investimento </a:t>
            </a:r>
            <a:r>
              <a:rPr lang="it-IT" b="1" dirty="0"/>
              <a:t>di risorse finanziarie </a:t>
            </a:r>
            <a:r>
              <a:rPr lang="it-IT" dirty="0"/>
              <a:t>nella gestione corrente </a:t>
            </a:r>
            <a:r>
              <a:rPr lang="it-IT" dirty="0" smtClean="0"/>
              <a:t>prende la </a:t>
            </a:r>
            <a:r>
              <a:rPr lang="it-IT" dirty="0"/>
              <a:t>denominazione di </a:t>
            </a:r>
            <a:r>
              <a:rPr lang="it-IT" sz="2800" b="1" dirty="0">
                <a:solidFill>
                  <a:srgbClr val="000000"/>
                </a:solidFill>
              </a:rPr>
              <a:t>Capitale Circolante Netto</a:t>
            </a:r>
          </a:p>
        </p:txBody>
      </p:sp>
    </p:spTree>
    <p:extLst>
      <p:ext uri="{BB962C8B-B14F-4D97-AF65-F5344CB8AC3E}">
        <p14:creationId xmlns:p14="http://schemas.microsoft.com/office/powerpoint/2010/main" val="3055539148"/>
      </p:ext>
    </p:extLst>
  </p:cSld>
  <p:clrMapOvr>
    <a:masterClrMapping/>
  </p:clrMapOvr>
  <p:transition xmlns:p14="http://schemas.microsoft.com/office/powerpoint/2010/mai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06462"/>
          </a:xfrm>
        </p:spPr>
        <p:txBody>
          <a:bodyPr>
            <a:noAutofit/>
          </a:bodyPr>
          <a:lstStyle/>
          <a:p>
            <a:r>
              <a:rPr lang="it-IT" sz="3200" dirty="0"/>
              <a:t>Equilibrio finanziario nella gestione d'impresa</a:t>
            </a:r>
            <a:r>
              <a:rPr lang="it-IT" sz="3200" dirty="0"/>
              <a:t> </a:t>
            </a:r>
          </a:p>
        </p:txBody>
      </p:sp>
      <p:sp>
        <p:nvSpPr>
          <p:cNvPr id="3" name="Segnaposto contenuto 2"/>
          <p:cNvSpPr>
            <a:spLocks noGrp="1"/>
          </p:cNvSpPr>
          <p:nvPr>
            <p:ph idx="1"/>
          </p:nvPr>
        </p:nvSpPr>
        <p:spPr>
          <a:xfrm>
            <a:off x="457200" y="1346200"/>
            <a:ext cx="8229600" cy="4779963"/>
          </a:xfrm>
        </p:spPr>
        <p:txBody>
          <a:bodyPr>
            <a:normAutofit fontScale="92500"/>
          </a:bodyPr>
          <a:lstStyle/>
          <a:p>
            <a:r>
              <a:rPr lang="it-IT" dirty="0"/>
              <a:t>È la capacità costante di disporre del capitale monetario necessario per far fronte agli impegni di pagamento (entrate e uscite)</a:t>
            </a:r>
          </a:p>
          <a:p>
            <a:r>
              <a:rPr lang="it-IT" dirty="0"/>
              <a:t>l’impresa è in grado di mantenere costantemente in equilibrio le entrate e le uscite monetarie senza compromettere l’equilibrio economico</a:t>
            </a:r>
          </a:p>
          <a:p>
            <a:r>
              <a:rPr lang="it-IT" b="1" dirty="0"/>
              <a:t>Fi</a:t>
            </a:r>
            <a:r>
              <a:rPr lang="it-IT" dirty="0"/>
              <a:t> (disponibilità di denaro all’</a:t>
            </a:r>
            <a:r>
              <a:rPr lang="it-IT" b="1" dirty="0"/>
              <a:t>inizio</a:t>
            </a:r>
            <a:r>
              <a:rPr lang="it-IT" dirty="0"/>
              <a:t> del periodo) + </a:t>
            </a:r>
            <a:r>
              <a:rPr lang="it-IT" b="1" dirty="0"/>
              <a:t>E</a:t>
            </a:r>
            <a:r>
              <a:rPr lang="it-IT" dirty="0"/>
              <a:t> (entrate di denaro) = </a:t>
            </a:r>
            <a:r>
              <a:rPr lang="it-IT" b="1" dirty="0"/>
              <a:t>U</a:t>
            </a:r>
            <a:r>
              <a:rPr lang="it-IT" dirty="0"/>
              <a:t> (uscite di denaro) + </a:t>
            </a:r>
            <a:r>
              <a:rPr lang="it-IT" b="1" dirty="0"/>
              <a:t>Ft</a:t>
            </a:r>
            <a:r>
              <a:rPr lang="it-IT" dirty="0"/>
              <a:t> (disponibilità di denaro </a:t>
            </a:r>
            <a:r>
              <a:rPr lang="it-IT" dirty="0" smtClean="0"/>
              <a:t>al </a:t>
            </a:r>
            <a:r>
              <a:rPr lang="it-IT" b="1" dirty="0" smtClean="0"/>
              <a:t>termine</a:t>
            </a:r>
            <a:r>
              <a:rPr lang="it-IT" dirty="0" smtClean="0"/>
              <a:t> del </a:t>
            </a:r>
            <a:r>
              <a:rPr lang="it-IT" dirty="0"/>
              <a:t>periodo)</a:t>
            </a:r>
            <a:r>
              <a:rPr lang="it-IT" dirty="0"/>
              <a:t> </a:t>
            </a:r>
          </a:p>
        </p:txBody>
      </p:sp>
    </p:spTree>
    <p:extLst>
      <p:ext uri="{BB962C8B-B14F-4D97-AF65-F5344CB8AC3E}">
        <p14:creationId xmlns:p14="http://schemas.microsoft.com/office/powerpoint/2010/main" val="4101058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schema legale dello Stato </a:t>
            </a:r>
            <a:r>
              <a:rPr lang="it-IT" dirty="0"/>
              <a:t>P</a:t>
            </a:r>
            <a:r>
              <a:rPr lang="it-IT" dirty="0" smtClean="0"/>
              <a:t>atrimoniale </a:t>
            </a:r>
            <a:endParaRPr lang="it-IT" dirty="0"/>
          </a:p>
        </p:txBody>
      </p:sp>
      <p:sp>
        <p:nvSpPr>
          <p:cNvPr id="3" name="Segnaposto contenuto 2"/>
          <p:cNvSpPr>
            <a:spLocks noGrp="1"/>
          </p:cNvSpPr>
          <p:nvPr>
            <p:ph idx="1"/>
          </p:nvPr>
        </p:nvSpPr>
        <p:spPr/>
        <p:txBody>
          <a:bodyPr>
            <a:noAutofit/>
          </a:bodyPr>
          <a:lstStyle/>
          <a:p>
            <a:pPr marL="0" indent="0" algn="ctr">
              <a:buNone/>
            </a:pPr>
            <a:r>
              <a:rPr lang="it-IT" sz="2800" b="1" dirty="0" smtClean="0"/>
              <a:t>Art. 2424 “contenuto dello Stato </a:t>
            </a:r>
            <a:r>
              <a:rPr lang="it-IT" sz="2800" b="1" dirty="0"/>
              <a:t>P</a:t>
            </a:r>
            <a:r>
              <a:rPr lang="it-IT" sz="2800" b="1" dirty="0" smtClean="0"/>
              <a:t>atrimoniale”</a:t>
            </a:r>
            <a:endParaRPr lang="it-IT" sz="2800" dirty="0" smtClean="0"/>
          </a:p>
          <a:p>
            <a:r>
              <a:rPr lang="it-IT" sz="2800" dirty="0" smtClean="0"/>
              <a:t>“Lo Stato </a:t>
            </a:r>
            <a:r>
              <a:rPr lang="it-IT" sz="2800" dirty="0"/>
              <a:t>P</a:t>
            </a:r>
            <a:r>
              <a:rPr lang="it-IT" sz="2800" dirty="0" smtClean="0"/>
              <a:t>atrimoniale deve essere redatto in conformità al seguente schema </a:t>
            </a:r>
            <a:r>
              <a:rPr lang="mr-IN" sz="2800" dirty="0" smtClean="0"/>
              <a:t>…</a:t>
            </a:r>
            <a:r>
              <a:rPr lang="it-IT" sz="2800" dirty="0" smtClean="0"/>
              <a:t>) </a:t>
            </a:r>
          </a:p>
          <a:p>
            <a:r>
              <a:rPr lang="it-IT" sz="2800" dirty="0" smtClean="0"/>
              <a:t>l’</a:t>
            </a:r>
            <a:r>
              <a:rPr lang="it-IT" sz="2800" b="1" dirty="0" smtClean="0"/>
              <a:t>art. 2424 </a:t>
            </a:r>
            <a:r>
              <a:rPr lang="it-IT" sz="2800" dirty="0" smtClean="0"/>
              <a:t>fissa il modello legale dello Stato </a:t>
            </a:r>
            <a:r>
              <a:rPr lang="it-IT" sz="2800" dirty="0"/>
              <a:t>P</a:t>
            </a:r>
            <a:r>
              <a:rPr lang="it-IT" sz="2800" dirty="0" smtClean="0"/>
              <a:t>atrimoniale </a:t>
            </a:r>
          </a:p>
          <a:p>
            <a:r>
              <a:rPr lang="it-IT" sz="2800" dirty="0" smtClean="0"/>
              <a:t>A differenza dello schema che è il risultato della contabilità generale al termine dell’esercizio, il modello legale prevede la riclassificazione dei valori così da favorire la chiarezza del bilancio d’esercizio</a:t>
            </a:r>
            <a:endParaRPr lang="it-IT" sz="2800" dirty="0"/>
          </a:p>
        </p:txBody>
      </p:sp>
    </p:spTree>
    <p:extLst>
      <p:ext uri="{BB962C8B-B14F-4D97-AF65-F5344CB8AC3E}">
        <p14:creationId xmlns:p14="http://schemas.microsoft.com/office/powerpoint/2010/main" val="2443889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riclassificazione</a:t>
            </a:r>
            <a:endParaRPr lang="it-IT" dirty="0"/>
          </a:p>
        </p:txBody>
      </p:sp>
      <p:sp>
        <p:nvSpPr>
          <p:cNvPr id="3" name="Segnaposto contenuto 2"/>
          <p:cNvSpPr>
            <a:spLocks noGrp="1"/>
          </p:cNvSpPr>
          <p:nvPr>
            <p:ph idx="1"/>
          </p:nvPr>
        </p:nvSpPr>
        <p:spPr/>
        <p:txBody>
          <a:bodyPr/>
          <a:lstStyle/>
          <a:p>
            <a:r>
              <a:rPr lang="it-IT" dirty="0"/>
              <a:t>processo </a:t>
            </a:r>
            <a:r>
              <a:rPr lang="it-IT" dirty="0" smtClean="0"/>
              <a:t>con il </a:t>
            </a:r>
            <a:r>
              <a:rPr lang="it-IT" dirty="0"/>
              <a:t>quale i dati di bilancio sono riordinati, raggruppati e disposti in maniera tale da evidenziare </a:t>
            </a:r>
            <a:r>
              <a:rPr lang="it-IT" dirty="0" smtClean="0"/>
              <a:t>alcune grandezze </a:t>
            </a:r>
            <a:r>
              <a:rPr lang="it-IT" dirty="0"/>
              <a:t>utili </a:t>
            </a:r>
            <a:r>
              <a:rPr lang="it-IT" dirty="0" smtClean="0"/>
              <a:t>a fine di analisi</a:t>
            </a:r>
          </a:p>
          <a:p>
            <a:r>
              <a:rPr lang="it-IT" dirty="0" smtClean="0"/>
              <a:t>Riclassificare </a:t>
            </a:r>
            <a:r>
              <a:rPr lang="it-IT" dirty="0"/>
              <a:t>vuol dire ordinare, raggruppare, disporre le voci di bilancio in maniera difforme da come sono presentate originariamente </a:t>
            </a:r>
            <a:endParaRPr lang="it-IT" dirty="0" smtClean="0"/>
          </a:p>
          <a:p>
            <a:endParaRPr lang="it-IT" dirty="0"/>
          </a:p>
        </p:txBody>
      </p:sp>
    </p:spTree>
    <p:extLst>
      <p:ext uri="{BB962C8B-B14F-4D97-AF65-F5344CB8AC3E}">
        <p14:creationId xmlns:p14="http://schemas.microsoft.com/office/powerpoint/2010/main" val="2026422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struttura base del modello legale</a:t>
            </a:r>
            <a:endParaRPr lang="it-IT" dirty="0"/>
          </a:p>
        </p:txBody>
      </p:sp>
      <p:pic>
        <p:nvPicPr>
          <p:cNvPr id="4" name="Immagine 3"/>
          <p:cNvPicPr>
            <a:picLocks noChangeAspect="1"/>
          </p:cNvPicPr>
          <p:nvPr/>
        </p:nvPicPr>
        <p:blipFill>
          <a:blip r:embed="rId2"/>
          <a:stretch>
            <a:fillRect/>
          </a:stretch>
        </p:blipFill>
        <p:spPr>
          <a:xfrm>
            <a:off x="1587500" y="1600200"/>
            <a:ext cx="5956300" cy="5257800"/>
          </a:xfrm>
          <a:prstGeom prst="rect">
            <a:avLst/>
          </a:prstGeom>
        </p:spPr>
      </p:pic>
    </p:spTree>
    <p:extLst>
      <p:ext uri="{BB962C8B-B14F-4D97-AF65-F5344CB8AC3E}">
        <p14:creationId xmlns:p14="http://schemas.microsoft.com/office/powerpoint/2010/main" val="1483335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651000" y="0"/>
            <a:ext cx="5826412" cy="6858000"/>
          </a:xfrm>
          <a:prstGeom prst="rect">
            <a:avLst/>
          </a:prstGeom>
        </p:spPr>
      </p:pic>
    </p:spTree>
    <p:extLst>
      <p:ext uri="{BB962C8B-B14F-4D97-AF65-F5344CB8AC3E}">
        <p14:creationId xmlns:p14="http://schemas.microsoft.com/office/powerpoint/2010/main" val="1964105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0" y="561082"/>
            <a:ext cx="9144000" cy="2171700"/>
          </a:xfrm>
          <a:prstGeom prst="rect">
            <a:avLst/>
          </a:prstGeom>
        </p:spPr>
      </p:pic>
      <p:pic>
        <p:nvPicPr>
          <p:cNvPr id="5" name="Immagine 4"/>
          <p:cNvPicPr>
            <a:picLocks noChangeAspect="1"/>
          </p:cNvPicPr>
          <p:nvPr/>
        </p:nvPicPr>
        <p:blipFill>
          <a:blip r:embed="rId3"/>
          <a:stretch>
            <a:fillRect/>
          </a:stretch>
        </p:blipFill>
        <p:spPr>
          <a:xfrm>
            <a:off x="0" y="2732782"/>
            <a:ext cx="9144000" cy="2628900"/>
          </a:xfrm>
          <a:prstGeom prst="rect">
            <a:avLst/>
          </a:prstGeom>
        </p:spPr>
      </p:pic>
    </p:spTree>
    <p:extLst>
      <p:ext uri="{BB962C8B-B14F-4D97-AF65-F5344CB8AC3E}">
        <p14:creationId xmlns:p14="http://schemas.microsoft.com/office/powerpoint/2010/main" val="3748912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76200" y="1422400"/>
            <a:ext cx="9067800" cy="4000500"/>
          </a:xfrm>
          <a:prstGeom prst="rect">
            <a:avLst/>
          </a:prstGeom>
        </p:spPr>
      </p:pic>
    </p:spTree>
    <p:extLst>
      <p:ext uri="{BB962C8B-B14F-4D97-AF65-F5344CB8AC3E}">
        <p14:creationId xmlns:p14="http://schemas.microsoft.com/office/powerpoint/2010/main" val="2118701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Criteri di riclassificazione dello SP</a:t>
            </a:r>
            <a:endParaRPr lang="it-IT" dirty="0"/>
          </a:p>
        </p:txBody>
      </p:sp>
      <p:sp>
        <p:nvSpPr>
          <p:cNvPr id="3" name="Segnaposto contenuto 2"/>
          <p:cNvSpPr>
            <a:spLocks noGrp="1"/>
          </p:cNvSpPr>
          <p:nvPr>
            <p:ph idx="1"/>
          </p:nvPr>
        </p:nvSpPr>
        <p:spPr>
          <a:xfrm>
            <a:off x="457200" y="1455738"/>
            <a:ext cx="8229600" cy="4525963"/>
          </a:xfrm>
        </p:spPr>
        <p:txBody>
          <a:bodyPr>
            <a:normAutofit fontScale="77500" lnSpcReduction="20000"/>
          </a:bodyPr>
          <a:lstStyle/>
          <a:p>
            <a:pPr lvl="0" algn="just"/>
            <a:r>
              <a:rPr lang="it-IT" dirty="0" smtClean="0"/>
              <a:t>nella pratica contabile si adottano alternativamente due differenti schemi di riclassificazione dello stato patrimoniale, diffusi a livello globale e previsti espressamente dai principi contabili degli organismi professionali internazionali (IASB, FASB, ecc.)</a:t>
            </a:r>
          </a:p>
          <a:p>
            <a:pPr lvl="0" algn="just"/>
            <a:r>
              <a:rPr lang="it-IT" dirty="0" smtClean="0"/>
              <a:t>lo schema </a:t>
            </a:r>
            <a:r>
              <a:rPr lang="it-IT" i="1" dirty="0" smtClean="0"/>
              <a:t>ex </a:t>
            </a:r>
            <a:r>
              <a:rPr lang="it-IT" dirty="0" smtClean="0"/>
              <a:t>art 2424 si conforma all’uno o all’altro dei due modelli, creando un mix tra la classificazione dei valori </a:t>
            </a:r>
            <a:r>
              <a:rPr lang="it-IT" dirty="0" smtClean="0"/>
              <a:t>di bilancio in </a:t>
            </a:r>
            <a:r>
              <a:rPr lang="it-IT" dirty="0" smtClean="0"/>
              <a:t>base alla </a:t>
            </a:r>
            <a:r>
              <a:rPr lang="it-IT" dirty="0" smtClean="0"/>
              <a:t>loro:</a:t>
            </a:r>
            <a:endParaRPr lang="it-IT" dirty="0" smtClean="0"/>
          </a:p>
          <a:p>
            <a:pPr marL="514350" lvl="0" indent="-514350" algn="just">
              <a:buFont typeface="+mj-lt"/>
              <a:buAutoNum type="arabicPeriod"/>
            </a:pPr>
            <a:r>
              <a:rPr lang="it-IT" b="1" dirty="0" smtClean="0"/>
              <a:t>pertinenza gestionale</a:t>
            </a:r>
            <a:r>
              <a:rPr lang="it-IT" dirty="0" smtClean="0"/>
              <a:t> (secondo la loro natura), ovvero</a:t>
            </a:r>
          </a:p>
          <a:p>
            <a:pPr marL="514350" lvl="0" indent="-514350" algn="just">
              <a:buFont typeface="+mj-lt"/>
              <a:buAutoNum type="arabicPeriod"/>
            </a:pPr>
            <a:r>
              <a:rPr lang="it-IT" b="1" dirty="0" smtClean="0"/>
              <a:t>grado di liquidità/esigibilità </a:t>
            </a:r>
            <a:r>
              <a:rPr lang="it-IT" dirty="0" smtClean="0"/>
              <a:t>(secondo l’attitudine </a:t>
            </a:r>
            <a:r>
              <a:rPr lang="it-IT" dirty="0" smtClean="0"/>
              <a:t>delle voci contabili a </a:t>
            </a:r>
            <a:r>
              <a:rPr lang="it-IT" dirty="0" smtClean="0"/>
              <a:t>diventare liquide ed esigibili entro un certo lasso di </a:t>
            </a:r>
            <a:r>
              <a:rPr lang="it-IT" dirty="0" smtClean="0"/>
              <a:t>tempo, </a:t>
            </a:r>
            <a:r>
              <a:rPr lang="it-IT" dirty="0" smtClean="0"/>
              <a:t>che può essere a </a:t>
            </a:r>
            <a:r>
              <a:rPr lang="it-IT" dirty="0" smtClean="0"/>
              <a:t>breve</a:t>
            </a:r>
            <a:r>
              <a:rPr lang="it-IT" dirty="0"/>
              <a:t>/</a:t>
            </a:r>
            <a:r>
              <a:rPr lang="it-IT" dirty="0" smtClean="0"/>
              <a:t>medio/lungo </a:t>
            </a:r>
            <a:r>
              <a:rPr lang="it-IT" dirty="0" smtClean="0"/>
              <a:t>termine)</a:t>
            </a:r>
            <a:endParaRPr lang="it-IT" b="1" dirty="0" smtClean="0"/>
          </a:p>
        </p:txBody>
      </p:sp>
    </p:spTree>
    <p:extLst>
      <p:ext uri="{BB962C8B-B14F-4D97-AF65-F5344CB8AC3E}">
        <p14:creationId xmlns:p14="http://schemas.microsoft.com/office/powerpoint/2010/main" val="267972815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1423</Words>
  <Application>Microsoft Macintosh PowerPoint</Application>
  <PresentationFormat>Presentazione su schermo (4:3)</PresentationFormat>
  <Paragraphs>135</Paragraphs>
  <Slides>29</Slides>
  <Notes>1</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Tema di Office</vt:lpstr>
      <vt:lpstr>  i prospetti del bilancio civilistico redatto in “forma ordinaria”  ex artt. 2424 e 2425 c.c.  - lo stato patrimoniale -</vt:lpstr>
      <vt:lpstr>D. Lgs. n. 139/2015</vt:lpstr>
      <vt:lpstr>schema legale dello Stato Patrimoniale </vt:lpstr>
      <vt:lpstr>riclassificazione</vt:lpstr>
      <vt:lpstr>struttura base del modello legale</vt:lpstr>
      <vt:lpstr>Presentazione di PowerPoint</vt:lpstr>
      <vt:lpstr>Presentazione di PowerPoint</vt:lpstr>
      <vt:lpstr>Presentazione di PowerPoint</vt:lpstr>
      <vt:lpstr>Criteri di riclassificazione dello SP</vt:lpstr>
      <vt:lpstr>Criteri di riclassificazione dello SP</vt:lpstr>
      <vt:lpstr>Criteri di riclassificazione dello SP</vt:lpstr>
      <vt:lpstr>Criteri di riclassificazione dello SP</vt:lpstr>
      <vt:lpstr>Pertinenza gestionale</vt:lpstr>
      <vt:lpstr>Pertinenza gestionale</vt:lpstr>
      <vt:lpstr>Schema di riclassificazione secondo il  criterio della pertinenza gestionale</vt:lpstr>
      <vt:lpstr>Schema di riclassificazione secondo il  criterio della pertinenza gestionale</vt:lpstr>
      <vt:lpstr>Presentazione di PowerPoint</vt:lpstr>
      <vt:lpstr>Criterio della pertinenza della gestione e classificazione delle attività </vt:lpstr>
      <vt:lpstr>gestione caratteristica: “corrente” e “non corrente” </vt:lpstr>
      <vt:lpstr>Ulteriore suddivisione delle ATTIVITÀ</vt:lpstr>
      <vt:lpstr>attività operative della gestione caratteristica corrente</vt:lpstr>
      <vt:lpstr>attività operative della gestione caratteristica non corrente </vt:lpstr>
      <vt:lpstr>ATTIVITÀ della gestione extra-caratteristica </vt:lpstr>
      <vt:lpstr>Classificazione delle PASSIVITÀ  in base alla gestione</vt:lpstr>
      <vt:lpstr>Passività legate alla gestione corrente o circolanti</vt:lpstr>
      <vt:lpstr>Passività estranee alla gestione corrente</vt:lpstr>
      <vt:lpstr>La gestione CORRENTE</vt:lpstr>
      <vt:lpstr>La gestione CORRENTE</vt:lpstr>
      <vt:lpstr>Equilibrio finanziario nella gestione d'impresa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 prospetti del bilancio civilistico redatto in “forma ordinaria”  ex artt. 2424 e 2425 c.c.  - lo stato patrimoniale -</dc:title>
  <dc:creator>giorgio pani</dc:creator>
  <cp:lastModifiedBy>giorgio pani</cp:lastModifiedBy>
  <cp:revision>1</cp:revision>
  <dcterms:created xsi:type="dcterms:W3CDTF">2017-10-14T10:02:56Z</dcterms:created>
  <dcterms:modified xsi:type="dcterms:W3CDTF">2017-10-14T10:04:55Z</dcterms:modified>
</cp:coreProperties>
</file>