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0" r:id="rId3"/>
    <p:sldId id="259" r:id="rId4"/>
    <p:sldId id="262" r:id="rId5"/>
    <p:sldId id="263" r:id="rId6"/>
    <p:sldId id="264" r:id="rId7"/>
    <p:sldId id="265" r:id="rId8"/>
    <p:sldId id="266" r:id="rId9"/>
    <p:sldId id="268" r:id="rId10"/>
    <p:sldId id="269" r:id="rId11"/>
    <p:sldId id="270" r:id="rId12"/>
    <p:sldId id="271" r:id="rId13"/>
    <p:sldId id="272" r:id="rId14"/>
    <p:sldId id="273" r:id="rId15"/>
    <p:sldId id="274" r:id="rId16"/>
    <p:sldId id="261" r:id="rId17"/>
    <p:sldId id="275" r:id="rId18"/>
    <p:sldId id="276" r:id="rId19"/>
    <p:sldId id="277" r:id="rId20"/>
    <p:sldId id="279" r:id="rId21"/>
    <p:sldId id="280" r:id="rId22"/>
    <p:sldId id="278" r:id="rId23"/>
    <p:sldId id="281"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AC6"/>
    <a:srgbClr val="0000FF"/>
    <a:srgbClr val="993300"/>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01" autoAdjust="0"/>
    <p:restoredTop sz="94438" autoAdjust="0"/>
  </p:normalViewPr>
  <p:slideViewPr>
    <p:cSldViewPr>
      <p:cViewPr>
        <p:scale>
          <a:sx n="70" d="100"/>
          <a:sy n="70" d="100"/>
        </p:scale>
        <p:origin x="-499"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3.wmf"/><Relationship Id="rId7" Type="http://schemas.openxmlformats.org/officeDocument/2006/relationships/image" Target="../media/image47.wmf"/><Relationship Id="rId2" Type="http://schemas.openxmlformats.org/officeDocument/2006/relationships/image" Target="../media/image42.wmf"/><Relationship Id="rId1" Type="http://schemas.openxmlformats.org/officeDocument/2006/relationships/image" Target="../media/image41.wmf"/><Relationship Id="rId6" Type="http://schemas.openxmlformats.org/officeDocument/2006/relationships/image" Target="../media/image46.wmf"/><Relationship Id="rId5" Type="http://schemas.openxmlformats.org/officeDocument/2006/relationships/image" Target="../media/image45.wmf"/><Relationship Id="rId4"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5" Type="http://schemas.openxmlformats.org/officeDocument/2006/relationships/image" Target="../media/image31.wmf"/><Relationship Id="rId4" Type="http://schemas.openxmlformats.org/officeDocument/2006/relationships/image" Target="../media/image30.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10" Type="http://schemas.openxmlformats.org/officeDocument/2006/relationships/image" Target="../media/image40.wmf"/><Relationship Id="rId4" Type="http://schemas.openxmlformats.org/officeDocument/2006/relationships/image" Target="../media/image35.wmf"/><Relationship Id="rId9" Type="http://schemas.openxmlformats.org/officeDocument/2006/relationships/image" Target="../media/image3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CC94C3-D060-46DF-AAB1-1FBFEEDF43A7}" type="datetimeFigureOut">
              <a:rPr lang="it-IT" smtClean="0"/>
              <a:pPr/>
              <a:t>13/10/2016</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01F4D-C73E-4D7F-A7DC-E73F4FE757D2}" type="slidenum">
              <a:rPr lang="it-IT" smtClean="0"/>
              <a:pPr/>
              <a:t>‹N›</a:t>
            </a:fld>
            <a:endParaRPr lang="it-IT" dirty="0"/>
          </a:p>
        </p:txBody>
      </p:sp>
    </p:spTree>
    <p:extLst>
      <p:ext uri="{BB962C8B-B14F-4D97-AF65-F5344CB8AC3E}">
        <p14:creationId xmlns:p14="http://schemas.microsoft.com/office/powerpoint/2010/main" val="4187461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5" name="Segnaposto piè di pagina 4"/>
          <p:cNvSpPr>
            <a:spLocks noGrp="1"/>
          </p:cNvSpPr>
          <p:nvPr>
            <p:ph type="ftr" sz="quarter" idx="11"/>
          </p:nvPr>
        </p:nvSpPr>
        <p:spPr/>
        <p:txBody>
          <a:bodyPr/>
          <a:lstStyle/>
          <a:p>
            <a:endParaRPr lang="it-IT" dirty="0"/>
          </a:p>
        </p:txBody>
      </p:sp>
      <p:sp>
        <p:nvSpPr>
          <p:cNvPr id="6" name="Segnaposto numero diapositiva 5"/>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8" name="Segnaposto piè di pagina 7"/>
          <p:cNvSpPr>
            <a:spLocks noGrp="1"/>
          </p:cNvSpPr>
          <p:nvPr>
            <p:ph type="ftr" sz="quarter" idx="11"/>
          </p:nvPr>
        </p:nvSpPr>
        <p:spPr/>
        <p:txBody>
          <a:bodyPr/>
          <a:lstStyle/>
          <a:p>
            <a:endParaRPr lang="it-IT" dirty="0"/>
          </a:p>
        </p:txBody>
      </p:sp>
      <p:sp>
        <p:nvSpPr>
          <p:cNvPr id="9" name="Segnaposto numero diapositiva 8"/>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4" name="Segnaposto piè di pagina 3"/>
          <p:cNvSpPr>
            <a:spLocks noGrp="1"/>
          </p:cNvSpPr>
          <p:nvPr>
            <p:ph type="ftr" sz="quarter" idx="11"/>
          </p:nvPr>
        </p:nvSpPr>
        <p:spPr/>
        <p:txBody>
          <a:bodyPr/>
          <a:lstStyle/>
          <a:p>
            <a:endParaRPr lang="it-IT" dirty="0"/>
          </a:p>
        </p:txBody>
      </p:sp>
      <p:sp>
        <p:nvSpPr>
          <p:cNvPr id="5" name="Segnaposto numero diapositiva 4"/>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3" name="Segnaposto piè di pagina 2"/>
          <p:cNvSpPr>
            <a:spLocks noGrp="1"/>
          </p:cNvSpPr>
          <p:nvPr>
            <p:ph type="ftr" sz="quarter" idx="11"/>
          </p:nvPr>
        </p:nvSpPr>
        <p:spPr/>
        <p:txBody>
          <a:bodyPr/>
          <a:lstStyle/>
          <a:p>
            <a:endParaRPr lang="it-IT" dirty="0"/>
          </a:p>
        </p:txBody>
      </p:sp>
      <p:sp>
        <p:nvSpPr>
          <p:cNvPr id="4" name="Segnaposto numero diapositiva 3"/>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F87B591-3D5F-4E4D-833E-FE020D8C45E8}" type="datetimeFigureOut">
              <a:rPr lang="it-IT" smtClean="0"/>
              <a:pPr/>
              <a:t>13/10/2016</a:t>
            </a:fld>
            <a:endParaRPr lang="it-IT" dirty="0"/>
          </a:p>
        </p:txBody>
      </p:sp>
      <p:sp>
        <p:nvSpPr>
          <p:cNvPr id="6" name="Segnaposto piè di pagina 5"/>
          <p:cNvSpPr>
            <a:spLocks noGrp="1"/>
          </p:cNvSpPr>
          <p:nvPr>
            <p:ph type="ftr" sz="quarter" idx="11"/>
          </p:nvPr>
        </p:nvSpPr>
        <p:spPr/>
        <p:txBody>
          <a:bodyPr/>
          <a:lstStyle/>
          <a:p>
            <a:endParaRPr lang="it-IT" dirty="0"/>
          </a:p>
        </p:txBody>
      </p:sp>
      <p:sp>
        <p:nvSpPr>
          <p:cNvPr id="7" name="Segnaposto numero diapositiva 6"/>
          <p:cNvSpPr>
            <a:spLocks noGrp="1"/>
          </p:cNvSpPr>
          <p:nvPr>
            <p:ph type="sldNum" sz="quarter" idx="12"/>
          </p:nvPr>
        </p:nvSpPr>
        <p:spPr/>
        <p:txBody>
          <a:bodyPr/>
          <a:lstStyle/>
          <a:p>
            <a:fld id="{2DCF0A4F-5E8A-4B85-B16C-3D99A9F181EF}" type="slidenum">
              <a:rPr lang="it-IT" smtClean="0"/>
              <a:pPr/>
              <a:t>‹N›</a:t>
            </a:fld>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alpha val="76000"/>
          </a:schemeClr>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87B591-3D5F-4E4D-833E-FE020D8C45E8}" type="datetimeFigureOut">
              <a:rPr lang="it-IT" smtClean="0"/>
              <a:pPr/>
              <a:t>13/10/2016</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CF0A4F-5E8A-4B85-B16C-3D99A9F181EF}" type="slidenum">
              <a:rPr lang="it-IT" smtClean="0"/>
              <a:pPr/>
              <a:t>‹N›</a:t>
            </a:fld>
            <a:endParaRPr lang="it-I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3.bin"/><Relationship Id="rId7" Type="http://schemas.openxmlformats.org/officeDocument/2006/relationships/oleObject" Target="../embeddings/oleObject25.bin"/><Relationship Id="rId12"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28.wmf"/><Relationship Id="rId11" Type="http://schemas.openxmlformats.org/officeDocument/2006/relationships/oleObject" Target="../embeddings/oleObject27.bin"/><Relationship Id="rId5" Type="http://schemas.openxmlformats.org/officeDocument/2006/relationships/oleObject" Target="../embeddings/oleObject24.bin"/><Relationship Id="rId10" Type="http://schemas.openxmlformats.org/officeDocument/2006/relationships/image" Target="../media/image30.wmf"/><Relationship Id="rId4" Type="http://schemas.openxmlformats.org/officeDocument/2006/relationships/image" Target="../media/image27.wmf"/><Relationship Id="rId9" Type="http://schemas.openxmlformats.org/officeDocument/2006/relationships/oleObject" Target="../embeddings/oleObject26.bin"/></Relationships>
</file>

<file path=ppt/slides/_rels/slide11.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oleObject" Target="../embeddings/oleObject33.bin"/><Relationship Id="rId18" Type="http://schemas.openxmlformats.org/officeDocument/2006/relationships/image" Target="../media/image39.wmf"/><Relationship Id="rId3" Type="http://schemas.openxmlformats.org/officeDocument/2006/relationships/oleObject" Target="../embeddings/oleObject28.bin"/><Relationship Id="rId21" Type="http://schemas.openxmlformats.org/officeDocument/2006/relationships/oleObject" Target="../embeddings/oleObject37.bin"/><Relationship Id="rId7" Type="http://schemas.openxmlformats.org/officeDocument/2006/relationships/oleObject" Target="../embeddings/oleObject30.bin"/><Relationship Id="rId12" Type="http://schemas.openxmlformats.org/officeDocument/2006/relationships/image" Target="../media/image36.wmf"/><Relationship Id="rId17" Type="http://schemas.openxmlformats.org/officeDocument/2006/relationships/oleObject" Target="../embeddings/oleObject35.bin"/><Relationship Id="rId2" Type="http://schemas.openxmlformats.org/officeDocument/2006/relationships/slideLayout" Target="../slideLayouts/slideLayout7.xml"/><Relationship Id="rId16" Type="http://schemas.openxmlformats.org/officeDocument/2006/relationships/image" Target="../media/image38.wmf"/><Relationship Id="rId20" Type="http://schemas.openxmlformats.org/officeDocument/2006/relationships/image" Target="../media/image31.wmf"/><Relationship Id="rId1" Type="http://schemas.openxmlformats.org/officeDocument/2006/relationships/vmlDrawing" Target="../drawings/vmlDrawing9.vml"/><Relationship Id="rId6" Type="http://schemas.openxmlformats.org/officeDocument/2006/relationships/image" Target="../media/image33.wmf"/><Relationship Id="rId11" Type="http://schemas.openxmlformats.org/officeDocument/2006/relationships/oleObject" Target="../embeddings/oleObject32.bin"/><Relationship Id="rId5" Type="http://schemas.openxmlformats.org/officeDocument/2006/relationships/oleObject" Target="../embeddings/oleObject29.bin"/><Relationship Id="rId15" Type="http://schemas.openxmlformats.org/officeDocument/2006/relationships/oleObject" Target="../embeddings/oleObject34.bin"/><Relationship Id="rId10" Type="http://schemas.openxmlformats.org/officeDocument/2006/relationships/image" Target="../media/image35.wmf"/><Relationship Id="rId19" Type="http://schemas.openxmlformats.org/officeDocument/2006/relationships/oleObject" Target="../embeddings/oleObject36.bin"/><Relationship Id="rId4" Type="http://schemas.openxmlformats.org/officeDocument/2006/relationships/image" Target="../media/image32.wmf"/><Relationship Id="rId9" Type="http://schemas.openxmlformats.org/officeDocument/2006/relationships/oleObject" Target="../embeddings/oleObject31.bin"/><Relationship Id="rId14" Type="http://schemas.openxmlformats.org/officeDocument/2006/relationships/image" Target="../media/image37.wmf"/><Relationship Id="rId22" Type="http://schemas.openxmlformats.org/officeDocument/2006/relationships/image" Target="../media/image40.wmf"/></Relationships>
</file>

<file path=ppt/slides/_rels/slide12.xml.rels><?xml version="1.0" encoding="UTF-8" standalone="yes"?>
<Relationships xmlns="http://schemas.openxmlformats.org/package/2006/relationships"><Relationship Id="rId8" Type="http://schemas.openxmlformats.org/officeDocument/2006/relationships/image" Target="../media/image43.wmf"/><Relationship Id="rId13" Type="http://schemas.openxmlformats.org/officeDocument/2006/relationships/oleObject" Target="../embeddings/oleObject43.bin"/><Relationship Id="rId3" Type="http://schemas.openxmlformats.org/officeDocument/2006/relationships/oleObject" Target="../embeddings/oleObject38.bin"/><Relationship Id="rId7" Type="http://schemas.openxmlformats.org/officeDocument/2006/relationships/oleObject" Target="../embeddings/oleObject40.bin"/><Relationship Id="rId12" Type="http://schemas.openxmlformats.org/officeDocument/2006/relationships/image" Target="../media/image45.wmf"/><Relationship Id="rId2" Type="http://schemas.openxmlformats.org/officeDocument/2006/relationships/slideLayout" Target="../slideLayouts/slideLayout7.xml"/><Relationship Id="rId16" Type="http://schemas.openxmlformats.org/officeDocument/2006/relationships/image" Target="../media/image47.wmf"/><Relationship Id="rId1" Type="http://schemas.openxmlformats.org/officeDocument/2006/relationships/vmlDrawing" Target="../drawings/vmlDrawing10.vml"/><Relationship Id="rId6" Type="http://schemas.openxmlformats.org/officeDocument/2006/relationships/image" Target="../media/image42.wmf"/><Relationship Id="rId11" Type="http://schemas.openxmlformats.org/officeDocument/2006/relationships/oleObject" Target="../embeddings/oleObject42.bin"/><Relationship Id="rId5" Type="http://schemas.openxmlformats.org/officeDocument/2006/relationships/oleObject" Target="../embeddings/oleObject39.bin"/><Relationship Id="rId15" Type="http://schemas.openxmlformats.org/officeDocument/2006/relationships/oleObject" Target="../embeddings/oleObject44.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41.bin"/><Relationship Id="rId14" Type="http://schemas.openxmlformats.org/officeDocument/2006/relationships/image" Target="../media/image46.wmf"/></Relationships>
</file>

<file path=ppt/slides/_rels/slide13.x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oleObject" Target="../embeddings/oleObject45.bin"/><Relationship Id="rId7" Type="http://schemas.openxmlformats.org/officeDocument/2006/relationships/oleObject" Target="../embeddings/oleObject47.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49.wmf"/><Relationship Id="rId5" Type="http://schemas.openxmlformats.org/officeDocument/2006/relationships/oleObject" Target="../embeddings/oleObject46.bin"/><Relationship Id="rId4" Type="http://schemas.openxmlformats.org/officeDocument/2006/relationships/image" Target="../media/image4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48.bin"/><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52.png"/><Relationship Id="rId4" Type="http://schemas.openxmlformats.org/officeDocument/2006/relationships/image" Target="../media/image51.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image" Target="../media/image53.wmf"/></Relationships>
</file>

<file path=ppt/slides/_rels/slide16.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55.wmf"/><Relationship Id="rId4" Type="http://schemas.openxmlformats.org/officeDocument/2006/relationships/oleObject" Target="../embeddings/oleObject50.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hyperlink" Target="//upload.wikimedia.org/wikipedia/commons/b/bf/Random_coil_-_theta_condition.svg"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3" Type="http://schemas.openxmlformats.org/officeDocument/2006/relationships/image" Target="../media/image7.png"/><Relationship Id="rId7" Type="http://schemas.openxmlformats.org/officeDocument/2006/relationships/image" Target="../media/image3.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4.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10.bin"/><Relationship Id="rId4" Type="http://schemas.openxmlformats.org/officeDocument/2006/relationships/image" Target="../media/image10.wmf"/></Relationships>
</file>

<file path=ppt/slides/_rels/slide6.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oleObject" Target="../embeddings/oleObject12.bin"/><Relationship Id="rId7" Type="http://schemas.openxmlformats.org/officeDocument/2006/relationships/image" Target="../media/image14.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13.bin"/><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6.wmf"/><Relationship Id="rId5" Type="http://schemas.openxmlformats.org/officeDocument/2006/relationships/oleObject" Target="../embeddings/oleObject15.bin"/><Relationship Id="rId4" Type="http://schemas.openxmlformats.org/officeDocument/2006/relationships/image" Target="../media/image15.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oleObject" Target="../embeddings/oleObject16.bin"/><Relationship Id="rId7" Type="http://schemas.openxmlformats.org/officeDocument/2006/relationships/image" Target="../media/image18.wmf"/><Relationship Id="rId12" Type="http://schemas.openxmlformats.org/officeDocument/2006/relationships/image" Target="../media/image22.png"/><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7.bin"/><Relationship Id="rId11" Type="http://schemas.openxmlformats.org/officeDocument/2006/relationships/image" Target="../media/image20.wmf"/><Relationship Id="rId5" Type="http://schemas.openxmlformats.org/officeDocument/2006/relationships/image" Target="../media/image21.png"/><Relationship Id="rId10" Type="http://schemas.openxmlformats.org/officeDocument/2006/relationships/oleObject" Target="../embeddings/oleObject19.bin"/><Relationship Id="rId4" Type="http://schemas.openxmlformats.org/officeDocument/2006/relationships/image" Target="../media/image17.wmf"/><Relationship Id="rId9" Type="http://schemas.openxmlformats.org/officeDocument/2006/relationships/image" Target="../media/image19.wmf"/></Relationships>
</file>

<file path=ppt/slides/_rels/slide9.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4.wmf"/><Relationship Id="rId5" Type="http://schemas.openxmlformats.org/officeDocument/2006/relationships/oleObject" Target="../embeddings/oleObject21.bin"/><Relationship Id="rId4" Type="http://schemas.openxmlformats.org/officeDocument/2006/relationships/image" Target="../media/image23.wmf"/><Relationship Id="rId9"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9552" y="476672"/>
            <a:ext cx="8132440" cy="1470025"/>
          </a:xfrm>
        </p:spPr>
        <p:txBody>
          <a:bodyPr>
            <a:normAutofit/>
          </a:bodyPr>
          <a:lstStyle/>
          <a:p>
            <a:r>
              <a:rPr lang="it-IT" b="1" dirty="0" smtClean="0">
                <a:solidFill>
                  <a:srgbClr val="170AC6"/>
                </a:solidFill>
                <a:latin typeface="Calibri" pitchFamily="34" charset="0"/>
              </a:rPr>
              <a:t>Proprietà macromolecolari</a:t>
            </a:r>
            <a:endParaRPr lang="it-IT" dirty="0">
              <a:solidFill>
                <a:srgbClr val="170AC6"/>
              </a:solidFill>
              <a:latin typeface="Calibri" pitchFamily="34" charset="0"/>
            </a:endParaRPr>
          </a:p>
        </p:txBody>
      </p:sp>
      <p:sp>
        <p:nvSpPr>
          <p:cNvPr id="6" name="Rettangolo 5"/>
          <p:cNvSpPr/>
          <p:nvPr/>
        </p:nvSpPr>
        <p:spPr>
          <a:xfrm>
            <a:off x="431032" y="2420888"/>
            <a:ext cx="8245424" cy="3416320"/>
          </a:xfrm>
          <a:prstGeom prst="rect">
            <a:avLst/>
          </a:prstGeom>
        </p:spPr>
        <p:txBody>
          <a:bodyPr wrap="square">
            <a:spAutoFit/>
          </a:bodyPr>
          <a:lstStyle/>
          <a:p>
            <a:pPr algn="just">
              <a:lnSpc>
                <a:spcPct val="150000"/>
              </a:lnSpc>
            </a:pPr>
            <a:r>
              <a:rPr lang="it-IT" sz="2400" dirty="0" smtClean="0">
                <a:solidFill>
                  <a:srgbClr val="170AC6"/>
                </a:solidFill>
              </a:rPr>
              <a:t>Il calcolo delle</a:t>
            </a:r>
            <a:r>
              <a:rPr lang="it-IT" sz="2400" dirty="0" smtClean="0">
                <a:solidFill>
                  <a:srgbClr val="0000FF"/>
                </a:solidFill>
              </a:rPr>
              <a:t> </a:t>
            </a:r>
            <a:r>
              <a:rPr lang="it-IT" sz="2400" b="1" i="1" dirty="0" smtClean="0">
                <a:solidFill>
                  <a:srgbClr val="C00000"/>
                </a:solidFill>
              </a:rPr>
              <a:t>proprietà macromolecolari</a:t>
            </a:r>
            <a:r>
              <a:rPr lang="it-IT" sz="2400" dirty="0" smtClean="0">
                <a:solidFill>
                  <a:srgbClr val="0000FF"/>
                </a:solidFill>
              </a:rPr>
              <a:t> </a:t>
            </a:r>
            <a:r>
              <a:rPr lang="it-IT" sz="2400" dirty="0" smtClean="0">
                <a:solidFill>
                  <a:srgbClr val="170AC6"/>
                </a:solidFill>
              </a:rPr>
              <a:t>implica l’utilizzo della statistica della catena polimerica in termini di distanze medie tra segmenti di catena.</a:t>
            </a:r>
          </a:p>
          <a:p>
            <a:pPr algn="just">
              <a:lnSpc>
                <a:spcPct val="150000"/>
              </a:lnSpc>
            </a:pPr>
            <a:endParaRPr lang="it-IT" sz="2400" dirty="0">
              <a:solidFill>
                <a:srgbClr val="0000FF"/>
              </a:solidFill>
            </a:endParaRPr>
          </a:p>
          <a:p>
            <a:pPr algn="just">
              <a:lnSpc>
                <a:spcPct val="150000"/>
              </a:lnSpc>
            </a:pPr>
            <a:r>
              <a:rPr lang="it-IT" sz="2400" dirty="0" smtClean="0">
                <a:solidFill>
                  <a:srgbClr val="170AC6"/>
                </a:solidFill>
              </a:rPr>
              <a:t>Due proprietà importanti sono la </a:t>
            </a:r>
            <a:r>
              <a:rPr lang="it-IT" sz="2400" b="1" i="1" dirty="0" smtClean="0">
                <a:solidFill>
                  <a:srgbClr val="C00000"/>
                </a:solidFill>
              </a:rPr>
              <a:t>distanza testa-coda</a:t>
            </a:r>
            <a:r>
              <a:rPr lang="it-IT" sz="2400" dirty="0" smtClean="0">
                <a:solidFill>
                  <a:srgbClr val="C00000"/>
                </a:solidFill>
              </a:rPr>
              <a:t> </a:t>
            </a:r>
            <a:r>
              <a:rPr lang="it-IT" sz="2400" dirty="0" smtClean="0">
                <a:solidFill>
                  <a:srgbClr val="170AC6"/>
                </a:solidFill>
              </a:rPr>
              <a:t>ed il </a:t>
            </a:r>
            <a:r>
              <a:rPr lang="it-IT" sz="2400" b="1" i="1" dirty="0" smtClean="0">
                <a:solidFill>
                  <a:srgbClr val="C00000"/>
                </a:solidFill>
              </a:rPr>
              <a:t>raggio di girazione</a:t>
            </a:r>
            <a:r>
              <a:rPr lang="it-IT" sz="2400" dirty="0" smtClean="0">
                <a:solidFill>
                  <a:srgbClr val="C00000"/>
                </a:solidFill>
              </a:rPr>
              <a:t> </a:t>
            </a:r>
            <a:r>
              <a:rPr lang="it-IT" sz="2400" dirty="0" smtClean="0">
                <a:solidFill>
                  <a:srgbClr val="170AC6"/>
                </a:solidFill>
              </a:rPr>
              <a:t>che possono essere misurate sperimentalmente</a:t>
            </a:r>
            <a:r>
              <a:rPr lang="it-IT" sz="2400" dirty="0" smtClean="0">
                <a:solidFill>
                  <a:srgbClr val="0000FF"/>
                </a:solidFill>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1561" y="513546"/>
            <a:ext cx="7920880" cy="2554545"/>
          </a:xfrm>
          <a:prstGeom prst="rect">
            <a:avLst/>
          </a:prstGeom>
          <a:noFill/>
        </p:spPr>
        <p:txBody>
          <a:bodyPr wrap="square" rtlCol="0">
            <a:spAutoFit/>
          </a:bodyPr>
          <a:lstStyle/>
          <a:p>
            <a:r>
              <a:rPr lang="it-IT" sz="2000" dirty="0" smtClean="0">
                <a:solidFill>
                  <a:srgbClr val="170AC6"/>
                </a:solidFill>
              </a:rPr>
              <a:t>Nell’equazione precedente ci sono </a:t>
            </a:r>
            <a:r>
              <a:rPr lang="it-IT" sz="2000" b="1" i="1" dirty="0" smtClean="0">
                <a:solidFill>
                  <a:srgbClr val="C00000"/>
                </a:solidFill>
              </a:rPr>
              <a:t>n-k</a:t>
            </a:r>
            <a:r>
              <a:rPr lang="it-IT" sz="2000" dirty="0" smtClean="0">
                <a:solidFill>
                  <a:srgbClr val="170AC6"/>
                </a:solidFill>
              </a:rPr>
              <a:t> combinazioni di vettori separate da </a:t>
            </a:r>
            <a:r>
              <a:rPr lang="it-IT" sz="2000" b="1" i="1" dirty="0" smtClean="0">
                <a:solidFill>
                  <a:srgbClr val="C00000"/>
                </a:solidFill>
              </a:rPr>
              <a:t>k</a:t>
            </a:r>
            <a:r>
              <a:rPr lang="it-IT" sz="2000" dirty="0" smtClean="0">
                <a:solidFill>
                  <a:srgbClr val="170AC6"/>
                </a:solidFill>
              </a:rPr>
              <a:t> legami.         Queste combinazioni danno tutte lo stesso valore di </a:t>
            </a:r>
            <a:r>
              <a:rPr lang="it-IT" sz="2000" b="1" i="1" dirty="0" smtClean="0">
                <a:solidFill>
                  <a:srgbClr val="C00000"/>
                </a:solidFill>
                <a:sym typeface="Symbol"/>
              </a:rPr>
              <a:t> </a:t>
            </a:r>
            <a:r>
              <a:rPr lang="it-IT" sz="2000" b="1" i="1" baseline="30000" dirty="0" smtClean="0">
                <a:solidFill>
                  <a:srgbClr val="C00000"/>
                </a:solidFill>
                <a:sym typeface="Symbol"/>
              </a:rPr>
              <a:t>k</a:t>
            </a:r>
            <a:r>
              <a:rPr lang="it-IT" sz="2000" dirty="0" smtClean="0">
                <a:solidFill>
                  <a:srgbClr val="170AC6"/>
                </a:solidFill>
                <a:sym typeface="Symbol"/>
              </a:rPr>
              <a:t>.</a:t>
            </a:r>
          </a:p>
          <a:p>
            <a:endParaRPr lang="it-IT" sz="2000" dirty="0">
              <a:solidFill>
                <a:srgbClr val="170AC6"/>
              </a:solidFill>
              <a:sym typeface="Symbol"/>
            </a:endParaRPr>
          </a:p>
          <a:p>
            <a:endParaRPr lang="it-IT" sz="2000" dirty="0" smtClean="0">
              <a:solidFill>
                <a:srgbClr val="170AC6"/>
              </a:solidFill>
              <a:sym typeface="Symbol"/>
            </a:endParaRPr>
          </a:p>
          <a:p>
            <a:endParaRPr lang="it-IT" sz="2000" dirty="0">
              <a:solidFill>
                <a:srgbClr val="170AC6"/>
              </a:solidFill>
              <a:sym typeface="Symbol"/>
            </a:endParaRPr>
          </a:p>
          <a:p>
            <a:endParaRPr lang="it-IT" sz="2000" dirty="0" smtClean="0">
              <a:solidFill>
                <a:srgbClr val="170AC6"/>
              </a:solidFill>
              <a:sym typeface="Symbol"/>
            </a:endParaRPr>
          </a:p>
          <a:p>
            <a:endParaRPr lang="it-IT" sz="2000" dirty="0">
              <a:solidFill>
                <a:srgbClr val="170AC6"/>
              </a:solidFill>
              <a:sym typeface="Symbol"/>
            </a:endParaRPr>
          </a:p>
          <a:p>
            <a:r>
              <a:rPr lang="it-IT" sz="2000" dirty="0" smtClean="0">
                <a:solidFill>
                  <a:srgbClr val="170AC6"/>
                </a:solidFill>
                <a:sym typeface="Symbol"/>
              </a:rPr>
              <a:t>Si ricordi che il valore più alto di</a:t>
            </a:r>
            <a:r>
              <a:rPr lang="it-IT" sz="2000" i="1" dirty="0" smtClean="0">
                <a:solidFill>
                  <a:srgbClr val="170AC6"/>
                </a:solidFill>
                <a:sym typeface="Symbol"/>
              </a:rPr>
              <a:t> </a:t>
            </a:r>
            <a:r>
              <a:rPr lang="it-IT" sz="2000" b="1" i="1" dirty="0" smtClean="0">
                <a:solidFill>
                  <a:srgbClr val="C00000"/>
                </a:solidFill>
                <a:sym typeface="Symbol"/>
              </a:rPr>
              <a:t>k</a:t>
            </a:r>
            <a:r>
              <a:rPr lang="it-IT" sz="2000" i="1" dirty="0" smtClean="0">
                <a:solidFill>
                  <a:srgbClr val="170AC6"/>
                </a:solidFill>
                <a:sym typeface="Symbol"/>
              </a:rPr>
              <a:t> </a:t>
            </a:r>
            <a:r>
              <a:rPr lang="it-IT" sz="2000" dirty="0" smtClean="0">
                <a:solidFill>
                  <a:srgbClr val="170AC6"/>
                </a:solidFill>
                <a:sym typeface="Symbol"/>
              </a:rPr>
              <a:t>è </a:t>
            </a:r>
            <a:r>
              <a:rPr lang="it-IT" sz="2000" b="1" i="1" dirty="0" smtClean="0">
                <a:solidFill>
                  <a:srgbClr val="C00000"/>
                </a:solidFill>
                <a:sym typeface="Symbol"/>
              </a:rPr>
              <a:t>n-1</a:t>
            </a:r>
            <a:r>
              <a:rPr lang="it-IT" sz="2000" dirty="0" smtClean="0">
                <a:solidFill>
                  <a:srgbClr val="170AC6"/>
                </a:solidFill>
                <a:sym typeface="Symbol"/>
              </a:rPr>
              <a:t>.</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4131729258"/>
              </p:ext>
            </p:extLst>
          </p:nvPr>
        </p:nvGraphicFramePr>
        <p:xfrm>
          <a:off x="1720850" y="1412875"/>
          <a:ext cx="5703888" cy="908050"/>
        </p:xfrm>
        <a:graphic>
          <a:graphicData uri="http://schemas.openxmlformats.org/presentationml/2006/ole">
            <mc:AlternateContent xmlns:mc="http://schemas.openxmlformats.org/markup-compatibility/2006">
              <mc:Choice xmlns:v="urn:schemas-microsoft-com:vml" Requires="v">
                <p:oleObj spid="_x0000_s8461" name="Equazione" r:id="rId3" imgW="2705100" imgH="431800" progId="Equation.3">
                  <p:embed/>
                </p:oleObj>
              </mc:Choice>
              <mc:Fallback>
                <p:oleObj name="Equazione" r:id="rId3" imgW="2705100" imgH="431800" progId="Equation.3">
                  <p:embed/>
                  <p:pic>
                    <p:nvPicPr>
                      <p:cNvPr id="0" name="Picture 26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0850" y="1412875"/>
                        <a:ext cx="5703888" cy="908050"/>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sellaDiTesto 3"/>
          <p:cNvSpPr txBox="1"/>
          <p:nvPr/>
        </p:nvSpPr>
        <p:spPr>
          <a:xfrm>
            <a:off x="581437" y="3321879"/>
            <a:ext cx="6039795" cy="1015663"/>
          </a:xfrm>
          <a:prstGeom prst="rect">
            <a:avLst/>
          </a:prstGeom>
          <a:noFill/>
        </p:spPr>
        <p:txBody>
          <a:bodyPr wrap="none" rtlCol="0">
            <a:spAutoFit/>
          </a:bodyPr>
          <a:lstStyle/>
          <a:p>
            <a:r>
              <a:rPr lang="it-IT" sz="2000" dirty="0" smtClean="0">
                <a:solidFill>
                  <a:srgbClr val="170AC6"/>
                </a:solidFill>
              </a:rPr>
              <a:t>Per la soluzione sono necessari dei passaggi matematici:</a:t>
            </a:r>
          </a:p>
          <a:p>
            <a:endParaRPr lang="it-IT" sz="2000" dirty="0">
              <a:solidFill>
                <a:srgbClr val="170AC6"/>
              </a:solidFill>
            </a:endParaRPr>
          </a:p>
          <a:p>
            <a:r>
              <a:rPr lang="it-IT" sz="2000" dirty="0" smtClean="0">
                <a:solidFill>
                  <a:srgbClr val="170AC6"/>
                </a:solidFill>
              </a:rPr>
              <a:t>Poniamo:                               allora → </a:t>
            </a:r>
          </a:p>
        </p:txBody>
      </p:sp>
      <p:graphicFrame>
        <p:nvGraphicFramePr>
          <p:cNvPr id="5" name="Oggetto 4"/>
          <p:cNvGraphicFramePr>
            <a:graphicFrameLocks noChangeAspect="1"/>
          </p:cNvGraphicFramePr>
          <p:nvPr>
            <p:extLst>
              <p:ext uri="{D42A27DB-BD31-4B8C-83A1-F6EECF244321}">
                <p14:modId xmlns:p14="http://schemas.microsoft.com/office/powerpoint/2010/main" val="2196912630"/>
              </p:ext>
            </p:extLst>
          </p:nvPr>
        </p:nvGraphicFramePr>
        <p:xfrm>
          <a:off x="1835696" y="3760732"/>
          <a:ext cx="1375370" cy="820396"/>
        </p:xfrm>
        <a:graphic>
          <a:graphicData uri="http://schemas.openxmlformats.org/presentationml/2006/ole">
            <mc:AlternateContent xmlns:mc="http://schemas.openxmlformats.org/markup-compatibility/2006">
              <mc:Choice xmlns:v="urn:schemas-microsoft-com:vml" Requires="v">
                <p:oleObj spid="_x0000_s8462" name="Equazione" r:id="rId5" imgW="723586" imgH="431613" progId="Equation.3">
                  <p:embed/>
                </p:oleObj>
              </mc:Choice>
              <mc:Fallback>
                <p:oleObj name="Equazione" r:id="rId5" imgW="723586" imgH="431613" progId="Equation.3">
                  <p:embed/>
                  <p:pic>
                    <p:nvPicPr>
                      <p:cNvPr id="0" name="Picture 26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35696" y="3760732"/>
                        <a:ext cx="1375370" cy="8203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ggetto 5"/>
          <p:cNvGraphicFramePr>
            <a:graphicFrameLocks noChangeAspect="1"/>
          </p:cNvGraphicFramePr>
          <p:nvPr>
            <p:extLst>
              <p:ext uri="{D42A27DB-BD31-4B8C-83A1-F6EECF244321}">
                <p14:modId xmlns:p14="http://schemas.microsoft.com/office/powerpoint/2010/main" val="4136840260"/>
              </p:ext>
            </p:extLst>
          </p:nvPr>
        </p:nvGraphicFramePr>
        <p:xfrm>
          <a:off x="4427984" y="3904748"/>
          <a:ext cx="3528392" cy="465552"/>
        </p:xfrm>
        <a:graphic>
          <a:graphicData uri="http://schemas.openxmlformats.org/presentationml/2006/ole">
            <mc:AlternateContent xmlns:mc="http://schemas.openxmlformats.org/markup-compatibility/2006">
              <mc:Choice xmlns:v="urn:schemas-microsoft-com:vml" Requires="v">
                <p:oleObj spid="_x0000_s8463" name="Equazione" r:id="rId7" imgW="1828800" imgH="241300" progId="Equation.3">
                  <p:embed/>
                </p:oleObj>
              </mc:Choice>
              <mc:Fallback>
                <p:oleObj name="Equazione" r:id="rId7" imgW="1828800" imgH="241300" progId="Equation.3">
                  <p:embed/>
                  <p:pic>
                    <p:nvPicPr>
                      <p:cNvPr id="0" name="Picture 26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27984" y="3904748"/>
                        <a:ext cx="3528392" cy="46555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ggetto 6"/>
          <p:cNvGraphicFramePr>
            <a:graphicFrameLocks noChangeAspect="1"/>
          </p:cNvGraphicFramePr>
          <p:nvPr>
            <p:extLst>
              <p:ext uri="{D42A27DB-BD31-4B8C-83A1-F6EECF244321}">
                <p14:modId xmlns:p14="http://schemas.microsoft.com/office/powerpoint/2010/main" val="1947174449"/>
              </p:ext>
            </p:extLst>
          </p:nvPr>
        </p:nvGraphicFramePr>
        <p:xfrm>
          <a:off x="1691680" y="4725144"/>
          <a:ext cx="5887713" cy="720080"/>
        </p:xfrm>
        <a:graphic>
          <a:graphicData uri="http://schemas.openxmlformats.org/presentationml/2006/ole">
            <mc:AlternateContent xmlns:mc="http://schemas.openxmlformats.org/markup-compatibility/2006">
              <mc:Choice xmlns:v="urn:schemas-microsoft-com:vml" Requires="v">
                <p:oleObj spid="_x0000_s8464" name="Equazione" r:id="rId9" imgW="3530600" imgH="431800" progId="Equation.3">
                  <p:embed/>
                </p:oleObj>
              </mc:Choice>
              <mc:Fallback>
                <p:oleObj name="Equazione" r:id="rId9" imgW="3530600" imgH="431800" progId="Equation.3">
                  <p:embed/>
                  <p:pic>
                    <p:nvPicPr>
                      <p:cNvPr id="0" name="Picture 26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91680" y="4725144"/>
                        <a:ext cx="5887713" cy="7200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val="2510052500"/>
              </p:ext>
            </p:extLst>
          </p:nvPr>
        </p:nvGraphicFramePr>
        <p:xfrm>
          <a:off x="3601334" y="5733256"/>
          <a:ext cx="2190008" cy="576064"/>
        </p:xfrm>
        <a:graphic>
          <a:graphicData uri="http://schemas.openxmlformats.org/presentationml/2006/ole">
            <mc:AlternateContent xmlns:mc="http://schemas.openxmlformats.org/markup-compatibility/2006">
              <mc:Choice xmlns:v="urn:schemas-microsoft-com:vml" Requires="v">
                <p:oleObj spid="_x0000_s8465" name="Equazione" r:id="rId11" imgW="1002865" imgH="228501" progId="Equation.3">
                  <p:embed/>
                </p:oleObj>
              </mc:Choice>
              <mc:Fallback>
                <p:oleObj name="Equazione" r:id="rId11" imgW="1002865" imgH="228501" progId="Equation.3">
                  <p:embed/>
                  <p:pic>
                    <p:nvPicPr>
                      <p:cNvPr id="0" name="Picture 26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601334" y="5733256"/>
                        <a:ext cx="2190008" cy="576064"/>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876961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67544" y="476672"/>
            <a:ext cx="4514377" cy="707886"/>
          </a:xfrm>
          <a:prstGeom prst="rect">
            <a:avLst/>
          </a:prstGeom>
          <a:noFill/>
        </p:spPr>
        <p:txBody>
          <a:bodyPr wrap="none" rtlCol="0">
            <a:spAutoFit/>
          </a:bodyPr>
          <a:lstStyle/>
          <a:p>
            <a:r>
              <a:rPr lang="it-IT" sz="2000" dirty="0" smtClean="0">
                <a:solidFill>
                  <a:srgbClr val="170AC6"/>
                </a:solidFill>
              </a:rPr>
              <a:t>Inoltre:</a:t>
            </a:r>
            <a:endParaRPr lang="it-IT" sz="2000" dirty="0">
              <a:solidFill>
                <a:srgbClr val="170AC6"/>
              </a:solidFill>
            </a:endParaRPr>
          </a:p>
          <a:p>
            <a:r>
              <a:rPr lang="it-IT" sz="2000" dirty="0" smtClean="0">
                <a:solidFill>
                  <a:srgbClr val="170AC6"/>
                </a:solidFill>
              </a:rPr>
              <a:t>                                                                       →</a:t>
            </a:r>
            <a:endParaRPr lang="en-US" sz="2000"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689052988"/>
              </p:ext>
            </p:extLst>
          </p:nvPr>
        </p:nvGraphicFramePr>
        <p:xfrm>
          <a:off x="467544" y="548680"/>
          <a:ext cx="3887788" cy="863600"/>
        </p:xfrm>
        <a:graphic>
          <a:graphicData uri="http://schemas.openxmlformats.org/presentationml/2006/ole">
            <mc:AlternateContent xmlns:mc="http://schemas.openxmlformats.org/markup-compatibility/2006">
              <mc:Choice xmlns:v="urn:schemas-microsoft-com:vml" Requires="v">
                <p:oleObj spid="_x0000_s9613" name="Equazione" r:id="rId3" imgW="1943100" imgH="431800" progId="Equation.3">
                  <p:embed/>
                </p:oleObj>
              </mc:Choice>
              <mc:Fallback>
                <p:oleObj name="Equazione" r:id="rId3" imgW="1943100" imgH="431800" progId="Equation.3">
                  <p:embed/>
                  <p:pic>
                    <p:nvPicPr>
                      <p:cNvPr id="0" name="Picture 38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48680"/>
                        <a:ext cx="3887788"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val="3094735446"/>
              </p:ext>
            </p:extLst>
          </p:nvPr>
        </p:nvGraphicFramePr>
        <p:xfrm>
          <a:off x="4644008" y="2204864"/>
          <a:ext cx="3888432" cy="481489"/>
        </p:xfrm>
        <a:graphic>
          <a:graphicData uri="http://schemas.openxmlformats.org/presentationml/2006/ole">
            <mc:AlternateContent xmlns:mc="http://schemas.openxmlformats.org/markup-compatibility/2006">
              <mc:Choice xmlns:v="urn:schemas-microsoft-com:vml" Requires="v">
                <p:oleObj spid="_x0000_s9614" name="Equazione" r:id="rId5" imgW="1955800" imgH="241300" progId="Equation.3">
                  <p:embed/>
                </p:oleObj>
              </mc:Choice>
              <mc:Fallback>
                <p:oleObj name="Equazione" r:id="rId5" imgW="1955800" imgH="241300" progId="Equation.3">
                  <p:embed/>
                  <p:pic>
                    <p:nvPicPr>
                      <p:cNvPr id="0" name="Picture 38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4008" y="2204864"/>
                        <a:ext cx="3888432" cy="4814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3715709438"/>
              </p:ext>
            </p:extLst>
          </p:nvPr>
        </p:nvGraphicFramePr>
        <p:xfrm>
          <a:off x="1763688" y="1340768"/>
          <a:ext cx="2398713" cy="563563"/>
        </p:xfrm>
        <a:graphic>
          <a:graphicData uri="http://schemas.openxmlformats.org/presentationml/2006/ole">
            <mc:AlternateContent xmlns:mc="http://schemas.openxmlformats.org/markup-compatibility/2006">
              <mc:Choice xmlns:v="urn:schemas-microsoft-com:vml" Requires="v">
                <p:oleObj spid="_x0000_s9615" name="Equazione" r:id="rId7" imgW="1028254" imgH="241195" progId="Equation.3">
                  <p:embed/>
                </p:oleObj>
              </mc:Choice>
              <mc:Fallback>
                <p:oleObj name="Equazione" r:id="rId7" imgW="1028254" imgH="241195" progId="Equation.3">
                  <p:embed/>
                  <p:pic>
                    <p:nvPicPr>
                      <p:cNvPr id="0" name="Picture 38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3688" y="1340768"/>
                        <a:ext cx="2398713" cy="563563"/>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467544" y="2276709"/>
            <a:ext cx="4060535" cy="1015663"/>
          </a:xfrm>
          <a:prstGeom prst="rect">
            <a:avLst/>
          </a:prstGeom>
          <a:noFill/>
        </p:spPr>
        <p:txBody>
          <a:bodyPr wrap="none" rtlCol="0">
            <a:spAutoFit/>
          </a:bodyPr>
          <a:lstStyle/>
          <a:p>
            <a:r>
              <a:rPr lang="it-IT" sz="2000" dirty="0" smtClean="0">
                <a:solidFill>
                  <a:srgbClr val="170AC6"/>
                </a:solidFill>
              </a:rPr>
              <a:t>Eguagliando le 2 espressioni per  </a:t>
            </a:r>
            <a:r>
              <a:rPr lang="it-IT" sz="2000" b="1" i="1" dirty="0" smtClean="0">
                <a:solidFill>
                  <a:srgbClr val="C00000"/>
                </a:solidFill>
              </a:rPr>
              <a:t>S</a:t>
            </a:r>
            <a:r>
              <a:rPr lang="it-IT" sz="2000" b="1" i="1" baseline="-25000" dirty="0" smtClean="0">
                <a:solidFill>
                  <a:srgbClr val="C00000"/>
                </a:solidFill>
              </a:rPr>
              <a:t>m+1</a:t>
            </a:r>
            <a:endParaRPr lang="it-IT" sz="2000" b="1" i="1" dirty="0" smtClean="0">
              <a:solidFill>
                <a:srgbClr val="C00000"/>
              </a:solidFill>
            </a:endParaRPr>
          </a:p>
          <a:p>
            <a:endParaRPr lang="it-IT" sz="2000" i="1" dirty="0">
              <a:solidFill>
                <a:srgbClr val="170AC6"/>
              </a:solidFill>
            </a:endParaRPr>
          </a:p>
          <a:p>
            <a:r>
              <a:rPr lang="it-IT" sz="2000" dirty="0" smtClean="0">
                <a:solidFill>
                  <a:srgbClr val="170AC6"/>
                </a:solidFill>
              </a:rPr>
              <a:t>da cui:                             ;           inoltre:</a:t>
            </a:r>
            <a:endParaRPr lang="en-US" sz="2000" dirty="0">
              <a:solidFill>
                <a:srgbClr val="170AC6"/>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val="3249637119"/>
              </p:ext>
            </p:extLst>
          </p:nvPr>
        </p:nvGraphicFramePr>
        <p:xfrm>
          <a:off x="1259632" y="2708920"/>
          <a:ext cx="1599479" cy="788476"/>
        </p:xfrm>
        <a:graphic>
          <a:graphicData uri="http://schemas.openxmlformats.org/presentationml/2006/ole">
            <mc:AlternateContent xmlns:mc="http://schemas.openxmlformats.org/markup-compatibility/2006">
              <mc:Choice xmlns:v="urn:schemas-microsoft-com:vml" Requires="v">
                <p:oleObj spid="_x0000_s9616" name="Equazione" r:id="rId9" imgW="901309" imgH="444307" progId="Equation.3">
                  <p:embed/>
                </p:oleObj>
              </mc:Choice>
              <mc:Fallback>
                <p:oleObj name="Equazione" r:id="rId9" imgW="901309" imgH="444307" progId="Equation.3">
                  <p:embed/>
                  <p:pic>
                    <p:nvPicPr>
                      <p:cNvPr id="0" name="Picture 39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59632" y="2708920"/>
                        <a:ext cx="1599479" cy="7884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val="2621172408"/>
              </p:ext>
            </p:extLst>
          </p:nvPr>
        </p:nvGraphicFramePr>
        <p:xfrm>
          <a:off x="4716016" y="2708920"/>
          <a:ext cx="1732136" cy="736158"/>
        </p:xfrm>
        <a:graphic>
          <a:graphicData uri="http://schemas.openxmlformats.org/presentationml/2006/ole">
            <mc:AlternateContent xmlns:mc="http://schemas.openxmlformats.org/markup-compatibility/2006">
              <mc:Choice xmlns:v="urn:schemas-microsoft-com:vml" Requires="v">
                <p:oleObj spid="_x0000_s9617" name="Equazione" r:id="rId11" imgW="1016000" imgH="431800" progId="Equation.3">
                  <p:embed/>
                </p:oleObj>
              </mc:Choice>
              <mc:Fallback>
                <p:oleObj name="Equazione" r:id="rId11" imgW="1016000" imgH="431800" progId="Equation.3">
                  <p:embed/>
                  <p:pic>
                    <p:nvPicPr>
                      <p:cNvPr id="0" name="Picture 39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16016" y="2708920"/>
                        <a:ext cx="1732136" cy="7361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ggetto 8"/>
          <p:cNvGraphicFramePr>
            <a:graphicFrameLocks noChangeAspect="1"/>
          </p:cNvGraphicFramePr>
          <p:nvPr>
            <p:extLst>
              <p:ext uri="{D42A27DB-BD31-4B8C-83A1-F6EECF244321}">
                <p14:modId xmlns:p14="http://schemas.microsoft.com/office/powerpoint/2010/main" val="3944330915"/>
              </p:ext>
            </p:extLst>
          </p:nvPr>
        </p:nvGraphicFramePr>
        <p:xfrm>
          <a:off x="1824038" y="3708400"/>
          <a:ext cx="5141912" cy="838200"/>
        </p:xfrm>
        <a:graphic>
          <a:graphicData uri="http://schemas.openxmlformats.org/presentationml/2006/ole">
            <mc:AlternateContent xmlns:mc="http://schemas.openxmlformats.org/markup-compatibility/2006">
              <mc:Choice xmlns:v="urn:schemas-microsoft-com:vml" Requires="v">
                <p:oleObj spid="_x0000_s9618" name="Equation" r:id="rId13" imgW="2806700" imgH="457200" progId="Equation.3">
                  <p:embed/>
                </p:oleObj>
              </mc:Choice>
              <mc:Fallback>
                <p:oleObj name="Equation" r:id="rId13" imgW="2806700" imgH="457200" progId="Equation.3">
                  <p:embed/>
                  <p:pic>
                    <p:nvPicPr>
                      <p:cNvPr id="0" name="Picture 39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824038" y="3708400"/>
                        <a:ext cx="5141912"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ggetto 9"/>
          <p:cNvGraphicFramePr>
            <a:graphicFrameLocks noChangeAspect="1"/>
          </p:cNvGraphicFramePr>
          <p:nvPr>
            <p:extLst>
              <p:ext uri="{D42A27DB-BD31-4B8C-83A1-F6EECF244321}">
                <p14:modId xmlns:p14="http://schemas.microsoft.com/office/powerpoint/2010/main" val="1328922416"/>
              </p:ext>
            </p:extLst>
          </p:nvPr>
        </p:nvGraphicFramePr>
        <p:xfrm>
          <a:off x="467544" y="5733256"/>
          <a:ext cx="4608512" cy="824287"/>
        </p:xfrm>
        <a:graphic>
          <a:graphicData uri="http://schemas.openxmlformats.org/presentationml/2006/ole">
            <mc:AlternateContent xmlns:mc="http://schemas.openxmlformats.org/markup-compatibility/2006">
              <mc:Choice xmlns:v="urn:schemas-microsoft-com:vml" Requires="v">
                <p:oleObj spid="_x0000_s9619" name="Equation" r:id="rId15" imgW="2552700" imgH="457200" progId="Equation.3">
                  <p:embed/>
                </p:oleObj>
              </mc:Choice>
              <mc:Fallback>
                <p:oleObj name="Equation" r:id="rId15" imgW="2552700" imgH="457200" progId="Equation.3">
                  <p:embed/>
                  <p:pic>
                    <p:nvPicPr>
                      <p:cNvPr id="0" name="Picture 39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7544" y="5733256"/>
                        <a:ext cx="4608512" cy="824287"/>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ggetto 10"/>
          <p:cNvGraphicFramePr>
            <a:graphicFrameLocks noChangeAspect="1"/>
          </p:cNvGraphicFramePr>
          <p:nvPr>
            <p:extLst>
              <p:ext uri="{D42A27DB-BD31-4B8C-83A1-F6EECF244321}">
                <p14:modId xmlns:p14="http://schemas.microsoft.com/office/powerpoint/2010/main" val="3233914712"/>
              </p:ext>
            </p:extLst>
          </p:nvPr>
        </p:nvGraphicFramePr>
        <p:xfrm>
          <a:off x="6084168" y="5733256"/>
          <a:ext cx="2501900" cy="788987"/>
        </p:xfrm>
        <a:graphic>
          <a:graphicData uri="http://schemas.openxmlformats.org/presentationml/2006/ole">
            <mc:AlternateContent xmlns:mc="http://schemas.openxmlformats.org/markup-compatibility/2006">
              <mc:Choice xmlns:v="urn:schemas-microsoft-com:vml" Requires="v">
                <p:oleObj spid="_x0000_s9620" name="Equazione" r:id="rId17" imgW="1409088" imgH="444307" progId="Equation.3">
                  <p:embed/>
                </p:oleObj>
              </mc:Choice>
              <mc:Fallback>
                <p:oleObj name="Equazione" r:id="rId17" imgW="1409088" imgH="444307" progId="Equation.3">
                  <p:embed/>
                  <p:pic>
                    <p:nvPicPr>
                      <p:cNvPr id="0" name="Picture 39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6084168" y="5733256"/>
                        <a:ext cx="2501900" cy="788987"/>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561" name="Object 345"/>
          <p:cNvGraphicFramePr>
            <a:graphicFrameLocks noChangeAspect="1"/>
          </p:cNvGraphicFramePr>
          <p:nvPr/>
        </p:nvGraphicFramePr>
        <p:xfrm>
          <a:off x="5292080" y="1340768"/>
          <a:ext cx="2088232" cy="546340"/>
        </p:xfrm>
        <a:graphic>
          <a:graphicData uri="http://schemas.openxmlformats.org/presentationml/2006/ole">
            <mc:AlternateContent xmlns:mc="http://schemas.openxmlformats.org/markup-compatibility/2006">
              <mc:Choice xmlns:v="urn:schemas-microsoft-com:vml" Requires="v">
                <p:oleObj spid="_x0000_s9621" name="Equazione" r:id="rId19" imgW="1002865" imgH="228501" progId="Equation.3">
                  <p:embed/>
                </p:oleObj>
              </mc:Choice>
              <mc:Fallback>
                <p:oleObj name="Equazione" r:id="rId19" imgW="1002865" imgH="228501" progId="Equation.3">
                  <p:embed/>
                  <p:pic>
                    <p:nvPicPr>
                      <p:cNvPr id="0" name="Picture 39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292080" y="1340768"/>
                        <a:ext cx="2088232" cy="546340"/>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CasellaDiTesto 12"/>
          <p:cNvSpPr txBox="1"/>
          <p:nvPr/>
        </p:nvSpPr>
        <p:spPr>
          <a:xfrm>
            <a:off x="4572000" y="1412776"/>
            <a:ext cx="312906" cy="400110"/>
          </a:xfrm>
          <a:prstGeom prst="rect">
            <a:avLst/>
          </a:prstGeom>
          <a:noFill/>
        </p:spPr>
        <p:txBody>
          <a:bodyPr wrap="none" rtlCol="0">
            <a:spAutoFit/>
          </a:bodyPr>
          <a:lstStyle/>
          <a:p>
            <a:r>
              <a:rPr lang="it-IT" sz="2000" dirty="0" smtClean="0">
                <a:solidFill>
                  <a:srgbClr val="170AC6"/>
                </a:solidFill>
              </a:rPr>
              <a:t>e</a:t>
            </a:r>
            <a:endParaRPr lang="it-IT" sz="2000" dirty="0">
              <a:solidFill>
                <a:srgbClr val="170AC6"/>
              </a:solidFill>
            </a:endParaRPr>
          </a:p>
        </p:txBody>
      </p:sp>
      <p:sp>
        <p:nvSpPr>
          <p:cNvPr id="14" name="CasellaDiTesto 13"/>
          <p:cNvSpPr txBox="1"/>
          <p:nvPr/>
        </p:nvSpPr>
        <p:spPr>
          <a:xfrm>
            <a:off x="1259632" y="4725144"/>
            <a:ext cx="4824536" cy="707886"/>
          </a:xfrm>
          <a:prstGeom prst="rect">
            <a:avLst/>
          </a:prstGeom>
          <a:noFill/>
        </p:spPr>
        <p:txBody>
          <a:bodyPr wrap="square" rtlCol="0">
            <a:spAutoFit/>
          </a:bodyPr>
          <a:lstStyle/>
          <a:p>
            <a:pPr algn="just"/>
            <a:r>
              <a:rPr lang="it-IT" sz="2000" dirty="0" smtClean="0">
                <a:solidFill>
                  <a:srgbClr val="170AC6"/>
                </a:solidFill>
              </a:rPr>
              <a:t>Sono state quindi ottenute le due espressioni da sostituire nell’espressione di: </a:t>
            </a:r>
            <a:endParaRPr lang="it-IT" sz="2000" dirty="0">
              <a:solidFill>
                <a:srgbClr val="170AC6"/>
              </a:solidFill>
            </a:endParaRPr>
          </a:p>
        </p:txBody>
      </p:sp>
      <p:graphicFrame>
        <p:nvGraphicFramePr>
          <p:cNvPr id="9562" name="Object 346"/>
          <p:cNvGraphicFramePr>
            <a:graphicFrameLocks noChangeAspect="1"/>
          </p:cNvGraphicFramePr>
          <p:nvPr/>
        </p:nvGraphicFramePr>
        <p:xfrm>
          <a:off x="6300192" y="4725144"/>
          <a:ext cx="696913" cy="609600"/>
        </p:xfrm>
        <a:graphic>
          <a:graphicData uri="http://schemas.openxmlformats.org/presentationml/2006/ole">
            <mc:AlternateContent xmlns:mc="http://schemas.openxmlformats.org/markup-compatibility/2006">
              <mc:Choice xmlns:v="urn:schemas-microsoft-com:vml" Requires="v">
                <p:oleObj spid="_x0000_s9622" name="Equation" r:id="rId21" imgW="330057" imgH="291973" progId="Equation.3">
                  <p:embed/>
                </p:oleObj>
              </mc:Choice>
              <mc:Fallback>
                <p:oleObj name="Equation" r:id="rId21" imgW="330057" imgH="291973" progId="Equation.3">
                  <p:embed/>
                  <p:pic>
                    <p:nvPicPr>
                      <p:cNvPr id="0" name="Picture 39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300192" y="4725144"/>
                        <a:ext cx="696913" cy="609600"/>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CasellaDiTesto 15"/>
          <p:cNvSpPr txBox="1"/>
          <p:nvPr/>
        </p:nvSpPr>
        <p:spPr>
          <a:xfrm>
            <a:off x="5436096" y="5949280"/>
            <a:ext cx="312906" cy="400110"/>
          </a:xfrm>
          <a:prstGeom prst="rect">
            <a:avLst/>
          </a:prstGeom>
          <a:noFill/>
        </p:spPr>
        <p:txBody>
          <a:bodyPr wrap="none" rtlCol="0">
            <a:spAutoFit/>
          </a:bodyPr>
          <a:lstStyle/>
          <a:p>
            <a:r>
              <a:rPr lang="it-IT" sz="2000" dirty="0" smtClean="0">
                <a:solidFill>
                  <a:srgbClr val="170AC6"/>
                </a:solidFill>
              </a:rPr>
              <a:t>e</a:t>
            </a:r>
            <a:endParaRPr lang="it-IT" sz="2000" dirty="0">
              <a:solidFill>
                <a:srgbClr val="170AC6"/>
              </a:solidFill>
            </a:endParaRPr>
          </a:p>
        </p:txBody>
      </p:sp>
    </p:spTree>
    <p:extLst>
      <p:ext uri="{BB962C8B-B14F-4D97-AF65-F5344CB8AC3E}">
        <p14:creationId xmlns:p14="http://schemas.microsoft.com/office/powerpoint/2010/main" val="42500480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1347532860"/>
              </p:ext>
            </p:extLst>
          </p:nvPr>
        </p:nvGraphicFramePr>
        <p:xfrm>
          <a:off x="442913" y="330200"/>
          <a:ext cx="8029575" cy="901700"/>
        </p:xfrm>
        <a:graphic>
          <a:graphicData uri="http://schemas.openxmlformats.org/presentationml/2006/ole">
            <mc:AlternateContent xmlns:mc="http://schemas.openxmlformats.org/markup-compatibility/2006">
              <mc:Choice xmlns:v="urn:schemas-microsoft-com:vml" Requires="v">
                <p:oleObj spid="_x0000_s10551" name="Equation" r:id="rId3" imgW="3810000" imgH="431800" progId="Equation.3">
                  <p:embed/>
                </p:oleObj>
              </mc:Choice>
              <mc:Fallback>
                <p:oleObj name="Equation" r:id="rId3" imgW="3810000" imgH="431800" progId="Equation.3">
                  <p:embed/>
                  <p:pic>
                    <p:nvPicPr>
                      <p:cNvPr id="0" name="Picture 3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913" y="330200"/>
                        <a:ext cx="8029575" cy="901700"/>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val="8787508"/>
              </p:ext>
            </p:extLst>
          </p:nvPr>
        </p:nvGraphicFramePr>
        <p:xfrm>
          <a:off x="1628775" y="3933825"/>
          <a:ext cx="5434013" cy="863600"/>
        </p:xfrm>
        <a:graphic>
          <a:graphicData uri="http://schemas.openxmlformats.org/presentationml/2006/ole">
            <mc:AlternateContent xmlns:mc="http://schemas.openxmlformats.org/markup-compatibility/2006">
              <mc:Choice xmlns:v="urn:schemas-microsoft-com:vml" Requires="v">
                <p:oleObj spid="_x0000_s10552" name="Equazione" r:id="rId5" imgW="3035300" imgH="482600" progId="Equation.3">
                  <p:embed/>
                </p:oleObj>
              </mc:Choice>
              <mc:Fallback>
                <p:oleObj name="Equazione" r:id="rId5" imgW="3035300" imgH="482600" progId="Equation.3">
                  <p:embed/>
                  <p:pic>
                    <p:nvPicPr>
                      <p:cNvPr id="0" name="Picture 30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28775" y="3933825"/>
                        <a:ext cx="5434013"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val="269968934"/>
              </p:ext>
            </p:extLst>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0553" name="Equazione" r:id="rId7" imgW="114151" imgH="215619" progId="Equation.3">
                  <p:embed/>
                </p:oleObj>
              </mc:Choice>
              <mc:Fallback>
                <p:oleObj name="Equazione" r:id="rId7" imgW="114151" imgH="215619" progId="Equation.3">
                  <p:embed/>
                  <p:pic>
                    <p:nvPicPr>
                      <p:cNvPr id="0" name="Picture 30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4157001352"/>
              </p:ext>
            </p:extLst>
          </p:nvPr>
        </p:nvGraphicFramePr>
        <p:xfrm>
          <a:off x="831850" y="2708275"/>
          <a:ext cx="7185025" cy="863600"/>
        </p:xfrm>
        <a:graphic>
          <a:graphicData uri="http://schemas.openxmlformats.org/presentationml/2006/ole">
            <mc:AlternateContent xmlns:mc="http://schemas.openxmlformats.org/markup-compatibility/2006">
              <mc:Choice xmlns:v="urn:schemas-microsoft-com:vml" Requires="v">
                <p:oleObj spid="_x0000_s10554" name="Equazione" r:id="rId9" imgW="4013200" imgH="482600" progId="Equation.3">
                  <p:embed/>
                </p:oleObj>
              </mc:Choice>
              <mc:Fallback>
                <p:oleObj name="Equazione" r:id="rId9" imgW="4013200" imgH="482600" progId="Equation.3">
                  <p:embed/>
                  <p:pic>
                    <p:nvPicPr>
                      <p:cNvPr id="0" name="Picture 30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31850" y="2708275"/>
                        <a:ext cx="7185025"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611560" y="1916832"/>
            <a:ext cx="5595378" cy="400110"/>
          </a:xfrm>
          <a:prstGeom prst="rect">
            <a:avLst/>
          </a:prstGeom>
          <a:noFill/>
        </p:spPr>
        <p:txBody>
          <a:bodyPr wrap="none" rtlCol="0">
            <a:spAutoFit/>
          </a:bodyPr>
          <a:lstStyle/>
          <a:p>
            <a:r>
              <a:rPr lang="it-IT" sz="2000" dirty="0" smtClean="0">
                <a:solidFill>
                  <a:srgbClr val="170AC6"/>
                </a:solidFill>
              </a:rPr>
              <a:t>Sostituendo le equazioni trovate per                        e</a:t>
            </a:r>
            <a:endParaRPr lang="en-US" sz="2000" dirty="0">
              <a:solidFill>
                <a:srgbClr val="170AC6"/>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val="1889691399"/>
              </p:ext>
            </p:extLst>
          </p:nvPr>
        </p:nvGraphicFramePr>
        <p:xfrm>
          <a:off x="6372200" y="1720805"/>
          <a:ext cx="885825" cy="792163"/>
        </p:xfrm>
        <a:graphic>
          <a:graphicData uri="http://schemas.openxmlformats.org/presentationml/2006/ole">
            <mc:AlternateContent xmlns:mc="http://schemas.openxmlformats.org/markup-compatibility/2006">
              <mc:Choice xmlns:v="urn:schemas-microsoft-com:vml" Requires="v">
                <p:oleObj spid="_x0000_s10555" name="Equazione" r:id="rId11" imgW="482391" imgH="431613" progId="Equation.3">
                  <p:embed/>
                </p:oleObj>
              </mc:Choice>
              <mc:Fallback>
                <p:oleObj name="Equazione" r:id="rId11" imgW="482391" imgH="431613" progId="Equation.3">
                  <p:embed/>
                  <p:pic>
                    <p:nvPicPr>
                      <p:cNvPr id="0" name="Picture 30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372200" y="1720805"/>
                        <a:ext cx="885825"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oleObj>
              </mc:Fallback>
            </mc:AlternateContent>
          </a:graphicData>
        </a:graphic>
      </p:graphicFrame>
      <p:graphicFrame>
        <p:nvGraphicFramePr>
          <p:cNvPr id="8" name="Oggetto 7"/>
          <p:cNvGraphicFramePr>
            <a:graphicFrameLocks noChangeAspect="1"/>
          </p:cNvGraphicFramePr>
          <p:nvPr>
            <p:extLst>
              <p:ext uri="{D42A27DB-BD31-4B8C-83A1-F6EECF244321}">
                <p14:modId xmlns:p14="http://schemas.microsoft.com/office/powerpoint/2010/main" val="367336462"/>
              </p:ext>
            </p:extLst>
          </p:nvPr>
        </p:nvGraphicFramePr>
        <p:xfrm>
          <a:off x="4860032" y="1734299"/>
          <a:ext cx="720725" cy="765175"/>
        </p:xfrm>
        <a:graphic>
          <a:graphicData uri="http://schemas.openxmlformats.org/presentationml/2006/ole">
            <mc:AlternateContent xmlns:mc="http://schemas.openxmlformats.org/markup-compatibility/2006">
              <mc:Choice xmlns:v="urn:schemas-microsoft-com:vml" Requires="v">
                <p:oleObj spid="_x0000_s10556" name="Equazione" r:id="rId13" imgW="406224" imgH="431613" progId="Equation.3">
                  <p:embed/>
                </p:oleObj>
              </mc:Choice>
              <mc:Fallback>
                <p:oleObj name="Equazione" r:id="rId13" imgW="406224" imgH="431613" progId="Equation.3">
                  <p:embed/>
                  <p:pic>
                    <p:nvPicPr>
                      <p:cNvPr id="0" name="Picture 30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60032" y="1734299"/>
                        <a:ext cx="720725"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pic>
                </p:oleObj>
              </mc:Fallback>
            </mc:AlternateContent>
          </a:graphicData>
        </a:graphic>
      </p:graphicFrame>
      <p:graphicFrame>
        <p:nvGraphicFramePr>
          <p:cNvPr id="9" name="Oggetto 8"/>
          <p:cNvGraphicFramePr>
            <a:graphicFrameLocks noChangeAspect="1"/>
          </p:cNvGraphicFramePr>
          <p:nvPr>
            <p:extLst>
              <p:ext uri="{D42A27DB-BD31-4B8C-83A1-F6EECF244321}">
                <p14:modId xmlns:p14="http://schemas.microsoft.com/office/powerpoint/2010/main" val="3815607626"/>
              </p:ext>
            </p:extLst>
          </p:nvPr>
        </p:nvGraphicFramePr>
        <p:xfrm>
          <a:off x="1363663" y="5373688"/>
          <a:ext cx="6253162" cy="863600"/>
        </p:xfrm>
        <a:graphic>
          <a:graphicData uri="http://schemas.openxmlformats.org/presentationml/2006/ole">
            <mc:AlternateContent xmlns:mc="http://schemas.openxmlformats.org/markup-compatibility/2006">
              <mc:Choice xmlns:v="urn:schemas-microsoft-com:vml" Requires="v">
                <p:oleObj spid="_x0000_s10557" name="Equazione" r:id="rId15" imgW="3492500" imgH="482600" progId="Equation.3">
                  <p:embed/>
                </p:oleObj>
              </mc:Choice>
              <mc:Fallback>
                <p:oleObj name="Equazione" r:id="rId15" imgW="3492500" imgH="482600" progId="Equation.3">
                  <p:embed/>
                  <p:pic>
                    <p:nvPicPr>
                      <p:cNvPr id="0" name="Picture 31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363663" y="5373688"/>
                        <a:ext cx="6253162"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95875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1729692292"/>
              </p:ext>
            </p:extLst>
          </p:nvPr>
        </p:nvGraphicFramePr>
        <p:xfrm>
          <a:off x="492125" y="347663"/>
          <a:ext cx="8347075" cy="1409700"/>
        </p:xfrm>
        <a:graphic>
          <a:graphicData uri="http://schemas.openxmlformats.org/presentationml/2006/ole">
            <mc:AlternateContent xmlns:mc="http://schemas.openxmlformats.org/markup-compatibility/2006">
              <mc:Choice xmlns:v="urn:schemas-microsoft-com:vml" Requires="v">
                <p:oleObj spid="_x0000_s11406" name="Equazione" r:id="rId3" imgW="4660900" imgH="787400" progId="Equation.3">
                  <p:embed/>
                </p:oleObj>
              </mc:Choice>
              <mc:Fallback>
                <p:oleObj name="Equazione" r:id="rId3" imgW="4660900" imgH="787400" progId="Equation.3">
                  <p:embed/>
                  <p:pic>
                    <p:nvPicPr>
                      <p:cNvPr id="0" name="Picture 13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2125" y="347663"/>
                        <a:ext cx="8347075" cy="1409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 name="Oggetto 2"/>
          <p:cNvGraphicFramePr>
            <a:graphicFrameLocks noChangeAspect="1"/>
          </p:cNvGraphicFramePr>
          <p:nvPr>
            <p:extLst>
              <p:ext uri="{D42A27DB-BD31-4B8C-83A1-F6EECF244321}">
                <p14:modId xmlns:p14="http://schemas.microsoft.com/office/powerpoint/2010/main" val="1245380718"/>
              </p:ext>
            </p:extLst>
          </p:nvPr>
        </p:nvGraphicFramePr>
        <p:xfrm>
          <a:off x="968375" y="2276475"/>
          <a:ext cx="7708900" cy="909638"/>
        </p:xfrm>
        <a:graphic>
          <a:graphicData uri="http://schemas.openxmlformats.org/presentationml/2006/ole">
            <mc:AlternateContent xmlns:mc="http://schemas.openxmlformats.org/markup-compatibility/2006">
              <mc:Choice xmlns:v="urn:schemas-microsoft-com:vml" Requires="v">
                <p:oleObj spid="_x0000_s11407" name="Equazione" r:id="rId5" imgW="4305300" imgH="508000" progId="Equation.3">
                  <p:embed/>
                </p:oleObj>
              </mc:Choice>
              <mc:Fallback>
                <p:oleObj name="Equazione" r:id="rId5" imgW="4305300" imgH="508000" progId="Equation.3">
                  <p:embed/>
                  <p:pic>
                    <p:nvPicPr>
                      <p:cNvPr id="0"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8375" y="2276475"/>
                        <a:ext cx="7708900" cy="909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sellaDiTesto 3"/>
          <p:cNvSpPr txBox="1"/>
          <p:nvPr/>
        </p:nvSpPr>
        <p:spPr>
          <a:xfrm>
            <a:off x="899592" y="3717032"/>
            <a:ext cx="4158446" cy="400110"/>
          </a:xfrm>
          <a:prstGeom prst="rect">
            <a:avLst/>
          </a:prstGeom>
          <a:noFill/>
        </p:spPr>
        <p:txBody>
          <a:bodyPr wrap="none" rtlCol="0">
            <a:spAutoFit/>
          </a:bodyPr>
          <a:lstStyle/>
          <a:p>
            <a:r>
              <a:rPr lang="it-IT" sz="2000" dirty="0" smtClean="0">
                <a:solidFill>
                  <a:srgbClr val="170AC6"/>
                </a:solidFill>
              </a:rPr>
              <a:t>Risultato per il rapporto caratteristico:</a:t>
            </a:r>
            <a:endParaRPr lang="en-US" sz="2000" dirty="0">
              <a:solidFill>
                <a:srgbClr val="170AC6"/>
              </a:solidFill>
            </a:endParaRPr>
          </a:p>
        </p:txBody>
      </p:sp>
      <p:graphicFrame>
        <p:nvGraphicFramePr>
          <p:cNvPr id="5" name="Oggetto 4"/>
          <p:cNvGraphicFramePr>
            <a:graphicFrameLocks noChangeAspect="1"/>
          </p:cNvGraphicFramePr>
          <p:nvPr>
            <p:extLst>
              <p:ext uri="{D42A27DB-BD31-4B8C-83A1-F6EECF244321}">
                <p14:modId xmlns:p14="http://schemas.microsoft.com/office/powerpoint/2010/main" val="2775182019"/>
              </p:ext>
            </p:extLst>
          </p:nvPr>
        </p:nvGraphicFramePr>
        <p:xfrm>
          <a:off x="2978815" y="4365104"/>
          <a:ext cx="3343275" cy="931863"/>
        </p:xfrm>
        <a:graphic>
          <a:graphicData uri="http://schemas.openxmlformats.org/presentationml/2006/ole">
            <mc:AlternateContent xmlns:mc="http://schemas.openxmlformats.org/markup-compatibility/2006">
              <mc:Choice xmlns:v="urn:schemas-microsoft-com:vml" Requires="v">
                <p:oleObj spid="_x0000_s11408" name="Equazione" r:id="rId7" imgW="1866900" imgH="520700" progId="Equation.3">
                  <p:embed/>
                </p:oleObj>
              </mc:Choice>
              <mc:Fallback>
                <p:oleObj name="Equazione" r:id="rId7" imgW="1866900" imgH="520700" progId="Equation.3">
                  <p:embed/>
                  <p:pic>
                    <p:nvPicPr>
                      <p:cNvPr id="0" name="Picture 1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78815" y="4365104"/>
                        <a:ext cx="3343275" cy="931863"/>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2051720" y="5566574"/>
            <a:ext cx="5256584" cy="707886"/>
          </a:xfrm>
          <a:prstGeom prst="rect">
            <a:avLst/>
          </a:prstGeom>
          <a:noFill/>
        </p:spPr>
        <p:txBody>
          <a:bodyPr wrap="square" rtlCol="0">
            <a:spAutoFit/>
          </a:bodyPr>
          <a:lstStyle/>
          <a:p>
            <a:pPr algn="ctr"/>
            <a:r>
              <a:rPr lang="it-IT" sz="2000" dirty="0" smtClean="0">
                <a:solidFill>
                  <a:srgbClr val="170AC6"/>
                </a:solidFill>
              </a:rPr>
              <a:t>Contrariamente alla catena liberamente snodata </a:t>
            </a:r>
            <a:r>
              <a:rPr lang="it-IT" sz="2000" b="1" u="sng" dirty="0" smtClean="0">
                <a:solidFill>
                  <a:srgbClr val="170AC6"/>
                </a:solidFill>
              </a:rPr>
              <a:t>il </a:t>
            </a:r>
            <a:r>
              <a:rPr lang="it-IT" sz="2000" b="1" i="1" u="sng" dirty="0" smtClean="0">
                <a:solidFill>
                  <a:srgbClr val="C00000"/>
                </a:solidFill>
              </a:rPr>
              <a:t>rapporto caratteristico dipende da n</a:t>
            </a:r>
            <a:r>
              <a:rPr lang="it-IT" sz="2000" dirty="0" smtClean="0">
                <a:solidFill>
                  <a:srgbClr val="170AC6"/>
                </a:solidFill>
              </a:rPr>
              <a:t>.</a:t>
            </a:r>
            <a:endParaRPr lang="en-US" sz="2000" dirty="0">
              <a:solidFill>
                <a:srgbClr val="170AC6"/>
              </a:solidFill>
            </a:endParaRPr>
          </a:p>
        </p:txBody>
      </p:sp>
    </p:spTree>
    <p:extLst>
      <p:ext uri="{BB962C8B-B14F-4D97-AF65-F5344CB8AC3E}">
        <p14:creationId xmlns:p14="http://schemas.microsoft.com/office/powerpoint/2010/main" val="2345283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ggetto 1"/>
          <p:cNvGraphicFramePr>
            <a:graphicFrameLocks noChangeAspect="1"/>
          </p:cNvGraphicFramePr>
          <p:nvPr>
            <p:extLst>
              <p:ext uri="{D42A27DB-BD31-4B8C-83A1-F6EECF244321}">
                <p14:modId xmlns:p14="http://schemas.microsoft.com/office/powerpoint/2010/main" val="3903646418"/>
              </p:ext>
            </p:extLst>
          </p:nvPr>
        </p:nvGraphicFramePr>
        <p:xfrm>
          <a:off x="2903538" y="1344613"/>
          <a:ext cx="2935287" cy="1068387"/>
        </p:xfrm>
        <a:graphic>
          <a:graphicData uri="http://schemas.openxmlformats.org/presentationml/2006/ole">
            <mc:AlternateContent xmlns:mc="http://schemas.openxmlformats.org/markup-compatibility/2006">
              <mc:Choice xmlns:v="urn:schemas-microsoft-com:vml" Requires="v">
                <p:oleObj spid="_x0000_s12336" name="Equazione" r:id="rId3" imgW="1638300" imgH="596900" progId="Equation.3">
                  <p:embed/>
                </p:oleObj>
              </mc:Choice>
              <mc:Fallback>
                <p:oleObj name="Equazione" r:id="rId3" imgW="1638300" imgH="596900" progId="Equation.3">
                  <p:embed/>
                  <p:pic>
                    <p:nvPicPr>
                      <p:cNvPr id="0" name="Picture 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03538" y="1344613"/>
                        <a:ext cx="2935287" cy="1068387"/>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CasellaDiTesto 2"/>
          <p:cNvSpPr txBox="1"/>
          <p:nvPr/>
        </p:nvSpPr>
        <p:spPr>
          <a:xfrm>
            <a:off x="683568" y="548680"/>
            <a:ext cx="4967835" cy="400110"/>
          </a:xfrm>
          <a:prstGeom prst="rect">
            <a:avLst/>
          </a:prstGeom>
          <a:noFill/>
        </p:spPr>
        <p:txBody>
          <a:bodyPr wrap="none" rtlCol="0">
            <a:spAutoFit/>
          </a:bodyPr>
          <a:lstStyle/>
          <a:p>
            <a:r>
              <a:rPr lang="it-IT" sz="2000" dirty="0" smtClean="0">
                <a:solidFill>
                  <a:srgbClr val="170AC6"/>
                </a:solidFill>
              </a:rPr>
              <a:t>Per valori di </a:t>
            </a:r>
            <a:r>
              <a:rPr lang="it-IT" sz="2000" b="1" i="1" dirty="0" smtClean="0">
                <a:solidFill>
                  <a:srgbClr val="C00000"/>
                </a:solidFill>
              </a:rPr>
              <a:t>n</a:t>
            </a:r>
            <a:r>
              <a:rPr lang="it-IT" sz="2000" dirty="0" smtClean="0">
                <a:solidFill>
                  <a:srgbClr val="170AC6"/>
                </a:solidFill>
              </a:rPr>
              <a:t> molto grandi (al limite di </a:t>
            </a:r>
            <a:r>
              <a:rPr lang="it-IT" sz="2000" b="1" i="1" dirty="0" smtClean="0">
                <a:solidFill>
                  <a:srgbClr val="C00000"/>
                </a:solidFill>
              </a:rPr>
              <a:t>n→∞</a:t>
            </a:r>
            <a:r>
              <a:rPr lang="it-IT" sz="2000" dirty="0" smtClean="0">
                <a:solidFill>
                  <a:srgbClr val="170AC6"/>
                </a:solidFill>
              </a:rPr>
              <a:t>):</a:t>
            </a:r>
            <a:endParaRPr lang="en-US" sz="2000" dirty="0">
              <a:solidFill>
                <a:srgbClr val="170AC6"/>
              </a:solidFill>
            </a:endParaRPr>
          </a:p>
        </p:txBody>
      </p:sp>
      <p:sp>
        <p:nvSpPr>
          <p:cNvPr id="4" name="CasellaDiTesto 3"/>
          <p:cNvSpPr txBox="1"/>
          <p:nvPr/>
        </p:nvSpPr>
        <p:spPr>
          <a:xfrm>
            <a:off x="683568" y="2592796"/>
            <a:ext cx="8208912" cy="707886"/>
          </a:xfrm>
          <a:prstGeom prst="rect">
            <a:avLst/>
          </a:prstGeom>
          <a:noFill/>
        </p:spPr>
        <p:txBody>
          <a:bodyPr wrap="square" rtlCol="0">
            <a:spAutoFit/>
          </a:bodyPr>
          <a:lstStyle/>
          <a:p>
            <a:r>
              <a:rPr lang="it-IT" sz="2000" dirty="0">
                <a:solidFill>
                  <a:srgbClr val="170AC6"/>
                </a:solidFill>
              </a:rPr>
              <a:t>G</a:t>
            </a:r>
            <a:r>
              <a:rPr lang="it-IT" sz="2000" dirty="0" smtClean="0">
                <a:solidFill>
                  <a:srgbClr val="170AC6"/>
                </a:solidFill>
              </a:rPr>
              <a:t>rafico tipico del rapporto caratteristico, dove l’ordinata è in % del valore massimo (per valori assoluti il grafico parte dal </a:t>
            </a:r>
            <a:r>
              <a:rPr lang="it-IT" sz="2000" smtClean="0">
                <a:solidFill>
                  <a:srgbClr val="170AC6"/>
                </a:solidFill>
              </a:rPr>
              <a:t>punto x=1 y=1</a:t>
            </a:r>
            <a:r>
              <a:rPr lang="it-IT" sz="2000" dirty="0" smtClean="0">
                <a:solidFill>
                  <a:srgbClr val="170AC6"/>
                </a:solidFill>
              </a:rPr>
              <a:t>). </a:t>
            </a:r>
            <a:endParaRPr lang="en-US" sz="2000" dirty="0">
              <a:solidFill>
                <a:srgbClr val="170AC6"/>
              </a:solidFill>
            </a:endParaRPr>
          </a:p>
        </p:txBody>
      </p:sp>
      <p:sp>
        <p:nvSpPr>
          <p:cNvPr id="5" name="CasellaDiTesto 4"/>
          <p:cNvSpPr txBox="1"/>
          <p:nvPr/>
        </p:nvSpPr>
        <p:spPr>
          <a:xfrm>
            <a:off x="683568" y="5512205"/>
            <a:ext cx="8208912" cy="1015663"/>
          </a:xfrm>
          <a:prstGeom prst="rect">
            <a:avLst/>
          </a:prstGeom>
          <a:noFill/>
        </p:spPr>
        <p:txBody>
          <a:bodyPr wrap="square" rtlCol="0">
            <a:spAutoFit/>
          </a:bodyPr>
          <a:lstStyle/>
          <a:p>
            <a:r>
              <a:rPr lang="it-IT" sz="2000" dirty="0" smtClean="0">
                <a:solidFill>
                  <a:srgbClr val="170AC6"/>
                </a:solidFill>
              </a:rPr>
              <a:t>Nel caso del polietilene con atomi di carbonio tetraedrici il valore di </a:t>
            </a:r>
            <a:r>
              <a:rPr lang="it-IT" sz="2000" b="1" i="1" dirty="0" smtClean="0">
                <a:solidFill>
                  <a:srgbClr val="C00000"/>
                </a:solidFill>
                <a:sym typeface="Symbol"/>
              </a:rPr>
              <a:t></a:t>
            </a:r>
            <a:r>
              <a:rPr lang="it-IT" sz="2000" dirty="0" smtClean="0">
                <a:solidFill>
                  <a:srgbClr val="170AC6"/>
                </a:solidFill>
                <a:sym typeface="Symbol"/>
              </a:rPr>
              <a:t> è 13 (il complemento all’angolo tetraedrico è circa 70° il cui </a:t>
            </a:r>
            <a:r>
              <a:rPr lang="it-IT" sz="2000" i="1" dirty="0" smtClean="0">
                <a:solidFill>
                  <a:srgbClr val="170AC6"/>
                </a:solidFill>
                <a:sym typeface="Symbol"/>
              </a:rPr>
              <a:t>cos</a:t>
            </a:r>
            <a:r>
              <a:rPr lang="it-IT" sz="2000" dirty="0" smtClean="0">
                <a:solidFill>
                  <a:srgbClr val="170AC6"/>
                </a:solidFill>
                <a:sym typeface="Symbol"/>
              </a:rPr>
              <a:t> è</a:t>
            </a:r>
            <a:r>
              <a:rPr lang="it-IT" sz="2000" dirty="0">
                <a:solidFill>
                  <a:srgbClr val="170AC6"/>
                </a:solidFill>
                <a:sym typeface="Symbol"/>
              </a:rPr>
              <a:t> 1</a:t>
            </a:r>
            <a:r>
              <a:rPr lang="it-IT" sz="2000" dirty="0" smtClean="0">
                <a:solidFill>
                  <a:srgbClr val="170AC6"/>
                </a:solidFill>
                <a:sym typeface="Symbol"/>
              </a:rPr>
              <a:t>3) il valore massimo è 2 che viene raggiunto praticamente con una catena di 30 legami.</a:t>
            </a:r>
            <a:endParaRPr lang="en-US" sz="2000" dirty="0">
              <a:solidFill>
                <a:srgbClr val="170AC6"/>
              </a:solidFill>
            </a:endParaRPr>
          </a:p>
        </p:txBody>
      </p:sp>
      <p:pic>
        <p:nvPicPr>
          <p:cNvPr id="12296"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15814" y="3499334"/>
            <a:ext cx="3125903" cy="1801874"/>
          </a:xfrm>
          <a:prstGeom prst="rect">
            <a:avLst/>
          </a:prstGeom>
          <a:noFill/>
          <a:ln w="22225">
            <a:solidFill>
              <a:srgbClr val="C0000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093732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83568" y="404664"/>
            <a:ext cx="6354560" cy="400110"/>
          </a:xfrm>
          <a:prstGeom prst="rect">
            <a:avLst/>
          </a:prstGeom>
          <a:noFill/>
        </p:spPr>
        <p:txBody>
          <a:bodyPr wrap="none" rtlCol="0">
            <a:spAutoFit/>
          </a:bodyPr>
          <a:lstStyle/>
          <a:p>
            <a:r>
              <a:rPr lang="it-IT" sz="2000" dirty="0" smtClean="0">
                <a:solidFill>
                  <a:srgbClr val="170AC6"/>
                </a:solidFill>
              </a:rPr>
              <a:t>Per una catena completamente rigida:                                  →</a:t>
            </a:r>
          </a:p>
        </p:txBody>
      </p:sp>
      <p:graphicFrame>
        <p:nvGraphicFramePr>
          <p:cNvPr id="3" name="Oggetto 2"/>
          <p:cNvGraphicFramePr>
            <a:graphicFrameLocks noChangeAspect="1"/>
          </p:cNvGraphicFramePr>
          <p:nvPr>
            <p:extLst>
              <p:ext uri="{D42A27DB-BD31-4B8C-83A1-F6EECF244321}">
                <p14:modId xmlns:p14="http://schemas.microsoft.com/office/powerpoint/2010/main" val="4106274549"/>
              </p:ext>
            </p:extLst>
          </p:nvPr>
        </p:nvGraphicFramePr>
        <p:xfrm>
          <a:off x="4856938" y="306269"/>
          <a:ext cx="3297238" cy="596900"/>
        </p:xfrm>
        <a:graphic>
          <a:graphicData uri="http://schemas.openxmlformats.org/presentationml/2006/ole">
            <mc:AlternateContent xmlns:mc="http://schemas.openxmlformats.org/markup-compatibility/2006">
              <mc:Choice xmlns:v="urn:schemas-microsoft-com:vml" Requires="v">
                <p:oleObj spid="_x0000_s13354" name="Equazione" r:id="rId3" imgW="1612900" imgH="292100" progId="Equation.3">
                  <p:embed/>
                </p:oleObj>
              </mc:Choice>
              <mc:Fallback>
                <p:oleObj name="Equazione" r:id="rId3" imgW="1612900" imgH="292100" progId="Equation.3">
                  <p:embed/>
                  <p:pic>
                    <p:nvPicPr>
                      <p:cNvPr id="0" name="Picture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6938" y="306269"/>
                        <a:ext cx="3297238" cy="596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sellaDiTesto 3"/>
          <p:cNvSpPr txBox="1"/>
          <p:nvPr/>
        </p:nvSpPr>
        <p:spPr>
          <a:xfrm>
            <a:off x="689497" y="1052736"/>
            <a:ext cx="6114751" cy="1015663"/>
          </a:xfrm>
          <a:prstGeom prst="rect">
            <a:avLst/>
          </a:prstGeom>
          <a:noFill/>
        </p:spPr>
        <p:txBody>
          <a:bodyPr wrap="none" rtlCol="0">
            <a:spAutoFit/>
          </a:bodyPr>
          <a:lstStyle/>
          <a:p>
            <a:r>
              <a:rPr lang="it-IT" sz="2000" dirty="0" smtClean="0">
                <a:solidFill>
                  <a:srgbClr val="170AC6"/>
                </a:solidFill>
              </a:rPr>
              <a:t>Riassumendo:</a:t>
            </a:r>
          </a:p>
          <a:p>
            <a:endParaRPr lang="it-IT" sz="2000" dirty="0" smtClean="0">
              <a:solidFill>
                <a:srgbClr val="170AC6"/>
              </a:solidFill>
            </a:endParaRPr>
          </a:p>
          <a:p>
            <a:r>
              <a:rPr lang="it-IT" sz="2000" dirty="0" smtClean="0">
                <a:solidFill>
                  <a:srgbClr val="170AC6"/>
                </a:solidFill>
              </a:rPr>
              <a:t>Per una catena liberamente snodata </a:t>
            </a:r>
            <a:r>
              <a:rPr lang="it-IT" sz="2000" b="1" i="1" dirty="0" err="1" smtClean="0">
                <a:solidFill>
                  <a:srgbClr val="C00000"/>
                </a:solidFill>
              </a:rPr>
              <a:t>C</a:t>
            </a:r>
            <a:r>
              <a:rPr lang="it-IT" sz="2000" b="1" i="1" baseline="-25000" dirty="0" err="1" smtClean="0">
                <a:solidFill>
                  <a:srgbClr val="C00000"/>
                </a:solidFill>
              </a:rPr>
              <a:t>n</a:t>
            </a:r>
            <a:r>
              <a:rPr lang="it-IT" sz="2000" dirty="0" smtClean="0">
                <a:solidFill>
                  <a:srgbClr val="170AC6"/>
                </a:solidFill>
              </a:rPr>
              <a:t> non dipende da </a:t>
            </a:r>
            <a:r>
              <a:rPr lang="it-IT" sz="2000" b="1" i="1" dirty="0" smtClean="0">
                <a:solidFill>
                  <a:srgbClr val="C00000"/>
                </a:solidFill>
              </a:rPr>
              <a:t>n</a:t>
            </a:r>
          </a:p>
        </p:txBody>
      </p:sp>
      <p:sp>
        <p:nvSpPr>
          <p:cNvPr id="5" name="CasellaDiTesto 4"/>
          <p:cNvSpPr txBox="1"/>
          <p:nvPr/>
        </p:nvSpPr>
        <p:spPr>
          <a:xfrm>
            <a:off x="683569" y="2131109"/>
            <a:ext cx="8064896" cy="3170099"/>
          </a:xfrm>
          <a:prstGeom prst="rect">
            <a:avLst/>
          </a:prstGeom>
          <a:noFill/>
        </p:spPr>
        <p:txBody>
          <a:bodyPr wrap="square" rtlCol="0">
            <a:spAutoFit/>
          </a:bodyPr>
          <a:lstStyle/>
          <a:p>
            <a:r>
              <a:rPr lang="it-IT" sz="2000" dirty="0" smtClean="0">
                <a:solidFill>
                  <a:srgbClr val="170AC6"/>
                </a:solidFill>
              </a:rPr>
              <a:t>Per una catena liberamente ruotante </a:t>
            </a:r>
            <a:r>
              <a:rPr lang="it-IT" sz="2000" b="1" i="1" dirty="0" err="1" smtClean="0">
                <a:solidFill>
                  <a:srgbClr val="C00000"/>
                </a:solidFill>
              </a:rPr>
              <a:t>C</a:t>
            </a:r>
            <a:r>
              <a:rPr lang="it-IT" sz="2000" b="1" i="1" baseline="-25000" dirty="0" err="1" smtClean="0">
                <a:solidFill>
                  <a:srgbClr val="C00000"/>
                </a:solidFill>
              </a:rPr>
              <a:t>n</a:t>
            </a:r>
            <a:r>
              <a:rPr lang="it-IT" sz="2000" dirty="0" smtClean="0">
                <a:solidFill>
                  <a:srgbClr val="170AC6"/>
                </a:solidFill>
              </a:rPr>
              <a:t> prima dipende da </a:t>
            </a:r>
            <a:r>
              <a:rPr lang="it-IT" sz="2000" b="1" i="1" dirty="0" smtClean="0">
                <a:solidFill>
                  <a:srgbClr val="C00000"/>
                </a:solidFill>
              </a:rPr>
              <a:t>n</a:t>
            </a:r>
            <a:r>
              <a:rPr lang="it-IT" sz="2000" dirty="0" smtClean="0">
                <a:solidFill>
                  <a:srgbClr val="170AC6"/>
                </a:solidFill>
              </a:rPr>
              <a:t> ma poi diviene indipendente (</a:t>
            </a:r>
            <a:r>
              <a:rPr lang="it-IT" sz="2000" b="1" i="1" dirty="0" smtClean="0">
                <a:solidFill>
                  <a:srgbClr val="C00000"/>
                </a:solidFill>
              </a:rPr>
              <a:t>C</a:t>
            </a:r>
            <a:r>
              <a:rPr lang="it-IT" sz="2000" b="1" i="1" baseline="-25000" dirty="0" smtClean="0">
                <a:solidFill>
                  <a:srgbClr val="C00000"/>
                </a:solidFill>
              </a:rPr>
              <a:t>∞</a:t>
            </a:r>
            <a:r>
              <a:rPr lang="it-IT" sz="2000" dirty="0" smtClean="0">
                <a:solidFill>
                  <a:srgbClr val="170AC6"/>
                </a:solidFill>
              </a:rPr>
              <a:t>) e quindi si avvicina alla catena liberamente snodata</a:t>
            </a:r>
            <a:r>
              <a:rPr lang="it-IT" sz="2000" i="1" dirty="0" smtClean="0">
                <a:solidFill>
                  <a:srgbClr val="170AC6"/>
                </a:solidFill>
              </a:rPr>
              <a:t>;</a:t>
            </a:r>
          </a:p>
          <a:p>
            <a:endParaRPr lang="it-IT" sz="2000" i="1" dirty="0">
              <a:solidFill>
                <a:srgbClr val="170AC6"/>
              </a:solidFill>
            </a:endParaRPr>
          </a:p>
          <a:p>
            <a:endParaRPr lang="it-IT" sz="2000" i="1" dirty="0" smtClean="0">
              <a:solidFill>
                <a:srgbClr val="170AC6"/>
              </a:solidFill>
            </a:endParaRPr>
          </a:p>
          <a:p>
            <a:r>
              <a:rPr lang="it-IT" sz="2000" i="1" dirty="0" smtClean="0">
                <a:solidFill>
                  <a:srgbClr val="170AC6"/>
                </a:solidFill>
              </a:rPr>
              <a:t>Quindi </a:t>
            </a:r>
            <a:r>
              <a:rPr lang="it-IT" sz="2000" b="1" i="1" dirty="0" smtClean="0">
                <a:solidFill>
                  <a:srgbClr val="C00000"/>
                </a:solidFill>
              </a:rPr>
              <a:t>la velocità di convergenza di </a:t>
            </a:r>
            <a:r>
              <a:rPr lang="it-IT" sz="2000" b="1" i="1" dirty="0" err="1" smtClean="0">
                <a:solidFill>
                  <a:srgbClr val="C00000"/>
                </a:solidFill>
              </a:rPr>
              <a:t>C</a:t>
            </a:r>
            <a:r>
              <a:rPr lang="it-IT" sz="2000" b="1" i="1" baseline="-25000" dirty="0" err="1" smtClean="0">
                <a:solidFill>
                  <a:srgbClr val="C00000"/>
                </a:solidFill>
              </a:rPr>
              <a:t>n</a:t>
            </a:r>
            <a:r>
              <a:rPr lang="it-IT" sz="2000" b="1" i="1" dirty="0" smtClean="0">
                <a:solidFill>
                  <a:srgbClr val="C00000"/>
                </a:solidFill>
              </a:rPr>
              <a:t> a C</a:t>
            </a:r>
            <a:r>
              <a:rPr lang="it-IT" sz="2000" b="1" i="1" baseline="-25000" dirty="0" smtClean="0">
                <a:solidFill>
                  <a:srgbClr val="C00000"/>
                </a:solidFill>
              </a:rPr>
              <a:t>∞</a:t>
            </a:r>
            <a:r>
              <a:rPr lang="it-IT" sz="2000" b="1" i="1" dirty="0" smtClean="0">
                <a:solidFill>
                  <a:srgbClr val="C00000"/>
                </a:solidFill>
              </a:rPr>
              <a:t> è una misura della rigidità della catena polimerica</a:t>
            </a:r>
            <a:r>
              <a:rPr lang="it-IT" sz="2000" i="1" dirty="0" smtClean="0">
                <a:solidFill>
                  <a:srgbClr val="170AC6"/>
                </a:solidFill>
              </a:rPr>
              <a:t>.</a:t>
            </a:r>
          </a:p>
          <a:p>
            <a:endParaRPr lang="it-IT" sz="2000" i="1" dirty="0">
              <a:solidFill>
                <a:srgbClr val="170AC6"/>
              </a:solidFill>
            </a:endParaRPr>
          </a:p>
          <a:p>
            <a:endParaRPr lang="it-IT" sz="2000" i="1" dirty="0" smtClean="0">
              <a:solidFill>
                <a:srgbClr val="170AC6"/>
              </a:solidFill>
            </a:endParaRPr>
          </a:p>
          <a:p>
            <a:r>
              <a:rPr lang="it-IT" sz="2000" dirty="0" smtClean="0">
                <a:solidFill>
                  <a:srgbClr val="170AC6"/>
                </a:solidFill>
              </a:rPr>
              <a:t>Questo concetto viene meglio esplicitato con la definizione della </a:t>
            </a:r>
            <a:r>
              <a:rPr lang="it-IT" sz="2000" b="1" i="1" dirty="0" smtClean="0">
                <a:solidFill>
                  <a:srgbClr val="C00000"/>
                </a:solidFill>
              </a:rPr>
              <a:t>lunghezza di persistenza.</a:t>
            </a:r>
          </a:p>
        </p:txBody>
      </p:sp>
    </p:spTree>
    <p:extLst>
      <p:ext uri="{BB962C8B-B14F-4D97-AF65-F5344CB8AC3E}">
        <p14:creationId xmlns:p14="http://schemas.microsoft.com/office/powerpoint/2010/main" val="4194474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420978" y="260648"/>
            <a:ext cx="8352928" cy="3908762"/>
          </a:xfrm>
          <a:prstGeom prst="rect">
            <a:avLst/>
          </a:prstGeom>
        </p:spPr>
        <p:txBody>
          <a:bodyPr wrap="square">
            <a:spAutoFit/>
          </a:bodyPr>
          <a:lstStyle/>
          <a:p>
            <a:pPr algn="ctr"/>
            <a:r>
              <a:rPr lang="it-IT" sz="2800" b="1" dirty="0" smtClean="0">
                <a:solidFill>
                  <a:srgbClr val="C00000"/>
                </a:solidFill>
              </a:rPr>
              <a:t>LA LUNGHEZZA DI PERSISTENZA</a:t>
            </a:r>
          </a:p>
          <a:p>
            <a:endParaRPr lang="it-IT" sz="2000" dirty="0">
              <a:solidFill>
                <a:srgbClr val="170AC6"/>
              </a:solidFill>
            </a:endParaRPr>
          </a:p>
          <a:p>
            <a:pPr algn="just"/>
            <a:r>
              <a:rPr lang="it-IT" sz="2000" dirty="0" smtClean="0">
                <a:solidFill>
                  <a:srgbClr val="170AC6"/>
                </a:solidFill>
              </a:rPr>
              <a:t>E’ una misura della flessibilità della catena polimerica. Consideriamo una corda leggermente flessibile: a corta distanza le tangenti per due punti puntano (quasi) nella stessa direzione (i due angoli alle tangenti sono correlati), ma per due punti a distanze grandi le due tangenti puntano (in media) in direzioni molto diverse (i due angoli alle tangenti non sono correlati).</a:t>
            </a:r>
          </a:p>
          <a:p>
            <a:pPr algn="just"/>
            <a:endParaRPr lang="it-IT" sz="2000" dirty="0" smtClean="0">
              <a:solidFill>
                <a:srgbClr val="170AC6"/>
              </a:solidFill>
            </a:endParaRPr>
          </a:p>
          <a:p>
            <a:pPr algn="just"/>
            <a:r>
              <a:rPr lang="it-IT" sz="2000" dirty="0" smtClean="0">
                <a:solidFill>
                  <a:srgbClr val="170AC6"/>
                </a:solidFill>
              </a:rPr>
              <a:t>Se si riporta un grafico di correlazione, all’aumentare della distanza tra i due punti questa parte da 1 (perfetta correlazione) e diminuisce esponenzialmente.  La lunghezza di persistenza è la scala di lunghezza caratteristica della diminuzione.</a:t>
            </a: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3933056"/>
            <a:ext cx="3021328" cy="23751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74322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po 10"/>
          <p:cNvGrpSpPr/>
          <p:nvPr/>
        </p:nvGrpSpPr>
        <p:grpSpPr>
          <a:xfrm>
            <a:off x="3139905" y="1355107"/>
            <a:ext cx="2736304" cy="3565813"/>
            <a:chOff x="2843808" y="620688"/>
            <a:chExt cx="2736304" cy="3565813"/>
          </a:xfrm>
        </p:grpSpPr>
        <p:pic>
          <p:nvPicPr>
            <p:cNvPr id="1433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43808" y="620688"/>
              <a:ext cx="2736304" cy="3565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asellaDiTesto 7"/>
            <p:cNvSpPr txBox="1"/>
            <p:nvPr/>
          </p:nvSpPr>
          <p:spPr>
            <a:xfrm>
              <a:off x="3028546" y="2236802"/>
              <a:ext cx="319318" cy="400110"/>
            </a:xfrm>
            <a:prstGeom prst="rect">
              <a:avLst/>
            </a:prstGeom>
            <a:noFill/>
          </p:spPr>
          <p:txBody>
            <a:bodyPr wrap="none" rtlCol="0">
              <a:spAutoFit/>
            </a:bodyPr>
            <a:lstStyle/>
            <a:p>
              <a:r>
                <a:rPr lang="it-IT" sz="2000" b="1" i="1" dirty="0" smtClean="0">
                  <a:solidFill>
                    <a:srgbClr val="C00000"/>
                  </a:solidFill>
                </a:rPr>
                <a:t>a</a:t>
              </a:r>
              <a:endParaRPr lang="en-US" sz="2000" b="1" i="1" dirty="0">
                <a:solidFill>
                  <a:srgbClr val="C00000"/>
                </a:solidFill>
              </a:endParaRPr>
            </a:p>
          </p:txBody>
        </p:sp>
        <p:sp>
          <p:nvSpPr>
            <p:cNvPr id="9" name="CasellaDiTesto 8"/>
            <p:cNvSpPr txBox="1"/>
            <p:nvPr/>
          </p:nvSpPr>
          <p:spPr>
            <a:xfrm>
              <a:off x="3374158" y="3140968"/>
              <a:ext cx="333746" cy="400110"/>
            </a:xfrm>
            <a:prstGeom prst="rect">
              <a:avLst/>
            </a:prstGeom>
            <a:noFill/>
          </p:spPr>
          <p:txBody>
            <a:bodyPr wrap="none" rtlCol="0">
              <a:spAutoFit/>
            </a:bodyPr>
            <a:lstStyle/>
            <a:p>
              <a:r>
                <a:rPr lang="it-IT" sz="2000" b="1" i="1" dirty="0" smtClean="0">
                  <a:solidFill>
                    <a:srgbClr val="C00000"/>
                  </a:solidFill>
                </a:rPr>
                <a:t>i</a:t>
              </a:r>
              <a:r>
                <a:rPr lang="it-IT" sz="2000" b="1" i="1" baseline="-25000" dirty="0" smtClean="0">
                  <a:solidFill>
                    <a:srgbClr val="C00000"/>
                  </a:solidFill>
                </a:rPr>
                <a:t>1</a:t>
              </a:r>
              <a:endParaRPr lang="en-US" sz="2000" b="1" i="1" dirty="0">
                <a:solidFill>
                  <a:srgbClr val="C00000"/>
                </a:solidFill>
              </a:endParaRPr>
            </a:p>
          </p:txBody>
        </p:sp>
        <p:sp>
          <p:nvSpPr>
            <p:cNvPr id="10" name="CasellaDiTesto 9"/>
            <p:cNvSpPr txBox="1"/>
            <p:nvPr/>
          </p:nvSpPr>
          <p:spPr>
            <a:xfrm>
              <a:off x="3995936" y="2092786"/>
              <a:ext cx="274434" cy="400110"/>
            </a:xfrm>
            <a:prstGeom prst="rect">
              <a:avLst/>
            </a:prstGeom>
            <a:noFill/>
          </p:spPr>
          <p:txBody>
            <a:bodyPr wrap="none" rtlCol="0">
              <a:spAutoFit/>
            </a:bodyPr>
            <a:lstStyle/>
            <a:p>
              <a:r>
                <a:rPr lang="it-IT" sz="2000" b="1" i="1" dirty="0" smtClean="0">
                  <a:solidFill>
                    <a:srgbClr val="C00000"/>
                  </a:solidFill>
                </a:rPr>
                <a:t>r</a:t>
              </a:r>
              <a:endParaRPr lang="en-US" sz="2000" b="1" i="1" dirty="0">
                <a:solidFill>
                  <a:srgbClr val="C00000"/>
                </a:solidFill>
              </a:endParaRPr>
            </a:p>
          </p:txBody>
        </p:sp>
      </p:grpSp>
      <p:sp>
        <p:nvSpPr>
          <p:cNvPr id="12" name="CasellaDiTesto 11"/>
          <p:cNvSpPr txBox="1"/>
          <p:nvPr/>
        </p:nvSpPr>
        <p:spPr>
          <a:xfrm>
            <a:off x="252619" y="260648"/>
            <a:ext cx="8783877" cy="1323439"/>
          </a:xfrm>
          <a:prstGeom prst="rect">
            <a:avLst/>
          </a:prstGeom>
          <a:noFill/>
        </p:spPr>
        <p:txBody>
          <a:bodyPr wrap="square" rtlCol="0">
            <a:spAutoFit/>
          </a:bodyPr>
          <a:lstStyle/>
          <a:p>
            <a:pPr algn="just"/>
            <a:r>
              <a:rPr lang="it-IT" sz="2000" dirty="0" smtClean="0">
                <a:solidFill>
                  <a:srgbClr val="170AC6"/>
                </a:solidFill>
              </a:rPr>
              <a:t>La lunghezza di persistenza è definita come la </a:t>
            </a:r>
            <a:r>
              <a:rPr lang="it-IT" sz="2000" b="1" i="1" dirty="0" smtClean="0">
                <a:solidFill>
                  <a:srgbClr val="C00000"/>
                </a:solidFill>
              </a:rPr>
              <a:t>proiezione media (a)</a:t>
            </a:r>
            <a:r>
              <a:rPr lang="it-IT" sz="2000" dirty="0" smtClean="0">
                <a:solidFill>
                  <a:srgbClr val="170AC6"/>
                </a:solidFill>
              </a:rPr>
              <a:t> della distanza testa coda media (</a:t>
            </a:r>
            <a:r>
              <a:rPr lang="it-IT" sz="2000" b="1" i="1" dirty="0" smtClean="0">
                <a:solidFill>
                  <a:srgbClr val="C00000"/>
                </a:solidFill>
              </a:rPr>
              <a:t>r</a:t>
            </a:r>
            <a:r>
              <a:rPr lang="it-IT" sz="2000" dirty="0" smtClean="0">
                <a:solidFill>
                  <a:srgbClr val="170AC6"/>
                </a:solidFill>
              </a:rPr>
              <a:t>) sulla direzione del primo legame della catena (</a:t>
            </a:r>
            <a:r>
              <a:rPr lang="it-IT" sz="2000" b="1" i="1" dirty="0" smtClean="0">
                <a:solidFill>
                  <a:srgbClr val="C00000"/>
                </a:solidFill>
              </a:rPr>
              <a:t>i</a:t>
            </a:r>
            <a:r>
              <a:rPr lang="it-IT" sz="2000" b="1" i="1" baseline="-25000" dirty="0" smtClean="0">
                <a:solidFill>
                  <a:srgbClr val="C00000"/>
                </a:solidFill>
              </a:rPr>
              <a:t>1</a:t>
            </a:r>
            <a:r>
              <a:rPr lang="it-IT" sz="2000" dirty="0" smtClean="0">
                <a:solidFill>
                  <a:srgbClr val="170AC6"/>
                </a:solidFill>
              </a:rPr>
              <a:t>) e quindi una misura della tendenza della catena a persistere in una certa direzione e quindi della rigidità della catena.</a:t>
            </a:r>
            <a:endParaRPr lang="en-US" sz="2000" dirty="0">
              <a:solidFill>
                <a:srgbClr val="170AC6"/>
              </a:solidFill>
            </a:endParaRPr>
          </a:p>
        </p:txBody>
      </p:sp>
      <p:sp>
        <p:nvSpPr>
          <p:cNvPr id="13" name="CasellaDiTesto 12"/>
          <p:cNvSpPr txBox="1"/>
          <p:nvPr/>
        </p:nvSpPr>
        <p:spPr>
          <a:xfrm>
            <a:off x="252618" y="5030684"/>
            <a:ext cx="8495845" cy="1477328"/>
          </a:xfrm>
          <a:prstGeom prst="rect">
            <a:avLst/>
          </a:prstGeom>
          <a:noFill/>
        </p:spPr>
        <p:txBody>
          <a:bodyPr wrap="square" rtlCol="0">
            <a:spAutoFit/>
          </a:bodyPr>
          <a:lstStyle/>
          <a:p>
            <a:pPr algn="just">
              <a:lnSpc>
                <a:spcPct val="150000"/>
              </a:lnSpc>
            </a:pPr>
            <a:r>
              <a:rPr lang="it-IT" sz="2000" dirty="0" smtClean="0">
                <a:solidFill>
                  <a:srgbClr val="170AC6"/>
                </a:solidFill>
              </a:rPr>
              <a:t>Poiché </a:t>
            </a:r>
            <a:r>
              <a:rPr lang="it-IT" sz="2000" b="1" i="1" dirty="0" smtClean="0">
                <a:solidFill>
                  <a:srgbClr val="C00000"/>
                </a:solidFill>
              </a:rPr>
              <a:t>a</a:t>
            </a:r>
            <a:r>
              <a:rPr lang="it-IT" sz="2000" dirty="0" smtClean="0">
                <a:solidFill>
                  <a:srgbClr val="170AC6"/>
                </a:solidFill>
              </a:rPr>
              <a:t> è la proiezione di </a:t>
            </a:r>
            <a:r>
              <a:rPr lang="it-IT" sz="2000" b="1" i="1" dirty="0" smtClean="0">
                <a:solidFill>
                  <a:srgbClr val="C00000"/>
                </a:solidFill>
              </a:rPr>
              <a:t>r</a:t>
            </a:r>
            <a:r>
              <a:rPr lang="it-IT" sz="2000" dirty="0" smtClean="0">
                <a:solidFill>
                  <a:srgbClr val="170AC6"/>
                </a:solidFill>
              </a:rPr>
              <a:t> su un legame è possibile dimostrare che è correlata al </a:t>
            </a:r>
            <a:r>
              <a:rPr lang="it-IT" sz="2000" b="1" i="1" dirty="0" smtClean="0">
                <a:solidFill>
                  <a:srgbClr val="C00000"/>
                </a:solidFill>
              </a:rPr>
              <a:t>rapporto caratteristico</a:t>
            </a:r>
            <a:r>
              <a:rPr lang="it-IT" sz="2000" dirty="0" smtClean="0">
                <a:solidFill>
                  <a:srgbClr val="170AC6"/>
                </a:solidFill>
              </a:rPr>
              <a:t>                            dando quindi un significato fisico più preciso a questo in termini di rigidità di catena.      </a:t>
            </a:r>
            <a:endParaRPr lang="en-US" sz="2000" dirty="0">
              <a:solidFill>
                <a:srgbClr val="170AC6"/>
              </a:solidFill>
            </a:endParaRPr>
          </a:p>
        </p:txBody>
      </p:sp>
      <p:graphicFrame>
        <p:nvGraphicFramePr>
          <p:cNvPr id="14" name="Oggetto 13"/>
          <p:cNvGraphicFramePr>
            <a:graphicFrameLocks noChangeAspect="1"/>
          </p:cNvGraphicFramePr>
          <p:nvPr>
            <p:extLst>
              <p:ext uri="{D42A27DB-BD31-4B8C-83A1-F6EECF244321}">
                <p14:modId xmlns:p14="http://schemas.microsoft.com/office/powerpoint/2010/main" val="86602279"/>
              </p:ext>
            </p:extLst>
          </p:nvPr>
        </p:nvGraphicFramePr>
        <p:xfrm>
          <a:off x="3275856" y="5466996"/>
          <a:ext cx="1430169" cy="661720"/>
        </p:xfrm>
        <a:graphic>
          <a:graphicData uri="http://schemas.openxmlformats.org/presentationml/2006/ole">
            <mc:AlternateContent xmlns:mc="http://schemas.openxmlformats.org/markup-compatibility/2006">
              <mc:Choice xmlns:v="urn:schemas-microsoft-com:vml" Requires="v">
                <p:oleObj spid="_x0000_s14377" name="Equazione" r:id="rId4" imgW="850531" imgH="393529" progId="Equation.3">
                  <p:embed/>
                </p:oleObj>
              </mc:Choice>
              <mc:Fallback>
                <p:oleObj name="Equazione" r:id="rId4" imgW="850531" imgH="393529" progId="Equation.3">
                  <p:embed/>
                  <p:pic>
                    <p:nvPicPr>
                      <p:cNvPr id="0" name="Picture 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5856" y="5466996"/>
                        <a:ext cx="1430169" cy="6617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11233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483768" y="404663"/>
            <a:ext cx="4208716" cy="461665"/>
          </a:xfrm>
          <a:prstGeom prst="rect">
            <a:avLst/>
          </a:prstGeom>
          <a:noFill/>
        </p:spPr>
        <p:txBody>
          <a:bodyPr wrap="none" rtlCol="0">
            <a:spAutoFit/>
          </a:bodyPr>
          <a:lstStyle/>
          <a:p>
            <a:r>
              <a:rPr lang="it-IT" sz="2400" b="1" dirty="0" smtClean="0">
                <a:solidFill>
                  <a:srgbClr val="C00000"/>
                </a:solidFill>
              </a:rPr>
              <a:t>L’EFFETTO DI VOLUME ESCLUSO</a:t>
            </a:r>
            <a:endParaRPr lang="en-US" sz="2400" b="1" dirty="0">
              <a:solidFill>
                <a:srgbClr val="C00000"/>
              </a:solidFill>
            </a:endParaRPr>
          </a:p>
        </p:txBody>
      </p:sp>
      <p:sp>
        <p:nvSpPr>
          <p:cNvPr id="3" name="CasellaDiTesto 2"/>
          <p:cNvSpPr txBox="1"/>
          <p:nvPr/>
        </p:nvSpPr>
        <p:spPr>
          <a:xfrm>
            <a:off x="683568" y="1240299"/>
            <a:ext cx="7924586" cy="4401205"/>
          </a:xfrm>
          <a:prstGeom prst="rect">
            <a:avLst/>
          </a:prstGeom>
          <a:noFill/>
        </p:spPr>
        <p:txBody>
          <a:bodyPr wrap="square" rtlCol="0">
            <a:spAutoFit/>
          </a:bodyPr>
          <a:lstStyle/>
          <a:p>
            <a:r>
              <a:rPr lang="it-IT" sz="2000" dirty="0" smtClean="0">
                <a:solidFill>
                  <a:srgbClr val="170AC6"/>
                </a:solidFill>
              </a:rPr>
              <a:t>I calcoli precedenti sono validi nel caso dello stato imperturbato.</a:t>
            </a:r>
          </a:p>
          <a:p>
            <a:r>
              <a:rPr lang="it-IT" sz="2000" dirty="0" smtClean="0">
                <a:solidFill>
                  <a:srgbClr val="170AC6"/>
                </a:solidFill>
              </a:rPr>
              <a:t>Nelle </a:t>
            </a:r>
            <a:r>
              <a:rPr lang="it-IT" sz="2000" b="1" i="1" dirty="0" smtClean="0">
                <a:solidFill>
                  <a:srgbClr val="C00000"/>
                </a:solidFill>
              </a:rPr>
              <a:t>catene reali</a:t>
            </a:r>
            <a:r>
              <a:rPr lang="it-IT" sz="2000" dirty="0" smtClean="0">
                <a:solidFill>
                  <a:srgbClr val="170AC6"/>
                </a:solidFill>
              </a:rPr>
              <a:t>:</a:t>
            </a:r>
          </a:p>
          <a:p>
            <a:r>
              <a:rPr lang="it-IT" sz="2000" dirty="0" smtClean="0">
                <a:solidFill>
                  <a:srgbClr val="170AC6"/>
                </a:solidFill>
              </a:rPr>
              <a:t>  → Vincoli di geometria di legame e di effetti di impedimento di rotazioni vengono da </a:t>
            </a:r>
            <a:r>
              <a:rPr lang="it-IT" sz="2000" b="1" i="1" u="sng" dirty="0" smtClean="0">
                <a:solidFill>
                  <a:srgbClr val="C00000"/>
                </a:solidFill>
              </a:rPr>
              <a:t>effetti a corta distanza</a:t>
            </a:r>
            <a:r>
              <a:rPr lang="it-IT" sz="2000" b="1" u="sng" dirty="0" smtClean="0">
                <a:solidFill>
                  <a:srgbClr val="170AC6"/>
                </a:solidFill>
              </a:rPr>
              <a:t> </a:t>
            </a:r>
            <a:r>
              <a:rPr lang="it-IT" sz="2000" dirty="0" smtClean="0">
                <a:solidFill>
                  <a:srgbClr val="170AC6"/>
                </a:solidFill>
              </a:rPr>
              <a:t>che possono essere valutati (es. catena liberamente ruotante).</a:t>
            </a:r>
          </a:p>
          <a:p>
            <a:r>
              <a:rPr lang="it-IT" sz="2000" dirty="0">
                <a:solidFill>
                  <a:srgbClr val="170AC6"/>
                </a:solidFill>
              </a:rPr>
              <a:t> </a:t>
            </a:r>
            <a:r>
              <a:rPr lang="it-IT" sz="2000" dirty="0" smtClean="0">
                <a:solidFill>
                  <a:srgbClr val="170AC6"/>
                </a:solidFill>
              </a:rPr>
              <a:t> →  </a:t>
            </a:r>
            <a:r>
              <a:rPr lang="it-IT" sz="2000" b="1" i="1" u="sng" dirty="0" smtClean="0">
                <a:solidFill>
                  <a:srgbClr val="C00000"/>
                </a:solidFill>
              </a:rPr>
              <a:t>Interazioni a lunga distanza </a:t>
            </a:r>
            <a:r>
              <a:rPr lang="it-IT" sz="2000" dirty="0" smtClean="0">
                <a:solidFill>
                  <a:srgbClr val="170AC6"/>
                </a:solidFill>
              </a:rPr>
              <a:t>all’interno della catena o tra catene non  sono considerate.</a:t>
            </a:r>
          </a:p>
          <a:p>
            <a:endParaRPr lang="it-IT" sz="2000" dirty="0" smtClean="0">
              <a:solidFill>
                <a:srgbClr val="170AC6"/>
              </a:solidFill>
            </a:endParaRPr>
          </a:p>
          <a:p>
            <a:r>
              <a:rPr lang="it-IT" sz="2000" b="1" u="sng" dirty="0" smtClean="0">
                <a:solidFill>
                  <a:srgbClr val="170AC6"/>
                </a:solidFill>
              </a:rPr>
              <a:t>Interazioni </a:t>
            </a:r>
            <a:r>
              <a:rPr lang="it-IT" sz="2000" b="1" u="sng" dirty="0">
                <a:solidFill>
                  <a:srgbClr val="170AC6"/>
                </a:solidFill>
              </a:rPr>
              <a:t>a lunga distanza </a:t>
            </a:r>
            <a:r>
              <a:rPr lang="it-IT" sz="2000" b="1" i="1" dirty="0" smtClean="0">
                <a:solidFill>
                  <a:srgbClr val="C00000"/>
                </a:solidFill>
              </a:rPr>
              <a:t>tra catene </a:t>
            </a:r>
            <a:r>
              <a:rPr lang="it-IT" sz="2000" dirty="0" smtClean="0">
                <a:solidFill>
                  <a:srgbClr val="170AC6"/>
                </a:solidFill>
              </a:rPr>
              <a:t>possono essere eliminati dalla diluizione.</a:t>
            </a:r>
          </a:p>
          <a:p>
            <a:endParaRPr lang="it-IT" sz="2000" dirty="0">
              <a:solidFill>
                <a:srgbClr val="170AC6"/>
              </a:solidFill>
            </a:endParaRPr>
          </a:p>
          <a:p>
            <a:r>
              <a:rPr lang="it-IT" sz="2000" b="1" u="sng" dirty="0" smtClean="0">
                <a:solidFill>
                  <a:srgbClr val="170AC6"/>
                </a:solidFill>
              </a:rPr>
              <a:t>Interazioni all’</a:t>
            </a:r>
            <a:r>
              <a:rPr lang="it-IT" sz="2000" b="1" i="1" u="sng" dirty="0" smtClean="0">
                <a:solidFill>
                  <a:srgbClr val="C00000"/>
                </a:solidFill>
              </a:rPr>
              <a:t>interno </a:t>
            </a:r>
            <a:r>
              <a:rPr lang="it-IT" sz="2000" b="1" i="1" u="sng" dirty="0">
                <a:solidFill>
                  <a:srgbClr val="C00000"/>
                </a:solidFill>
              </a:rPr>
              <a:t>della </a:t>
            </a:r>
            <a:r>
              <a:rPr lang="it-IT" sz="2000" b="1" i="1" u="sng" dirty="0" smtClean="0">
                <a:solidFill>
                  <a:srgbClr val="C00000"/>
                </a:solidFill>
              </a:rPr>
              <a:t>catena</a:t>
            </a:r>
            <a:r>
              <a:rPr lang="it-IT" sz="2000" b="1" i="1" dirty="0" smtClean="0">
                <a:solidFill>
                  <a:srgbClr val="C00000"/>
                </a:solidFill>
              </a:rPr>
              <a:t> </a:t>
            </a:r>
            <a:r>
              <a:rPr lang="it-IT" sz="2000" dirty="0" smtClean="0">
                <a:solidFill>
                  <a:srgbClr val="170AC6"/>
                </a:solidFill>
              </a:rPr>
              <a:t>non possono essere eliminate e tra queste importanti sono quelle data dal fatto che due segmenti di catena non possono occupare lo stesso volume →  «</a:t>
            </a:r>
            <a:r>
              <a:rPr lang="it-IT" sz="2000" b="1" u="sng" dirty="0" smtClean="0">
                <a:solidFill>
                  <a:srgbClr val="C00000"/>
                </a:solidFill>
              </a:rPr>
              <a:t>effetti di volume escluso</a:t>
            </a:r>
            <a:r>
              <a:rPr lang="it-IT" sz="2000" dirty="0" smtClean="0">
                <a:solidFill>
                  <a:srgbClr val="170AC6"/>
                </a:solidFill>
              </a:rPr>
              <a:t>»</a:t>
            </a:r>
            <a:endParaRPr lang="it-IT" sz="2000" dirty="0">
              <a:solidFill>
                <a:srgbClr val="170AC6"/>
              </a:solidFill>
            </a:endParaRPr>
          </a:p>
        </p:txBody>
      </p:sp>
    </p:spTree>
    <p:extLst>
      <p:ext uri="{BB962C8B-B14F-4D97-AF65-F5344CB8AC3E}">
        <p14:creationId xmlns:p14="http://schemas.microsoft.com/office/powerpoint/2010/main" val="39379620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23528" y="332656"/>
            <a:ext cx="8280920" cy="6001643"/>
          </a:xfrm>
          <a:prstGeom prst="rect">
            <a:avLst/>
          </a:prstGeom>
          <a:noFill/>
        </p:spPr>
        <p:txBody>
          <a:bodyPr wrap="square" rtlCol="0">
            <a:spAutoFit/>
          </a:bodyPr>
          <a:lstStyle/>
          <a:p>
            <a:pPr algn="just"/>
            <a:r>
              <a:rPr lang="it-IT" sz="2400" dirty="0" smtClean="0">
                <a:solidFill>
                  <a:srgbClr val="170AC6"/>
                </a:solidFill>
              </a:rPr>
              <a:t>Nel calcolo di </a:t>
            </a:r>
            <a:r>
              <a:rPr lang="it-IT" sz="2400" b="1" dirty="0" smtClean="0">
                <a:solidFill>
                  <a:srgbClr val="C00000"/>
                </a:solidFill>
              </a:rPr>
              <a:t>&lt;</a:t>
            </a:r>
            <a:r>
              <a:rPr lang="it-IT" sz="2400" b="1" i="1" dirty="0" smtClean="0">
                <a:solidFill>
                  <a:srgbClr val="C00000"/>
                </a:solidFill>
              </a:rPr>
              <a:t>r</a:t>
            </a:r>
            <a:r>
              <a:rPr lang="it-IT" sz="2400" b="1" i="1" baseline="30000" dirty="0" smtClean="0">
                <a:solidFill>
                  <a:srgbClr val="C00000"/>
                </a:solidFill>
              </a:rPr>
              <a:t>2</a:t>
            </a:r>
            <a:r>
              <a:rPr lang="it-IT" sz="2400" b="1" dirty="0" smtClean="0">
                <a:solidFill>
                  <a:srgbClr val="C00000"/>
                </a:solidFill>
              </a:rPr>
              <a:t>&gt; </a:t>
            </a:r>
            <a:r>
              <a:rPr lang="it-IT" sz="2400" dirty="0" smtClean="0">
                <a:solidFill>
                  <a:srgbClr val="170AC6"/>
                </a:solidFill>
              </a:rPr>
              <a:t>per </a:t>
            </a:r>
            <a:r>
              <a:rPr lang="it-IT" sz="2400" b="1" i="1" dirty="0" smtClean="0">
                <a:solidFill>
                  <a:srgbClr val="C00000"/>
                </a:solidFill>
              </a:rPr>
              <a:t>n → ∞ </a:t>
            </a:r>
            <a:r>
              <a:rPr lang="it-IT" sz="2400" dirty="0" smtClean="0">
                <a:solidFill>
                  <a:srgbClr val="170AC6"/>
                </a:solidFill>
              </a:rPr>
              <a:t>saranno sempre più numerose le configurazioni di catena che si incrociano su se stesse e che dovranno essere escluse nella media.</a:t>
            </a:r>
          </a:p>
          <a:p>
            <a:pPr algn="just"/>
            <a:endParaRPr lang="it-IT" sz="2400" dirty="0" smtClean="0">
              <a:solidFill>
                <a:srgbClr val="170AC6"/>
              </a:solidFill>
            </a:endParaRPr>
          </a:p>
          <a:p>
            <a:pPr algn="just"/>
            <a:r>
              <a:rPr lang="it-IT" sz="2400" dirty="0" smtClean="0">
                <a:solidFill>
                  <a:srgbClr val="170AC6"/>
                </a:solidFill>
              </a:rPr>
              <a:t>Gli effetti di volume escluso portano a </a:t>
            </a:r>
            <a:r>
              <a:rPr lang="it-IT" sz="2400" b="1" dirty="0">
                <a:solidFill>
                  <a:srgbClr val="C00000"/>
                </a:solidFill>
              </a:rPr>
              <a:t>&lt;</a:t>
            </a:r>
            <a:r>
              <a:rPr lang="it-IT" sz="2400" b="1" i="1" dirty="0">
                <a:solidFill>
                  <a:srgbClr val="C00000"/>
                </a:solidFill>
              </a:rPr>
              <a:t>r</a:t>
            </a:r>
            <a:r>
              <a:rPr lang="it-IT" sz="2400" b="1" i="1" baseline="30000" dirty="0">
                <a:solidFill>
                  <a:srgbClr val="C00000"/>
                </a:solidFill>
              </a:rPr>
              <a:t>2</a:t>
            </a:r>
            <a:r>
              <a:rPr lang="it-IT" sz="2400" b="1" dirty="0">
                <a:solidFill>
                  <a:srgbClr val="C00000"/>
                </a:solidFill>
              </a:rPr>
              <a:t>&gt; </a:t>
            </a:r>
            <a:r>
              <a:rPr lang="it-IT" sz="2400" b="1" dirty="0" smtClean="0">
                <a:solidFill>
                  <a:srgbClr val="C00000"/>
                </a:solidFill>
              </a:rPr>
              <a:t> ≠ &lt;</a:t>
            </a:r>
            <a:r>
              <a:rPr lang="it-IT" sz="2400" b="1" i="1" dirty="0" smtClean="0">
                <a:solidFill>
                  <a:srgbClr val="C00000"/>
                </a:solidFill>
              </a:rPr>
              <a:t>r</a:t>
            </a:r>
            <a:r>
              <a:rPr lang="it-IT" sz="2400" b="1" i="1" baseline="30000" dirty="0" smtClean="0">
                <a:solidFill>
                  <a:srgbClr val="C00000"/>
                </a:solidFill>
              </a:rPr>
              <a:t>2</a:t>
            </a:r>
            <a:r>
              <a:rPr lang="it-IT" sz="2400" b="1" dirty="0" smtClean="0">
                <a:solidFill>
                  <a:srgbClr val="C00000"/>
                </a:solidFill>
              </a:rPr>
              <a:t>&gt;</a:t>
            </a:r>
            <a:r>
              <a:rPr lang="it-IT" sz="2400" b="1" baseline="-25000" dirty="0" smtClean="0">
                <a:solidFill>
                  <a:srgbClr val="C00000"/>
                </a:solidFill>
              </a:rPr>
              <a:t>o</a:t>
            </a:r>
            <a:r>
              <a:rPr lang="it-IT" sz="2400" b="1" dirty="0" smtClean="0">
                <a:solidFill>
                  <a:srgbClr val="C00000"/>
                </a:solidFill>
              </a:rPr>
              <a:t> </a:t>
            </a:r>
            <a:r>
              <a:rPr lang="it-IT" sz="2400" dirty="0" smtClean="0">
                <a:solidFill>
                  <a:srgbClr val="170AC6"/>
                </a:solidFill>
              </a:rPr>
              <a:t>che possiamo rappresentare come: </a:t>
            </a:r>
            <a:r>
              <a:rPr lang="it-IT" sz="2400" b="1" dirty="0">
                <a:solidFill>
                  <a:srgbClr val="C00000"/>
                </a:solidFill>
              </a:rPr>
              <a:t>&lt;</a:t>
            </a:r>
            <a:r>
              <a:rPr lang="it-IT" sz="2400" b="1" i="1" dirty="0">
                <a:solidFill>
                  <a:srgbClr val="C00000"/>
                </a:solidFill>
              </a:rPr>
              <a:t>r</a:t>
            </a:r>
            <a:r>
              <a:rPr lang="it-IT" sz="2400" b="1" i="1" baseline="30000" dirty="0">
                <a:solidFill>
                  <a:srgbClr val="C00000"/>
                </a:solidFill>
              </a:rPr>
              <a:t>2</a:t>
            </a:r>
            <a:r>
              <a:rPr lang="it-IT" sz="2400" b="1" dirty="0" smtClean="0">
                <a:solidFill>
                  <a:srgbClr val="C00000"/>
                </a:solidFill>
              </a:rPr>
              <a:t>&gt; = </a:t>
            </a:r>
            <a:r>
              <a:rPr lang="it-IT" sz="2400" b="1" i="1" dirty="0" smtClean="0">
                <a:solidFill>
                  <a:srgbClr val="C00000"/>
                </a:solidFill>
                <a:sym typeface="Symbol"/>
              </a:rPr>
              <a:t></a:t>
            </a:r>
            <a:r>
              <a:rPr lang="it-IT" sz="2400" b="1" i="1" baseline="30000" dirty="0" smtClean="0">
                <a:solidFill>
                  <a:srgbClr val="C00000"/>
                </a:solidFill>
                <a:sym typeface="Symbol"/>
              </a:rPr>
              <a:t>2</a:t>
            </a:r>
            <a:r>
              <a:rPr lang="it-IT" sz="2400" b="1" i="1" dirty="0" smtClean="0">
                <a:solidFill>
                  <a:srgbClr val="C00000"/>
                </a:solidFill>
              </a:rPr>
              <a:t> </a:t>
            </a:r>
            <a:r>
              <a:rPr lang="it-IT" sz="2400" b="1" dirty="0">
                <a:solidFill>
                  <a:srgbClr val="C00000"/>
                </a:solidFill>
              </a:rPr>
              <a:t>&lt;</a:t>
            </a:r>
            <a:r>
              <a:rPr lang="it-IT" sz="2400" b="1" i="1" dirty="0">
                <a:solidFill>
                  <a:srgbClr val="C00000"/>
                </a:solidFill>
              </a:rPr>
              <a:t>r</a:t>
            </a:r>
            <a:r>
              <a:rPr lang="it-IT" sz="2400" b="1" i="1" baseline="30000" dirty="0">
                <a:solidFill>
                  <a:srgbClr val="C00000"/>
                </a:solidFill>
              </a:rPr>
              <a:t>2</a:t>
            </a:r>
            <a:r>
              <a:rPr lang="it-IT" sz="2400" b="1" dirty="0">
                <a:solidFill>
                  <a:srgbClr val="C00000"/>
                </a:solidFill>
              </a:rPr>
              <a:t>&gt;</a:t>
            </a:r>
            <a:r>
              <a:rPr lang="it-IT" sz="2400" b="1" baseline="-25000" dirty="0">
                <a:solidFill>
                  <a:srgbClr val="C00000"/>
                </a:solidFill>
              </a:rPr>
              <a:t>o</a:t>
            </a:r>
            <a:r>
              <a:rPr lang="it-IT" sz="2400" b="1" dirty="0">
                <a:solidFill>
                  <a:srgbClr val="C00000"/>
                </a:solidFill>
              </a:rPr>
              <a:t> </a:t>
            </a:r>
            <a:r>
              <a:rPr lang="it-IT" sz="2400" dirty="0" smtClean="0">
                <a:solidFill>
                  <a:srgbClr val="170AC6"/>
                </a:solidFill>
              </a:rPr>
              <a:t>, dove </a:t>
            </a:r>
            <a:r>
              <a:rPr lang="it-IT" sz="2400" b="1" i="1" dirty="0" smtClean="0">
                <a:solidFill>
                  <a:srgbClr val="C00000"/>
                </a:solidFill>
                <a:sym typeface="Symbol"/>
              </a:rPr>
              <a:t></a:t>
            </a:r>
            <a:r>
              <a:rPr lang="it-IT" sz="2400" dirty="0" smtClean="0">
                <a:solidFill>
                  <a:srgbClr val="170AC6"/>
                </a:solidFill>
              </a:rPr>
              <a:t>  è un fattore di espansione.</a:t>
            </a:r>
          </a:p>
          <a:p>
            <a:pPr algn="just"/>
            <a:endParaRPr lang="it-IT" sz="2400" dirty="0">
              <a:solidFill>
                <a:srgbClr val="170AC6"/>
              </a:solidFill>
            </a:endParaRPr>
          </a:p>
          <a:p>
            <a:pPr algn="just"/>
            <a:r>
              <a:rPr lang="it-IT" sz="2400" dirty="0" smtClean="0">
                <a:solidFill>
                  <a:srgbClr val="170AC6"/>
                </a:solidFill>
              </a:rPr>
              <a:t>Le catene che si auto-incrociano sono più probabili in una configurazione di catena molto lunga  →  </a:t>
            </a:r>
            <a:r>
              <a:rPr lang="it-IT" sz="2400" b="1" i="1" dirty="0" smtClean="0">
                <a:solidFill>
                  <a:srgbClr val="C00000"/>
                </a:solidFill>
                <a:sym typeface="Symbol"/>
              </a:rPr>
              <a:t></a:t>
            </a:r>
            <a:r>
              <a:rPr lang="it-IT" sz="2400" b="1" dirty="0" smtClean="0">
                <a:solidFill>
                  <a:srgbClr val="C00000"/>
                </a:solidFill>
                <a:sym typeface="Symbol"/>
              </a:rPr>
              <a:t> &gt; 1 </a:t>
            </a:r>
            <a:r>
              <a:rPr lang="it-IT" sz="2400" dirty="0" smtClean="0">
                <a:solidFill>
                  <a:srgbClr val="170AC6"/>
                </a:solidFill>
                <a:sym typeface="Symbol"/>
              </a:rPr>
              <a:t>(</a:t>
            </a:r>
            <a:r>
              <a:rPr lang="it-IT" sz="2400" b="1" i="1" dirty="0" smtClean="0">
                <a:solidFill>
                  <a:srgbClr val="C00000"/>
                </a:solidFill>
                <a:sym typeface="Symbol"/>
              </a:rPr>
              <a:t></a:t>
            </a:r>
            <a:r>
              <a:rPr lang="it-IT" sz="2400" dirty="0" smtClean="0">
                <a:solidFill>
                  <a:srgbClr val="170AC6"/>
                </a:solidFill>
                <a:sym typeface="Symbol"/>
              </a:rPr>
              <a:t> dipende dalla massa molecolare e dal solvente).   </a:t>
            </a:r>
            <a:r>
              <a:rPr lang="it-IT" sz="2400" b="1" i="1" dirty="0" smtClean="0">
                <a:solidFill>
                  <a:srgbClr val="C00000"/>
                </a:solidFill>
                <a:sym typeface="Symbol"/>
              </a:rPr>
              <a:t></a:t>
            </a:r>
            <a:r>
              <a:rPr lang="it-IT" sz="2400" dirty="0" smtClean="0">
                <a:solidFill>
                  <a:srgbClr val="170AC6"/>
                </a:solidFill>
                <a:sym typeface="Symbol"/>
              </a:rPr>
              <a:t> aumenta con l’aumento del peso molecolare.</a:t>
            </a:r>
          </a:p>
          <a:p>
            <a:pPr algn="just"/>
            <a:endParaRPr lang="it-IT" sz="2400" dirty="0" smtClean="0">
              <a:solidFill>
                <a:srgbClr val="170AC6"/>
              </a:solidFill>
              <a:sym typeface="Symbol"/>
            </a:endParaRPr>
          </a:p>
          <a:p>
            <a:pPr algn="just"/>
            <a:endParaRPr lang="it-IT" sz="2400" dirty="0" smtClean="0">
              <a:solidFill>
                <a:srgbClr val="170AC6"/>
              </a:solidFill>
              <a:sym typeface="Symbol"/>
            </a:endParaRPr>
          </a:p>
          <a:p>
            <a:pPr algn="just"/>
            <a:r>
              <a:rPr lang="it-IT" sz="2400" dirty="0" smtClean="0">
                <a:solidFill>
                  <a:srgbClr val="170AC6"/>
                </a:solidFill>
                <a:sym typeface="Symbol"/>
              </a:rPr>
              <a:t>In un buon solvente le catene sono più aperte per una maggior interazione col solvente </a:t>
            </a:r>
            <a:r>
              <a:rPr lang="it-IT" sz="2400" dirty="0">
                <a:solidFill>
                  <a:srgbClr val="170AC6"/>
                </a:solidFill>
              </a:rPr>
              <a:t>→  </a:t>
            </a:r>
            <a:r>
              <a:rPr lang="it-IT" sz="2400" b="1" i="1" dirty="0">
                <a:solidFill>
                  <a:srgbClr val="C00000"/>
                </a:solidFill>
                <a:sym typeface="Symbol"/>
              </a:rPr>
              <a:t></a:t>
            </a:r>
            <a:r>
              <a:rPr lang="it-IT" sz="2400" b="1" dirty="0">
                <a:solidFill>
                  <a:srgbClr val="C00000"/>
                </a:solidFill>
                <a:sym typeface="Symbol"/>
              </a:rPr>
              <a:t> </a:t>
            </a:r>
            <a:r>
              <a:rPr lang="it-IT" sz="2400" b="1" dirty="0" smtClean="0">
                <a:solidFill>
                  <a:srgbClr val="C00000"/>
                </a:solidFill>
                <a:sym typeface="Symbol"/>
              </a:rPr>
              <a:t>&gt;&gt; 1</a:t>
            </a:r>
            <a:r>
              <a:rPr lang="it-IT" sz="2400" dirty="0" smtClean="0">
                <a:solidFill>
                  <a:srgbClr val="170AC6"/>
                </a:solidFill>
                <a:sym typeface="Symbol"/>
              </a:rPr>
              <a:t>.</a:t>
            </a:r>
          </a:p>
        </p:txBody>
      </p:sp>
    </p:spTree>
    <p:extLst>
      <p:ext uri="{BB962C8B-B14F-4D97-AF65-F5344CB8AC3E}">
        <p14:creationId xmlns:p14="http://schemas.microsoft.com/office/powerpoint/2010/main" val="2610766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p:cNvSpPr txBox="1"/>
          <p:nvPr/>
        </p:nvSpPr>
        <p:spPr>
          <a:xfrm>
            <a:off x="1043608" y="620687"/>
            <a:ext cx="7128792" cy="1138773"/>
          </a:xfrm>
          <a:prstGeom prst="rect">
            <a:avLst/>
          </a:prstGeom>
          <a:noFill/>
        </p:spPr>
        <p:txBody>
          <a:bodyPr wrap="square" rtlCol="0">
            <a:spAutoFit/>
          </a:bodyPr>
          <a:lstStyle/>
          <a:p>
            <a:pPr algn="just"/>
            <a:r>
              <a:rPr lang="it-IT" sz="2000" dirty="0" smtClean="0">
                <a:solidFill>
                  <a:srgbClr val="170AC6"/>
                </a:solidFill>
              </a:rPr>
              <a:t>Consideriamo una generica catena dove ogni monomero è rappresentato da un segmento </a:t>
            </a:r>
            <a:r>
              <a:rPr lang="it-IT" sz="2800" b="1" dirty="0" smtClean="0">
                <a:solidFill>
                  <a:srgbClr val="C00000"/>
                </a:solidFill>
                <a:latin typeface="Freestyle Script" pitchFamily="66" charset="0"/>
              </a:rPr>
              <a:t>l</a:t>
            </a:r>
            <a:r>
              <a:rPr lang="it-IT" sz="2000" dirty="0" smtClean="0">
                <a:solidFill>
                  <a:srgbClr val="170AC6"/>
                </a:solidFill>
              </a:rPr>
              <a:t> e le diverse conformazioni sono effettuate ruotando intorno agli angoli </a:t>
            </a:r>
            <a:r>
              <a:rPr lang="it-IT" sz="2000" b="1" i="1" dirty="0" smtClean="0">
                <a:solidFill>
                  <a:srgbClr val="C00000"/>
                </a:solidFill>
                <a:sym typeface="Symbol"/>
              </a:rPr>
              <a:t></a:t>
            </a:r>
            <a:r>
              <a:rPr lang="it-IT" sz="2000" dirty="0" smtClean="0">
                <a:solidFill>
                  <a:srgbClr val="170AC6"/>
                </a:solidFill>
                <a:sym typeface="Symbol"/>
              </a:rPr>
              <a:t>.</a:t>
            </a:r>
            <a:endParaRPr lang="en-US" sz="2000" dirty="0">
              <a:solidFill>
                <a:srgbClr val="170AC6"/>
              </a:solidFill>
            </a:endParaRPr>
          </a:p>
        </p:txBody>
      </p:sp>
      <p:sp>
        <p:nvSpPr>
          <p:cNvPr id="3" name="CasellaDiTesto 2"/>
          <p:cNvSpPr txBox="1"/>
          <p:nvPr/>
        </p:nvSpPr>
        <p:spPr>
          <a:xfrm>
            <a:off x="1043607" y="5169729"/>
            <a:ext cx="7128792" cy="707886"/>
          </a:xfrm>
          <a:prstGeom prst="rect">
            <a:avLst/>
          </a:prstGeom>
          <a:noFill/>
        </p:spPr>
        <p:txBody>
          <a:bodyPr wrap="square" rtlCol="0">
            <a:spAutoFit/>
          </a:bodyPr>
          <a:lstStyle/>
          <a:p>
            <a:pPr algn="just"/>
            <a:r>
              <a:rPr lang="it-IT" sz="2000" dirty="0" smtClean="0">
                <a:solidFill>
                  <a:srgbClr val="170AC6"/>
                </a:solidFill>
              </a:rPr>
              <a:t>Una catena polimerica «</a:t>
            </a:r>
            <a:r>
              <a:rPr lang="it-IT" sz="2000" b="1" i="1" dirty="0" smtClean="0">
                <a:solidFill>
                  <a:srgbClr val="C00000"/>
                </a:solidFill>
              </a:rPr>
              <a:t>reale</a:t>
            </a:r>
            <a:r>
              <a:rPr lang="it-IT" sz="2000" dirty="0" smtClean="0">
                <a:solidFill>
                  <a:srgbClr val="170AC6"/>
                </a:solidFill>
              </a:rPr>
              <a:t>» potrebbe essere rappresentata mantenendo le lunghezze e gli angoli di legame rigidi.</a:t>
            </a:r>
            <a:endParaRPr lang="en-US" sz="2000" dirty="0">
              <a:solidFill>
                <a:srgbClr val="170AC6"/>
              </a:solidFill>
            </a:endParaRPr>
          </a:p>
        </p:txBody>
      </p:sp>
      <p:pic>
        <p:nvPicPr>
          <p:cNvPr id="1536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3895" y="2132856"/>
            <a:ext cx="4068217" cy="2592288"/>
          </a:xfrm>
          <a:prstGeom prst="rect">
            <a:avLst/>
          </a:prstGeom>
          <a:noFill/>
          <a:ln w="22225">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1708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539552" y="1028343"/>
            <a:ext cx="8352928" cy="3970318"/>
          </a:xfrm>
          <a:prstGeom prst="rect">
            <a:avLst/>
          </a:prstGeom>
        </p:spPr>
        <p:txBody>
          <a:bodyPr wrap="square">
            <a:spAutoFit/>
          </a:bodyPr>
          <a:lstStyle/>
          <a:p>
            <a:pPr>
              <a:lnSpc>
                <a:spcPct val="150000"/>
              </a:lnSpc>
            </a:pPr>
            <a:r>
              <a:rPr lang="it-IT" sz="2400" dirty="0" smtClean="0">
                <a:solidFill>
                  <a:srgbClr val="170AC6"/>
                </a:solidFill>
                <a:sym typeface="Symbol"/>
              </a:rPr>
              <a:t>In un solvente indifferente </a:t>
            </a:r>
            <a:r>
              <a:rPr lang="it-IT" sz="2400" b="1" i="1" dirty="0" smtClean="0">
                <a:solidFill>
                  <a:srgbClr val="C00000"/>
                </a:solidFill>
                <a:sym typeface="Symbol"/>
              </a:rPr>
              <a:t></a:t>
            </a:r>
            <a:r>
              <a:rPr lang="it-IT" sz="2400" dirty="0" smtClean="0">
                <a:solidFill>
                  <a:srgbClr val="170AC6"/>
                </a:solidFill>
                <a:sym typeface="Symbol"/>
              </a:rPr>
              <a:t>  diminuisce ed in un cattivo solvente è ancora minore a causa della presenza di configurazioni di catena molto compatte.</a:t>
            </a:r>
            <a:r>
              <a:rPr lang="it-IT" sz="2400" dirty="0" smtClean="0">
                <a:solidFill>
                  <a:srgbClr val="170AC6"/>
                </a:solidFill>
              </a:rPr>
              <a:t>  </a:t>
            </a:r>
          </a:p>
          <a:p>
            <a:pPr>
              <a:lnSpc>
                <a:spcPct val="150000"/>
              </a:lnSpc>
            </a:pPr>
            <a:r>
              <a:rPr lang="it-IT" sz="2400" dirty="0" smtClean="0">
                <a:solidFill>
                  <a:srgbClr val="170AC6"/>
                </a:solidFill>
              </a:rPr>
              <a:t>Le interazioni di segmenti di polimero tra loro sono preferite ed il polimero si contrae.  La qualità del solvente dipende sia dalla composizione chimica del polimero che da quella del solvente, ma anche dalla temperatura.</a:t>
            </a:r>
            <a:endParaRPr lang="it-IT" sz="2400" dirty="0" smtClean="0">
              <a:solidFill>
                <a:srgbClr val="170AC6"/>
              </a:solidFill>
              <a:sym typeface="Symbo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File:Random coil - theta condition.svg">
            <a:hlinkClick r:id="rId2"/>
          </p:cNvPr>
          <p:cNvPicPr>
            <a:picLocks noChangeAspect="1" noChangeArrowheads="1"/>
          </p:cNvPicPr>
          <p:nvPr/>
        </p:nvPicPr>
        <p:blipFill>
          <a:blip r:embed="rId3" cstate="print"/>
          <a:srcRect/>
          <a:stretch>
            <a:fillRect/>
          </a:stretch>
        </p:blipFill>
        <p:spPr bwMode="auto">
          <a:xfrm>
            <a:off x="696416" y="2276872"/>
            <a:ext cx="7620000" cy="3810000"/>
          </a:xfrm>
          <a:prstGeom prst="rect">
            <a:avLst/>
          </a:prstGeom>
          <a:noFill/>
        </p:spPr>
      </p:pic>
      <p:sp>
        <p:nvSpPr>
          <p:cNvPr id="4" name="Rettangolo 3"/>
          <p:cNvSpPr/>
          <p:nvPr/>
        </p:nvSpPr>
        <p:spPr>
          <a:xfrm>
            <a:off x="755576" y="404664"/>
            <a:ext cx="7632848" cy="2251065"/>
          </a:xfrm>
          <a:prstGeom prst="rect">
            <a:avLst/>
          </a:prstGeom>
        </p:spPr>
        <p:txBody>
          <a:bodyPr wrap="square">
            <a:spAutoFit/>
          </a:bodyPr>
          <a:lstStyle/>
          <a:p>
            <a:pPr algn="just">
              <a:lnSpc>
                <a:spcPct val="150000"/>
              </a:lnSpc>
            </a:pPr>
            <a:r>
              <a:rPr lang="it-IT" sz="2400" dirty="0" smtClean="0">
                <a:solidFill>
                  <a:srgbClr val="170AC6"/>
                </a:solidFill>
                <a:sym typeface="Symbol"/>
              </a:rPr>
              <a:t>Può succedere in questo caso che gli effetti di volume escluso (cioè espansione della forma del polimero) siano compensati dalla compattazione della catena   → </a:t>
            </a:r>
            <a:r>
              <a:rPr lang="it-IT" sz="2400" b="1" i="1" dirty="0" smtClean="0">
                <a:solidFill>
                  <a:srgbClr val="C00000"/>
                </a:solidFill>
                <a:sym typeface="Symbol"/>
              </a:rPr>
              <a:t> = 1      </a:t>
            </a:r>
            <a:r>
              <a:rPr lang="it-IT" sz="2400" b="1" dirty="0" smtClean="0">
                <a:solidFill>
                  <a:srgbClr val="C00000"/>
                </a:solidFill>
              </a:rPr>
              <a:t>&lt;</a:t>
            </a:r>
            <a:r>
              <a:rPr lang="it-IT" sz="2400" b="1" i="1" dirty="0" smtClean="0">
                <a:solidFill>
                  <a:srgbClr val="C00000"/>
                </a:solidFill>
              </a:rPr>
              <a:t>r</a:t>
            </a:r>
            <a:r>
              <a:rPr lang="it-IT" sz="2400" b="1" i="1" baseline="30000" dirty="0" smtClean="0">
                <a:solidFill>
                  <a:srgbClr val="C00000"/>
                </a:solidFill>
              </a:rPr>
              <a:t>2</a:t>
            </a:r>
            <a:r>
              <a:rPr lang="it-IT" sz="2400" b="1" dirty="0" smtClean="0">
                <a:solidFill>
                  <a:srgbClr val="C00000"/>
                </a:solidFill>
              </a:rPr>
              <a:t>&gt; = &lt;</a:t>
            </a:r>
            <a:r>
              <a:rPr lang="it-IT" sz="2400" b="1" i="1" dirty="0" err="1" smtClean="0">
                <a:solidFill>
                  <a:srgbClr val="C00000"/>
                </a:solidFill>
              </a:rPr>
              <a:t>r</a:t>
            </a:r>
            <a:r>
              <a:rPr lang="it-IT" sz="2400" b="1" i="1" baseline="30000" dirty="0" err="1" smtClean="0">
                <a:solidFill>
                  <a:srgbClr val="C00000"/>
                </a:solidFill>
              </a:rPr>
              <a:t>2</a:t>
            </a:r>
            <a:r>
              <a:rPr lang="it-IT" sz="2400" b="1" dirty="0" smtClean="0">
                <a:solidFill>
                  <a:srgbClr val="C00000"/>
                </a:solidFill>
              </a:rPr>
              <a:t>&gt;</a:t>
            </a:r>
            <a:r>
              <a:rPr lang="it-IT" sz="2400" b="1" baseline="-25000" dirty="0" smtClean="0">
                <a:solidFill>
                  <a:srgbClr val="C00000"/>
                </a:solidFill>
              </a:rPr>
              <a:t>o</a:t>
            </a:r>
            <a:endParaRPr lang="it-IT" sz="2400" b="1" i="1" dirty="0">
              <a:solidFill>
                <a:srgbClr val="C00000"/>
              </a:solidFill>
              <a:sym typeface="Symbo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755576" y="980728"/>
            <a:ext cx="7632848" cy="4893647"/>
          </a:xfrm>
          <a:prstGeom prst="rect">
            <a:avLst/>
          </a:prstGeom>
          <a:noFill/>
        </p:spPr>
        <p:txBody>
          <a:bodyPr wrap="square" rtlCol="0">
            <a:spAutoFit/>
          </a:bodyPr>
          <a:lstStyle/>
          <a:p>
            <a:pPr algn="just"/>
            <a:r>
              <a:rPr lang="it-IT" sz="2400" dirty="0" smtClean="0">
                <a:solidFill>
                  <a:srgbClr val="170AC6"/>
                </a:solidFill>
              </a:rPr>
              <a:t>Solventi in cui </a:t>
            </a:r>
            <a:r>
              <a:rPr lang="it-IT" sz="2400" b="1" i="1" dirty="0" smtClean="0">
                <a:solidFill>
                  <a:srgbClr val="C00000"/>
                </a:solidFill>
                <a:sym typeface="Symbol"/>
              </a:rPr>
              <a:t> =1</a:t>
            </a:r>
            <a:r>
              <a:rPr lang="it-IT" sz="2400" dirty="0" smtClean="0">
                <a:solidFill>
                  <a:srgbClr val="170AC6"/>
                </a:solidFill>
                <a:sym typeface="Symbol"/>
              </a:rPr>
              <a:t> sono detti </a:t>
            </a:r>
            <a:r>
              <a:rPr lang="it-IT" sz="2400" b="1" dirty="0" smtClean="0">
                <a:solidFill>
                  <a:srgbClr val="C00000"/>
                </a:solidFill>
                <a:sym typeface="Symbol"/>
              </a:rPr>
              <a:t>solventi </a:t>
            </a:r>
            <a:r>
              <a:rPr lang="it-IT" sz="2400" b="1" i="1" dirty="0" smtClean="0">
                <a:solidFill>
                  <a:srgbClr val="C00000"/>
                </a:solidFill>
                <a:sym typeface="Symbol"/>
              </a:rPr>
              <a:t>theta</a:t>
            </a:r>
            <a:r>
              <a:rPr lang="it-IT" sz="2400" dirty="0" smtClean="0">
                <a:solidFill>
                  <a:srgbClr val="170AC6"/>
                </a:solidFill>
                <a:sym typeface="Symbol"/>
              </a:rPr>
              <a:t>, ma va valutata anche la temperatura, per cui è definito anche un </a:t>
            </a:r>
            <a:r>
              <a:rPr lang="it-IT" sz="2400" b="1" dirty="0" smtClean="0">
                <a:solidFill>
                  <a:srgbClr val="C00000"/>
                </a:solidFill>
                <a:sym typeface="Symbol"/>
              </a:rPr>
              <a:t>punto </a:t>
            </a:r>
            <a:r>
              <a:rPr lang="it-IT" sz="2400" b="1" i="1" dirty="0" smtClean="0">
                <a:solidFill>
                  <a:srgbClr val="C00000"/>
                </a:solidFill>
                <a:sym typeface="Symbol"/>
              </a:rPr>
              <a:t>theta</a:t>
            </a:r>
            <a:r>
              <a:rPr lang="it-IT" sz="2400" b="1" dirty="0" smtClean="0">
                <a:solidFill>
                  <a:srgbClr val="C00000"/>
                </a:solidFill>
                <a:sym typeface="Symbol"/>
              </a:rPr>
              <a:t> di temperatura</a:t>
            </a:r>
            <a:r>
              <a:rPr lang="it-IT" sz="2400" dirty="0" smtClean="0">
                <a:solidFill>
                  <a:srgbClr val="170AC6"/>
                </a:solidFill>
                <a:sym typeface="Symbol"/>
              </a:rPr>
              <a:t>.</a:t>
            </a:r>
            <a:endParaRPr lang="it-IT" sz="2400" b="1" dirty="0" smtClean="0">
              <a:solidFill>
                <a:srgbClr val="C00000"/>
              </a:solidFill>
              <a:sym typeface="Symbol"/>
            </a:endParaRPr>
          </a:p>
          <a:p>
            <a:pPr algn="just"/>
            <a:endParaRPr lang="it-IT" sz="2400" dirty="0" smtClean="0">
              <a:solidFill>
                <a:srgbClr val="170AC6"/>
              </a:solidFill>
              <a:sym typeface="Symbol"/>
            </a:endParaRPr>
          </a:p>
          <a:p>
            <a:pPr algn="just"/>
            <a:endParaRPr lang="it-IT" sz="2400" dirty="0">
              <a:solidFill>
                <a:srgbClr val="170AC6"/>
              </a:solidFill>
              <a:sym typeface="Symbol"/>
            </a:endParaRPr>
          </a:p>
          <a:p>
            <a:pPr algn="just"/>
            <a:r>
              <a:rPr lang="it-IT" sz="2400" dirty="0" smtClean="0">
                <a:solidFill>
                  <a:srgbClr val="170AC6"/>
                </a:solidFill>
                <a:sym typeface="Symbol"/>
              </a:rPr>
              <a:t>Il punto </a:t>
            </a:r>
            <a:r>
              <a:rPr lang="it-IT" sz="2400" b="1" i="1" dirty="0" smtClean="0">
                <a:solidFill>
                  <a:srgbClr val="C00000"/>
                </a:solidFill>
                <a:sym typeface="Symbol"/>
              </a:rPr>
              <a:t>theta</a:t>
            </a:r>
            <a:r>
              <a:rPr lang="it-IT" sz="2400" dirty="0" smtClean="0">
                <a:solidFill>
                  <a:srgbClr val="C00000"/>
                </a:solidFill>
                <a:sym typeface="Symbol"/>
              </a:rPr>
              <a:t> </a:t>
            </a:r>
            <a:r>
              <a:rPr lang="it-IT" sz="2400" dirty="0" smtClean="0">
                <a:solidFill>
                  <a:srgbClr val="170AC6"/>
                </a:solidFill>
                <a:sym typeface="Symbol"/>
              </a:rPr>
              <a:t>per i polimeri è analogo al punto di Boyle per i gas dove le forze attrattive compensano quelle repulsive ed i gas si comportano come gas perfetti.</a:t>
            </a:r>
          </a:p>
          <a:p>
            <a:pPr algn="just"/>
            <a:endParaRPr lang="it-IT" sz="2400" dirty="0" smtClean="0">
              <a:solidFill>
                <a:srgbClr val="170AC6"/>
              </a:solidFill>
              <a:sym typeface="Symbol"/>
            </a:endParaRPr>
          </a:p>
          <a:p>
            <a:pPr algn="just"/>
            <a:endParaRPr lang="it-IT" sz="2400" dirty="0">
              <a:solidFill>
                <a:srgbClr val="170AC6"/>
              </a:solidFill>
              <a:sym typeface="Symbol"/>
            </a:endParaRPr>
          </a:p>
          <a:p>
            <a:pPr algn="just"/>
            <a:r>
              <a:rPr lang="it-IT" sz="2400" dirty="0" smtClean="0">
                <a:solidFill>
                  <a:srgbClr val="170AC6"/>
                </a:solidFill>
              </a:rPr>
              <a:t>Nella pratica le condizioni </a:t>
            </a:r>
            <a:r>
              <a:rPr lang="it-IT" sz="2400" b="1" i="1" dirty="0" smtClean="0">
                <a:solidFill>
                  <a:srgbClr val="C00000"/>
                </a:solidFill>
              </a:rPr>
              <a:t>theta</a:t>
            </a:r>
            <a:r>
              <a:rPr lang="it-IT" sz="2400" dirty="0" smtClean="0">
                <a:solidFill>
                  <a:srgbClr val="170AC6"/>
                </a:solidFill>
              </a:rPr>
              <a:t> (solvente e temperatura) sono difficili da raggiungere e quindi </a:t>
            </a:r>
            <a:r>
              <a:rPr lang="it-IT" sz="2400" b="1" i="1" dirty="0" smtClean="0">
                <a:solidFill>
                  <a:srgbClr val="C00000"/>
                </a:solidFill>
                <a:sym typeface="Symbol"/>
              </a:rPr>
              <a:t></a:t>
            </a:r>
            <a:r>
              <a:rPr lang="it-IT" sz="2400" dirty="0" smtClean="0">
                <a:solidFill>
                  <a:srgbClr val="C00000"/>
                </a:solidFill>
                <a:sym typeface="Symbol"/>
              </a:rPr>
              <a:t> </a:t>
            </a:r>
            <a:r>
              <a:rPr lang="it-IT" sz="2400" dirty="0" smtClean="0">
                <a:solidFill>
                  <a:srgbClr val="170AC6"/>
                </a:solidFill>
                <a:sym typeface="Symbol"/>
              </a:rPr>
              <a:t>va valutato attraverso la teoria delle soluzioni polimeriche.</a:t>
            </a:r>
            <a:endParaRPr lang="en-US" sz="2400" dirty="0">
              <a:solidFill>
                <a:srgbClr val="170AC6"/>
              </a:solidFill>
            </a:endParaRPr>
          </a:p>
        </p:txBody>
      </p:sp>
    </p:spTree>
    <p:extLst>
      <p:ext uri="{BB962C8B-B14F-4D97-AF65-F5344CB8AC3E}">
        <p14:creationId xmlns:p14="http://schemas.microsoft.com/office/powerpoint/2010/main" val="1363445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132061" y="620688"/>
            <a:ext cx="6881243" cy="461665"/>
          </a:xfrm>
          <a:prstGeom prst="rect">
            <a:avLst/>
          </a:prstGeom>
          <a:noFill/>
        </p:spPr>
        <p:txBody>
          <a:bodyPr wrap="none" rtlCol="0">
            <a:spAutoFit/>
          </a:bodyPr>
          <a:lstStyle/>
          <a:p>
            <a:r>
              <a:rPr lang="it-IT" sz="2400" dirty="0" smtClean="0">
                <a:solidFill>
                  <a:srgbClr val="170AC6"/>
                </a:solidFill>
              </a:rPr>
              <a:t>Condizioni </a:t>
            </a:r>
            <a:r>
              <a:rPr lang="it-IT" sz="2400" dirty="0" err="1" smtClean="0">
                <a:solidFill>
                  <a:srgbClr val="170AC6"/>
                </a:solidFill>
              </a:rPr>
              <a:t>theta</a:t>
            </a:r>
            <a:r>
              <a:rPr lang="it-IT" sz="2400" dirty="0" smtClean="0">
                <a:solidFill>
                  <a:srgbClr val="170AC6"/>
                </a:solidFill>
              </a:rPr>
              <a:t> per alcune coppie polimero/solvente</a:t>
            </a:r>
            <a:endParaRPr lang="it-IT" sz="2400" dirty="0">
              <a:solidFill>
                <a:srgbClr val="170AC6"/>
              </a:solidFill>
            </a:endParaRPr>
          </a:p>
        </p:txBody>
      </p:sp>
      <p:grpSp>
        <p:nvGrpSpPr>
          <p:cNvPr id="5" name="Gruppo 4"/>
          <p:cNvGrpSpPr/>
          <p:nvPr/>
        </p:nvGrpSpPr>
        <p:grpSpPr>
          <a:xfrm>
            <a:off x="683568" y="1988840"/>
            <a:ext cx="7506454" cy="2463373"/>
            <a:chOff x="467544" y="1988840"/>
            <a:chExt cx="7506454" cy="2463373"/>
          </a:xfrm>
        </p:grpSpPr>
        <p:pic>
          <p:nvPicPr>
            <p:cNvPr id="36866" name="Picture 2"/>
            <p:cNvPicPr>
              <a:picLocks noChangeAspect="1" noChangeArrowheads="1"/>
            </p:cNvPicPr>
            <p:nvPr/>
          </p:nvPicPr>
          <p:blipFill>
            <a:blip r:embed="rId2" cstate="print"/>
            <a:srcRect/>
            <a:stretch>
              <a:fillRect/>
            </a:stretch>
          </p:blipFill>
          <p:spPr bwMode="auto">
            <a:xfrm>
              <a:off x="467544" y="1988840"/>
              <a:ext cx="6677025" cy="2390775"/>
            </a:xfrm>
            <a:prstGeom prst="rect">
              <a:avLst/>
            </a:prstGeom>
            <a:noFill/>
            <a:ln w="9525">
              <a:noFill/>
              <a:miter lim="800000"/>
              <a:headEnd/>
              <a:tailEnd/>
            </a:ln>
          </p:spPr>
        </p:pic>
        <p:sp>
          <p:nvSpPr>
            <p:cNvPr id="4" name="CasellaDiTesto 3"/>
            <p:cNvSpPr txBox="1"/>
            <p:nvPr/>
          </p:nvSpPr>
          <p:spPr>
            <a:xfrm>
              <a:off x="7236296" y="2420888"/>
              <a:ext cx="737702" cy="2031325"/>
            </a:xfrm>
            <a:prstGeom prst="rect">
              <a:avLst/>
            </a:prstGeom>
            <a:solidFill>
              <a:schemeClr val="bg1"/>
            </a:solidFill>
          </p:spPr>
          <p:txBody>
            <a:bodyPr wrap="none" rtlCol="0">
              <a:spAutoFit/>
            </a:bodyPr>
            <a:lstStyle/>
            <a:p>
              <a:r>
                <a:rPr lang="it-IT" dirty="0" smtClean="0"/>
                <a:t>  34°C</a:t>
              </a:r>
            </a:p>
            <a:p>
              <a:endParaRPr lang="it-IT" sz="900" dirty="0" smtClean="0"/>
            </a:p>
            <a:p>
              <a:r>
                <a:rPr lang="it-IT" dirty="0" smtClean="0"/>
                <a:t>230°C</a:t>
              </a:r>
            </a:p>
            <a:p>
              <a:endParaRPr lang="it-IT" sz="900" dirty="0" smtClean="0"/>
            </a:p>
            <a:p>
              <a:r>
                <a:rPr lang="it-IT" dirty="0" smtClean="0"/>
                <a:t>  32°C</a:t>
              </a:r>
            </a:p>
            <a:p>
              <a:endParaRPr lang="it-IT" sz="900" dirty="0" smtClean="0"/>
            </a:p>
            <a:p>
              <a:r>
                <a:rPr lang="it-IT" dirty="0" smtClean="0"/>
                <a:t>  29°C</a:t>
              </a:r>
            </a:p>
            <a:p>
              <a:endParaRPr lang="it-IT" sz="900" dirty="0" smtClean="0"/>
            </a:p>
            <a:p>
              <a:r>
                <a:rPr lang="it-IT" dirty="0" smtClean="0"/>
                <a:t>    6°C</a:t>
              </a:r>
              <a:endParaRPr lang="en-GB"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7266" y="275140"/>
            <a:ext cx="1968747" cy="1878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8" name="Gruppo 27"/>
          <p:cNvGrpSpPr/>
          <p:nvPr/>
        </p:nvGrpSpPr>
        <p:grpSpPr>
          <a:xfrm>
            <a:off x="2926779" y="1082041"/>
            <a:ext cx="2554968" cy="1656183"/>
            <a:chOff x="899592" y="3789041"/>
            <a:chExt cx="2554968" cy="1656183"/>
          </a:xfrm>
        </p:grpSpPr>
        <p:cxnSp>
          <p:nvCxnSpPr>
            <p:cNvPr id="4" name="Connettore 2 3"/>
            <p:cNvCxnSpPr/>
            <p:nvPr/>
          </p:nvCxnSpPr>
          <p:spPr>
            <a:xfrm flipV="1">
              <a:off x="899592" y="4293096"/>
              <a:ext cx="504056" cy="50405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ttore 2 6"/>
            <p:cNvCxnSpPr/>
            <p:nvPr/>
          </p:nvCxnSpPr>
          <p:spPr>
            <a:xfrm flipV="1">
              <a:off x="2131044" y="3789041"/>
              <a:ext cx="504056" cy="504056"/>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ttore 2 7"/>
            <p:cNvCxnSpPr/>
            <p:nvPr/>
          </p:nvCxnSpPr>
          <p:spPr>
            <a:xfrm>
              <a:off x="3202532" y="4172098"/>
              <a:ext cx="252028" cy="670815"/>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ttore 2 8"/>
            <p:cNvCxnSpPr/>
            <p:nvPr/>
          </p:nvCxnSpPr>
          <p:spPr>
            <a:xfrm>
              <a:off x="2635100" y="3789041"/>
              <a:ext cx="583359" cy="43204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ttore 2 9"/>
            <p:cNvCxnSpPr/>
            <p:nvPr/>
          </p:nvCxnSpPr>
          <p:spPr>
            <a:xfrm flipH="1">
              <a:off x="3059832" y="4842913"/>
              <a:ext cx="394728" cy="602311"/>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1403648" y="4293097"/>
              <a:ext cx="720080"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Connettore 2 15"/>
            <p:cNvCxnSpPr/>
            <p:nvPr/>
          </p:nvCxnSpPr>
          <p:spPr>
            <a:xfrm>
              <a:off x="899592" y="4797152"/>
              <a:ext cx="720080" cy="0"/>
            </a:xfrm>
            <a:prstGeom prst="straightConnector1">
              <a:avLst/>
            </a:prstGeom>
            <a:ln w="25400">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flipV="1">
              <a:off x="899592" y="4293097"/>
              <a:ext cx="1224136" cy="5040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ttore 2 19"/>
            <p:cNvCxnSpPr/>
            <p:nvPr/>
          </p:nvCxnSpPr>
          <p:spPr>
            <a:xfrm flipV="1">
              <a:off x="899592" y="3789041"/>
              <a:ext cx="1735508" cy="10081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p:nvPr/>
          </p:nvCxnSpPr>
          <p:spPr>
            <a:xfrm>
              <a:off x="899592" y="4797152"/>
              <a:ext cx="2160240" cy="648072"/>
            </a:xfrm>
            <a:prstGeom prst="straightConnector1">
              <a:avLst/>
            </a:prstGeom>
            <a:ln w="25400">
              <a:solidFill>
                <a:srgbClr val="002060"/>
              </a:solidFill>
              <a:tailEnd type="arrow"/>
            </a:ln>
          </p:spPr>
          <p:style>
            <a:lnRef idx="1">
              <a:schemeClr val="accent1"/>
            </a:lnRef>
            <a:fillRef idx="0">
              <a:schemeClr val="accent1"/>
            </a:fillRef>
            <a:effectRef idx="0">
              <a:schemeClr val="accent1"/>
            </a:effectRef>
            <a:fontRef idx="minor">
              <a:schemeClr val="tx1"/>
            </a:fontRef>
          </p:style>
        </p:cxnSp>
        <p:grpSp>
          <p:nvGrpSpPr>
            <p:cNvPr id="27" name="Gruppo 26"/>
            <p:cNvGrpSpPr/>
            <p:nvPr/>
          </p:nvGrpSpPr>
          <p:grpSpPr>
            <a:xfrm>
              <a:off x="1331640" y="5013176"/>
              <a:ext cx="324128" cy="400110"/>
              <a:chOff x="1605282" y="5047228"/>
              <a:chExt cx="324128" cy="400110"/>
            </a:xfrm>
          </p:grpSpPr>
          <p:sp>
            <p:nvSpPr>
              <p:cNvPr id="23" name="CasellaDiTesto 22"/>
              <p:cNvSpPr txBox="1"/>
              <p:nvPr/>
            </p:nvSpPr>
            <p:spPr>
              <a:xfrm>
                <a:off x="1605282" y="5047228"/>
                <a:ext cx="324128" cy="400110"/>
              </a:xfrm>
              <a:prstGeom prst="rect">
                <a:avLst/>
              </a:prstGeom>
              <a:noFill/>
            </p:spPr>
            <p:txBody>
              <a:bodyPr wrap="none" rtlCol="0">
                <a:spAutoFit/>
              </a:bodyPr>
              <a:lstStyle/>
              <a:p>
                <a:r>
                  <a:rPr lang="it-IT" sz="2000" b="1" dirty="0" smtClean="0">
                    <a:solidFill>
                      <a:srgbClr val="0070C0"/>
                    </a:solidFill>
                    <a:latin typeface="Lucida Handwriting" pitchFamily="66" charset="0"/>
                  </a:rPr>
                  <a:t>r</a:t>
                </a:r>
                <a:endParaRPr lang="en-US" sz="2000" b="1" dirty="0">
                  <a:solidFill>
                    <a:srgbClr val="0070C0"/>
                  </a:solidFill>
                  <a:latin typeface="Lucida Handwriting" pitchFamily="66" charset="0"/>
                </a:endParaRPr>
              </a:p>
            </p:txBody>
          </p:sp>
          <p:cxnSp>
            <p:nvCxnSpPr>
              <p:cNvPr id="25" name="Connettore 2 24"/>
              <p:cNvCxnSpPr/>
              <p:nvPr/>
            </p:nvCxnSpPr>
            <p:spPr>
              <a:xfrm flipV="1">
                <a:off x="1691680" y="5121188"/>
                <a:ext cx="237730" cy="19538"/>
              </a:xfrm>
              <a:prstGeom prst="straightConnector1">
                <a:avLst/>
              </a:prstGeom>
              <a:ln w="15875">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grpSp>
      <p:sp>
        <p:nvSpPr>
          <p:cNvPr id="29" name="CasellaDiTesto 28"/>
          <p:cNvSpPr txBox="1"/>
          <p:nvPr/>
        </p:nvSpPr>
        <p:spPr>
          <a:xfrm>
            <a:off x="2667296" y="327997"/>
            <a:ext cx="4785024" cy="707886"/>
          </a:xfrm>
          <a:prstGeom prst="rect">
            <a:avLst/>
          </a:prstGeom>
          <a:noFill/>
        </p:spPr>
        <p:txBody>
          <a:bodyPr wrap="square" rtlCol="0">
            <a:spAutoFit/>
          </a:bodyPr>
          <a:lstStyle/>
          <a:p>
            <a:r>
              <a:rPr lang="it-IT" sz="2000" dirty="0" smtClean="0">
                <a:solidFill>
                  <a:srgbClr val="170AC6"/>
                </a:solidFill>
              </a:rPr>
              <a:t>Distanza testa-coda di un polimero (correlata p.es. alla rigidità del polimero)</a:t>
            </a:r>
            <a:endParaRPr lang="en-US" sz="2000" dirty="0">
              <a:solidFill>
                <a:srgbClr val="170AC6"/>
              </a:solidFill>
            </a:endParaRPr>
          </a:p>
        </p:txBody>
      </p:sp>
      <p:sp>
        <p:nvSpPr>
          <p:cNvPr id="30" name="CasellaDiTesto 29"/>
          <p:cNvSpPr txBox="1"/>
          <p:nvPr/>
        </p:nvSpPr>
        <p:spPr>
          <a:xfrm>
            <a:off x="5654446" y="1274544"/>
            <a:ext cx="3312368" cy="1631216"/>
          </a:xfrm>
          <a:prstGeom prst="rect">
            <a:avLst/>
          </a:prstGeom>
          <a:noFill/>
        </p:spPr>
        <p:txBody>
          <a:bodyPr wrap="square" rtlCol="0">
            <a:spAutoFit/>
          </a:bodyPr>
          <a:lstStyle/>
          <a:p>
            <a:pPr algn="just"/>
            <a:r>
              <a:rPr lang="it-IT" sz="2000" dirty="0" smtClean="0">
                <a:solidFill>
                  <a:srgbClr val="170AC6"/>
                </a:solidFill>
              </a:rPr>
              <a:t>Calcolo della distanza testa-coda come somma di vettori ciascuno lungo un legame della catena (tutti i legami hanno stessa lunghezza).</a:t>
            </a:r>
            <a:endParaRPr lang="en-US" sz="2000" dirty="0">
              <a:solidFill>
                <a:srgbClr val="170AC6"/>
              </a:solidFill>
            </a:endParaRPr>
          </a:p>
        </p:txBody>
      </p:sp>
      <p:graphicFrame>
        <p:nvGraphicFramePr>
          <p:cNvPr id="32" name="Oggetto 31"/>
          <p:cNvGraphicFramePr>
            <a:graphicFrameLocks noChangeAspect="1"/>
          </p:cNvGraphicFramePr>
          <p:nvPr>
            <p:extLst>
              <p:ext uri="{D42A27DB-BD31-4B8C-83A1-F6EECF244321}">
                <p14:modId xmlns:p14="http://schemas.microsoft.com/office/powerpoint/2010/main" val="3715891037"/>
              </p:ext>
            </p:extLst>
          </p:nvPr>
        </p:nvGraphicFramePr>
        <p:xfrm>
          <a:off x="944718" y="2996952"/>
          <a:ext cx="1371295" cy="1195488"/>
        </p:xfrm>
        <a:graphic>
          <a:graphicData uri="http://schemas.openxmlformats.org/presentationml/2006/ole">
            <mc:AlternateContent xmlns:mc="http://schemas.openxmlformats.org/markup-compatibility/2006">
              <mc:Choice xmlns:v="urn:schemas-microsoft-com:vml" Requires="v">
                <p:oleObj spid="_x0000_s1385" name="Equazione" r:id="rId4" imgW="495085" imgH="431613" progId="Equation.3">
                  <p:embed/>
                </p:oleObj>
              </mc:Choice>
              <mc:Fallback>
                <p:oleObj name="Equazione" r:id="rId4" imgW="495085" imgH="431613" progId="Equation.3">
                  <p:embed/>
                  <p:pic>
                    <p:nvPicPr>
                      <p:cNvPr id="0" name="Picture 3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4718" y="2996952"/>
                        <a:ext cx="1371295" cy="119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 name="CasellaDiTesto 32"/>
          <p:cNvSpPr txBox="1"/>
          <p:nvPr/>
        </p:nvSpPr>
        <p:spPr>
          <a:xfrm>
            <a:off x="2677420" y="3373255"/>
            <a:ext cx="2764924" cy="400110"/>
          </a:xfrm>
          <a:prstGeom prst="rect">
            <a:avLst/>
          </a:prstGeom>
          <a:noFill/>
        </p:spPr>
        <p:txBody>
          <a:bodyPr wrap="none" rtlCol="0">
            <a:spAutoFit/>
          </a:bodyPr>
          <a:lstStyle/>
          <a:p>
            <a:r>
              <a:rPr lang="it-IT" sz="2000" dirty="0" smtClean="0">
                <a:solidFill>
                  <a:srgbClr val="170AC6"/>
                </a:solidFill>
              </a:rPr>
              <a:t>Il modulo del vettore </a:t>
            </a:r>
            <a:r>
              <a:rPr lang="it-IT" sz="2000" b="1" i="1" dirty="0" smtClean="0">
                <a:solidFill>
                  <a:srgbClr val="170AC6"/>
                </a:solidFill>
              </a:rPr>
              <a:t>r</a:t>
            </a:r>
            <a:r>
              <a:rPr lang="it-IT" sz="2000" dirty="0" smtClean="0">
                <a:solidFill>
                  <a:srgbClr val="170AC6"/>
                </a:solidFill>
              </a:rPr>
              <a:t> è:</a:t>
            </a:r>
            <a:endParaRPr lang="en-US" sz="2000" dirty="0">
              <a:solidFill>
                <a:srgbClr val="170AC6"/>
              </a:solidFill>
            </a:endParaRPr>
          </a:p>
        </p:txBody>
      </p:sp>
      <p:graphicFrame>
        <p:nvGraphicFramePr>
          <p:cNvPr id="34" name="Oggetto 33"/>
          <p:cNvGraphicFramePr>
            <a:graphicFrameLocks noChangeAspect="1"/>
          </p:cNvGraphicFramePr>
          <p:nvPr>
            <p:extLst>
              <p:ext uri="{D42A27DB-BD31-4B8C-83A1-F6EECF244321}">
                <p14:modId xmlns:p14="http://schemas.microsoft.com/office/powerpoint/2010/main" val="3925119416"/>
              </p:ext>
            </p:extLst>
          </p:nvPr>
        </p:nvGraphicFramePr>
        <p:xfrm>
          <a:off x="5509986" y="3077494"/>
          <a:ext cx="1144848" cy="783554"/>
        </p:xfrm>
        <a:graphic>
          <a:graphicData uri="http://schemas.openxmlformats.org/presentationml/2006/ole">
            <mc:AlternateContent xmlns:mc="http://schemas.openxmlformats.org/markup-compatibility/2006">
              <mc:Choice xmlns:v="urn:schemas-microsoft-com:vml" Requires="v">
                <p:oleObj spid="_x0000_s1386" name="Equazione" r:id="rId6" imgW="444114" imgH="304536" progId="Equation.3">
                  <p:embed/>
                </p:oleObj>
              </mc:Choice>
              <mc:Fallback>
                <p:oleObj name="Equazione" r:id="rId6" imgW="444114" imgH="304536" progId="Equation.3">
                  <p:embed/>
                  <p:pic>
                    <p:nvPicPr>
                      <p:cNvPr id="0" name="Picture 35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09986" y="3077494"/>
                        <a:ext cx="1144848" cy="78355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 name="Oggetto 34"/>
          <p:cNvGraphicFramePr>
            <a:graphicFrameLocks noChangeAspect="1"/>
          </p:cNvGraphicFramePr>
          <p:nvPr>
            <p:extLst>
              <p:ext uri="{D42A27DB-BD31-4B8C-83A1-F6EECF244321}">
                <p14:modId xmlns:p14="http://schemas.microsoft.com/office/powerpoint/2010/main" val="3433575293"/>
              </p:ext>
            </p:extLst>
          </p:nvPr>
        </p:nvGraphicFramePr>
        <p:xfrm>
          <a:off x="837257" y="4365104"/>
          <a:ext cx="3748111" cy="936104"/>
        </p:xfrm>
        <a:graphic>
          <a:graphicData uri="http://schemas.openxmlformats.org/presentationml/2006/ole">
            <mc:AlternateContent xmlns:mc="http://schemas.openxmlformats.org/markup-compatibility/2006">
              <mc:Choice xmlns:v="urn:schemas-microsoft-com:vml" Requires="v">
                <p:oleObj spid="_x0000_s1387" name="Equazione" r:id="rId8" imgW="1777229" imgH="444307" progId="Equation.3">
                  <p:embed/>
                </p:oleObj>
              </mc:Choice>
              <mc:Fallback>
                <p:oleObj name="Equazione" r:id="rId8" imgW="1777229" imgH="444307" progId="Equation.3">
                  <p:embed/>
                  <p:pic>
                    <p:nvPicPr>
                      <p:cNvPr id="0" name="Picture 35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7257" y="4365104"/>
                        <a:ext cx="3748111" cy="9361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 name="CasellaDiTesto 35"/>
          <p:cNvSpPr txBox="1"/>
          <p:nvPr/>
        </p:nvSpPr>
        <p:spPr>
          <a:xfrm>
            <a:off x="4860032" y="4293096"/>
            <a:ext cx="4010522" cy="1015663"/>
          </a:xfrm>
          <a:prstGeom prst="rect">
            <a:avLst/>
          </a:prstGeom>
          <a:noFill/>
        </p:spPr>
        <p:txBody>
          <a:bodyPr wrap="square" rtlCol="0">
            <a:spAutoFit/>
          </a:bodyPr>
          <a:lstStyle/>
          <a:p>
            <a:r>
              <a:rPr lang="it-IT" sz="2000" dirty="0" smtClean="0">
                <a:solidFill>
                  <a:srgbClr val="170AC6"/>
                </a:solidFill>
              </a:rPr>
              <a:t>La doppia sommatoria è composta da termini </a:t>
            </a:r>
            <a:r>
              <a:rPr lang="it-IT" sz="2000" b="1" i="1" dirty="0" smtClean="0">
                <a:solidFill>
                  <a:srgbClr val="C00000"/>
                </a:solidFill>
              </a:rPr>
              <a:t>i = j </a:t>
            </a:r>
            <a:r>
              <a:rPr lang="it-IT" sz="2000" dirty="0" smtClean="0">
                <a:solidFill>
                  <a:srgbClr val="170AC6"/>
                </a:solidFill>
              </a:rPr>
              <a:t>e da termini </a:t>
            </a:r>
            <a:r>
              <a:rPr lang="it-IT" sz="2000" b="1" i="1" dirty="0" smtClean="0">
                <a:solidFill>
                  <a:srgbClr val="C00000"/>
                </a:solidFill>
              </a:rPr>
              <a:t>i ≠ j </a:t>
            </a:r>
            <a:r>
              <a:rPr lang="it-IT" sz="2000" dirty="0" smtClean="0">
                <a:solidFill>
                  <a:srgbClr val="170AC6"/>
                </a:solidFill>
              </a:rPr>
              <a:t>uguali a due a due. </a:t>
            </a:r>
            <a:endParaRPr lang="en-US" sz="2000" dirty="0">
              <a:solidFill>
                <a:srgbClr val="170AC6"/>
              </a:solidFill>
            </a:endParaRPr>
          </a:p>
        </p:txBody>
      </p:sp>
      <p:graphicFrame>
        <p:nvGraphicFramePr>
          <p:cNvPr id="37" name="Oggetto 36"/>
          <p:cNvGraphicFramePr>
            <a:graphicFrameLocks noChangeAspect="1"/>
          </p:cNvGraphicFramePr>
          <p:nvPr>
            <p:extLst>
              <p:ext uri="{D42A27DB-BD31-4B8C-83A1-F6EECF244321}">
                <p14:modId xmlns:p14="http://schemas.microsoft.com/office/powerpoint/2010/main" val="3062578039"/>
              </p:ext>
            </p:extLst>
          </p:nvPr>
        </p:nvGraphicFramePr>
        <p:xfrm>
          <a:off x="347266" y="5517232"/>
          <a:ext cx="2462212" cy="935037"/>
        </p:xfrm>
        <a:graphic>
          <a:graphicData uri="http://schemas.openxmlformats.org/presentationml/2006/ole">
            <mc:AlternateContent xmlns:mc="http://schemas.openxmlformats.org/markup-compatibility/2006">
              <mc:Choice xmlns:v="urn:schemas-microsoft-com:vml" Requires="v">
                <p:oleObj spid="_x0000_s1388" name="Equazione" r:id="rId10" imgW="1167893" imgH="444307" progId="Equation.3">
                  <p:embed/>
                </p:oleObj>
              </mc:Choice>
              <mc:Fallback>
                <p:oleObj name="Equazione" r:id="rId10" imgW="1167893" imgH="444307" progId="Equation.3">
                  <p:embed/>
                  <p:pic>
                    <p:nvPicPr>
                      <p:cNvPr id="0"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47266" y="5517232"/>
                        <a:ext cx="2462212" cy="935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 name="Oggetto 37"/>
          <p:cNvGraphicFramePr>
            <a:graphicFrameLocks noChangeAspect="1"/>
          </p:cNvGraphicFramePr>
          <p:nvPr>
            <p:extLst>
              <p:ext uri="{D42A27DB-BD31-4B8C-83A1-F6EECF244321}">
                <p14:modId xmlns:p14="http://schemas.microsoft.com/office/powerpoint/2010/main" val="2968742846"/>
              </p:ext>
            </p:extLst>
          </p:nvPr>
        </p:nvGraphicFramePr>
        <p:xfrm>
          <a:off x="5892800" y="5465763"/>
          <a:ext cx="3132138" cy="935037"/>
        </p:xfrm>
        <a:graphic>
          <a:graphicData uri="http://schemas.openxmlformats.org/presentationml/2006/ole">
            <mc:AlternateContent xmlns:mc="http://schemas.openxmlformats.org/markup-compatibility/2006">
              <mc:Choice xmlns:v="urn:schemas-microsoft-com:vml" Requires="v">
                <p:oleObj spid="_x0000_s1389" name="Equazione" r:id="rId12" imgW="1485255" imgH="444307" progId="Equation.3">
                  <p:embed/>
                </p:oleObj>
              </mc:Choice>
              <mc:Fallback>
                <p:oleObj name="Equazione" r:id="rId12" imgW="1485255" imgH="444307" progId="Equation.3">
                  <p:embed/>
                  <p:pic>
                    <p:nvPicPr>
                      <p:cNvPr id="0" name="Picture 36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892800" y="5465763"/>
                        <a:ext cx="3132138" cy="935037"/>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9" name="CasellaDiTesto 38"/>
          <p:cNvSpPr txBox="1"/>
          <p:nvPr/>
        </p:nvSpPr>
        <p:spPr>
          <a:xfrm>
            <a:off x="2771800" y="5733256"/>
            <a:ext cx="3100849" cy="400110"/>
          </a:xfrm>
          <a:prstGeom prst="rect">
            <a:avLst/>
          </a:prstGeom>
          <a:noFill/>
        </p:spPr>
        <p:txBody>
          <a:bodyPr wrap="none" rtlCol="0">
            <a:spAutoFit/>
          </a:bodyPr>
          <a:lstStyle/>
          <a:p>
            <a:r>
              <a:rPr lang="it-IT" sz="2000" dirty="0" smtClean="0">
                <a:solidFill>
                  <a:srgbClr val="170AC6"/>
                </a:solidFill>
              </a:rPr>
              <a:t>mediando su diverse catene</a:t>
            </a:r>
            <a:endParaRPr lang="en-US" sz="2000" dirty="0">
              <a:solidFill>
                <a:srgbClr val="170AC6"/>
              </a:solidFill>
            </a:endParaRPr>
          </a:p>
        </p:txBody>
      </p:sp>
    </p:spTree>
    <p:extLst>
      <p:ext uri="{BB962C8B-B14F-4D97-AF65-F5344CB8AC3E}">
        <p14:creationId xmlns:p14="http://schemas.microsoft.com/office/powerpoint/2010/main" val="2984655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ggetto 4"/>
          <p:cNvGraphicFramePr>
            <a:graphicFrameLocks noChangeAspect="1"/>
          </p:cNvGraphicFramePr>
          <p:nvPr>
            <p:extLst>
              <p:ext uri="{D42A27DB-BD31-4B8C-83A1-F6EECF244321}">
                <p14:modId xmlns:p14="http://schemas.microsoft.com/office/powerpoint/2010/main" val="3907291580"/>
              </p:ext>
            </p:extLst>
          </p:nvPr>
        </p:nvGraphicFramePr>
        <p:xfrm>
          <a:off x="647774" y="693763"/>
          <a:ext cx="3132138" cy="935037"/>
        </p:xfrm>
        <a:graphic>
          <a:graphicData uri="http://schemas.openxmlformats.org/presentationml/2006/ole">
            <mc:AlternateContent xmlns:mc="http://schemas.openxmlformats.org/markup-compatibility/2006">
              <mc:Choice xmlns:v="urn:schemas-microsoft-com:vml" Requires="v">
                <p:oleObj spid="_x0000_s2250" name="Equazione" r:id="rId3" imgW="1485255" imgH="444307" progId="Equation.3">
                  <p:embed/>
                </p:oleObj>
              </mc:Choice>
              <mc:Fallback>
                <p:oleObj name="Equazione" r:id="rId3" imgW="1485255" imgH="444307" progId="Equation.3">
                  <p:embed/>
                  <p:pic>
                    <p:nvPicPr>
                      <p:cNvPr id="0" name="Picture 19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74" y="693763"/>
                        <a:ext cx="3132138" cy="935037"/>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4067944" y="685145"/>
            <a:ext cx="4464496" cy="1015663"/>
          </a:xfrm>
          <a:prstGeom prst="rect">
            <a:avLst/>
          </a:prstGeom>
          <a:noFill/>
        </p:spPr>
        <p:txBody>
          <a:bodyPr wrap="square" rtlCol="0">
            <a:spAutoFit/>
          </a:bodyPr>
          <a:lstStyle/>
          <a:p>
            <a:pPr algn="just"/>
            <a:r>
              <a:rPr lang="it-IT" sz="2000" dirty="0" smtClean="0">
                <a:solidFill>
                  <a:srgbClr val="170AC6"/>
                </a:solidFill>
              </a:rPr>
              <a:t>Il calcolo si riduce al prodotto di vettori (proiezione media di un legame su ogni altro legame).</a:t>
            </a:r>
            <a:endParaRPr lang="en-US" sz="2000" dirty="0">
              <a:solidFill>
                <a:srgbClr val="170AC6"/>
              </a:solidFill>
            </a:endParaRPr>
          </a:p>
        </p:txBody>
      </p:sp>
      <p:sp>
        <p:nvSpPr>
          <p:cNvPr id="8" name="CasellaDiTesto 7"/>
          <p:cNvSpPr txBox="1"/>
          <p:nvPr/>
        </p:nvSpPr>
        <p:spPr>
          <a:xfrm>
            <a:off x="492630" y="1988840"/>
            <a:ext cx="8064895" cy="2862322"/>
          </a:xfrm>
          <a:prstGeom prst="rect">
            <a:avLst/>
          </a:prstGeom>
          <a:noFill/>
        </p:spPr>
        <p:txBody>
          <a:bodyPr wrap="square" rtlCol="0">
            <a:spAutoFit/>
          </a:bodyPr>
          <a:lstStyle/>
          <a:p>
            <a:pPr algn="just"/>
            <a:r>
              <a:rPr lang="it-IT" sz="2000" dirty="0" smtClean="0">
                <a:solidFill>
                  <a:srgbClr val="170AC6"/>
                </a:solidFill>
              </a:rPr>
              <a:t>Il raggio di girazione, </a:t>
            </a:r>
            <a:r>
              <a:rPr lang="it-IT" sz="2000" b="1" i="1" dirty="0" smtClean="0">
                <a:solidFill>
                  <a:srgbClr val="C00000"/>
                </a:solidFill>
              </a:rPr>
              <a:t>R</a:t>
            </a:r>
            <a:r>
              <a:rPr lang="it-IT" sz="2000" b="1" i="1" baseline="-25000" dirty="0" smtClean="0">
                <a:solidFill>
                  <a:srgbClr val="C00000"/>
                </a:solidFill>
              </a:rPr>
              <a:t>G</a:t>
            </a:r>
            <a:r>
              <a:rPr lang="it-IT" sz="2000" dirty="0" smtClean="0">
                <a:solidFill>
                  <a:srgbClr val="170AC6"/>
                </a:solidFill>
              </a:rPr>
              <a:t>, è la distanza quadratica media di un gruppo di atomi dal loro centro di gravità.</a:t>
            </a:r>
          </a:p>
          <a:p>
            <a:pPr algn="just"/>
            <a:endParaRPr lang="it-IT" sz="2000" dirty="0">
              <a:solidFill>
                <a:srgbClr val="170AC6"/>
              </a:solidFill>
            </a:endParaRPr>
          </a:p>
          <a:p>
            <a:pPr algn="just"/>
            <a:r>
              <a:rPr lang="it-IT" sz="2000" dirty="0" smtClean="0">
                <a:solidFill>
                  <a:srgbClr val="170AC6"/>
                </a:solidFill>
              </a:rPr>
              <a:t>Per una catena di </a:t>
            </a:r>
            <a:r>
              <a:rPr lang="it-IT" sz="2000" b="1" i="1" dirty="0" smtClean="0">
                <a:solidFill>
                  <a:srgbClr val="C00000"/>
                </a:solidFill>
              </a:rPr>
              <a:t>n+1</a:t>
            </a:r>
            <a:r>
              <a:rPr lang="it-IT" sz="2000" dirty="0" smtClean="0">
                <a:solidFill>
                  <a:srgbClr val="170AC6"/>
                </a:solidFill>
              </a:rPr>
              <a:t> atomi (uniti da </a:t>
            </a:r>
            <a:r>
              <a:rPr lang="it-IT" sz="2000" b="1" i="1" dirty="0" smtClean="0">
                <a:solidFill>
                  <a:srgbClr val="C00000"/>
                </a:solidFill>
              </a:rPr>
              <a:t>n </a:t>
            </a:r>
            <a:r>
              <a:rPr lang="it-IT" sz="2000" dirty="0" smtClean="0">
                <a:solidFill>
                  <a:srgbClr val="170AC6"/>
                </a:solidFill>
              </a:rPr>
              <a:t>legami) per una particolare </a:t>
            </a:r>
          </a:p>
          <a:p>
            <a:pPr algn="just"/>
            <a:endParaRPr lang="it-IT" sz="2000" dirty="0">
              <a:solidFill>
                <a:srgbClr val="170AC6"/>
              </a:solidFill>
            </a:endParaRPr>
          </a:p>
          <a:p>
            <a:pPr algn="just"/>
            <a:r>
              <a:rPr lang="it-IT" sz="2000" dirty="0" smtClean="0">
                <a:solidFill>
                  <a:srgbClr val="170AC6"/>
                </a:solidFill>
              </a:rPr>
              <a:t>conformazione:                                       dove </a:t>
            </a:r>
            <a:r>
              <a:rPr lang="it-IT" sz="2000" b="1" i="1" dirty="0" err="1" smtClean="0">
                <a:solidFill>
                  <a:srgbClr val="C00000"/>
                </a:solidFill>
              </a:rPr>
              <a:t>R</a:t>
            </a:r>
            <a:r>
              <a:rPr lang="it-IT" sz="2000" b="1" i="1" baseline="-25000" dirty="0" err="1" smtClean="0">
                <a:solidFill>
                  <a:srgbClr val="C00000"/>
                </a:solidFill>
              </a:rPr>
              <a:t>Gi</a:t>
            </a:r>
            <a:r>
              <a:rPr lang="it-IT" sz="2000" b="1" i="1" dirty="0" smtClean="0">
                <a:solidFill>
                  <a:srgbClr val="C00000"/>
                </a:solidFill>
              </a:rPr>
              <a:t> </a:t>
            </a:r>
            <a:r>
              <a:rPr lang="it-IT" sz="2000" dirty="0" smtClean="0">
                <a:solidFill>
                  <a:srgbClr val="170AC6"/>
                </a:solidFill>
              </a:rPr>
              <a:t>è la distanza dell’elemento </a:t>
            </a:r>
            <a:r>
              <a:rPr lang="it-IT" sz="2000" b="1" i="1" dirty="0" smtClean="0">
                <a:solidFill>
                  <a:srgbClr val="C00000"/>
                </a:solidFill>
              </a:rPr>
              <a:t>i</a:t>
            </a:r>
            <a:r>
              <a:rPr lang="it-IT" sz="2000" dirty="0" smtClean="0">
                <a:solidFill>
                  <a:srgbClr val="170AC6"/>
                </a:solidFill>
              </a:rPr>
              <a:t> </a:t>
            </a:r>
          </a:p>
          <a:p>
            <a:pPr algn="just"/>
            <a:endParaRPr lang="it-IT" sz="2000" dirty="0">
              <a:solidFill>
                <a:srgbClr val="170AC6"/>
              </a:solidFill>
            </a:endParaRPr>
          </a:p>
          <a:p>
            <a:pPr algn="just"/>
            <a:r>
              <a:rPr lang="it-IT" sz="2000" dirty="0" smtClean="0">
                <a:solidFill>
                  <a:srgbClr val="170AC6"/>
                </a:solidFill>
              </a:rPr>
              <a:t>dal centro di gravità della catena (</a:t>
            </a:r>
            <a:r>
              <a:rPr lang="it-IT" sz="2000" u="sng" dirty="0" smtClean="0">
                <a:solidFill>
                  <a:srgbClr val="170AC6"/>
                </a:solidFill>
              </a:rPr>
              <a:t>ATTENZIONE</a:t>
            </a:r>
            <a:r>
              <a:rPr lang="it-IT" sz="2000" dirty="0" smtClean="0">
                <a:solidFill>
                  <a:srgbClr val="170AC6"/>
                </a:solidFill>
              </a:rPr>
              <a:t> per </a:t>
            </a:r>
            <a:r>
              <a:rPr lang="it-IT" sz="2000" i="1" dirty="0" smtClean="0">
                <a:solidFill>
                  <a:srgbClr val="170AC6"/>
                </a:solidFill>
              </a:rPr>
              <a:t>i=0,n</a:t>
            </a:r>
            <a:r>
              <a:rPr lang="it-IT" sz="2000" dirty="0" smtClean="0">
                <a:solidFill>
                  <a:srgbClr val="170AC6"/>
                </a:solidFill>
              </a:rPr>
              <a:t> i termini della sommatoria sono </a:t>
            </a:r>
            <a:r>
              <a:rPr lang="it-IT" sz="2000" i="1" dirty="0" smtClean="0">
                <a:solidFill>
                  <a:srgbClr val="170AC6"/>
                </a:solidFill>
              </a:rPr>
              <a:t>n+1</a:t>
            </a:r>
            <a:r>
              <a:rPr lang="it-IT" sz="2000" dirty="0" smtClean="0">
                <a:solidFill>
                  <a:srgbClr val="170AC6"/>
                </a:solidFill>
              </a:rPr>
              <a:t>).</a:t>
            </a:r>
            <a:endParaRPr lang="en-US" sz="2000" dirty="0">
              <a:solidFill>
                <a:srgbClr val="170AC6"/>
              </a:solidFill>
            </a:endParaRPr>
          </a:p>
        </p:txBody>
      </p:sp>
      <p:graphicFrame>
        <p:nvGraphicFramePr>
          <p:cNvPr id="9" name="Oggetto 8"/>
          <p:cNvGraphicFramePr>
            <a:graphicFrameLocks noChangeAspect="1"/>
          </p:cNvGraphicFramePr>
          <p:nvPr>
            <p:extLst>
              <p:ext uri="{D42A27DB-BD31-4B8C-83A1-F6EECF244321}">
                <p14:modId xmlns:p14="http://schemas.microsoft.com/office/powerpoint/2010/main" val="1529490594"/>
              </p:ext>
            </p:extLst>
          </p:nvPr>
        </p:nvGraphicFramePr>
        <p:xfrm>
          <a:off x="2267744" y="3386345"/>
          <a:ext cx="2032512" cy="735576"/>
        </p:xfrm>
        <a:graphic>
          <a:graphicData uri="http://schemas.openxmlformats.org/presentationml/2006/ole">
            <mc:AlternateContent xmlns:mc="http://schemas.openxmlformats.org/markup-compatibility/2006">
              <mc:Choice xmlns:v="urn:schemas-microsoft-com:vml" Requires="v">
                <p:oleObj spid="_x0000_s2251" name="Equazione" r:id="rId5" imgW="1333500" imgH="482600" progId="Equation.3">
                  <p:embed/>
                </p:oleObj>
              </mc:Choice>
              <mc:Fallback>
                <p:oleObj name="Equazione" r:id="rId5" imgW="1333500" imgH="482600" progId="Equation.3">
                  <p:embed/>
                  <p:pic>
                    <p:nvPicPr>
                      <p:cNvPr id="0" name="Picture 20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7744" y="3386345"/>
                        <a:ext cx="2032512" cy="73557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ggetto 9"/>
          <p:cNvGraphicFramePr>
            <a:graphicFrameLocks noChangeAspect="1"/>
          </p:cNvGraphicFramePr>
          <p:nvPr>
            <p:extLst>
              <p:ext uri="{D42A27DB-BD31-4B8C-83A1-F6EECF244321}">
                <p14:modId xmlns:p14="http://schemas.microsoft.com/office/powerpoint/2010/main" val="2304140796"/>
              </p:ext>
            </p:extLst>
          </p:nvPr>
        </p:nvGraphicFramePr>
        <p:xfrm>
          <a:off x="3851920" y="4924653"/>
          <a:ext cx="2274888" cy="865187"/>
        </p:xfrm>
        <a:graphic>
          <a:graphicData uri="http://schemas.openxmlformats.org/presentationml/2006/ole">
            <mc:AlternateContent xmlns:mc="http://schemas.openxmlformats.org/markup-compatibility/2006">
              <mc:Choice xmlns:v="urn:schemas-microsoft-com:vml" Requires="v">
                <p:oleObj spid="_x0000_s2252" name="Equazione" r:id="rId7" imgW="1269449" imgH="482391" progId="Equation.3">
                  <p:embed/>
                </p:oleObj>
              </mc:Choice>
              <mc:Fallback>
                <p:oleObj name="Equazione" r:id="rId7" imgW="1269449" imgH="482391" progId="Equation.3">
                  <p:embed/>
                  <p:pic>
                    <p:nvPicPr>
                      <p:cNvPr id="0" name="Picture 20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51920" y="4924653"/>
                        <a:ext cx="2274888" cy="865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asellaDiTesto 10"/>
          <p:cNvSpPr txBox="1"/>
          <p:nvPr/>
        </p:nvSpPr>
        <p:spPr>
          <a:xfrm>
            <a:off x="467544" y="5157192"/>
            <a:ext cx="2521524" cy="400110"/>
          </a:xfrm>
          <a:prstGeom prst="rect">
            <a:avLst/>
          </a:prstGeom>
          <a:noFill/>
        </p:spPr>
        <p:txBody>
          <a:bodyPr wrap="none" rtlCol="0">
            <a:spAutoFit/>
          </a:bodyPr>
          <a:lstStyle/>
          <a:p>
            <a:r>
              <a:rPr lang="it-IT" sz="2000" dirty="0" smtClean="0">
                <a:solidFill>
                  <a:srgbClr val="170AC6"/>
                </a:solidFill>
              </a:rPr>
              <a:t>Si può dimostrare che:</a:t>
            </a:r>
            <a:endParaRPr lang="en-US" sz="2000" dirty="0">
              <a:solidFill>
                <a:srgbClr val="170AC6"/>
              </a:solidFill>
            </a:endParaRPr>
          </a:p>
        </p:txBody>
      </p:sp>
      <p:sp>
        <p:nvSpPr>
          <p:cNvPr id="12" name="CasellaDiTesto 11"/>
          <p:cNvSpPr txBox="1"/>
          <p:nvPr/>
        </p:nvSpPr>
        <p:spPr>
          <a:xfrm>
            <a:off x="467544" y="5949280"/>
            <a:ext cx="8193489" cy="707886"/>
          </a:xfrm>
          <a:prstGeom prst="rect">
            <a:avLst/>
          </a:prstGeom>
          <a:noFill/>
        </p:spPr>
        <p:txBody>
          <a:bodyPr wrap="square" rtlCol="0">
            <a:spAutoFit/>
          </a:bodyPr>
          <a:lstStyle/>
          <a:p>
            <a:r>
              <a:rPr lang="it-IT" sz="2000" b="1" i="1" dirty="0" err="1" smtClean="0">
                <a:solidFill>
                  <a:srgbClr val="C00000"/>
                </a:solidFill>
              </a:rPr>
              <a:t>r</a:t>
            </a:r>
            <a:r>
              <a:rPr lang="it-IT" sz="2000" b="1" i="1" baseline="-25000" dirty="0" err="1" smtClean="0">
                <a:solidFill>
                  <a:srgbClr val="C00000"/>
                </a:solidFill>
              </a:rPr>
              <a:t>ij</a:t>
            </a:r>
            <a:r>
              <a:rPr lang="it-IT" sz="2000" dirty="0" smtClean="0">
                <a:solidFill>
                  <a:srgbClr val="170AC6"/>
                </a:solidFill>
              </a:rPr>
              <a:t> è la distanza tra due elementi della catena e quindi </a:t>
            </a:r>
            <a:r>
              <a:rPr lang="it-IT" sz="2000" b="1" i="1" dirty="0" smtClean="0">
                <a:solidFill>
                  <a:srgbClr val="C00000"/>
                </a:solidFill>
              </a:rPr>
              <a:t>R</a:t>
            </a:r>
            <a:r>
              <a:rPr lang="it-IT" sz="2000" b="1" i="1" baseline="-25000" dirty="0" smtClean="0">
                <a:solidFill>
                  <a:srgbClr val="C00000"/>
                </a:solidFill>
              </a:rPr>
              <a:t>G</a:t>
            </a:r>
            <a:r>
              <a:rPr lang="it-IT" sz="2000" dirty="0" smtClean="0">
                <a:solidFill>
                  <a:srgbClr val="170AC6"/>
                </a:solidFill>
              </a:rPr>
              <a:t> si riduce al calcolo di distanze intra-catena.</a:t>
            </a:r>
            <a:endParaRPr lang="en-US" sz="2000" dirty="0">
              <a:solidFill>
                <a:srgbClr val="170AC6"/>
              </a:solidFill>
            </a:endParaRPr>
          </a:p>
        </p:txBody>
      </p:sp>
    </p:spTree>
    <p:extLst>
      <p:ext uri="{BB962C8B-B14F-4D97-AF65-F5344CB8AC3E}">
        <p14:creationId xmlns:p14="http://schemas.microsoft.com/office/powerpoint/2010/main" val="351145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07289" y="260648"/>
            <a:ext cx="8280920" cy="1631216"/>
          </a:xfrm>
          <a:prstGeom prst="rect">
            <a:avLst/>
          </a:prstGeom>
          <a:noFill/>
        </p:spPr>
        <p:txBody>
          <a:bodyPr wrap="square" rtlCol="0">
            <a:spAutoFit/>
          </a:bodyPr>
          <a:lstStyle/>
          <a:p>
            <a:pPr algn="just"/>
            <a:r>
              <a:rPr lang="it-IT" sz="2000" u="sng" dirty="0" smtClean="0">
                <a:solidFill>
                  <a:srgbClr val="C00000"/>
                </a:solidFill>
                <a:cs typeface="Aharoni" pitchFamily="2" charset="-79"/>
              </a:rPr>
              <a:t>Effetto di volume escluso</a:t>
            </a:r>
            <a:r>
              <a:rPr lang="it-IT" sz="2000" dirty="0" smtClean="0">
                <a:solidFill>
                  <a:srgbClr val="170AC6"/>
                </a:solidFill>
                <a:cs typeface="Aharoni" pitchFamily="2" charset="-79"/>
              </a:rPr>
              <a:t>:    due segmenti di catena non possono occupare lo stesso spazio.    Diventa difficile tener matematicamente conto di questo per segmenti distanti nella sequenza  → polimero </a:t>
            </a:r>
            <a:r>
              <a:rPr lang="it-IT" sz="2000" dirty="0" smtClean="0">
                <a:solidFill>
                  <a:srgbClr val="170AC6"/>
                </a:solidFill>
                <a:latin typeface="Calibri"/>
                <a:cs typeface="Aharoni" pitchFamily="2" charset="-79"/>
              </a:rPr>
              <a:t>"</a:t>
            </a:r>
            <a:r>
              <a:rPr lang="it-IT" sz="2000" b="1" i="1" dirty="0" smtClean="0">
                <a:solidFill>
                  <a:srgbClr val="C00000"/>
                </a:solidFill>
                <a:cs typeface="Aharoni" pitchFamily="2" charset="-79"/>
              </a:rPr>
              <a:t>imperturbato</a:t>
            </a:r>
            <a:r>
              <a:rPr lang="it-IT" sz="2000" dirty="0" smtClean="0">
                <a:solidFill>
                  <a:srgbClr val="170AC6"/>
                </a:solidFill>
                <a:cs typeface="Aharoni" pitchFamily="2" charset="-79"/>
              </a:rPr>
              <a:t>" dagli effetti di volume escluso.  Le grandezze «</a:t>
            </a:r>
            <a:r>
              <a:rPr lang="it-IT" sz="2000" b="1" i="1" dirty="0" smtClean="0">
                <a:solidFill>
                  <a:srgbClr val="C00000"/>
                </a:solidFill>
                <a:cs typeface="Aharoni" pitchFamily="2" charset="-79"/>
              </a:rPr>
              <a:t>imperturbate</a:t>
            </a:r>
            <a:r>
              <a:rPr lang="it-IT" sz="2000" dirty="0" smtClean="0">
                <a:solidFill>
                  <a:srgbClr val="170AC6"/>
                </a:solidFill>
                <a:cs typeface="Aharoni" pitchFamily="2" charset="-79"/>
              </a:rPr>
              <a:t>» si indicano con uno zero in basso (</a:t>
            </a:r>
            <a:r>
              <a:rPr lang="it-IT" sz="2000" b="1" i="1" dirty="0" smtClean="0">
                <a:solidFill>
                  <a:srgbClr val="C00000"/>
                </a:solidFill>
                <a:cs typeface="Aharoni" pitchFamily="2" charset="-79"/>
              </a:rPr>
              <a:t>r</a:t>
            </a:r>
            <a:r>
              <a:rPr lang="it-IT" sz="2000" b="1" i="1" baseline="-25000" dirty="0" smtClean="0">
                <a:solidFill>
                  <a:srgbClr val="C00000"/>
                </a:solidFill>
                <a:cs typeface="Aharoni" pitchFamily="2" charset="-79"/>
              </a:rPr>
              <a:t>0</a:t>
            </a:r>
            <a:r>
              <a:rPr lang="it-IT" sz="2000" dirty="0" smtClean="0">
                <a:solidFill>
                  <a:srgbClr val="170AC6"/>
                </a:solidFill>
                <a:cs typeface="Aharoni" pitchFamily="2" charset="-79"/>
              </a:rPr>
              <a:t>).</a:t>
            </a:r>
          </a:p>
        </p:txBody>
      </p:sp>
      <p:sp>
        <p:nvSpPr>
          <p:cNvPr id="3" name="CasellaDiTesto 2"/>
          <p:cNvSpPr txBox="1"/>
          <p:nvPr/>
        </p:nvSpPr>
        <p:spPr>
          <a:xfrm>
            <a:off x="412659" y="2290378"/>
            <a:ext cx="8280920" cy="3785652"/>
          </a:xfrm>
          <a:prstGeom prst="rect">
            <a:avLst/>
          </a:prstGeom>
          <a:noFill/>
        </p:spPr>
        <p:txBody>
          <a:bodyPr wrap="square" rtlCol="0">
            <a:spAutoFit/>
          </a:bodyPr>
          <a:lstStyle/>
          <a:p>
            <a:r>
              <a:rPr lang="it-IT" sz="2000" dirty="0" smtClean="0">
                <a:solidFill>
                  <a:srgbClr val="170AC6"/>
                </a:solidFill>
              </a:rPr>
              <a:t>La formula:                                                           può essere usata per calcolare </a:t>
            </a: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qualsiasi distanza </a:t>
            </a:r>
            <a:r>
              <a:rPr lang="it-IT" sz="2000" b="1" i="1" dirty="0" err="1" smtClean="0">
                <a:solidFill>
                  <a:srgbClr val="C00000"/>
                </a:solidFill>
              </a:rPr>
              <a:t>r</a:t>
            </a:r>
            <a:r>
              <a:rPr lang="it-IT" sz="2000" b="1" i="1" baseline="-25000" dirty="0" err="1" smtClean="0">
                <a:solidFill>
                  <a:srgbClr val="C00000"/>
                </a:solidFill>
              </a:rPr>
              <a:t>ij</a:t>
            </a:r>
            <a:r>
              <a:rPr lang="it-IT" sz="2000" i="1" dirty="0">
                <a:solidFill>
                  <a:srgbClr val="170AC6"/>
                </a:solidFill>
              </a:rPr>
              <a:t> </a:t>
            </a:r>
            <a:r>
              <a:rPr lang="it-IT" sz="2000" dirty="0" smtClean="0">
                <a:solidFill>
                  <a:srgbClr val="170AC6"/>
                </a:solidFill>
              </a:rPr>
              <a:t>quindi anche in:   </a:t>
            </a:r>
          </a:p>
          <a:p>
            <a:endParaRPr lang="it-IT" sz="2000" dirty="0">
              <a:solidFill>
                <a:srgbClr val="170AC6"/>
              </a:solidFill>
            </a:endParaRPr>
          </a:p>
          <a:p>
            <a:r>
              <a:rPr lang="it-IT" sz="2000" dirty="0" smtClean="0">
                <a:solidFill>
                  <a:srgbClr val="170AC6"/>
                </a:solidFill>
              </a:rPr>
              <a:t>Quindi </a:t>
            </a:r>
            <a:r>
              <a:rPr lang="it-IT" sz="2000" b="1" dirty="0" smtClean="0">
                <a:solidFill>
                  <a:srgbClr val="C00000"/>
                </a:solidFill>
              </a:rPr>
              <a:t>&lt;r&gt;</a:t>
            </a:r>
            <a:r>
              <a:rPr lang="it-IT" sz="2000" b="1" baseline="-25000" dirty="0" smtClean="0">
                <a:solidFill>
                  <a:srgbClr val="C00000"/>
                </a:solidFill>
              </a:rPr>
              <a:t>0</a:t>
            </a:r>
            <a:r>
              <a:rPr lang="it-IT" sz="2000" b="1" dirty="0" smtClean="0">
                <a:solidFill>
                  <a:srgbClr val="C00000"/>
                </a:solidFill>
              </a:rPr>
              <a:t> </a:t>
            </a:r>
            <a:r>
              <a:rPr lang="it-IT" sz="2000" dirty="0" smtClean="0">
                <a:solidFill>
                  <a:srgbClr val="170AC6"/>
                </a:solidFill>
              </a:rPr>
              <a:t>ed </a:t>
            </a:r>
            <a:r>
              <a:rPr lang="it-IT" sz="2000" b="1" i="1" dirty="0" smtClean="0">
                <a:solidFill>
                  <a:srgbClr val="C00000"/>
                </a:solidFill>
              </a:rPr>
              <a:t>&lt;R</a:t>
            </a:r>
            <a:r>
              <a:rPr lang="it-IT" sz="2000" b="1" i="1" baseline="-25000" dirty="0" smtClean="0">
                <a:solidFill>
                  <a:srgbClr val="C00000"/>
                </a:solidFill>
              </a:rPr>
              <a:t>G</a:t>
            </a:r>
            <a:r>
              <a:rPr lang="it-IT" sz="2000" b="1" i="1" dirty="0" smtClean="0">
                <a:solidFill>
                  <a:srgbClr val="C00000"/>
                </a:solidFill>
              </a:rPr>
              <a:t>&gt;</a:t>
            </a:r>
            <a:r>
              <a:rPr lang="it-IT" sz="2000" b="1" i="1" baseline="-25000" dirty="0" smtClean="0">
                <a:solidFill>
                  <a:srgbClr val="C00000"/>
                </a:solidFill>
              </a:rPr>
              <a:t>0</a:t>
            </a:r>
            <a:r>
              <a:rPr lang="it-IT" sz="2000" dirty="0" smtClean="0">
                <a:solidFill>
                  <a:srgbClr val="170AC6"/>
                </a:solidFill>
              </a:rPr>
              <a:t> sono correlati ed infatti nel limite </a:t>
            </a:r>
            <a:r>
              <a:rPr lang="it-IT" sz="2000" i="1" dirty="0" smtClean="0">
                <a:solidFill>
                  <a:srgbClr val="170AC6"/>
                </a:solidFill>
              </a:rPr>
              <a:t>n→∞</a:t>
            </a:r>
            <a:r>
              <a:rPr lang="it-IT" sz="2000" dirty="0" smtClean="0">
                <a:solidFill>
                  <a:srgbClr val="170AC6"/>
                </a:solidFill>
              </a:rPr>
              <a:t> si ha:</a:t>
            </a: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r>
              <a:rPr lang="it-IT" sz="2000" dirty="0" smtClean="0">
                <a:solidFill>
                  <a:srgbClr val="170AC6"/>
                </a:solidFill>
              </a:rPr>
              <a:t>valida per una catena infinita nello stato imperturbato.</a:t>
            </a:r>
          </a:p>
        </p:txBody>
      </p:sp>
      <p:graphicFrame>
        <p:nvGraphicFramePr>
          <p:cNvPr id="4" name="Oggetto 3"/>
          <p:cNvGraphicFramePr>
            <a:graphicFrameLocks noChangeAspect="1"/>
          </p:cNvGraphicFramePr>
          <p:nvPr>
            <p:extLst>
              <p:ext uri="{D42A27DB-BD31-4B8C-83A1-F6EECF244321}">
                <p14:modId xmlns:p14="http://schemas.microsoft.com/office/powerpoint/2010/main" val="3452618313"/>
              </p:ext>
            </p:extLst>
          </p:nvPr>
        </p:nvGraphicFramePr>
        <p:xfrm>
          <a:off x="4427984" y="2996952"/>
          <a:ext cx="2274888" cy="865188"/>
        </p:xfrm>
        <a:graphic>
          <a:graphicData uri="http://schemas.openxmlformats.org/presentationml/2006/ole">
            <mc:AlternateContent xmlns:mc="http://schemas.openxmlformats.org/markup-compatibility/2006">
              <mc:Choice xmlns:v="urn:schemas-microsoft-com:vml" Requires="v">
                <p:oleObj spid="_x0000_s3266" name="Equazione" r:id="rId3" imgW="1269449" imgH="482391" progId="Equation.3">
                  <p:embed/>
                </p:oleObj>
              </mc:Choice>
              <mc:Fallback>
                <p:oleObj name="Equazione" r:id="rId3" imgW="1269449" imgH="482391" progId="Equation.3">
                  <p:embed/>
                  <p:pic>
                    <p:nvPicPr>
                      <p:cNvPr id="0" name="Picture 19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984" y="2996952"/>
                        <a:ext cx="2274888" cy="865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ggetto 4"/>
          <p:cNvGraphicFramePr>
            <a:graphicFrameLocks noChangeAspect="1"/>
          </p:cNvGraphicFramePr>
          <p:nvPr>
            <p:extLst>
              <p:ext uri="{D42A27DB-BD31-4B8C-83A1-F6EECF244321}">
                <p14:modId xmlns:p14="http://schemas.microsoft.com/office/powerpoint/2010/main" val="3374810616"/>
              </p:ext>
            </p:extLst>
          </p:nvPr>
        </p:nvGraphicFramePr>
        <p:xfrm>
          <a:off x="1763688" y="2060848"/>
          <a:ext cx="3132138" cy="935037"/>
        </p:xfrm>
        <a:graphic>
          <a:graphicData uri="http://schemas.openxmlformats.org/presentationml/2006/ole">
            <mc:AlternateContent xmlns:mc="http://schemas.openxmlformats.org/markup-compatibility/2006">
              <mc:Choice xmlns:v="urn:schemas-microsoft-com:vml" Requires="v">
                <p:oleObj spid="_x0000_s3267" name="Equazione" r:id="rId5" imgW="1485255" imgH="444307" progId="Equation.3">
                  <p:embed/>
                </p:oleObj>
              </mc:Choice>
              <mc:Fallback>
                <p:oleObj name="Equazione" r:id="rId5" imgW="1485255" imgH="444307" progId="Equation.3">
                  <p:embed/>
                  <p:pic>
                    <p:nvPicPr>
                      <p:cNvPr id="0" name="Picture 19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3688" y="2060848"/>
                        <a:ext cx="3132138"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pic>
                </p:oleObj>
              </mc:Fallback>
            </mc:AlternateContent>
          </a:graphicData>
        </a:graphic>
      </p:graphicFrame>
      <p:graphicFrame>
        <p:nvGraphicFramePr>
          <p:cNvPr id="7" name="Oggetto 6"/>
          <p:cNvGraphicFramePr>
            <a:graphicFrameLocks noChangeAspect="1"/>
          </p:cNvGraphicFramePr>
          <p:nvPr>
            <p:extLst>
              <p:ext uri="{D42A27DB-BD31-4B8C-83A1-F6EECF244321}">
                <p14:modId xmlns:p14="http://schemas.microsoft.com/office/powerpoint/2010/main" val="584748838"/>
              </p:ext>
            </p:extLst>
          </p:nvPr>
        </p:nvGraphicFramePr>
        <p:xfrm>
          <a:off x="3491880" y="4365104"/>
          <a:ext cx="1771008" cy="936104"/>
        </p:xfrm>
        <a:graphic>
          <a:graphicData uri="http://schemas.openxmlformats.org/presentationml/2006/ole">
            <mc:AlternateContent xmlns:mc="http://schemas.openxmlformats.org/markup-compatibility/2006">
              <mc:Choice xmlns:v="urn:schemas-microsoft-com:vml" Requires="v">
                <p:oleObj spid="_x0000_s3268" name="Equazione" r:id="rId7" imgW="889000" imgH="469900" progId="Equation.3">
                  <p:embed/>
                </p:oleObj>
              </mc:Choice>
              <mc:Fallback>
                <p:oleObj name="Equazione" r:id="rId7" imgW="889000" imgH="469900" progId="Equation.3">
                  <p:embed/>
                  <p:pic>
                    <p:nvPicPr>
                      <p:cNvPr id="0" name="Picture 19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91880" y="4365104"/>
                        <a:ext cx="1771008" cy="9361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47434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260648"/>
            <a:ext cx="8424936" cy="5940088"/>
          </a:xfrm>
          <a:prstGeom prst="rect">
            <a:avLst/>
          </a:prstGeom>
          <a:noFill/>
        </p:spPr>
        <p:txBody>
          <a:bodyPr wrap="square" rtlCol="0">
            <a:spAutoFit/>
          </a:bodyPr>
          <a:lstStyle/>
          <a:p>
            <a:pPr algn="ctr"/>
            <a:r>
              <a:rPr lang="it-IT" sz="2000" b="1" dirty="0" smtClean="0">
                <a:solidFill>
                  <a:srgbClr val="C00000"/>
                </a:solidFill>
              </a:rPr>
              <a:t>LA CATENA LIBERAMENTE SNODATA</a:t>
            </a:r>
          </a:p>
          <a:p>
            <a:pPr algn="ctr"/>
            <a:r>
              <a:rPr lang="it-IT" sz="2000" b="1" dirty="0" smtClean="0">
                <a:solidFill>
                  <a:srgbClr val="C00000"/>
                </a:solidFill>
              </a:rPr>
              <a:t>(FREELY JOINTED CHAIN - OPPURE DEL «CAMMINO A CASO»).</a:t>
            </a:r>
          </a:p>
          <a:p>
            <a:endParaRPr lang="it-IT" sz="2000" dirty="0" smtClean="0">
              <a:solidFill>
                <a:srgbClr val="C00000"/>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La direzione di ogni vettore-legame non è correlata con ogni altro vettore della catena e gli angoli di legame possono essere qualsiasi.</a:t>
            </a:r>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r>
              <a:rPr lang="it-IT" sz="2000" dirty="0" smtClean="0">
                <a:solidFill>
                  <a:srgbClr val="170AC6"/>
                </a:solidFill>
              </a:rPr>
              <a:t>La quantità </a:t>
            </a:r>
            <a:r>
              <a:rPr lang="it-IT" sz="2000" b="1" i="1" dirty="0" smtClean="0">
                <a:solidFill>
                  <a:srgbClr val="C00000"/>
                </a:solidFill>
              </a:rPr>
              <a:t>&lt;l</a:t>
            </a:r>
            <a:r>
              <a:rPr lang="it-IT" sz="2000" b="1" i="1" baseline="-25000" dirty="0" smtClean="0">
                <a:solidFill>
                  <a:srgbClr val="C00000"/>
                </a:solidFill>
              </a:rPr>
              <a:t>i</a:t>
            </a:r>
            <a:r>
              <a:rPr lang="it-IT" sz="2000" b="1" i="1" dirty="0" smtClean="0">
                <a:solidFill>
                  <a:srgbClr val="C00000"/>
                </a:solidFill>
              </a:rPr>
              <a:t> · </a:t>
            </a:r>
            <a:r>
              <a:rPr lang="it-IT" sz="2000" b="1" i="1" dirty="0" err="1" smtClean="0">
                <a:solidFill>
                  <a:srgbClr val="C00000"/>
                </a:solidFill>
              </a:rPr>
              <a:t>l</a:t>
            </a:r>
            <a:r>
              <a:rPr lang="it-IT" sz="2000" b="1" i="1" baseline="-25000" dirty="0" err="1" smtClean="0">
                <a:solidFill>
                  <a:srgbClr val="C00000"/>
                </a:solidFill>
              </a:rPr>
              <a:t>j</a:t>
            </a:r>
            <a:r>
              <a:rPr lang="it-IT" sz="2000" b="1" i="1" dirty="0" smtClean="0">
                <a:solidFill>
                  <a:srgbClr val="C00000"/>
                </a:solidFill>
              </a:rPr>
              <a:t>&gt;  </a:t>
            </a:r>
            <a:r>
              <a:rPr lang="it-IT" sz="2000" dirty="0" smtClean="0">
                <a:solidFill>
                  <a:srgbClr val="170AC6"/>
                </a:solidFill>
              </a:rPr>
              <a:t>è zero per ogni </a:t>
            </a:r>
            <a:r>
              <a:rPr lang="it-IT" sz="2000" b="1" i="1" dirty="0" err="1" smtClean="0">
                <a:solidFill>
                  <a:srgbClr val="C00000"/>
                </a:solidFill>
              </a:rPr>
              <a:t>i≠j</a:t>
            </a:r>
            <a:r>
              <a:rPr lang="it-IT" sz="2000" dirty="0" smtClean="0">
                <a:solidFill>
                  <a:srgbClr val="170AC6"/>
                </a:solidFill>
              </a:rPr>
              <a:t>, ogni proiezione di </a:t>
            </a:r>
            <a:r>
              <a:rPr lang="it-IT" sz="2000" b="1" i="1" dirty="0" smtClean="0">
                <a:solidFill>
                  <a:srgbClr val="C00000"/>
                </a:solidFill>
              </a:rPr>
              <a:t>l</a:t>
            </a:r>
            <a:r>
              <a:rPr lang="it-IT" sz="2000" b="1" i="1" baseline="-25000" dirty="0" smtClean="0">
                <a:solidFill>
                  <a:srgbClr val="C00000"/>
                </a:solidFill>
              </a:rPr>
              <a:t>i</a:t>
            </a:r>
            <a:r>
              <a:rPr lang="it-IT" sz="2000" dirty="0" smtClean="0">
                <a:solidFill>
                  <a:srgbClr val="170AC6"/>
                </a:solidFill>
              </a:rPr>
              <a:t> su </a:t>
            </a:r>
            <a:r>
              <a:rPr lang="it-IT" sz="2000" b="1" i="1" dirty="0" err="1" smtClean="0">
                <a:solidFill>
                  <a:srgbClr val="C00000"/>
                </a:solidFill>
              </a:rPr>
              <a:t>l</a:t>
            </a:r>
            <a:r>
              <a:rPr lang="it-IT" sz="2000" b="1" i="1" baseline="-25000" dirty="0" err="1" smtClean="0">
                <a:solidFill>
                  <a:srgbClr val="C00000"/>
                </a:solidFill>
              </a:rPr>
              <a:t>j</a:t>
            </a:r>
            <a:r>
              <a:rPr lang="it-IT" sz="2000" dirty="0" smtClean="0">
                <a:solidFill>
                  <a:srgbClr val="170AC6"/>
                </a:solidFill>
              </a:rPr>
              <a:t> ha un termine uguale e di segno contrario quindi:</a:t>
            </a:r>
          </a:p>
          <a:p>
            <a:endParaRPr lang="it-IT" sz="2000" dirty="0">
              <a:solidFill>
                <a:srgbClr val="170AC6"/>
              </a:solidFill>
            </a:endParaRPr>
          </a:p>
          <a:p>
            <a:endParaRPr lang="it-IT" sz="2000" dirty="0" smtClean="0">
              <a:solidFill>
                <a:srgbClr val="170AC6"/>
              </a:solidFill>
            </a:endParaRPr>
          </a:p>
          <a:p>
            <a:endParaRPr lang="it-IT" sz="2000" dirty="0">
              <a:solidFill>
                <a:srgbClr val="170AC6"/>
              </a:solidFill>
            </a:endParaRPr>
          </a:p>
          <a:p>
            <a:endParaRPr lang="it-IT" sz="2000" dirty="0" smtClean="0">
              <a:solidFill>
                <a:srgbClr val="170AC6"/>
              </a:solidFill>
            </a:endParaRPr>
          </a:p>
          <a:p>
            <a:r>
              <a:rPr lang="it-IT" sz="2000" dirty="0" smtClean="0">
                <a:solidFill>
                  <a:srgbClr val="170AC6"/>
                </a:solidFill>
              </a:rPr>
              <a:t>non valida per una catena reale.</a:t>
            </a:r>
            <a:endParaRPr lang="en-US" sz="2000" dirty="0">
              <a:solidFill>
                <a:srgbClr val="C00000"/>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4242583325"/>
              </p:ext>
            </p:extLst>
          </p:nvPr>
        </p:nvGraphicFramePr>
        <p:xfrm>
          <a:off x="2897919" y="2917061"/>
          <a:ext cx="3132138" cy="935037"/>
        </p:xfrm>
        <a:graphic>
          <a:graphicData uri="http://schemas.openxmlformats.org/presentationml/2006/ole">
            <mc:AlternateContent xmlns:mc="http://schemas.openxmlformats.org/markup-compatibility/2006">
              <mc:Choice xmlns:v="urn:schemas-microsoft-com:vml" Requires="v">
                <p:oleObj spid="_x0000_s4226" name="Equazione" r:id="rId3" imgW="1485255" imgH="444307" progId="Equation.3">
                  <p:embed/>
                </p:oleObj>
              </mc:Choice>
              <mc:Fallback>
                <p:oleObj name="Equazione" r:id="rId3" imgW="1485255" imgH="444307" progId="Equation.3">
                  <p:embed/>
                  <p:pic>
                    <p:nvPicPr>
                      <p:cNvPr id="0" name="Picture 1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7919" y="2917061"/>
                        <a:ext cx="3132138" cy="935037"/>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val="1770994064"/>
              </p:ext>
            </p:extLst>
          </p:nvPr>
        </p:nvGraphicFramePr>
        <p:xfrm>
          <a:off x="3727388" y="4797152"/>
          <a:ext cx="1473200" cy="614363"/>
        </p:xfrm>
        <a:graphic>
          <a:graphicData uri="http://schemas.openxmlformats.org/presentationml/2006/ole">
            <mc:AlternateContent xmlns:mc="http://schemas.openxmlformats.org/markup-compatibility/2006">
              <mc:Choice xmlns:v="urn:schemas-microsoft-com:vml" Requires="v">
                <p:oleObj spid="_x0000_s4227" name="Equazione" r:id="rId5" imgW="698197" imgH="291973" progId="Equation.3">
                  <p:embed/>
                </p:oleObj>
              </mc:Choice>
              <mc:Fallback>
                <p:oleObj name="Equazione" r:id="rId5" imgW="698197" imgH="291973" progId="Equation.3">
                  <p:embed/>
                  <p:pic>
                    <p:nvPicPr>
                      <p:cNvPr id="0" name="Picture 12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7388" y="4797152"/>
                        <a:ext cx="1473200" cy="614363"/>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 name="Immagine 4"/>
          <p:cNvPicPr/>
          <p:nvPr/>
        </p:nvPicPr>
        <p:blipFill>
          <a:blip r:embed="rId7" cstate="print">
            <a:biLevel thresh="50000"/>
            <a:extLst>
              <a:ext uri="{BEBA8EAE-BF5A-486C-A8C5-ECC9F3942E4B}">
                <a14:imgProps xmlns:a14="http://schemas.microsoft.com/office/drawing/2010/main">
                  <a14:imgLayer r:embed="rId8">
                    <a14:imgEffect>
                      <a14:sharpenSoften amount="67000"/>
                    </a14:imgEffect>
                    <a14:imgEffect>
                      <a14:brightnessContrast bright="-5000" contrast="-6000"/>
                    </a14:imgEffect>
                  </a14:imgLayer>
                </a14:imgProps>
              </a:ext>
            </a:extLst>
          </a:blip>
          <a:stretch>
            <a:fillRect/>
          </a:stretch>
        </p:blipFill>
        <p:spPr>
          <a:xfrm>
            <a:off x="3455876" y="1052736"/>
            <a:ext cx="2016224" cy="1008112"/>
          </a:xfrm>
          <a:prstGeom prst="rect">
            <a:avLst/>
          </a:prstGeom>
          <a:ln w="15875">
            <a:solidFill>
              <a:srgbClr val="C00000"/>
            </a:solidFill>
          </a:ln>
        </p:spPr>
      </p:pic>
      <p:sp>
        <p:nvSpPr>
          <p:cNvPr id="6" name="CasellaDiTesto 5"/>
          <p:cNvSpPr txBox="1"/>
          <p:nvPr/>
        </p:nvSpPr>
        <p:spPr>
          <a:xfrm>
            <a:off x="5475773" y="4653136"/>
            <a:ext cx="3348372" cy="1631216"/>
          </a:xfrm>
          <a:prstGeom prst="rect">
            <a:avLst/>
          </a:prstGeom>
          <a:noFill/>
        </p:spPr>
        <p:txBody>
          <a:bodyPr wrap="square" rtlCol="0">
            <a:spAutoFit/>
          </a:bodyPr>
          <a:lstStyle/>
          <a:p>
            <a:r>
              <a:rPr lang="it-IT" sz="2000" dirty="0" smtClean="0">
                <a:solidFill>
                  <a:srgbClr val="170AC6"/>
                </a:solidFill>
              </a:rPr>
              <a:t>Una catena ideale di 10</a:t>
            </a:r>
            <a:r>
              <a:rPr lang="it-IT" sz="2000" baseline="30000" dirty="0" smtClean="0">
                <a:solidFill>
                  <a:srgbClr val="170AC6"/>
                </a:solidFill>
              </a:rPr>
              <a:t>6</a:t>
            </a:r>
            <a:r>
              <a:rPr lang="it-IT" sz="2000" dirty="0" smtClean="0">
                <a:solidFill>
                  <a:srgbClr val="170AC6"/>
                </a:solidFill>
              </a:rPr>
              <a:t> monomeri ciascuno lungo 6 Å ha una distanza testa coda di 600 nm ed una lunghezza di catena di 600 micron.</a:t>
            </a:r>
            <a:endParaRPr lang="en-US" sz="2000" dirty="0">
              <a:solidFill>
                <a:srgbClr val="170AC6"/>
              </a:solidFill>
            </a:endParaRPr>
          </a:p>
        </p:txBody>
      </p:sp>
    </p:spTree>
    <p:extLst>
      <p:ext uri="{BB962C8B-B14F-4D97-AF65-F5344CB8AC3E}">
        <p14:creationId xmlns:p14="http://schemas.microsoft.com/office/powerpoint/2010/main" val="40821878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908719"/>
            <a:ext cx="8460432" cy="5016758"/>
          </a:xfrm>
          <a:prstGeom prst="rect">
            <a:avLst/>
          </a:prstGeom>
          <a:noFill/>
        </p:spPr>
        <p:txBody>
          <a:bodyPr wrap="square" rtlCol="0">
            <a:spAutoFit/>
          </a:bodyPr>
          <a:lstStyle/>
          <a:p>
            <a:pPr algn="just"/>
            <a:r>
              <a:rPr lang="it-IT" sz="2000" dirty="0" smtClean="0">
                <a:solidFill>
                  <a:srgbClr val="170AC6"/>
                </a:solidFill>
              </a:rPr>
              <a:t>Il «</a:t>
            </a:r>
            <a:r>
              <a:rPr lang="it-IT" sz="2000" dirty="0" smtClean="0">
                <a:solidFill>
                  <a:srgbClr val="C00000"/>
                </a:solidFill>
              </a:rPr>
              <a:t>rapporto caratteristico</a:t>
            </a:r>
            <a:r>
              <a:rPr lang="it-IT" sz="2000" dirty="0" smtClean="0">
                <a:solidFill>
                  <a:srgbClr val="170AC6"/>
                </a:solidFill>
              </a:rPr>
              <a:t>».</a:t>
            </a:r>
          </a:p>
          <a:p>
            <a:pPr algn="just"/>
            <a:endParaRPr lang="it-IT" sz="2000" dirty="0">
              <a:solidFill>
                <a:srgbClr val="170AC6"/>
              </a:solidFill>
            </a:endParaRPr>
          </a:p>
          <a:p>
            <a:pPr algn="just"/>
            <a:r>
              <a:rPr lang="it-IT" sz="2000" dirty="0" smtClean="0">
                <a:solidFill>
                  <a:srgbClr val="170AC6"/>
                </a:solidFill>
              </a:rPr>
              <a:t>Per una catena reale la relazione tra </a:t>
            </a:r>
            <a:r>
              <a:rPr lang="it-IT" sz="2000" b="1" i="1" dirty="0" smtClean="0">
                <a:solidFill>
                  <a:srgbClr val="C00000"/>
                </a:solidFill>
              </a:rPr>
              <a:t>&lt;r</a:t>
            </a:r>
            <a:r>
              <a:rPr lang="it-IT" sz="2000" b="1" i="1" baseline="30000" dirty="0" smtClean="0">
                <a:solidFill>
                  <a:srgbClr val="C00000"/>
                </a:solidFill>
              </a:rPr>
              <a:t>2</a:t>
            </a:r>
            <a:r>
              <a:rPr lang="it-IT" sz="2000" b="1" i="1" dirty="0" smtClean="0">
                <a:solidFill>
                  <a:srgbClr val="C00000"/>
                </a:solidFill>
              </a:rPr>
              <a:t>&gt;</a:t>
            </a:r>
            <a:r>
              <a:rPr lang="it-IT" sz="2000" b="1" i="1" baseline="-25000" dirty="0" smtClean="0">
                <a:solidFill>
                  <a:srgbClr val="C00000"/>
                </a:solidFill>
              </a:rPr>
              <a:t>0</a:t>
            </a:r>
            <a:r>
              <a:rPr lang="it-IT" sz="2000" i="1" dirty="0" smtClean="0">
                <a:solidFill>
                  <a:srgbClr val="170AC6"/>
                </a:solidFill>
              </a:rPr>
              <a:t> </a:t>
            </a:r>
            <a:r>
              <a:rPr lang="it-IT" sz="2000" dirty="0" smtClean="0">
                <a:solidFill>
                  <a:srgbClr val="170AC6"/>
                </a:solidFill>
              </a:rPr>
              <a:t>e </a:t>
            </a:r>
            <a:r>
              <a:rPr lang="it-IT" sz="2000" b="1" i="1" dirty="0" smtClean="0">
                <a:solidFill>
                  <a:srgbClr val="C00000"/>
                </a:solidFill>
              </a:rPr>
              <a:t>n</a:t>
            </a:r>
            <a:r>
              <a:rPr lang="it-IT" sz="2000" dirty="0" smtClean="0">
                <a:solidFill>
                  <a:srgbClr val="170AC6"/>
                </a:solidFill>
              </a:rPr>
              <a:t> è lineare solo nel limite di </a:t>
            </a:r>
            <a:r>
              <a:rPr lang="it-IT" sz="2000" b="1" i="1" dirty="0" smtClean="0">
                <a:solidFill>
                  <a:srgbClr val="C00000"/>
                </a:solidFill>
              </a:rPr>
              <a:t>n</a:t>
            </a:r>
            <a:r>
              <a:rPr lang="it-IT" sz="2000" dirty="0" smtClean="0">
                <a:solidFill>
                  <a:srgbClr val="170AC6"/>
                </a:solidFill>
              </a:rPr>
              <a:t> molto grandi, ma comunque:</a:t>
            </a:r>
          </a:p>
          <a:p>
            <a:pPr algn="just"/>
            <a:endParaRPr lang="it-IT" sz="2000" dirty="0" smtClean="0">
              <a:solidFill>
                <a:srgbClr val="170AC6"/>
              </a:solidFill>
            </a:endParaRPr>
          </a:p>
          <a:p>
            <a:pPr algn="just"/>
            <a:endParaRPr lang="it-IT" sz="2000" dirty="0" smtClean="0">
              <a:solidFill>
                <a:srgbClr val="170AC6"/>
              </a:solidFill>
            </a:endParaRPr>
          </a:p>
          <a:p>
            <a:pPr algn="just"/>
            <a:endParaRPr lang="it-IT" sz="2000" dirty="0" smtClean="0">
              <a:solidFill>
                <a:srgbClr val="170AC6"/>
              </a:solidFill>
            </a:endParaRPr>
          </a:p>
          <a:p>
            <a:pPr algn="just"/>
            <a:endParaRPr lang="it-IT" sz="2000" dirty="0">
              <a:solidFill>
                <a:srgbClr val="170AC6"/>
              </a:solidFill>
            </a:endParaRPr>
          </a:p>
          <a:p>
            <a:pPr algn="just"/>
            <a:r>
              <a:rPr lang="it-IT" sz="2000" dirty="0" smtClean="0">
                <a:solidFill>
                  <a:srgbClr val="170AC6"/>
                </a:solidFill>
              </a:rPr>
              <a:t>                             </a:t>
            </a:r>
          </a:p>
          <a:p>
            <a:pPr algn="just"/>
            <a:endParaRPr lang="it-IT" sz="2000" dirty="0" smtClean="0">
              <a:solidFill>
                <a:srgbClr val="170AC6"/>
              </a:solidFill>
            </a:endParaRPr>
          </a:p>
          <a:p>
            <a:pPr algn="just"/>
            <a:endParaRPr lang="it-IT" sz="2000" dirty="0" smtClean="0">
              <a:solidFill>
                <a:srgbClr val="170AC6"/>
              </a:solidFill>
            </a:endParaRPr>
          </a:p>
          <a:p>
            <a:pPr algn="just"/>
            <a:r>
              <a:rPr lang="it-IT" sz="2000" i="1" dirty="0" smtClean="0">
                <a:solidFill>
                  <a:srgbClr val="C00000"/>
                </a:solidFill>
              </a:rPr>
              <a:t>C</a:t>
            </a:r>
            <a:r>
              <a:rPr lang="it-IT" sz="2000" dirty="0" smtClean="0">
                <a:solidFill>
                  <a:srgbClr val="170AC6"/>
                </a:solidFill>
              </a:rPr>
              <a:t> è chiamato </a:t>
            </a:r>
            <a:r>
              <a:rPr lang="it-IT" sz="2000" b="1" i="1" dirty="0" smtClean="0">
                <a:solidFill>
                  <a:srgbClr val="C00000"/>
                </a:solidFill>
              </a:rPr>
              <a:t>rapporto caratteristico </a:t>
            </a:r>
            <a:r>
              <a:rPr lang="it-IT" sz="2000" dirty="0" smtClean="0">
                <a:solidFill>
                  <a:srgbClr val="170AC6"/>
                </a:solidFill>
              </a:rPr>
              <a:t>e, molto spesso, per </a:t>
            </a:r>
            <a:r>
              <a:rPr lang="it-IT" sz="2000" b="1" i="1" dirty="0" smtClean="0">
                <a:solidFill>
                  <a:srgbClr val="C00000"/>
                </a:solidFill>
              </a:rPr>
              <a:t>n→∞</a:t>
            </a:r>
            <a:r>
              <a:rPr lang="it-IT" sz="2000" i="1" dirty="0" smtClean="0">
                <a:solidFill>
                  <a:srgbClr val="170AC6"/>
                </a:solidFill>
              </a:rPr>
              <a:t> </a:t>
            </a:r>
            <a:r>
              <a:rPr lang="it-IT" sz="2000" dirty="0" smtClean="0">
                <a:solidFill>
                  <a:srgbClr val="170AC6"/>
                </a:solidFill>
              </a:rPr>
              <a:t>è </a:t>
            </a:r>
            <a:r>
              <a:rPr lang="it-IT" sz="2000" b="1" i="1" dirty="0" smtClean="0">
                <a:solidFill>
                  <a:srgbClr val="C00000"/>
                </a:solidFill>
              </a:rPr>
              <a:t>&gt; 1</a:t>
            </a:r>
            <a:r>
              <a:rPr lang="it-IT" sz="2000" dirty="0" smtClean="0">
                <a:solidFill>
                  <a:srgbClr val="170AC6"/>
                </a:solidFill>
              </a:rPr>
              <a:t>.</a:t>
            </a:r>
            <a:endParaRPr lang="it-IT" sz="2000" dirty="0">
              <a:solidFill>
                <a:srgbClr val="170AC6"/>
              </a:solidFill>
            </a:endParaRPr>
          </a:p>
          <a:p>
            <a:pPr algn="just"/>
            <a:endParaRPr lang="it-IT" sz="2000" dirty="0" smtClean="0">
              <a:solidFill>
                <a:srgbClr val="170AC6"/>
              </a:solidFill>
            </a:endParaRPr>
          </a:p>
          <a:p>
            <a:pPr algn="just"/>
            <a:endParaRPr lang="it-IT" sz="2000" dirty="0" smtClean="0">
              <a:solidFill>
                <a:srgbClr val="170AC6"/>
              </a:solidFill>
            </a:endParaRPr>
          </a:p>
          <a:p>
            <a:pPr algn="just"/>
            <a:r>
              <a:rPr lang="it-IT" sz="2000" dirty="0" smtClean="0">
                <a:solidFill>
                  <a:srgbClr val="170AC6"/>
                </a:solidFill>
              </a:rPr>
              <a:t>Il valore dipende dalle conformazioni più stabili del polimero e dalla rigidità della catena.</a:t>
            </a:r>
          </a:p>
        </p:txBody>
      </p:sp>
      <p:graphicFrame>
        <p:nvGraphicFramePr>
          <p:cNvPr id="3" name="Oggetto 2"/>
          <p:cNvGraphicFramePr>
            <a:graphicFrameLocks noChangeAspect="1"/>
          </p:cNvGraphicFramePr>
          <p:nvPr>
            <p:extLst>
              <p:ext uri="{D42A27DB-BD31-4B8C-83A1-F6EECF244321}">
                <p14:modId xmlns:p14="http://schemas.microsoft.com/office/powerpoint/2010/main" val="847226784"/>
              </p:ext>
            </p:extLst>
          </p:nvPr>
        </p:nvGraphicFramePr>
        <p:xfrm>
          <a:off x="4067944" y="2132856"/>
          <a:ext cx="1084188" cy="872064"/>
        </p:xfrm>
        <a:graphic>
          <a:graphicData uri="http://schemas.openxmlformats.org/presentationml/2006/ole">
            <mc:AlternateContent xmlns:mc="http://schemas.openxmlformats.org/markup-compatibility/2006">
              <mc:Choice xmlns:v="urn:schemas-microsoft-com:vml" Requires="v">
                <p:oleObj spid="_x0000_s5246" name="Equazione" r:id="rId3" imgW="583947" imgH="469696" progId="Equation.3">
                  <p:embed/>
                </p:oleObj>
              </mc:Choice>
              <mc:Fallback>
                <p:oleObj name="Equazione" r:id="rId3" imgW="583947" imgH="469696" progId="Equation.3">
                  <p:embed/>
                  <p:pic>
                    <p:nvPicPr>
                      <p:cNvPr id="0" name="Picture 1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2132856"/>
                        <a:ext cx="1084188" cy="8720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ggetto 3"/>
          <p:cNvGraphicFramePr>
            <a:graphicFrameLocks noChangeAspect="1"/>
          </p:cNvGraphicFramePr>
          <p:nvPr>
            <p:extLst>
              <p:ext uri="{D42A27DB-BD31-4B8C-83A1-F6EECF244321}">
                <p14:modId xmlns:p14="http://schemas.microsoft.com/office/powerpoint/2010/main" val="1319207341"/>
              </p:ext>
            </p:extLst>
          </p:nvPr>
        </p:nvGraphicFramePr>
        <p:xfrm>
          <a:off x="3851920" y="3212976"/>
          <a:ext cx="1517650" cy="941388"/>
        </p:xfrm>
        <a:graphic>
          <a:graphicData uri="http://schemas.openxmlformats.org/presentationml/2006/ole">
            <mc:AlternateContent xmlns:mc="http://schemas.openxmlformats.org/markup-compatibility/2006">
              <mc:Choice xmlns:v="urn:schemas-microsoft-com:vml" Requires="v">
                <p:oleObj spid="_x0000_s5247" name="Equazione" r:id="rId5" imgW="647700" imgH="469900" progId="Equation.3">
                  <p:embed/>
                </p:oleObj>
              </mc:Choice>
              <mc:Fallback>
                <p:oleObj name="Equazione" r:id="rId5" imgW="647700" imgH="469900" progId="Equation.3">
                  <p:embed/>
                  <p:pic>
                    <p:nvPicPr>
                      <p:cNvPr id="0" name="Picture 1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51920" y="3212976"/>
                        <a:ext cx="1517650" cy="941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2392603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ggetto 2"/>
          <p:cNvGraphicFramePr>
            <a:graphicFrameLocks noChangeAspect="1"/>
          </p:cNvGraphicFramePr>
          <p:nvPr>
            <p:extLst>
              <p:ext uri="{D42A27DB-BD31-4B8C-83A1-F6EECF244321}">
                <p14:modId xmlns:p14="http://schemas.microsoft.com/office/powerpoint/2010/main" val="884898120"/>
              </p:ext>
            </p:extLst>
          </p:nvPr>
        </p:nvGraphicFramePr>
        <p:xfrm>
          <a:off x="7596336" y="332656"/>
          <a:ext cx="1084263" cy="871538"/>
        </p:xfrm>
        <a:graphic>
          <a:graphicData uri="http://schemas.openxmlformats.org/presentationml/2006/ole">
            <mc:AlternateContent xmlns:mc="http://schemas.openxmlformats.org/markup-compatibility/2006">
              <mc:Choice xmlns:v="urn:schemas-microsoft-com:vml" Requires="v">
                <p:oleObj spid="_x0000_s6396" name="Equazione" r:id="rId3" imgW="583947" imgH="469696" progId="Equation.3">
                  <p:embed/>
                </p:oleObj>
              </mc:Choice>
              <mc:Fallback>
                <p:oleObj name="Equazione" r:id="rId3" imgW="583947" imgH="469696" progId="Equation.3">
                  <p:embed/>
                  <p:pic>
                    <p:nvPicPr>
                      <p:cNvPr id="0" name="Picture 2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6336" y="332656"/>
                        <a:ext cx="1084263" cy="871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ttangolo 3"/>
          <p:cNvSpPr/>
          <p:nvPr/>
        </p:nvSpPr>
        <p:spPr>
          <a:xfrm>
            <a:off x="2231099" y="260648"/>
            <a:ext cx="4572000" cy="707886"/>
          </a:xfrm>
          <a:prstGeom prst="rect">
            <a:avLst/>
          </a:prstGeom>
        </p:spPr>
        <p:txBody>
          <a:bodyPr>
            <a:spAutoFit/>
          </a:bodyPr>
          <a:lstStyle/>
          <a:p>
            <a:pPr lvl="0" algn="ctr"/>
            <a:r>
              <a:rPr lang="it-IT" sz="2000" b="1" dirty="0">
                <a:solidFill>
                  <a:srgbClr val="C00000"/>
                </a:solidFill>
              </a:rPr>
              <a:t>LA CATENA LIBERAMENTE </a:t>
            </a:r>
            <a:r>
              <a:rPr lang="it-IT" sz="2000" b="1" dirty="0" smtClean="0">
                <a:solidFill>
                  <a:srgbClr val="C00000"/>
                </a:solidFill>
              </a:rPr>
              <a:t>RUOTANTE</a:t>
            </a:r>
            <a:endParaRPr lang="it-IT" sz="2000" b="1" dirty="0">
              <a:solidFill>
                <a:srgbClr val="C00000"/>
              </a:solidFill>
            </a:endParaRPr>
          </a:p>
          <a:p>
            <a:pPr lvl="0" algn="ctr"/>
            <a:r>
              <a:rPr lang="it-IT" sz="2000" b="1" dirty="0">
                <a:solidFill>
                  <a:srgbClr val="C00000"/>
                </a:solidFill>
              </a:rPr>
              <a:t>(FREELY </a:t>
            </a:r>
            <a:r>
              <a:rPr lang="it-IT" sz="2000" b="1" dirty="0" smtClean="0">
                <a:solidFill>
                  <a:srgbClr val="C00000"/>
                </a:solidFill>
              </a:rPr>
              <a:t>ROTATING CHAIN)</a:t>
            </a:r>
            <a:endParaRPr lang="en-US" b="1" dirty="0"/>
          </a:p>
        </p:txBody>
      </p:sp>
      <p:pic>
        <p:nvPicPr>
          <p:cNvPr id="5"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9942" y="1246686"/>
            <a:ext cx="3396803" cy="1472114"/>
          </a:xfrm>
          <a:prstGeom prst="rect">
            <a:avLst/>
          </a:prstGeom>
          <a:noFill/>
          <a:ln w="22225">
            <a:solidFill>
              <a:srgbClr val="C00000"/>
            </a:solidFill>
            <a:miter lim="800000"/>
            <a:headEnd/>
            <a:tailEnd/>
          </a:ln>
          <a:extLst>
            <a:ext uri="{909E8E84-426E-40DD-AFC4-6F175D3DCCD1}">
              <a14:hiddenFill xmlns:a14="http://schemas.microsoft.com/office/drawing/2010/main">
                <a:solidFill>
                  <a:schemeClr val="accent1"/>
                </a:solidFill>
              </a14:hiddenFill>
            </a:ext>
          </a:extLst>
        </p:spPr>
      </p:pic>
      <p:sp>
        <p:nvSpPr>
          <p:cNvPr id="6" name="CasellaDiTesto 5"/>
          <p:cNvSpPr txBox="1"/>
          <p:nvPr/>
        </p:nvSpPr>
        <p:spPr>
          <a:xfrm>
            <a:off x="4139953" y="1628800"/>
            <a:ext cx="4392488" cy="707886"/>
          </a:xfrm>
          <a:prstGeom prst="rect">
            <a:avLst/>
          </a:prstGeom>
          <a:noFill/>
        </p:spPr>
        <p:txBody>
          <a:bodyPr wrap="square" rtlCol="0">
            <a:spAutoFit/>
          </a:bodyPr>
          <a:lstStyle/>
          <a:p>
            <a:r>
              <a:rPr lang="it-IT" sz="2000" dirty="0" smtClean="0">
                <a:solidFill>
                  <a:srgbClr val="170AC6"/>
                </a:solidFill>
              </a:rPr>
              <a:t>Si può ruotare liberamente intorno ai legami, ma l’angolo di legame è fissato</a:t>
            </a:r>
            <a:endParaRPr lang="en-US" sz="2000" dirty="0">
              <a:solidFill>
                <a:srgbClr val="170AC6"/>
              </a:solidFill>
            </a:endParaRPr>
          </a:p>
        </p:txBody>
      </p:sp>
      <p:graphicFrame>
        <p:nvGraphicFramePr>
          <p:cNvPr id="2" name="Oggetto 1"/>
          <p:cNvGraphicFramePr>
            <a:graphicFrameLocks noChangeAspect="1"/>
          </p:cNvGraphicFramePr>
          <p:nvPr>
            <p:extLst>
              <p:ext uri="{D42A27DB-BD31-4B8C-83A1-F6EECF244321}">
                <p14:modId xmlns:p14="http://schemas.microsoft.com/office/powerpoint/2010/main" val="2649255881"/>
              </p:ext>
            </p:extLst>
          </p:nvPr>
        </p:nvGraphicFramePr>
        <p:xfrm>
          <a:off x="449263" y="3213100"/>
          <a:ext cx="3265487" cy="935038"/>
        </p:xfrm>
        <a:graphic>
          <a:graphicData uri="http://schemas.openxmlformats.org/presentationml/2006/ole">
            <mc:AlternateContent xmlns:mc="http://schemas.openxmlformats.org/markup-compatibility/2006">
              <mc:Choice xmlns:v="urn:schemas-microsoft-com:vml" Requires="v">
                <p:oleObj spid="_x0000_s6397" name="Equazione" r:id="rId6" imgW="1548728" imgH="444307" progId="Equation.3">
                  <p:embed/>
                </p:oleObj>
              </mc:Choice>
              <mc:Fallback>
                <p:oleObj name="Equazione" r:id="rId6" imgW="1548728" imgH="444307" progId="Equation.3">
                  <p:embed/>
                  <p:pic>
                    <p:nvPicPr>
                      <p:cNvPr id="0" name="Picture 24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9263" y="3213100"/>
                        <a:ext cx="3265487" cy="935038"/>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CasellaDiTesto 6"/>
          <p:cNvSpPr txBox="1"/>
          <p:nvPr/>
        </p:nvSpPr>
        <p:spPr>
          <a:xfrm>
            <a:off x="3923930" y="3297178"/>
            <a:ext cx="4824534" cy="707886"/>
          </a:xfrm>
          <a:prstGeom prst="rect">
            <a:avLst/>
          </a:prstGeom>
          <a:noFill/>
        </p:spPr>
        <p:txBody>
          <a:bodyPr wrap="square" rtlCol="0">
            <a:spAutoFit/>
          </a:bodyPr>
          <a:lstStyle/>
          <a:p>
            <a:r>
              <a:rPr lang="it-IT" sz="2000" dirty="0" smtClean="0">
                <a:solidFill>
                  <a:srgbClr val="170AC6"/>
                </a:solidFill>
              </a:rPr>
              <a:t>Il  calcolo di  </a:t>
            </a:r>
            <a:r>
              <a:rPr lang="it-IT" sz="2000" b="1" i="1" dirty="0" smtClean="0">
                <a:solidFill>
                  <a:srgbClr val="C00000"/>
                </a:solidFill>
              </a:rPr>
              <a:t>&lt;r</a:t>
            </a:r>
            <a:r>
              <a:rPr lang="it-IT" sz="2000" b="1" i="1" baseline="30000" dirty="0" smtClean="0">
                <a:solidFill>
                  <a:srgbClr val="C00000"/>
                </a:solidFill>
              </a:rPr>
              <a:t>2</a:t>
            </a:r>
            <a:r>
              <a:rPr lang="it-IT" sz="2000" b="1" i="1" dirty="0" smtClean="0">
                <a:solidFill>
                  <a:srgbClr val="C00000"/>
                </a:solidFill>
              </a:rPr>
              <a:t>&gt;</a:t>
            </a:r>
            <a:r>
              <a:rPr lang="it-IT" sz="2000" b="1" i="1" baseline="-25000" dirty="0" smtClean="0">
                <a:solidFill>
                  <a:srgbClr val="C00000"/>
                </a:solidFill>
              </a:rPr>
              <a:t>0</a:t>
            </a:r>
            <a:r>
              <a:rPr lang="it-IT" sz="2000" i="1" dirty="0">
                <a:solidFill>
                  <a:srgbClr val="170AC6"/>
                </a:solidFill>
              </a:rPr>
              <a:t> </a:t>
            </a:r>
            <a:r>
              <a:rPr lang="it-IT" sz="2000" i="1" dirty="0" smtClean="0">
                <a:solidFill>
                  <a:srgbClr val="170AC6"/>
                </a:solidFill>
              </a:rPr>
              <a:t> </a:t>
            </a:r>
            <a:r>
              <a:rPr lang="it-IT" sz="2000" dirty="0" smtClean="0">
                <a:solidFill>
                  <a:srgbClr val="170AC6"/>
                </a:solidFill>
              </a:rPr>
              <a:t>richiede la valutazione del secondo termine dell’equazione </a:t>
            </a:r>
            <a:endParaRPr lang="en-US" sz="2000" dirty="0">
              <a:solidFill>
                <a:srgbClr val="170AC6"/>
              </a:solidFill>
            </a:endParaRPr>
          </a:p>
        </p:txBody>
      </p:sp>
      <p:graphicFrame>
        <p:nvGraphicFramePr>
          <p:cNvPr id="8" name="Oggetto 7"/>
          <p:cNvGraphicFramePr>
            <a:graphicFrameLocks noChangeAspect="1"/>
          </p:cNvGraphicFramePr>
          <p:nvPr>
            <p:extLst>
              <p:ext uri="{D42A27DB-BD31-4B8C-83A1-F6EECF244321}">
                <p14:modId xmlns:p14="http://schemas.microsoft.com/office/powerpoint/2010/main" val="1404819315"/>
              </p:ext>
            </p:extLst>
          </p:nvPr>
        </p:nvGraphicFramePr>
        <p:xfrm>
          <a:off x="515930" y="4581128"/>
          <a:ext cx="2301875" cy="693738"/>
        </p:xfrm>
        <a:graphic>
          <a:graphicData uri="http://schemas.openxmlformats.org/presentationml/2006/ole">
            <mc:AlternateContent xmlns:mc="http://schemas.openxmlformats.org/markup-compatibility/2006">
              <mc:Choice xmlns:v="urn:schemas-microsoft-com:vml" Requires="v">
                <p:oleObj spid="_x0000_s6398" name="Equazione" r:id="rId8" imgW="1091726" imgH="330057" progId="Equation.3">
                  <p:embed/>
                </p:oleObj>
              </mc:Choice>
              <mc:Fallback>
                <p:oleObj name="Equazione" r:id="rId8" imgW="1091726" imgH="330057" progId="Equation.3">
                  <p:embed/>
                  <p:pic>
                    <p:nvPicPr>
                      <p:cNvPr id="0" name="Picture 25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5930" y="4581128"/>
                        <a:ext cx="2301875" cy="693738"/>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ggetto 9"/>
          <p:cNvGraphicFramePr>
            <a:graphicFrameLocks noChangeAspect="1"/>
          </p:cNvGraphicFramePr>
          <p:nvPr>
            <p:extLst>
              <p:ext uri="{D42A27DB-BD31-4B8C-83A1-F6EECF244321}">
                <p14:modId xmlns:p14="http://schemas.microsoft.com/office/powerpoint/2010/main" val="3256900107"/>
              </p:ext>
            </p:extLst>
          </p:nvPr>
        </p:nvGraphicFramePr>
        <p:xfrm>
          <a:off x="3604171" y="5391196"/>
          <a:ext cx="1071563" cy="693737"/>
        </p:xfrm>
        <a:graphic>
          <a:graphicData uri="http://schemas.openxmlformats.org/presentationml/2006/ole">
            <mc:AlternateContent xmlns:mc="http://schemas.openxmlformats.org/markup-compatibility/2006">
              <mc:Choice xmlns:v="urn:schemas-microsoft-com:vml" Requires="v">
                <p:oleObj spid="_x0000_s6399" name="Equazione" r:id="rId10" imgW="508000" imgH="330200" progId="Equation.3">
                  <p:embed/>
                </p:oleObj>
              </mc:Choice>
              <mc:Fallback>
                <p:oleObj name="Equazione" r:id="rId10" imgW="508000" imgH="330200" progId="Equation.3">
                  <p:embed/>
                  <p:pic>
                    <p:nvPicPr>
                      <p:cNvPr id="0" name="Picture 25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604171" y="5391196"/>
                        <a:ext cx="1071563" cy="693737"/>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CasellaDiTesto 10"/>
          <p:cNvSpPr txBox="1"/>
          <p:nvPr/>
        </p:nvSpPr>
        <p:spPr>
          <a:xfrm>
            <a:off x="827584" y="5538010"/>
            <a:ext cx="2559803" cy="400110"/>
          </a:xfrm>
          <a:prstGeom prst="rect">
            <a:avLst/>
          </a:prstGeom>
          <a:noFill/>
        </p:spPr>
        <p:txBody>
          <a:bodyPr wrap="none" rtlCol="0">
            <a:spAutoFit/>
          </a:bodyPr>
          <a:lstStyle/>
          <a:p>
            <a:r>
              <a:rPr lang="it-IT" sz="2000" dirty="0" smtClean="0">
                <a:solidFill>
                  <a:srgbClr val="170AC6"/>
                </a:solidFill>
              </a:rPr>
              <a:t>Va calcolato il termine:</a:t>
            </a:r>
            <a:endParaRPr lang="en-US" sz="2000" dirty="0">
              <a:solidFill>
                <a:srgbClr val="170AC6"/>
              </a:solidFill>
            </a:endParaRPr>
          </a:p>
        </p:txBody>
      </p:sp>
      <p:pic>
        <p:nvPicPr>
          <p:cNvPr id="6283" name="Picture 139"/>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183849" y="4242640"/>
            <a:ext cx="3238500" cy="1533525"/>
          </a:xfrm>
          <a:prstGeom prst="rect">
            <a:avLst/>
          </a:prstGeom>
          <a:noFill/>
          <a:ln w="22225">
            <a:solidFill>
              <a:srgbClr val="C00000"/>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799791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559280" y="332656"/>
            <a:ext cx="7920880" cy="1077218"/>
          </a:xfrm>
          <a:prstGeom prst="rect">
            <a:avLst/>
          </a:prstGeom>
          <a:noFill/>
        </p:spPr>
        <p:txBody>
          <a:bodyPr wrap="square" rtlCol="0">
            <a:spAutoFit/>
          </a:bodyPr>
          <a:lstStyle/>
          <a:p>
            <a:r>
              <a:rPr lang="it-IT" sz="2000" dirty="0" smtClean="0">
                <a:solidFill>
                  <a:srgbClr val="170AC6"/>
                </a:solidFill>
              </a:rPr>
              <a:t>Al ruotare dell’angolo </a:t>
            </a:r>
            <a:r>
              <a:rPr lang="it-IT" sz="2000" b="1" i="1" dirty="0" smtClean="0">
                <a:solidFill>
                  <a:srgbClr val="C00000"/>
                </a:solidFill>
                <a:sym typeface="Symbol"/>
              </a:rPr>
              <a:t></a:t>
            </a:r>
            <a:r>
              <a:rPr lang="it-IT" sz="2000" dirty="0" smtClean="0">
                <a:solidFill>
                  <a:srgbClr val="170AC6"/>
                </a:solidFill>
                <a:sym typeface="Symbol"/>
              </a:rPr>
              <a:t>, la sommatoria delle componenti perpendicolari al legame </a:t>
            </a:r>
            <a:r>
              <a:rPr lang="it-IT" sz="2000" b="1" i="1" dirty="0" smtClean="0">
                <a:solidFill>
                  <a:srgbClr val="C00000"/>
                </a:solidFill>
                <a:sym typeface="Symbol"/>
              </a:rPr>
              <a:t>i+1</a:t>
            </a:r>
            <a:r>
              <a:rPr lang="it-IT" sz="2000" dirty="0" smtClean="0">
                <a:solidFill>
                  <a:srgbClr val="170AC6"/>
                </a:solidFill>
                <a:sym typeface="Symbol"/>
              </a:rPr>
              <a:t> si cancellano tutte, rimane la componente lungo il legame </a:t>
            </a:r>
            <a:r>
              <a:rPr lang="it-IT" sz="2000" b="1" i="1" dirty="0" smtClean="0">
                <a:solidFill>
                  <a:srgbClr val="C00000"/>
                </a:solidFill>
                <a:sym typeface="Symbol"/>
              </a:rPr>
              <a:t>i+1</a:t>
            </a:r>
            <a:r>
              <a:rPr lang="it-IT" sz="2000" dirty="0" smtClean="0">
                <a:solidFill>
                  <a:srgbClr val="170AC6"/>
                </a:solidFill>
                <a:sym typeface="Symbol"/>
              </a:rPr>
              <a:t> che vale </a:t>
            </a:r>
            <a:r>
              <a:rPr lang="it-IT" sz="2400" b="1" i="1" dirty="0" smtClean="0">
                <a:solidFill>
                  <a:srgbClr val="C00000"/>
                </a:solidFill>
                <a:latin typeface="MT Extra" pitchFamily="18" charset="2"/>
                <a:sym typeface="Symbol"/>
              </a:rPr>
              <a:t>l </a:t>
            </a:r>
            <a:r>
              <a:rPr lang="it-IT" sz="2000" b="1" i="1" dirty="0" smtClean="0">
                <a:solidFill>
                  <a:srgbClr val="C00000"/>
                </a:solidFill>
                <a:sym typeface="Symbol"/>
              </a:rPr>
              <a:t>cos</a:t>
            </a:r>
            <a:r>
              <a:rPr lang="it-IT" sz="2000" dirty="0" smtClean="0">
                <a:solidFill>
                  <a:srgbClr val="170AC6"/>
                </a:solidFill>
                <a:sym typeface="Symbol"/>
              </a:rPr>
              <a:t>  che proiettata sul legame </a:t>
            </a:r>
            <a:r>
              <a:rPr lang="it-IT" sz="2000" b="1" i="1" dirty="0" smtClean="0">
                <a:solidFill>
                  <a:srgbClr val="C00000"/>
                </a:solidFill>
                <a:sym typeface="Symbol"/>
              </a:rPr>
              <a:t>i</a:t>
            </a:r>
            <a:r>
              <a:rPr lang="it-IT" sz="2000" dirty="0" smtClean="0">
                <a:solidFill>
                  <a:srgbClr val="170AC6"/>
                </a:solidFill>
                <a:sym typeface="Symbol"/>
              </a:rPr>
              <a:t> diventa </a:t>
            </a:r>
            <a:r>
              <a:rPr lang="it-IT" sz="2000" b="1" i="1" dirty="0" smtClean="0">
                <a:solidFill>
                  <a:srgbClr val="C00000"/>
                </a:solidFill>
                <a:latin typeface="MT Extra" pitchFamily="18" charset="2"/>
                <a:sym typeface="Symbol"/>
              </a:rPr>
              <a:t>l</a:t>
            </a:r>
            <a:r>
              <a:rPr lang="it-IT" sz="2000" b="1" i="1" dirty="0" smtClean="0">
                <a:solidFill>
                  <a:srgbClr val="C00000"/>
                </a:solidFill>
                <a:sym typeface="Symbol"/>
              </a:rPr>
              <a:t>  cos cos </a:t>
            </a:r>
            <a:r>
              <a:rPr lang="it-IT" sz="2000" b="1" dirty="0" smtClean="0">
                <a:solidFill>
                  <a:srgbClr val="C00000"/>
                </a:solidFill>
                <a:sym typeface="Symbol"/>
              </a:rPr>
              <a:t>= </a:t>
            </a:r>
            <a:r>
              <a:rPr lang="it-IT" sz="2000" b="1" i="1" dirty="0" smtClean="0">
                <a:solidFill>
                  <a:srgbClr val="C00000"/>
                </a:solidFill>
                <a:latin typeface="MT Extra" pitchFamily="18" charset="2"/>
                <a:sym typeface="Symbol"/>
              </a:rPr>
              <a:t>l </a:t>
            </a:r>
            <a:r>
              <a:rPr lang="it-IT" sz="2000" b="1" i="1" dirty="0" smtClean="0">
                <a:solidFill>
                  <a:srgbClr val="C00000"/>
                </a:solidFill>
                <a:sym typeface="Symbol"/>
              </a:rPr>
              <a:t>cos</a:t>
            </a:r>
            <a:r>
              <a:rPr lang="it-IT" sz="2000" b="1" i="1" baseline="30000" dirty="0" smtClean="0">
                <a:solidFill>
                  <a:srgbClr val="C00000"/>
                </a:solidFill>
                <a:sym typeface="Symbol"/>
              </a:rPr>
              <a:t>2</a:t>
            </a:r>
            <a:r>
              <a:rPr lang="it-IT" sz="2000" b="1" i="1" dirty="0" smtClean="0">
                <a:solidFill>
                  <a:srgbClr val="C00000"/>
                </a:solidFill>
                <a:sym typeface="Symbol"/>
              </a:rPr>
              <a:t></a:t>
            </a:r>
            <a:r>
              <a:rPr lang="it-IT" sz="2000" i="1" dirty="0" smtClean="0">
                <a:solidFill>
                  <a:srgbClr val="170AC6"/>
                </a:solidFill>
                <a:sym typeface="Symbol"/>
              </a:rPr>
              <a:t>:</a:t>
            </a:r>
            <a:endParaRPr lang="en-US" sz="2000" i="1" dirty="0">
              <a:solidFill>
                <a:srgbClr val="170AC6"/>
              </a:solidFill>
            </a:endParaRPr>
          </a:p>
        </p:txBody>
      </p:sp>
      <p:graphicFrame>
        <p:nvGraphicFramePr>
          <p:cNvPr id="3" name="Oggetto 2"/>
          <p:cNvGraphicFramePr>
            <a:graphicFrameLocks noChangeAspect="1"/>
          </p:cNvGraphicFramePr>
          <p:nvPr>
            <p:extLst>
              <p:ext uri="{D42A27DB-BD31-4B8C-83A1-F6EECF244321}">
                <p14:modId xmlns:p14="http://schemas.microsoft.com/office/powerpoint/2010/main" val="2316429367"/>
              </p:ext>
            </p:extLst>
          </p:nvPr>
        </p:nvGraphicFramePr>
        <p:xfrm>
          <a:off x="632030" y="1628800"/>
          <a:ext cx="2490787" cy="693737"/>
        </p:xfrm>
        <a:graphic>
          <a:graphicData uri="http://schemas.openxmlformats.org/presentationml/2006/ole">
            <mc:AlternateContent xmlns:mc="http://schemas.openxmlformats.org/markup-compatibility/2006">
              <mc:Choice xmlns:v="urn:schemas-microsoft-com:vml" Requires="v">
                <p:oleObj spid="_x0000_s7337" name="Equazione" r:id="rId3" imgW="1180588" imgH="330057" progId="Equation.3">
                  <p:embed/>
                </p:oleObj>
              </mc:Choice>
              <mc:Fallback>
                <p:oleObj name="Equazione" r:id="rId3" imgW="1180588" imgH="330057" progId="Equation.3">
                  <p:embed/>
                  <p:pic>
                    <p:nvPicPr>
                      <p:cNvPr id="0" name="Picture 16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030" y="1628800"/>
                        <a:ext cx="2490787" cy="693737"/>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CasellaDiTesto 3"/>
          <p:cNvSpPr txBox="1"/>
          <p:nvPr/>
        </p:nvSpPr>
        <p:spPr>
          <a:xfrm>
            <a:off x="611560" y="2708920"/>
            <a:ext cx="4846198" cy="400110"/>
          </a:xfrm>
          <a:prstGeom prst="rect">
            <a:avLst/>
          </a:prstGeom>
          <a:noFill/>
        </p:spPr>
        <p:txBody>
          <a:bodyPr wrap="none" rtlCol="0">
            <a:spAutoFit/>
          </a:bodyPr>
          <a:lstStyle/>
          <a:p>
            <a:r>
              <a:rPr lang="it-IT" sz="2000" dirty="0" smtClean="0">
                <a:solidFill>
                  <a:srgbClr val="170AC6"/>
                </a:solidFill>
              </a:rPr>
              <a:t>Proseguendo il calcolo per </a:t>
            </a:r>
            <a:r>
              <a:rPr lang="it-IT" sz="2000" i="1" dirty="0" smtClean="0">
                <a:solidFill>
                  <a:srgbClr val="170AC6"/>
                </a:solidFill>
              </a:rPr>
              <a:t>i+3</a:t>
            </a:r>
            <a:r>
              <a:rPr lang="it-IT" sz="2000" dirty="0" smtClean="0">
                <a:solidFill>
                  <a:srgbClr val="170AC6"/>
                </a:solidFill>
              </a:rPr>
              <a:t>, </a:t>
            </a:r>
            <a:r>
              <a:rPr lang="it-IT" sz="2000" i="1" dirty="0" smtClean="0">
                <a:solidFill>
                  <a:srgbClr val="170AC6"/>
                </a:solidFill>
              </a:rPr>
              <a:t>i+4</a:t>
            </a:r>
            <a:r>
              <a:rPr lang="it-IT" sz="2000" dirty="0" smtClean="0">
                <a:solidFill>
                  <a:srgbClr val="170AC6"/>
                </a:solidFill>
              </a:rPr>
              <a:t>, </a:t>
            </a:r>
            <a:r>
              <a:rPr lang="it-IT" sz="2000" dirty="0" err="1" smtClean="0">
                <a:solidFill>
                  <a:srgbClr val="170AC6"/>
                </a:solidFill>
              </a:rPr>
              <a:t>etc</a:t>
            </a:r>
            <a:r>
              <a:rPr lang="it-IT" sz="2000" dirty="0" smtClean="0">
                <a:solidFill>
                  <a:srgbClr val="170AC6"/>
                </a:solidFill>
              </a:rPr>
              <a:t>, si ha:</a:t>
            </a:r>
            <a:endParaRPr lang="en-US" sz="2000" dirty="0">
              <a:solidFill>
                <a:srgbClr val="170AC6"/>
              </a:solidFill>
            </a:endParaRPr>
          </a:p>
        </p:txBody>
      </p:sp>
      <p:graphicFrame>
        <p:nvGraphicFramePr>
          <p:cNvPr id="5" name="Oggetto 4"/>
          <p:cNvGraphicFramePr>
            <a:graphicFrameLocks noChangeAspect="1"/>
          </p:cNvGraphicFramePr>
          <p:nvPr>
            <p:extLst>
              <p:ext uri="{D42A27DB-BD31-4B8C-83A1-F6EECF244321}">
                <p14:modId xmlns:p14="http://schemas.microsoft.com/office/powerpoint/2010/main" val="2759765750"/>
              </p:ext>
            </p:extLst>
          </p:nvPr>
        </p:nvGraphicFramePr>
        <p:xfrm>
          <a:off x="3326606" y="3284984"/>
          <a:ext cx="2490787" cy="693737"/>
        </p:xfrm>
        <a:graphic>
          <a:graphicData uri="http://schemas.openxmlformats.org/presentationml/2006/ole">
            <mc:AlternateContent xmlns:mc="http://schemas.openxmlformats.org/markup-compatibility/2006">
              <mc:Choice xmlns:v="urn:schemas-microsoft-com:vml" Requires="v">
                <p:oleObj spid="_x0000_s7338" name="Equazione" r:id="rId5" imgW="1180588" imgH="330057" progId="Equation.3">
                  <p:embed/>
                </p:oleObj>
              </mc:Choice>
              <mc:Fallback>
                <p:oleObj name="Equazione" r:id="rId5" imgW="1180588" imgH="330057" progId="Equation.3">
                  <p:embed/>
                  <p:pic>
                    <p:nvPicPr>
                      <p:cNvPr id="0" name="Picture 16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26606" y="3284984"/>
                        <a:ext cx="2490787" cy="693737"/>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CasellaDiTesto 5"/>
          <p:cNvSpPr txBox="1"/>
          <p:nvPr/>
        </p:nvSpPr>
        <p:spPr>
          <a:xfrm>
            <a:off x="623646" y="4382326"/>
            <a:ext cx="910827" cy="400110"/>
          </a:xfrm>
          <a:prstGeom prst="rect">
            <a:avLst/>
          </a:prstGeom>
          <a:noFill/>
        </p:spPr>
        <p:txBody>
          <a:bodyPr wrap="none" rtlCol="0">
            <a:spAutoFit/>
          </a:bodyPr>
          <a:lstStyle/>
          <a:p>
            <a:r>
              <a:rPr lang="it-IT" sz="2000" dirty="0" smtClean="0">
                <a:solidFill>
                  <a:srgbClr val="170AC6"/>
                </a:solidFill>
              </a:rPr>
              <a:t>quindi:</a:t>
            </a:r>
            <a:endParaRPr lang="en-US" sz="2000" dirty="0">
              <a:solidFill>
                <a:srgbClr val="170AC6"/>
              </a:solidFill>
            </a:endParaRPr>
          </a:p>
        </p:txBody>
      </p:sp>
      <p:graphicFrame>
        <p:nvGraphicFramePr>
          <p:cNvPr id="7" name="Oggetto 6"/>
          <p:cNvGraphicFramePr>
            <a:graphicFrameLocks noChangeAspect="1"/>
          </p:cNvGraphicFramePr>
          <p:nvPr>
            <p:extLst>
              <p:ext uri="{D42A27DB-BD31-4B8C-83A1-F6EECF244321}">
                <p14:modId xmlns:p14="http://schemas.microsoft.com/office/powerpoint/2010/main" val="3132671532"/>
              </p:ext>
            </p:extLst>
          </p:nvPr>
        </p:nvGraphicFramePr>
        <p:xfrm>
          <a:off x="1761331" y="4941168"/>
          <a:ext cx="5621337" cy="935038"/>
        </p:xfrm>
        <a:graphic>
          <a:graphicData uri="http://schemas.openxmlformats.org/presentationml/2006/ole">
            <mc:AlternateContent xmlns:mc="http://schemas.openxmlformats.org/markup-compatibility/2006">
              <mc:Choice xmlns:v="urn:schemas-microsoft-com:vml" Requires="v">
                <p:oleObj spid="_x0000_s7339" name="Equazione" r:id="rId7" imgW="2667000" imgH="444500" progId="Equation.3">
                  <p:embed/>
                </p:oleObj>
              </mc:Choice>
              <mc:Fallback>
                <p:oleObj name="Equazione" r:id="rId7" imgW="2667000" imgH="444500" progId="Equation.3">
                  <p:embed/>
                  <p:pic>
                    <p:nvPicPr>
                      <p:cNvPr id="0" name="Picture 16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1331" y="4941168"/>
                        <a:ext cx="5621337" cy="935038"/>
                      </a:xfrm>
                      <a:prstGeom prst="rect">
                        <a:avLst/>
                      </a:prstGeom>
                      <a:noFill/>
                      <a:ln w="19050">
                        <a:solidFill>
                          <a:srgbClr val="C0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7252" name="Picture 8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393638" y="1499245"/>
            <a:ext cx="2971800" cy="1209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7784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pertin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1964</TotalTime>
  <Words>1534</Words>
  <Application>Microsoft Office PowerPoint</Application>
  <PresentationFormat>Presentazione su schermo (4:3)</PresentationFormat>
  <Paragraphs>157</Paragraphs>
  <Slides>23</Slides>
  <Notes>0</Notes>
  <HiddenSlides>0</HiddenSlides>
  <MMClips>0</MMClips>
  <ScaleCrop>false</ScaleCrop>
  <HeadingPairs>
    <vt:vector size="6" baseType="variant">
      <vt:variant>
        <vt:lpstr>Tema</vt:lpstr>
      </vt:variant>
      <vt:variant>
        <vt:i4>1</vt:i4>
      </vt:variant>
      <vt:variant>
        <vt:lpstr>Server OLE incorporati</vt:lpstr>
      </vt:variant>
      <vt:variant>
        <vt:i4>2</vt:i4>
      </vt:variant>
      <vt:variant>
        <vt:lpstr>Titoli diapositive</vt:lpstr>
      </vt:variant>
      <vt:variant>
        <vt:i4>23</vt:i4>
      </vt:variant>
    </vt:vector>
  </HeadingPairs>
  <TitlesOfParts>
    <vt:vector size="26" baseType="lpstr">
      <vt:lpstr>Tema di Office</vt:lpstr>
      <vt:lpstr>Equazione</vt:lpstr>
      <vt:lpstr>Equation</vt:lpstr>
      <vt:lpstr>Proprietà macromolecolari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CHIMICA DELLE MACROMOLECOLE</dc:title>
  <dc:creator>Rizzo</dc:creator>
  <cp:lastModifiedBy>Roberto Rizzo</cp:lastModifiedBy>
  <cp:revision>231</cp:revision>
  <dcterms:created xsi:type="dcterms:W3CDTF">2013-03-06T13:40:11Z</dcterms:created>
  <dcterms:modified xsi:type="dcterms:W3CDTF">2016-10-13T07:44:48Z</dcterms:modified>
</cp:coreProperties>
</file>