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84" r:id="rId4"/>
    <p:sldId id="258" r:id="rId5"/>
    <p:sldId id="259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81" r:id="rId16"/>
    <p:sldId id="268" r:id="rId17"/>
    <p:sldId id="287" r:id="rId18"/>
    <p:sldId id="288" r:id="rId19"/>
    <p:sldId id="270" r:id="rId20"/>
    <p:sldId id="269" r:id="rId21"/>
    <p:sldId id="274" r:id="rId22"/>
    <p:sldId id="289" r:id="rId23"/>
    <p:sldId id="290" r:id="rId24"/>
    <p:sldId id="272" r:id="rId25"/>
    <p:sldId id="273" r:id="rId26"/>
    <p:sldId id="283" r:id="rId27"/>
    <p:sldId id="291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D775C-9FD5-4A0E-9043-CC2BB6B083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599E8-5295-40B0-8CF2-6E2873963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D5562-8564-41FE-B1A2-CEB60AC251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33E36-7455-43BC-B0CB-1DF83720E5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77B98-E5BA-45BD-9E6D-61E1B2D372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9CF35-074E-4B3E-9344-189F400C4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1E421-F5A9-4E76-A7C8-DA1CDE01BA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5F248F-A8A1-4091-A094-31D8A89324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B4060-1D7A-494E-9AED-568FC6EA2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0505C-35AF-4BEE-B9F0-C08D376E3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4E0B0-D3F1-4942-8A72-1C0F58157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977FDB-E4A7-4134-A94E-47FECC1487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carnaghi@units.i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Psicologia sociale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(72h)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>
                <a:latin typeface="Times New Roman" pitchFamily="18" charset="0"/>
              </a:rPr>
              <a:t>4 Categorizzazione e relazioni intergruppo</a:t>
            </a:r>
            <a:endParaRPr lang="it-IT" sz="2800" smtClean="0">
              <a:latin typeface="Times New Roman" pitchFamily="18" charset="0"/>
            </a:endParaRPr>
          </a:p>
          <a:p>
            <a:pPr eaLnBrk="1" hangingPunct="1"/>
            <a:r>
              <a:rPr lang="it-IT" sz="2800" smtClean="0">
                <a:latin typeface="Times New Roman" pitchFamily="18" charset="0"/>
              </a:rPr>
              <a:t>	a. La dimensione valutativa del processo di categorizzazione</a:t>
            </a:r>
          </a:p>
          <a:p>
            <a:pPr eaLnBrk="1" hangingPunct="1"/>
            <a:r>
              <a:rPr lang="it-IT" sz="2800" smtClean="0">
                <a:latin typeface="Times New Roman" pitchFamily="18" charset="0"/>
              </a:rPr>
              <a:t>	b. Tecniche di misurazione esplicita ed implicita del pregiudizio</a:t>
            </a:r>
          </a:p>
          <a:p>
            <a:pPr eaLnBrk="1" hangingPunct="1"/>
            <a:r>
              <a:rPr lang="it-IT" sz="2800" smtClean="0">
                <a:latin typeface="Times New Roman" pitchFamily="18" charset="0"/>
              </a:rPr>
              <a:t>	c. Infraumanizzazione e Deumanizzazione dell</a:t>
            </a:r>
            <a:r>
              <a:rPr lang="it-IT" altLang="it-IT" sz="2800" smtClean="0"/>
              <a:t>’</a:t>
            </a:r>
            <a:r>
              <a:rPr lang="it-IT" altLang="ja-JP" sz="2800" smtClean="0">
                <a:latin typeface="Times New Roman" pitchFamily="18" charset="0"/>
              </a:rPr>
              <a:t>outgroup</a:t>
            </a:r>
          </a:p>
          <a:p>
            <a:pPr eaLnBrk="1" hangingPunct="1"/>
            <a:r>
              <a:rPr lang="it-IT" altLang="ja-JP" sz="2800" smtClean="0">
                <a:latin typeface="Times New Roman" pitchFamily="18" charset="0"/>
              </a:rPr>
              <a:t>      d. Oggettivazione (seminario: Piccoli)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Times New Roman" pitchFamily="18" charset="0"/>
              </a:rPr>
              <a:t>5 Stereotipi e stereotipizzazione</a:t>
            </a:r>
            <a:endParaRPr lang="it-IT" smtClean="0">
              <a:latin typeface="Times New Roman" pitchFamily="18" charset="0"/>
            </a:endParaRPr>
          </a:p>
          <a:p>
            <a:pPr eaLnBrk="1" hangingPunct="1"/>
            <a:r>
              <a:rPr lang="it-IT" smtClean="0">
                <a:latin typeface="Times New Roman" pitchFamily="18" charset="0"/>
              </a:rPr>
              <a:t>	a. Processi di attivazione, attivazione e inibizione motivata degli stereotipi</a:t>
            </a:r>
          </a:p>
          <a:p>
            <a:pPr eaLnBrk="1" hangingPunct="1"/>
            <a:r>
              <a:rPr lang="it-IT" smtClean="0">
                <a:latin typeface="Times New Roman" pitchFamily="18" charset="0"/>
              </a:rPr>
              <a:t>	b. Applicazione degli stereotipi</a:t>
            </a:r>
          </a:p>
          <a:p>
            <a:pPr eaLnBrk="1" hangingPunct="1"/>
            <a:endParaRPr lang="it-IT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Times New Roman" pitchFamily="18" charset="0"/>
              </a:rPr>
              <a:t>6 Soppressione degli stereotipi</a:t>
            </a:r>
            <a:endParaRPr lang="it-IT" smtClean="0">
              <a:latin typeface="Times New Roman" pitchFamily="18" charset="0"/>
            </a:endParaRPr>
          </a:p>
          <a:p>
            <a:pPr eaLnBrk="1" hangingPunct="1"/>
            <a:r>
              <a:rPr lang="it-IT" smtClean="0">
                <a:latin typeface="Times New Roman" pitchFamily="18" charset="0"/>
              </a:rPr>
              <a:t>	a. l</a:t>
            </a:r>
            <a:r>
              <a:rPr lang="it-IT" altLang="it-IT" smtClean="0"/>
              <a:t>’</a:t>
            </a:r>
            <a:r>
              <a:rPr lang="it-IT" altLang="ja-JP" smtClean="0">
                <a:latin typeface="Times New Roman" pitchFamily="18" charset="0"/>
              </a:rPr>
              <a:t>effetto rebound: memoria</a:t>
            </a:r>
          </a:p>
          <a:p>
            <a:pPr eaLnBrk="1" hangingPunct="1"/>
            <a:r>
              <a:rPr lang="it-IT" smtClean="0">
                <a:latin typeface="Times New Roman" pitchFamily="18" charset="0"/>
              </a:rPr>
              <a:t>	b. l</a:t>
            </a:r>
            <a:r>
              <a:rPr lang="it-IT" altLang="it-IT" smtClean="0"/>
              <a:t>’</a:t>
            </a:r>
            <a:r>
              <a:rPr lang="it-IT" altLang="ja-JP" smtClean="0">
                <a:latin typeface="Times New Roman" pitchFamily="18" charset="0"/>
              </a:rPr>
              <a:t>effetto rebound: formazione di impressione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b="1" smtClean="0">
                <a:latin typeface="Times New Roman" pitchFamily="18" charset="0"/>
              </a:rPr>
              <a:t>7 Linguaggio e cognizione sociale</a:t>
            </a:r>
            <a:endParaRPr lang="it-IT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latin typeface="Times New Roman" pitchFamily="18" charset="0"/>
              </a:rPr>
              <a:t>	a. Il modello delle categorie linguistiche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latin typeface="Times New Roman" pitchFamily="18" charset="0"/>
              </a:rPr>
              <a:t>	b. Il modello del language inter-group bias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latin typeface="Times New Roman" pitchFamily="18" charset="0"/>
              </a:rPr>
              <a:t>	c. Il linguaggio politicamente scorretto: il linguaggio sessista e le etichette denigratorie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Seminarii 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Bullismo &amp; Cyberbullismo</a:t>
            </a:r>
          </a:p>
          <a:p>
            <a:r>
              <a:rPr lang="it-IT" smtClean="0"/>
              <a:t>Rappresentazione della donna nei Media</a:t>
            </a:r>
          </a:p>
          <a:p>
            <a:r>
              <a:rPr lang="it-IT" smtClean="0"/>
              <a:t>Pregiudizio e </a:t>
            </a:r>
            <a:r>
              <a:rPr lang="it-IT" altLang="it-IT" smtClean="0"/>
              <a:t>‘</a:t>
            </a:r>
            <a:r>
              <a:rPr lang="it-IT" smtClean="0"/>
              <a:t>paure sociali</a:t>
            </a:r>
            <a:r>
              <a:rPr lang="it-IT" altLang="it-IT" smtClean="0"/>
              <a:t>’</a:t>
            </a:r>
            <a:endParaRPr lang="it-IT" smtClean="0"/>
          </a:p>
          <a:p>
            <a:r>
              <a:rPr lang="it-IT" smtClean="0"/>
              <a:t>Approfondimento sulle misure implicite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Testi di riferimento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7918450" cy="56245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3. Titolo: Immigrazione, Paura del crimine e i media: ruoli e responsabilità.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Atti del convegno 14 settembre 2012 (depositato in segreteria didattica)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Esame di fine corso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latin typeface="Times New Roman" pitchFamily="18" charset="0"/>
              </a:rPr>
              <a:t>L</a:t>
            </a:r>
            <a:r>
              <a:rPr lang="it-IT" altLang="it-IT" sz="2800" smtClean="0">
                <a:latin typeface="Times New Roman" pitchFamily="18" charset="0"/>
              </a:rPr>
              <a:t>’</a:t>
            </a:r>
            <a:r>
              <a:rPr lang="it-IT" sz="2800" smtClean="0">
                <a:latin typeface="Times New Roman" pitchFamily="18" charset="0"/>
              </a:rPr>
              <a:t>esame si svolge in forma scritta ed è costituito da due parti.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Esame di fine corso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u="sng" smtClean="0">
                <a:latin typeface="Times New Roman" pitchFamily="18" charset="0"/>
              </a:rPr>
              <a:t>La prima parte</a:t>
            </a:r>
            <a:r>
              <a:rPr lang="it-IT" sz="2800" smtClean="0">
                <a:latin typeface="Times New Roman" pitchFamily="18" charset="0"/>
              </a:rPr>
              <a:t> mira a verificare le conoscenze metodologiche apprese durante il corso. Il/a candidato/a dovrà leggere un esperimento, identificare e classificare le variabili. </a:t>
            </a:r>
          </a:p>
          <a:p>
            <a:pPr eaLnBrk="1" hangingPunct="1">
              <a:lnSpc>
                <a:spcPct val="90000"/>
              </a:lnSpc>
            </a:pPr>
            <a:endParaRPr lang="it-IT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Esame di fine corso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800" u="sng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u="sng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u="sng" smtClean="0">
                <a:latin typeface="Times New Roman" pitchFamily="18" charset="0"/>
              </a:rPr>
              <a:t>La seconda parte</a:t>
            </a:r>
            <a:r>
              <a:rPr lang="it-IT" sz="2800" smtClean="0">
                <a:latin typeface="Times New Roman" pitchFamily="18" charset="0"/>
              </a:rPr>
              <a:t> è costituita da domande  a scelta multipla che verificano la conoscenza e la comprensione delle tematiche affrontate nel corso.</a:t>
            </a:r>
          </a:p>
          <a:p>
            <a:pPr eaLnBrk="1" hangingPunct="1">
              <a:lnSpc>
                <a:spcPct val="90000"/>
              </a:lnSpc>
            </a:pPr>
            <a:endParaRPr lang="it-IT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Esame: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 consigliati</a:t>
            </a:r>
          </a:p>
          <a:p>
            <a:pPr eaLnBrk="1" hangingPunct="1"/>
            <a:r>
              <a:rPr lang="en-US" smtClean="0"/>
              <a:t>Esercizi in classe</a:t>
            </a:r>
          </a:p>
          <a:p>
            <a:pPr eaLnBrk="1" hangingPunct="1"/>
            <a:r>
              <a:rPr lang="en-US" smtClean="0"/>
              <a:t>Appunti delle lezioni (non sempre supportati da .ppt)</a:t>
            </a:r>
          </a:p>
          <a:p>
            <a:pPr eaLnBrk="1" hangingPunct="1"/>
            <a:r>
              <a:rPr lang="en-US" smtClean="0"/>
              <a:t>Question time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DATE: decise dalla segreteria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Docente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 eaLnBrk="1" hangingPunct="1"/>
            <a:r>
              <a:rPr lang="en-US" smtClean="0"/>
              <a:t>Prof. Andrea Carnaghi</a:t>
            </a:r>
          </a:p>
          <a:p>
            <a:pPr eaLnBrk="1" hangingPunct="1"/>
            <a:r>
              <a:rPr lang="en-US" smtClean="0">
                <a:hlinkClick r:id="rId2"/>
              </a:rPr>
              <a:t>acarnaghi@units.it</a:t>
            </a:r>
            <a:endParaRPr lang="en-US" smtClean="0"/>
          </a:p>
          <a:p>
            <a:pPr eaLnBrk="1" hangingPunct="1"/>
            <a:r>
              <a:rPr lang="en-US" smtClean="0"/>
              <a:t>Palazzina W </a:t>
            </a:r>
            <a:r>
              <a:rPr lang="mr-IN" smtClean="0">
                <a:latin typeface="ＭＳ Ｐゴシック" pitchFamily="34" charset="-128"/>
              </a:rPr>
              <a:t>–</a:t>
            </a:r>
            <a:r>
              <a:rPr lang="en-US" smtClean="0"/>
              <a:t> Comprensorio di San Giovanni.</a:t>
            </a:r>
          </a:p>
          <a:p>
            <a:pPr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Differenze?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 esistono differenze tra frequentanti e non frequentanti per la modalità di esame …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Né in termini di bibliografia</a:t>
            </a:r>
            <a:endParaRPr lang="en-US" altLang="ja-JP" smtClean="0"/>
          </a:p>
          <a:p>
            <a:pPr lvl="1" eaLnBrk="1" hangingPunct="1"/>
            <a:r>
              <a:rPr lang="en-US" smtClean="0"/>
              <a:t>Né in termini di modalità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esercitazioni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endParaRPr lang="it-IT" smtClean="0"/>
          </a:p>
          <a:p>
            <a:r>
              <a:rPr lang="it-IT" smtClean="0"/>
              <a:t>Il programma prevede delle esercitazioni pratiche</a:t>
            </a:r>
          </a:p>
          <a:p>
            <a:endParaRPr lang="it-IT" smtClean="0"/>
          </a:p>
          <a:p>
            <a:pPr lvl="2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esercitazioni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  <a:p>
            <a:pPr lvl="1">
              <a:defRPr/>
            </a:pPr>
            <a:r>
              <a:rPr lang="it-IT" dirty="0" smtClean="0"/>
              <a:t>Set up di uno studio sperimentale:</a:t>
            </a:r>
          </a:p>
          <a:p>
            <a:pPr marL="457200" lvl="1" indent="0">
              <a:buFontTx/>
              <a:buNone/>
              <a:defRPr/>
            </a:pPr>
            <a:endParaRPr lang="it-IT" dirty="0" smtClean="0"/>
          </a:p>
          <a:p>
            <a:pPr lvl="2">
              <a:defRPr/>
            </a:pPr>
            <a:r>
              <a:rPr lang="it-IT" dirty="0" smtClean="0"/>
              <a:t>Applicazione del modulo 1 di metodologia</a:t>
            </a:r>
          </a:p>
          <a:p>
            <a:pPr lvl="2">
              <a:defRPr/>
            </a:pPr>
            <a:r>
              <a:rPr lang="it-IT" dirty="0" smtClean="0"/>
              <a:t>Realizzazione di un esperimento</a:t>
            </a:r>
          </a:p>
          <a:p>
            <a:pPr lvl="2">
              <a:defRPr/>
            </a:pPr>
            <a:r>
              <a:rPr lang="it-IT" dirty="0" smtClean="0"/>
              <a:t>Confronto con il processo ipotesi-metodo</a:t>
            </a:r>
          </a:p>
          <a:p>
            <a:pPr marL="0" indent="0">
              <a:buFontTx/>
              <a:buNone/>
              <a:defRPr/>
            </a:pPr>
            <a:endParaRPr lang="it-IT" dirty="0"/>
          </a:p>
          <a:p>
            <a:pPr lvl="2"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esercitazioni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it-IT" smtClean="0"/>
          </a:p>
          <a:p>
            <a:pPr lvl="1"/>
            <a:r>
              <a:rPr lang="it-IT" smtClean="0"/>
              <a:t>Set up di uno studio sperimentale</a:t>
            </a:r>
          </a:p>
          <a:p>
            <a:pPr lvl="2"/>
            <a:r>
              <a:rPr lang="it-IT" smtClean="0"/>
              <a:t>Divisione in gruppi (3/max 4)</a:t>
            </a:r>
          </a:p>
          <a:p>
            <a:pPr lvl="2"/>
            <a:r>
              <a:rPr lang="it-IT" smtClean="0"/>
              <a:t>Definizione del tema di ricerca</a:t>
            </a:r>
          </a:p>
          <a:p>
            <a:pPr lvl="2"/>
            <a:r>
              <a:rPr lang="it-IT" smtClean="0"/>
              <a:t>Costruzione del materiale</a:t>
            </a:r>
          </a:p>
          <a:p>
            <a:pPr lvl="2"/>
            <a:r>
              <a:rPr lang="it-IT" smtClean="0"/>
              <a:t>Raccolta dati</a:t>
            </a:r>
          </a:p>
          <a:p>
            <a:pPr lvl="2"/>
            <a:r>
              <a:rPr lang="it-IT" smtClean="0"/>
              <a:t>Analisi dei dati</a:t>
            </a:r>
          </a:p>
          <a:p>
            <a:pPr lvl="2"/>
            <a:endParaRPr lang="it-IT" smtClean="0"/>
          </a:p>
          <a:p>
            <a:pPr lvl="2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Esercitazioni: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Partecipare a diverse fasi della ricerca</a:t>
            </a:r>
          </a:p>
          <a:p>
            <a:pPr lvl="1" eaLnBrk="1" hangingPunct="1"/>
            <a:r>
              <a:rPr lang="en-US" smtClean="0"/>
              <a:t>come sperimentatore (esercitazioni in classe)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come partecipante: possibilità di vedere da dentro come si svolge una ricerca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crediti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11188" y="1484313"/>
            <a:ext cx="7772400" cy="4897437"/>
          </a:xfrm>
        </p:spPr>
        <p:txBody>
          <a:bodyPr/>
          <a:lstStyle/>
          <a:p>
            <a:pPr eaLnBrk="1" hangingPunct="1"/>
            <a:r>
              <a:rPr lang="en-US" smtClean="0"/>
              <a:t>Procedura: </a:t>
            </a:r>
          </a:p>
          <a:p>
            <a:pPr lvl="1" eaLnBrk="1" hangingPunct="1"/>
            <a:r>
              <a:rPr lang="en-US" smtClean="0"/>
              <a:t>assegnazione codice di partecipazione (e.g. 1288asrt)</a:t>
            </a:r>
          </a:p>
          <a:p>
            <a:pPr lvl="1" eaLnBrk="1" hangingPunct="1"/>
            <a:r>
              <a:rPr lang="en-US" smtClean="0"/>
              <a:t>Presentare il codice in ogni momento della sperimentazione</a:t>
            </a:r>
          </a:p>
          <a:p>
            <a:pPr lvl="1" eaLnBrk="1" hangingPunct="1"/>
            <a:r>
              <a:rPr lang="en-US" smtClean="0"/>
              <a:t>Restituzione dei risultati globali (codice obbligatorio)</a:t>
            </a:r>
          </a:p>
          <a:p>
            <a:pPr lvl="1" eaLnBrk="1" hangingPunct="1"/>
            <a:r>
              <a:rPr lang="en-US" smtClean="0"/>
              <a:t>Sommatoria del tempo per ogni esperimento</a:t>
            </a:r>
          </a:p>
          <a:p>
            <a:pPr lvl="1" eaLnBrk="1" hangingPunct="1"/>
            <a:r>
              <a:rPr lang="en-US" smtClean="0"/>
              <a:t>25h = 1 Credito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crediti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Diversi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: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In aula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dirty="0" err="1" smtClean="0"/>
              <a:t>verranno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per </a:t>
            </a:r>
            <a:r>
              <a:rPr lang="en-US" dirty="0" err="1" smtClean="0"/>
              <a:t>analizzarne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	</a:t>
            </a:r>
            <a:r>
              <a:rPr lang="en-US" dirty="0" err="1" smtClean="0"/>
              <a:t>metodo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legati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argomenti</a:t>
            </a:r>
            <a:r>
              <a:rPr lang="en-US" dirty="0" smtClean="0"/>
              <a:t> di </a:t>
            </a:r>
            <a:r>
              <a:rPr lang="en-US" dirty="0" err="1" smtClean="0"/>
              <a:t>esame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crediti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4213" y="1484313"/>
            <a:ext cx="7772400" cy="46196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/>
              <a:t>Diversi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 smtClean="0"/>
              <a:t>: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In </a:t>
            </a:r>
            <a:r>
              <a:rPr lang="en-US" dirty="0" err="1" smtClean="0"/>
              <a:t>laboratorio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err="1" smtClean="0"/>
              <a:t>Confronto</a:t>
            </a:r>
            <a:r>
              <a:rPr lang="en-US" dirty="0" smtClean="0"/>
              <a:t> con </a:t>
            </a:r>
            <a:r>
              <a:rPr lang="en-US" dirty="0" err="1" smtClean="0"/>
              <a:t>forme</a:t>
            </a:r>
            <a:r>
              <a:rPr lang="en-US" dirty="0" smtClean="0"/>
              <a:t> di </a:t>
            </a:r>
            <a:r>
              <a:rPr lang="en-US" dirty="0" err="1" smtClean="0"/>
              <a:t>misurazione</a:t>
            </a:r>
            <a:r>
              <a:rPr lang="en-US" dirty="0"/>
              <a:t> </a:t>
            </a:r>
            <a:r>
              <a:rPr lang="en-US" dirty="0" smtClean="0"/>
              <a:t>non </a:t>
            </a:r>
            <a:r>
              <a:rPr lang="en-US" dirty="0" err="1" smtClean="0"/>
              <a:t>realizzabili</a:t>
            </a:r>
            <a:r>
              <a:rPr lang="en-US" dirty="0" smtClean="0"/>
              <a:t> in aula</a:t>
            </a:r>
          </a:p>
          <a:p>
            <a:pPr lvl="1">
              <a:defRPr/>
            </a:pPr>
            <a:r>
              <a:rPr lang="en-US" dirty="0" err="1" smtClean="0">
                <a:cs typeface="ＭＳ Ｐゴシック" charset="0"/>
              </a:rPr>
              <a:t>Valentina</a:t>
            </a:r>
            <a:r>
              <a:rPr lang="en-US" dirty="0" smtClean="0">
                <a:cs typeface="ＭＳ Ｐゴシック" charset="0"/>
              </a:rPr>
              <a:t> </a:t>
            </a:r>
            <a:r>
              <a:rPr lang="en-US" dirty="0" err="1" smtClean="0">
                <a:cs typeface="ＭＳ Ｐゴシック" charset="0"/>
              </a:rPr>
              <a:t>Piccoli</a:t>
            </a:r>
            <a:endParaRPr lang="en-US" dirty="0" smtClean="0">
              <a:cs typeface="ＭＳ Ｐゴシック" charset="0"/>
            </a:endParaRPr>
          </a:p>
          <a:p>
            <a:pPr lvl="1">
              <a:defRPr/>
            </a:pPr>
            <a:r>
              <a:rPr lang="en-US" dirty="0" err="1" smtClean="0">
                <a:cs typeface="ＭＳ Ｐゴシック" charset="0"/>
              </a:rPr>
              <a:t>Soraya</a:t>
            </a:r>
            <a:r>
              <a:rPr lang="en-US" dirty="0" smtClean="0">
                <a:cs typeface="ＭＳ Ｐゴシック" charset="0"/>
              </a:rPr>
              <a:t> </a:t>
            </a:r>
            <a:r>
              <a:rPr lang="en-US" dirty="0" err="1" smtClean="0">
                <a:cs typeface="ＭＳ Ｐゴシック" charset="0"/>
              </a:rPr>
              <a:t>Shamloo</a:t>
            </a:r>
            <a:endParaRPr lang="en-US" dirty="0" smtClean="0">
              <a:cs typeface="ＭＳ Ｐゴシック" charset="0"/>
            </a:endParaRPr>
          </a:p>
          <a:p>
            <a:pPr lvl="1">
              <a:defRPr/>
            </a:pPr>
            <a:r>
              <a:rPr lang="en-US" dirty="0" err="1" smtClean="0">
                <a:cs typeface="ＭＳ Ｐゴシック" charset="0"/>
              </a:rPr>
              <a:t>Davide</a:t>
            </a:r>
            <a:r>
              <a:rPr lang="en-US" dirty="0" smtClean="0">
                <a:cs typeface="ＭＳ Ｐゴシック" charset="0"/>
              </a:rPr>
              <a:t> </a:t>
            </a:r>
            <a:r>
              <a:rPr lang="en-US" dirty="0" err="1" smtClean="0">
                <a:cs typeface="ＭＳ Ｐゴシック" charset="0"/>
              </a:rPr>
              <a:t>Zotti</a:t>
            </a:r>
            <a:endParaRPr lang="en-US" dirty="0"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err="1"/>
              <a:t>Collaboratori</a:t>
            </a:r>
            <a:r>
              <a:rPr lang="en-US" dirty="0"/>
              <a:t>: </a:t>
            </a:r>
            <a:endParaRPr lang="en-US" dirty="0" smtClean="0"/>
          </a:p>
          <a:p>
            <a:pPr lvl="1" eaLnBrk="1" hangingPunct="1">
              <a:defRPr/>
            </a:pPr>
            <a:endParaRPr lang="en-US" dirty="0"/>
          </a:p>
          <a:p>
            <a:pPr lvl="2" eaLnBrk="1" hangingPunct="1">
              <a:defRPr/>
            </a:pPr>
            <a:r>
              <a:rPr lang="en-US" dirty="0" err="1"/>
              <a:t>dott.ssa</a:t>
            </a:r>
            <a:r>
              <a:rPr lang="en-US" dirty="0"/>
              <a:t> </a:t>
            </a:r>
            <a:r>
              <a:rPr lang="en-US" dirty="0" err="1"/>
              <a:t>Valentina</a:t>
            </a:r>
            <a:r>
              <a:rPr lang="en-US" dirty="0"/>
              <a:t> </a:t>
            </a:r>
            <a:r>
              <a:rPr lang="en-US" dirty="0" err="1"/>
              <a:t>Piccoli</a:t>
            </a:r>
            <a:r>
              <a:rPr lang="en-US" dirty="0"/>
              <a:t> (</a:t>
            </a:r>
            <a:r>
              <a:rPr lang="en-US" dirty="0" err="1"/>
              <a:t>Cultrice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materia</a:t>
            </a:r>
            <a:r>
              <a:rPr lang="en-US" smtClean="0"/>
              <a:t>)</a:t>
            </a:r>
            <a:endParaRPr lang="en-US" dirty="0"/>
          </a:p>
          <a:p>
            <a:pPr lvl="2" eaLnBrk="1" hangingPunct="1">
              <a:defRPr/>
            </a:pPr>
            <a:r>
              <a:rPr lang="en-US" dirty="0" err="1"/>
              <a:t>dott.ssa</a:t>
            </a:r>
            <a:r>
              <a:rPr lang="en-US" dirty="0"/>
              <a:t> </a:t>
            </a:r>
            <a:r>
              <a:rPr lang="en-US" dirty="0" err="1"/>
              <a:t>Shamloo</a:t>
            </a:r>
            <a:r>
              <a:rPr lang="en-US" dirty="0"/>
              <a:t> </a:t>
            </a:r>
            <a:r>
              <a:rPr lang="en-US" dirty="0" err="1"/>
              <a:t>Soraya</a:t>
            </a:r>
            <a:endParaRPr lang="en-US" dirty="0"/>
          </a:p>
          <a:p>
            <a:pPr lvl="2" eaLnBrk="1" hangingPunct="1">
              <a:defRPr/>
            </a:pPr>
            <a:r>
              <a:rPr lang="en-US" dirty="0" err="1"/>
              <a:t>dott</a:t>
            </a:r>
            <a:r>
              <a:rPr lang="en-US" dirty="0"/>
              <a:t>. </a:t>
            </a:r>
            <a:r>
              <a:rPr lang="en-US" dirty="0" err="1"/>
              <a:t>Davide</a:t>
            </a:r>
            <a:r>
              <a:rPr lang="en-US" dirty="0"/>
              <a:t> </a:t>
            </a:r>
            <a:r>
              <a:rPr lang="en-US" dirty="0" err="1"/>
              <a:t>Zotti</a:t>
            </a:r>
            <a:endParaRPr lang="en-US" dirty="0"/>
          </a:p>
          <a:p>
            <a:pPr marL="914400" lvl="2" indent="0" eaLnBrk="1" hangingPunct="1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ricevimento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Giovedì </a:t>
            </a:r>
          </a:p>
          <a:p>
            <a:pPr eaLnBrk="1" hangingPunct="1"/>
            <a:r>
              <a:rPr lang="en-US" smtClean="0"/>
              <a:t>Dalle 9h alle 11h</a:t>
            </a:r>
          </a:p>
          <a:p>
            <a:pPr eaLnBrk="1" hangingPunct="1"/>
            <a:r>
              <a:rPr lang="en-US" smtClean="0"/>
              <a:t>Appuntamento tramite e-mail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Cosa serve?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Testi di riferimento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7918450" cy="562451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endParaRPr lang="en-US" sz="2400" smtClean="0"/>
          </a:p>
          <a:p>
            <a:pPr marL="457200" indent="-457200">
              <a:buFontTx/>
              <a:buAutoNum type="arabicPeriod"/>
            </a:pPr>
            <a:r>
              <a:rPr lang="en-US" sz="2400" smtClean="0"/>
              <a:t>Titolo: Parole e Categorie, La cognizione sociale nei contesti intergruppo</a:t>
            </a:r>
          </a:p>
          <a:p>
            <a:pPr marL="457200" indent="-457200">
              <a:buFontTx/>
              <a:buAutoNum type="arabicPeriod"/>
            </a:pPr>
            <a:endParaRPr lang="en-US" sz="2400" smtClean="0"/>
          </a:p>
          <a:p>
            <a:pPr marL="457200" indent="-457200">
              <a:buFontTx/>
              <a:buNone/>
            </a:pPr>
            <a:endParaRPr lang="en-US" sz="2400" smtClean="0"/>
          </a:p>
          <a:p>
            <a:pPr marL="457200" indent="-457200">
              <a:buFontTx/>
              <a:buNone/>
            </a:pPr>
            <a:r>
              <a:rPr lang="en-US" sz="2400" smtClean="0"/>
              <a:t>	Autori: A. Carnaghi, L. Arcuri</a:t>
            </a:r>
          </a:p>
          <a:p>
            <a:pPr marL="457200" indent="-457200">
              <a:buFontTx/>
              <a:buNone/>
            </a:pPr>
            <a:r>
              <a:rPr lang="en-US" sz="2400" smtClean="0"/>
              <a:t>	Casa ed. : Raffaello Cortina, Milano</a:t>
            </a:r>
          </a:p>
          <a:p>
            <a:pPr marL="457200" indent="-457200">
              <a:buFontTx/>
              <a:buNone/>
            </a:pPr>
            <a:r>
              <a:rPr lang="en-US" sz="2400" smtClean="0"/>
              <a:t> 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it-IT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Testi di riferimento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7918450" cy="562451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400" smtClean="0"/>
          </a:p>
          <a:p>
            <a:pPr marL="0" indent="0">
              <a:buFontTx/>
              <a:buNone/>
            </a:pPr>
            <a:r>
              <a:rPr lang="en-US" sz="2400" smtClean="0"/>
              <a:t>2. Titolo: Psicologia sociale cognitiva. CAPITOLI: 2, 3</a:t>
            </a:r>
          </a:p>
          <a:p>
            <a:pPr marL="0" indent="0">
              <a:buFontTx/>
              <a:buNone/>
            </a:pPr>
            <a:endParaRPr lang="en-US" sz="2400" smtClean="0"/>
          </a:p>
          <a:p>
            <a:pPr marL="0" indent="0">
              <a:buFontTx/>
              <a:buNone/>
            </a:pPr>
            <a:endParaRPr lang="en-US" sz="2400" smtClean="0"/>
          </a:p>
          <a:p>
            <a:pPr marL="0" indent="0">
              <a:buFontTx/>
              <a:buNone/>
            </a:pPr>
            <a:r>
              <a:rPr lang="en-US" sz="2400" smtClean="0"/>
              <a:t>Autore: Castelli L.</a:t>
            </a:r>
          </a:p>
          <a:p>
            <a:pPr marL="0" indent="0">
              <a:buFontTx/>
              <a:buNone/>
            </a:pPr>
            <a:r>
              <a:rPr lang="en-US" sz="2400" smtClean="0"/>
              <a:t>Casa ed.: Laterza.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1 </a:t>
            </a:r>
            <a:r>
              <a:rPr lang="it-IT" sz="2800" b="1" dirty="0">
                <a:latin typeface="Times New Roman" charset="0"/>
              </a:rPr>
              <a:t>Elementi di metodologia della ricerca sperimentale in psicologia sociale</a:t>
            </a:r>
            <a:endParaRPr lang="it-IT" sz="2800" dirty="0">
              <a:latin typeface="Times New Roman" charset="0"/>
            </a:endParaRPr>
          </a:p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	a. distinzione tra esperimento e altre forme di indagine</a:t>
            </a:r>
          </a:p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	b. classificazione delle variabili</a:t>
            </a:r>
          </a:p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	c. effetti principali e effetti di interazione</a:t>
            </a:r>
          </a:p>
          <a:p>
            <a:pPr marL="0" indent="0" eaLnBrk="1" hangingPunct="1">
              <a:buFontTx/>
              <a:buNone/>
              <a:defRPr/>
            </a:pPr>
            <a:endParaRPr lang="it-IT" sz="2800" dirty="0">
              <a:latin typeface="Times New Roman" charset="0"/>
            </a:endParaRP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Times New Roman" pitchFamily="18" charset="0"/>
              </a:rPr>
              <a:t>2 Formazione di Impressione</a:t>
            </a:r>
            <a:endParaRPr lang="it-IT" smtClean="0">
              <a:latin typeface="Times New Roman" pitchFamily="18" charset="0"/>
            </a:endParaRPr>
          </a:p>
          <a:p>
            <a:pPr eaLnBrk="1" hangingPunct="1"/>
            <a:r>
              <a:rPr lang="it-IT" smtClean="0">
                <a:latin typeface="Times New Roman" pitchFamily="18" charset="0"/>
              </a:rPr>
              <a:t>	a. Processi di attribuzione causale</a:t>
            </a:r>
          </a:p>
          <a:p>
            <a:pPr eaLnBrk="1" hangingPunct="1"/>
            <a:r>
              <a:rPr lang="it-IT" smtClean="0">
                <a:latin typeface="Times New Roman" pitchFamily="18" charset="0"/>
              </a:rPr>
              <a:t>	b. Applicazioni del modello di attribuzione in ambito clinico: il caso della stima di sé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Times New Roman" pitchFamily="18" charset="0"/>
              </a:rPr>
              <a:t>3 Categorie Sociali e Categorizzazione</a:t>
            </a:r>
            <a:r>
              <a:rPr lang="it-IT" smtClean="0">
                <a:latin typeface="Times New Roman" pitchFamily="18" charset="0"/>
              </a:rPr>
              <a:t>:</a:t>
            </a:r>
          </a:p>
          <a:p>
            <a:pPr eaLnBrk="1" hangingPunct="1"/>
            <a:r>
              <a:rPr lang="it-IT" smtClean="0">
                <a:latin typeface="Times New Roman" pitchFamily="18" charset="0"/>
              </a:rPr>
              <a:t>	a. processi di categorizzazione</a:t>
            </a:r>
          </a:p>
          <a:p>
            <a:pPr eaLnBrk="1" hangingPunct="1"/>
            <a:r>
              <a:rPr lang="it-IT" smtClean="0">
                <a:latin typeface="Times New Roman" pitchFamily="18" charset="0"/>
              </a:rPr>
              <a:t>	b. salienza e accessibilità categoriale</a:t>
            </a:r>
          </a:p>
          <a:p>
            <a:pPr eaLnBrk="1" hangingPunct="1"/>
            <a:r>
              <a:rPr lang="it-IT" smtClean="0">
                <a:latin typeface="Times New Roman" pitchFamily="18" charset="0"/>
              </a:rPr>
              <a:t>	c. natura automatica o condizionale del processo di categorizzazione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462</Words>
  <Application>Microsoft Office PowerPoint</Application>
  <PresentationFormat>On-screen Show (4:3)</PresentationFormat>
  <Paragraphs>147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ＭＳ Ｐゴシック</vt:lpstr>
      <vt:lpstr>Calibri</vt:lpstr>
      <vt:lpstr>Times New Roman</vt:lpstr>
      <vt:lpstr>Presentazione vuota</vt:lpstr>
      <vt:lpstr>Psicologia sociale</vt:lpstr>
      <vt:lpstr>Docente</vt:lpstr>
      <vt:lpstr>Slide 3</vt:lpstr>
      <vt:lpstr>ricevimento</vt:lpstr>
      <vt:lpstr>Testi di riferimento</vt:lpstr>
      <vt:lpstr>Testi di riferimento</vt:lpstr>
      <vt:lpstr>programma</vt:lpstr>
      <vt:lpstr>programma</vt:lpstr>
      <vt:lpstr>programma</vt:lpstr>
      <vt:lpstr>programma</vt:lpstr>
      <vt:lpstr>programma</vt:lpstr>
      <vt:lpstr>programma</vt:lpstr>
      <vt:lpstr>programma</vt:lpstr>
      <vt:lpstr>Seminarii </vt:lpstr>
      <vt:lpstr>Testi di riferimento</vt:lpstr>
      <vt:lpstr>Esame di fine corso</vt:lpstr>
      <vt:lpstr>Esame di fine corso</vt:lpstr>
      <vt:lpstr>Esame di fine corso</vt:lpstr>
      <vt:lpstr>Esame:</vt:lpstr>
      <vt:lpstr>Differenze?</vt:lpstr>
      <vt:lpstr>esercitazioni</vt:lpstr>
      <vt:lpstr>esercitazioni</vt:lpstr>
      <vt:lpstr>esercitazioni</vt:lpstr>
      <vt:lpstr>Esercitazioni:</vt:lpstr>
      <vt:lpstr>crediti</vt:lpstr>
      <vt:lpstr>crediti</vt:lpstr>
      <vt:lpstr>crediti</vt:lpstr>
    </vt:vector>
  </TitlesOfParts>
  <Company>dpss unipd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</dc:title>
  <dc:creator>dpss unipd</dc:creator>
  <cp:lastModifiedBy>Valentina</cp:lastModifiedBy>
  <cp:revision>28</cp:revision>
  <dcterms:created xsi:type="dcterms:W3CDTF">2010-10-04T13:00:58Z</dcterms:created>
  <dcterms:modified xsi:type="dcterms:W3CDTF">2017-10-18T06:40:13Z</dcterms:modified>
</cp:coreProperties>
</file>