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27" r:id="rId3"/>
    <p:sldId id="274" r:id="rId4"/>
    <p:sldId id="328" r:id="rId5"/>
    <p:sldId id="329" r:id="rId6"/>
    <p:sldId id="275" r:id="rId7"/>
    <p:sldId id="330" r:id="rId8"/>
    <p:sldId id="257" r:id="rId9"/>
    <p:sldId id="331" r:id="rId10"/>
    <p:sldId id="332" r:id="rId11"/>
    <p:sldId id="333" r:id="rId12"/>
    <p:sldId id="258" r:id="rId13"/>
    <p:sldId id="334" r:id="rId14"/>
    <p:sldId id="335" r:id="rId15"/>
    <p:sldId id="278" r:id="rId16"/>
    <p:sldId id="277" r:id="rId17"/>
    <p:sldId id="336" r:id="rId18"/>
    <p:sldId id="276" r:id="rId19"/>
    <p:sldId id="337" r:id="rId20"/>
    <p:sldId id="279" r:id="rId21"/>
    <p:sldId id="338" r:id="rId22"/>
    <p:sldId id="339" r:id="rId23"/>
    <p:sldId id="259" r:id="rId24"/>
    <p:sldId id="341" r:id="rId25"/>
    <p:sldId id="280" r:id="rId26"/>
    <p:sldId id="281" r:id="rId27"/>
    <p:sldId id="340" r:id="rId28"/>
    <p:sldId id="260" r:id="rId29"/>
    <p:sldId id="282" r:id="rId30"/>
    <p:sldId id="261" r:id="rId31"/>
    <p:sldId id="265" r:id="rId32"/>
    <p:sldId id="286" r:id="rId33"/>
    <p:sldId id="287" r:id="rId34"/>
    <p:sldId id="266" r:id="rId35"/>
    <p:sldId id="309" r:id="rId36"/>
    <p:sldId id="310" r:id="rId37"/>
    <p:sldId id="311" r:id="rId38"/>
    <p:sldId id="312" r:id="rId39"/>
    <p:sldId id="267" r:id="rId40"/>
    <p:sldId id="313" r:id="rId41"/>
    <p:sldId id="298" r:id="rId42"/>
    <p:sldId id="314" r:id="rId43"/>
    <p:sldId id="270" r:id="rId44"/>
    <p:sldId id="271" r:id="rId45"/>
    <p:sldId id="299" r:id="rId46"/>
    <p:sldId id="315" r:id="rId47"/>
    <p:sldId id="283" r:id="rId48"/>
    <p:sldId id="284" r:id="rId49"/>
    <p:sldId id="285" r:id="rId50"/>
    <p:sldId id="269" r:id="rId51"/>
    <p:sldId id="301" r:id="rId52"/>
    <p:sldId id="343" r:id="rId53"/>
    <p:sldId id="344" r:id="rId54"/>
    <p:sldId id="323" r:id="rId55"/>
    <p:sldId id="324" r:id="rId56"/>
    <p:sldId id="316" r:id="rId57"/>
    <p:sldId id="317" r:id="rId58"/>
    <p:sldId id="318" r:id="rId59"/>
    <p:sldId id="319" r:id="rId60"/>
    <p:sldId id="321" r:id="rId61"/>
    <p:sldId id="322" r:id="rId62"/>
    <p:sldId id="320" r:id="rId63"/>
    <p:sldId id="325" r:id="rId64"/>
    <p:sldId id="326" r:id="rId65"/>
    <p:sldId id="342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4EA64-F157-4193-88C5-69BFBF0DE86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FBFFE-20FD-4E49-AEE8-65BD546AB7E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053E9-3DAA-4846-9D3C-2D904C6A89E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FA5B1-8FF5-4CA2-AE36-C932916FCBA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95147-03D1-4AC0-83C3-A8B3803BE03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B5526-C943-4D9D-A5DF-9617CB3F9DC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4E3AA-F3FA-4787-B677-5C00D441AAF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798B5-3470-4968-B5FC-84F8250DA28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EDDBCD-17DB-486A-8EE1-F5FF726CF2C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69B1A-CF38-4466-8D44-BF60DE8A0CE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696E6-426F-4D33-B8D8-F49D9D218E6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8F9CD8-158F-490D-B03B-81890C6F1E9A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2590800"/>
          </a:xfrm>
        </p:spPr>
        <p:txBody>
          <a:bodyPr/>
          <a:lstStyle/>
          <a:p>
            <a:pPr eaLnBrk="1" hangingPunct="1"/>
            <a:r>
              <a:rPr lang="it-IT" sz="2400" smtClean="0"/>
              <a:t>La scienza psicologica si pone come obiettivo 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a) la definizione della relazione tra determinate variabili –e.g. comportamento di aiuto e situazioni di gruppo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Per oltrepassare questo ostacolo è necessario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</a:t>
            </a:r>
            <a:r>
              <a:rPr lang="it-IT" sz="2400" smtClean="0">
                <a:solidFill>
                  <a:srgbClr val="A6A6A6"/>
                </a:solidFill>
              </a:rPr>
              <a:t>a) operazionalizzare le variabili di cui si vuole studiare la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>
              <a:solidFill>
                <a:srgbClr val="A6A6A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A6A6A6"/>
                </a:solidFill>
              </a:rPr>
              <a:t>	b) costruire situazioni </a:t>
            </a:r>
            <a:r>
              <a:rPr lang="it-IT" sz="2400" u="sng" smtClean="0">
                <a:solidFill>
                  <a:srgbClr val="A6A6A6"/>
                </a:solidFill>
              </a:rPr>
              <a:t>controllate</a:t>
            </a:r>
            <a:r>
              <a:rPr lang="it-IT" sz="2400" smtClean="0">
                <a:solidFill>
                  <a:srgbClr val="A6A6A6"/>
                </a:solidFill>
              </a:rPr>
              <a:t> per lo studio di tale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</a:t>
            </a:r>
            <a:endParaRPr lang="it-IT" sz="2400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c) analizzare la relazione di studio in maniera statistica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In altre parole…bisogna ricorrere al Metodo Sperimentale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Per oltrepassare questo ostacolo è necessario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</a:t>
            </a:r>
            <a:r>
              <a:rPr lang="it-IT" sz="2400" smtClean="0">
                <a:solidFill>
                  <a:srgbClr val="A6A6A6"/>
                </a:solidFill>
              </a:rPr>
              <a:t>a) operazionalizzare le variabili di cui si vuole studiare la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>
              <a:solidFill>
                <a:srgbClr val="A6A6A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A6A6A6"/>
                </a:solidFill>
              </a:rPr>
              <a:t>	b) costruire situazioni </a:t>
            </a:r>
            <a:r>
              <a:rPr lang="it-IT" sz="2400" u="sng" smtClean="0">
                <a:solidFill>
                  <a:srgbClr val="A6A6A6"/>
                </a:solidFill>
              </a:rPr>
              <a:t>controllate</a:t>
            </a:r>
            <a:r>
              <a:rPr lang="it-IT" sz="2400" smtClean="0">
                <a:solidFill>
                  <a:srgbClr val="A6A6A6"/>
                </a:solidFill>
              </a:rPr>
              <a:t> per lo studio di tale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A6A6A6"/>
                </a:solidFill>
              </a:rPr>
              <a:t> </a:t>
            </a:r>
            <a:endParaRPr lang="it-IT" sz="2400" u="sng" smtClean="0">
              <a:solidFill>
                <a:srgbClr val="A6A6A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A6A6A6"/>
                </a:solidFill>
              </a:rPr>
              <a:t>	c) analizzare la relazione di studio in maniera statistica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In altre parole…bisogna ricorrere al Metodo Sperimentale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dirty="0" smtClean="0">
                <a:ea typeface="+mn-ea"/>
                <a:cs typeface="+mn-cs"/>
              </a:rPr>
              <a:t>Per </a:t>
            </a:r>
            <a:r>
              <a:rPr lang="it-IT" sz="2400" dirty="0" err="1" smtClean="0">
                <a:ea typeface="+mn-ea"/>
                <a:cs typeface="+mn-cs"/>
              </a:rPr>
              <a:t>operazionalizzazione</a:t>
            </a:r>
            <a:r>
              <a:rPr lang="it-IT" sz="2400" dirty="0" smtClean="0">
                <a:ea typeface="+mn-ea"/>
                <a:cs typeface="+mn-cs"/>
              </a:rPr>
              <a:t> intendiamo la definizione operativa del/i costrutto/i di cui vogliamo analizzare la relazione.</a:t>
            </a:r>
          </a:p>
          <a:p>
            <a:pPr eaLnBrk="1" hangingPunct="1">
              <a:defRPr/>
            </a:pPr>
            <a:endParaRPr lang="it-IT" sz="24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dirty="0" smtClean="0">
                <a:solidFill>
                  <a:srgbClr val="A6A6A6"/>
                </a:solidFill>
                <a:ea typeface="+mn-ea"/>
                <a:cs typeface="+mn-cs"/>
              </a:rPr>
              <a:t>Per </a:t>
            </a:r>
            <a:r>
              <a:rPr lang="it-IT" sz="2400" dirty="0" err="1" smtClean="0">
                <a:solidFill>
                  <a:srgbClr val="A6A6A6"/>
                </a:solidFill>
                <a:ea typeface="+mn-ea"/>
                <a:cs typeface="+mn-cs"/>
              </a:rPr>
              <a:t>operazionalizzazione</a:t>
            </a:r>
            <a:r>
              <a:rPr lang="it-IT" sz="2400" dirty="0" smtClean="0">
                <a:solidFill>
                  <a:srgbClr val="A6A6A6"/>
                </a:solidFill>
                <a:ea typeface="+mn-ea"/>
                <a:cs typeface="+mn-cs"/>
              </a:rPr>
              <a:t> intendiamo la definizione operativa del/i costrutto/i di cui vogliamo analizzare la relazione</a:t>
            </a:r>
            <a:r>
              <a:rPr lang="it-IT" sz="2400" dirty="0" smtClean="0"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it-IT" sz="24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it-IT" sz="2400" dirty="0" smtClean="0">
                <a:ea typeface="+mn-ea"/>
                <a:cs typeface="+mn-cs"/>
              </a:rPr>
              <a:t>Tradurre un costrutto teorico in un costrutto empirico</a:t>
            </a:r>
          </a:p>
          <a:p>
            <a:pPr marL="0" indent="0" eaLnBrk="1" hangingPunct="1">
              <a:buFontTx/>
              <a:buNone/>
              <a:defRPr/>
            </a:pPr>
            <a:endParaRPr lang="it-IT" sz="24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2400" dirty="0" smtClean="0">
                <a:ea typeface="+mn-ea"/>
                <a:cs typeface="+mn-cs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400" dirty="0" smtClean="0">
                <a:solidFill>
                  <a:srgbClr val="A6A6A6"/>
                </a:solidFill>
                <a:ea typeface="+mn-ea"/>
                <a:cs typeface="+mn-cs"/>
              </a:rPr>
              <a:t>Per </a:t>
            </a:r>
            <a:r>
              <a:rPr lang="it-IT" sz="2400" dirty="0" err="1" smtClean="0">
                <a:solidFill>
                  <a:srgbClr val="A6A6A6"/>
                </a:solidFill>
                <a:ea typeface="+mn-ea"/>
                <a:cs typeface="+mn-cs"/>
              </a:rPr>
              <a:t>operazionalizzazione</a:t>
            </a:r>
            <a:r>
              <a:rPr lang="it-IT" sz="2400" dirty="0" smtClean="0">
                <a:solidFill>
                  <a:srgbClr val="A6A6A6"/>
                </a:solidFill>
                <a:ea typeface="+mn-ea"/>
                <a:cs typeface="+mn-cs"/>
              </a:rPr>
              <a:t> intendiamo la definizione operativa del/i costrutto/i di cui vogliamo analizzare la relazione</a:t>
            </a:r>
            <a:r>
              <a:rPr lang="it-IT" sz="2400" dirty="0" smtClean="0">
                <a:ea typeface="+mn-ea"/>
                <a:cs typeface="+mn-cs"/>
              </a:rPr>
              <a:t>.</a:t>
            </a:r>
          </a:p>
          <a:p>
            <a:pPr eaLnBrk="1" hangingPunct="1">
              <a:defRPr/>
            </a:pPr>
            <a:endParaRPr lang="it-IT" sz="24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it-IT" sz="2400" dirty="0" smtClean="0">
                <a:ea typeface="+mn-ea"/>
                <a:cs typeface="+mn-cs"/>
              </a:rPr>
              <a:t>Tradurre un costrutto teorico in un costrutto empirico</a:t>
            </a:r>
          </a:p>
          <a:p>
            <a:pPr eaLnBrk="1" hangingPunct="1">
              <a:defRPr/>
            </a:pPr>
            <a:r>
              <a:rPr lang="it-IT" sz="2400" dirty="0" smtClean="0">
                <a:ea typeface="+mn-ea"/>
                <a:cs typeface="+mn-cs"/>
              </a:rPr>
              <a:t>Esempio: Disgusto</a:t>
            </a:r>
          </a:p>
          <a:p>
            <a:pPr marL="0" indent="0" eaLnBrk="1" hangingPunct="1">
              <a:buFontTx/>
              <a:buNone/>
              <a:defRPr/>
            </a:pPr>
            <a:endParaRPr lang="it-IT" sz="24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2400" dirty="0" smtClean="0">
                <a:ea typeface="+mn-ea"/>
                <a:cs typeface="+mn-cs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+mj-ea"/>
              <a:cs typeface="+mj-cs"/>
            </a:endParaRPr>
          </a:p>
        </p:txBody>
      </p:sp>
      <p:pic>
        <p:nvPicPr>
          <p:cNvPr id="4" name="Content Placeholder 3" descr="Unknown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222" b="10222"/>
          <a:stretch>
            <a:fillRect/>
          </a:stretch>
        </p:blipFill>
        <p:spPr>
          <a:xfrm>
            <a:off x="685800" y="1981200"/>
            <a:ext cx="3741738" cy="2608263"/>
          </a:xfrm>
        </p:spPr>
      </p:pic>
      <p:pic>
        <p:nvPicPr>
          <p:cNvPr id="27651" name="Picture 4" descr="images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1989138"/>
            <a:ext cx="29972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775" y="4508500"/>
            <a:ext cx="32512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55638"/>
          </a:xfrm>
        </p:spPr>
        <p:txBody>
          <a:bodyPr/>
          <a:lstStyle/>
          <a:p>
            <a:pPr eaLnBrk="1" hangingPunct="1"/>
            <a:r>
              <a:rPr lang="it-IT" sz="2400" smtClean="0"/>
              <a:t>Disgusto: emozione con polarità negativa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</a:t>
            </a:r>
          </a:p>
        </p:txBody>
      </p:sp>
      <p:pic>
        <p:nvPicPr>
          <p:cNvPr id="28675" name="Picture 1" descr="disgust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76250"/>
            <a:ext cx="9144000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ea typeface="+mj-ea"/>
              </a:rPr>
              <a:t>La psicologia come scienza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Il disgusto </a:t>
            </a:r>
            <a:r>
              <a:rPr lang="mr-IN" smtClean="0"/>
              <a:t>–</a:t>
            </a:r>
            <a:r>
              <a:rPr lang="it-IT" smtClean="0"/>
              <a:t> che è un costrutto teorico</a:t>
            </a:r>
          </a:p>
          <a:p>
            <a:r>
              <a:rPr lang="it-IT" smtClean="0"/>
              <a:t>viene analizzato attraverso le alterazioni della muscolatura facciale</a:t>
            </a:r>
          </a:p>
          <a:p>
            <a:r>
              <a:rPr lang="it-IT" smtClean="0"/>
              <a:t>ossia viene tradotto in un costrutto empirico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ea typeface="+mj-ea"/>
                <a:cs typeface="+mj-cs"/>
              </a:rPr>
              <a:t>La psicologia come scienza</a:t>
            </a:r>
            <a:endParaRPr lang="fr-FR" dirty="0" smtClean="0"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sz="2400" smtClean="0"/>
              <a:t>Ansia </a:t>
            </a:r>
            <a:r>
              <a:rPr lang="mr-IN" sz="2400" smtClean="0"/>
              <a:t>–</a:t>
            </a:r>
            <a:r>
              <a:rPr lang="it-IT" sz="2400" smtClean="0"/>
              <a:t> costrutto teorico</a:t>
            </a:r>
          </a:p>
          <a:p>
            <a:pPr eaLnBrk="1" hangingPunct="1">
              <a:buFontTx/>
              <a:buNone/>
            </a:pPr>
            <a:r>
              <a:rPr lang="it-IT" sz="2400" smtClean="0"/>
              <a:t>Frequenza cardiaca </a:t>
            </a:r>
            <a:r>
              <a:rPr lang="mr-IN" sz="2400" smtClean="0"/>
              <a:t>–</a:t>
            </a:r>
            <a:r>
              <a:rPr lang="it-IT" sz="2400" smtClean="0"/>
              <a:t> costrutto empirico (fisiologica), </a:t>
            </a:r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r>
              <a:rPr lang="it-IT" sz="2400" smtClean="0"/>
              <a:t>	</a:t>
            </a:r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</p:txBody>
      </p:sp>
      <p:pic>
        <p:nvPicPr>
          <p:cNvPr id="30723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068638"/>
            <a:ext cx="34798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ea typeface="+mj-ea"/>
                <a:cs typeface="+mj-cs"/>
              </a:rPr>
              <a:t>La psicologia come scienza</a:t>
            </a:r>
            <a:endParaRPr lang="fr-FR" dirty="0" smtClean="0">
              <a:ea typeface="+mj-ea"/>
              <a:cs typeface="+mj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sz="2400" smtClean="0"/>
              <a:t>Ansia </a:t>
            </a:r>
            <a:r>
              <a:rPr lang="mr-IN" sz="2400" smtClean="0"/>
              <a:t>–</a:t>
            </a:r>
            <a:r>
              <a:rPr lang="it-IT" sz="2400" smtClean="0"/>
              <a:t> costrutto teorico</a:t>
            </a:r>
          </a:p>
          <a:p>
            <a:pPr eaLnBrk="1" hangingPunct="1">
              <a:buFontTx/>
              <a:buNone/>
            </a:pPr>
            <a:r>
              <a:rPr lang="it-IT" sz="2400" smtClean="0"/>
              <a:t>STAI (State-trait anxiety inventory; self-report)</a:t>
            </a:r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r>
              <a:rPr lang="it-IT" sz="2400" smtClean="0"/>
              <a:t>	</a:t>
            </a:r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endParaRPr lang="it-IT" sz="2400" smtClean="0"/>
          </a:p>
        </p:txBody>
      </p:sp>
      <p:pic>
        <p:nvPicPr>
          <p:cNvPr id="31747" name="Immagin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141663"/>
            <a:ext cx="84963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2590800"/>
          </a:xfrm>
        </p:spPr>
        <p:txBody>
          <a:bodyPr/>
          <a:lstStyle/>
          <a:p>
            <a:pPr eaLnBrk="1" hangingPunct="1"/>
            <a:r>
              <a:rPr lang="it-IT" sz="2400" smtClean="0"/>
              <a:t>La scienza psicologica si pone come obiettivo 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</a:t>
            </a:r>
            <a:r>
              <a:rPr lang="it-IT" sz="2400" smtClean="0">
                <a:solidFill>
                  <a:srgbClr val="A6A6A6"/>
                </a:solidFill>
              </a:rPr>
              <a:t>a) la definizione della relazione tra determinate variabili –e.g. comportamento di aiuto e situazioni di gruppo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b) sistematizzare tale relazione nel corpo di conoscenze proprie alla psicologia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e.g. differenze di comportamento individuo vs. gruppo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ea typeface="+mj-ea"/>
              </a:rPr>
              <a:t>La psicologia come scienza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Perché operazionalizzare?</a:t>
            </a:r>
          </a:p>
          <a:p>
            <a:pPr eaLnBrk="1" hangingPunct="1"/>
            <a:r>
              <a:rPr lang="it-IT" smtClean="0"/>
              <a:t>Ci permette di misurare la variabile che stiamo studiando </a:t>
            </a:r>
          </a:p>
          <a:p>
            <a:pPr eaLnBrk="1" hangingPunct="1">
              <a:buFontTx/>
              <a:buNone/>
            </a:pPr>
            <a:endParaRPr lang="it-IT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ea typeface="+mj-ea"/>
              </a:rPr>
              <a:t>La psicologia come scienza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rgbClr val="A6A6A6"/>
                </a:solidFill>
              </a:rPr>
              <a:t>Perché operazionalizzare?</a:t>
            </a:r>
          </a:p>
          <a:p>
            <a:pPr eaLnBrk="1" hangingPunct="1"/>
            <a:r>
              <a:rPr lang="it-IT" smtClean="0">
                <a:solidFill>
                  <a:srgbClr val="A6A6A6"/>
                </a:solidFill>
              </a:rPr>
              <a:t>Ci permette di misurare la variabile che stiamo studiando, </a:t>
            </a:r>
          </a:p>
          <a:p>
            <a:pPr eaLnBrk="1" hangingPunct="1"/>
            <a:r>
              <a:rPr lang="it-IT" smtClean="0">
                <a:solidFill>
                  <a:srgbClr val="000000"/>
                </a:solidFill>
              </a:rPr>
              <a:t>Cosa vuol dire misurare?</a:t>
            </a:r>
          </a:p>
          <a:p>
            <a:pPr eaLnBrk="1" hangingPunct="1"/>
            <a:r>
              <a:rPr lang="it-IT" smtClean="0"/>
              <a:t>Misurare : relazione tra un sistema empirico e un sistema formale</a:t>
            </a:r>
          </a:p>
          <a:p>
            <a:pPr eaLnBrk="1" hangingPunct="1">
              <a:buFontTx/>
              <a:buNone/>
            </a:pPr>
            <a:endParaRPr lang="it-IT" smtClean="0"/>
          </a:p>
          <a:p>
            <a:pPr eaLnBrk="1" hangingPunct="1"/>
            <a:endParaRPr lang="it-IT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>
                <a:ea typeface="+mj-ea"/>
              </a:rPr>
              <a:t>La psicologia come scienza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Esempio di misurazione</a:t>
            </a:r>
          </a:p>
          <a:p>
            <a:pPr eaLnBrk="1" hangingPunct="1"/>
            <a:r>
              <a:rPr lang="it-IT" smtClean="0"/>
              <a:t>Ansia (costrutto teorico) = battito cardiaco (sistema empirico) =  numero di battiti per minuto (sistema formale)</a:t>
            </a:r>
          </a:p>
          <a:p>
            <a:pPr eaLnBrk="1" hangingPunct="1"/>
            <a:r>
              <a:rPr lang="it-IT" smtClean="0"/>
              <a:t>Studio dell</a:t>
            </a:r>
            <a:r>
              <a:rPr lang="it-IT" altLang="it-IT" smtClean="0"/>
              <a:t>’</a:t>
            </a:r>
            <a:r>
              <a:rPr lang="it-IT" smtClean="0"/>
              <a:t>ansia attraverso il metodo quantitativo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000" dirty="0" smtClean="0">
                <a:ea typeface="+mn-ea"/>
                <a:cs typeface="+mn-cs"/>
              </a:rPr>
              <a:t>Situazioni controllate: costruzione della situazione sperimentale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sz="2000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  <a:r>
              <a:rPr lang="it-IT" sz="2000" dirty="0" smtClean="0">
                <a:latin typeface="Tahoma" charset="0"/>
                <a:ea typeface="+mn-ea"/>
                <a:cs typeface="+mn-cs"/>
              </a:rPr>
              <a:t> Distinzione delle variabili: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sz="2000" dirty="0" smtClean="0">
              <a:latin typeface="Tahoma" charset="0"/>
              <a:ea typeface="+mn-ea"/>
              <a:cs typeface="+mn-cs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   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INDIPENDENTI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it-IT" sz="2000" dirty="0" smtClean="0">
              <a:ea typeface="+mn-ea"/>
              <a:cs typeface="+mn-cs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 DIPENDENTI</a:t>
            </a:r>
            <a:endParaRPr lang="fr-FR" sz="18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Per oltrepassare questo ostacolo è necessario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</a:t>
            </a:r>
            <a:r>
              <a:rPr lang="it-IT" sz="2400" smtClean="0">
                <a:solidFill>
                  <a:srgbClr val="A6A6A6"/>
                </a:solidFill>
              </a:rPr>
              <a:t>a) operazionalizzare le variabili di cui si vuole studiare la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>
              <a:solidFill>
                <a:srgbClr val="A6A6A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A6A6A6"/>
                </a:solidFill>
              </a:rPr>
              <a:t>	</a:t>
            </a:r>
            <a:r>
              <a:rPr lang="it-IT" sz="2400" smtClean="0"/>
              <a:t>b) costruire situazioni </a:t>
            </a:r>
            <a:r>
              <a:rPr lang="it-IT" sz="2400" u="sng" smtClean="0"/>
              <a:t>controllate</a:t>
            </a:r>
            <a:r>
              <a:rPr lang="it-IT" sz="2400" smtClean="0"/>
              <a:t> per lo studio di tale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A6A6A6"/>
                </a:solidFill>
              </a:rPr>
              <a:t> </a:t>
            </a:r>
            <a:endParaRPr lang="it-IT" sz="2400" u="sng" smtClean="0">
              <a:solidFill>
                <a:srgbClr val="A6A6A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olidFill>
                  <a:srgbClr val="A6A6A6"/>
                </a:solidFill>
              </a:rPr>
              <a:t>	c) analizzare la relazione di studio in maniera statistica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In altre parole…bisogna ricorrere al Metodo Sperimentale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a typeface="+mj-ea"/>
                <a:cs typeface="+mj-cs"/>
              </a:rPr>
              <a:t>Metodo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sperimentale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INDIPENDENTE: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 è la variabile che lo sperimentatore manipola/varia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Es. quantità di caffeina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	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ea typeface="+mj-ea"/>
              </a:rPr>
              <a:t>Metodo</a:t>
            </a:r>
            <a:r>
              <a:rPr lang="en-US" dirty="0">
                <a:ea typeface="+mj-ea"/>
              </a:rPr>
              <a:t> </a:t>
            </a:r>
            <a:r>
              <a:rPr lang="en-US" dirty="0" err="1">
                <a:ea typeface="+mj-ea"/>
              </a:rPr>
              <a:t>sperimentale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DIPENDENTE: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è la variabile che dipende da un</a:t>
            </a:r>
            <a:r>
              <a:rPr lang="it-IT" altLang="it-IT" smtClean="0"/>
              <a:t>’</a:t>
            </a:r>
            <a:r>
              <a:rPr lang="it-IT" smtClean="0"/>
              <a:t>altra variabile (l</a:t>
            </a:r>
            <a:r>
              <a:rPr lang="it-IT" altLang="it-IT" smtClean="0"/>
              <a:t>’</a:t>
            </a:r>
            <a:r>
              <a:rPr lang="it-IT" smtClean="0"/>
              <a:t>indipendente)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	</a:t>
            </a:r>
            <a:r>
              <a:rPr lang="it-IT" sz="2800" smtClean="0"/>
              <a:t>Es. Ansia: battito cardiaco, misuro la frequenza dei battiti </a:t>
            </a:r>
            <a:endParaRPr lang="fr-FR" sz="28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ea typeface="+mj-ea"/>
              </a:rPr>
              <a:t>Metodo</a:t>
            </a:r>
            <a:r>
              <a:rPr lang="en-US" dirty="0">
                <a:ea typeface="+mj-ea"/>
              </a:rPr>
              <a:t> </a:t>
            </a:r>
            <a:r>
              <a:rPr lang="en-US" dirty="0" err="1">
                <a:ea typeface="+mj-ea"/>
              </a:rPr>
              <a:t>sperimentale</a:t>
            </a:r>
            <a:endParaRPr lang="it-IT" dirty="0">
              <a:ea typeface="+mj-e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La VI è/dovrebbe essere la causa e la VD dovrebbe rappresentare l</a:t>
            </a:r>
            <a:r>
              <a:rPr lang="it-IT" altLang="it-IT" smtClean="0"/>
              <a:t>’</a:t>
            </a:r>
            <a:r>
              <a:rPr lang="it-IT" smtClean="0"/>
              <a:t>effetto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ea typeface="+mj-ea"/>
                <a:cs typeface="+mj-cs"/>
              </a:rPr>
              <a:t>La psicologia come scienza</a:t>
            </a:r>
            <a:endParaRPr lang="fr-FR" dirty="0" smtClean="0">
              <a:ea typeface="+mj-ea"/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696200" cy="3103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000" smtClean="0">
                <a:latin typeface="Tahoma" pitchFamily="34" charset="0"/>
              </a:rPr>
              <a:t>Costruzione del piano sperimentale: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latin typeface="Tahoma" pitchFamily="34" charset="0"/>
              </a:rPr>
              <a:t>  	</a:t>
            </a:r>
            <a:r>
              <a:rPr lang="it-IT" sz="2000" smtClean="0"/>
              <a:t>partecipanti </a:t>
            </a:r>
            <a:r>
              <a:rPr lang="it-IT" sz="2000" smtClean="0">
                <a:sym typeface="Wingdings" pitchFamily="2" charset="2"/>
              </a:rPr>
              <a:t> gr.05 THC  misuro il battito cardiaco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ym typeface="Wingdings" pitchFamily="2" charset="2"/>
              </a:rPr>
              <a:t>				VI		VD (ansia)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ym typeface="Wingdings" pitchFamily="2" charset="2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ym typeface="Wingdings" pitchFamily="2" charset="2"/>
              </a:rPr>
              <a:t>risultati: il battito cardiaco è di 160batti/1min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ym typeface="Wingdings" pitchFamily="2" charset="2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ym typeface="Wingdings" pitchFamily="2" charset="2"/>
              </a:rPr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00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ea typeface="+mj-ea"/>
                <a:cs typeface="+mj-cs"/>
              </a:rPr>
              <a:t>La psicologia come scienza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ym typeface="Wingdings" pitchFamily="2" charset="2"/>
              </a:rPr>
              <a:t>Necessità di costruire un gruppo di controllo: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ym typeface="Wingdings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sz="2400" smtClean="0"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ym typeface="Wingdings" pitchFamily="2" charset="2"/>
              </a:rPr>
              <a:t>gr 1 </a:t>
            </a:r>
            <a:r>
              <a:rPr lang="it-IT" sz="2400" smtClean="0"/>
              <a:t>partecipanti </a:t>
            </a:r>
            <a:r>
              <a:rPr lang="it-IT" sz="2400" smtClean="0">
                <a:sym typeface="Wingdings" pitchFamily="2" charset="2"/>
              </a:rPr>
              <a:t> gr.05 THC + tabacco  misuro il battito cardiaco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ym typeface="Wingdings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ym typeface="Wingdings" pitchFamily="2" charset="2"/>
              </a:rPr>
              <a:t>gr 2 partecipanti  gr.05 tabacco  	 misuro il battito cardiaco		</a:t>
            </a:r>
          </a:p>
          <a:p>
            <a:pPr marL="0" indent="0" eaLnBrk="1" hangingPunct="1">
              <a:lnSpc>
                <a:spcPct val="90000"/>
              </a:lnSpc>
            </a:pPr>
            <a:endParaRPr lang="it-IT" sz="2000" smtClean="0"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</a:pPr>
            <a:endParaRPr lang="fr-FR" sz="200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4213" y="1989138"/>
            <a:ext cx="777240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/>
              <a:t>Il raggiungimento di questo obiettivo è ostacolato dalla</a:t>
            </a:r>
          </a:p>
          <a:p>
            <a:pPr marL="342900" indent="-342900">
              <a:spcBef>
                <a:spcPct val="20000"/>
              </a:spcBef>
            </a:pPr>
            <a:r>
              <a:rPr lang="it-IT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it-IT"/>
              <a:t>	a) impossibilità (frequente) di misurare direttamente le variabili di indagine</a:t>
            </a:r>
          </a:p>
          <a:p>
            <a:pPr marL="342900" indent="-342900">
              <a:spcBef>
                <a:spcPct val="20000"/>
              </a:spcBef>
            </a:pPr>
            <a:r>
              <a:rPr lang="it-IT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it-IT"/>
              <a:t>	</a:t>
            </a: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648200"/>
          </a:xfrm>
        </p:spPr>
        <p:txBody>
          <a:bodyPr/>
          <a:lstStyle/>
          <a:p>
            <a:pPr eaLnBrk="1" hangingPunct="1"/>
            <a:r>
              <a:rPr lang="it-IT" sz="2400" smtClean="0"/>
              <a:t>L</a:t>
            </a:r>
            <a:r>
              <a:rPr lang="it-IT" altLang="it-IT" sz="2400" smtClean="0"/>
              <a:t>’</a:t>
            </a:r>
            <a:r>
              <a:rPr lang="it-IT" sz="2400" smtClean="0"/>
              <a:t>esperimento precedente ci dimostra che per essere sicuri della relazione tra THC e ansia è necessario avere almeno due livelli di una VI (livello 1: THC + tabacco; livello 2: tabacco).</a:t>
            </a:r>
          </a:p>
          <a:p>
            <a:pPr eaLnBrk="1" hangingPunct="1"/>
            <a:endParaRPr lang="it-IT" sz="2400" smtClean="0"/>
          </a:p>
          <a:p>
            <a:pPr eaLnBrk="1" hangingPunct="1">
              <a:buFontTx/>
              <a:buNone/>
            </a:pPr>
            <a:r>
              <a:rPr lang="it-IT" sz="2400" smtClean="0"/>
              <a:t>*Esercizio: costruite un disegno sperimentale per verificare come l</a:t>
            </a:r>
            <a:r>
              <a:rPr lang="it-IT" altLang="it-IT" sz="2400" smtClean="0"/>
              <a:t>’</a:t>
            </a:r>
            <a:r>
              <a:rPr lang="it-IT" sz="2400" smtClean="0"/>
              <a:t>assunzione di caffè alteri la capacità di individuare un segnale stradale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ea typeface="+mn-ea"/>
                <a:cs typeface="+mn-cs"/>
              </a:rPr>
              <a:t>VI- classificazione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sz="2000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  <a:r>
              <a:rPr lang="it-IT" sz="2400" dirty="0" smtClean="0">
                <a:ea typeface="+mn-ea"/>
                <a:cs typeface="+mn-cs"/>
              </a:rPr>
              <a:t>VI </a:t>
            </a:r>
            <a:r>
              <a:rPr lang="it-IT" sz="2400" i="1" dirty="0" err="1" smtClean="0">
                <a:ea typeface="+mn-ea"/>
                <a:cs typeface="+mn-cs"/>
              </a:rPr>
              <a:t>between</a:t>
            </a:r>
            <a:r>
              <a:rPr lang="it-IT" sz="2400" i="1" dirty="0" smtClean="0">
                <a:ea typeface="+mn-ea"/>
                <a:cs typeface="+mn-cs"/>
              </a:rPr>
              <a:t> </a:t>
            </a:r>
            <a:r>
              <a:rPr lang="it-IT" sz="2400" i="1" dirty="0" err="1" smtClean="0">
                <a:ea typeface="+mn-ea"/>
                <a:cs typeface="+mn-cs"/>
              </a:rPr>
              <a:t>subjects</a:t>
            </a:r>
            <a:r>
              <a:rPr lang="it-IT" sz="2400" dirty="0" smtClean="0">
                <a:ea typeface="+mn-ea"/>
                <a:cs typeface="+mn-cs"/>
              </a:rPr>
              <a:t> o tra i partecipanti: ad un gruppo di </a:t>
            </a:r>
            <a:r>
              <a:rPr lang="it-IT" sz="2400" dirty="0" err="1" smtClean="0">
                <a:ea typeface="+mn-ea"/>
                <a:cs typeface="+mn-cs"/>
              </a:rPr>
              <a:t>pp</a:t>
            </a:r>
            <a:r>
              <a:rPr lang="it-IT" sz="2400" dirty="0" smtClean="0">
                <a:ea typeface="+mn-ea"/>
                <a:cs typeface="+mn-cs"/>
              </a:rPr>
              <a:t> si somministra un livello di una VI mentre ad un altro gruppo si somministra un altro livello della medesima VI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sz="2400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it-IT" sz="2000" i="1" dirty="0" smtClean="0">
                <a:ea typeface="+mn-ea"/>
                <a:cs typeface="+mn-cs"/>
              </a:rPr>
              <a:t>	 </a:t>
            </a:r>
            <a:endParaRPr lang="fr-FR" sz="20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VI- classificazione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/>
              <a:t>	</a:t>
            </a:r>
            <a:r>
              <a:rPr lang="it-IT" sz="2400" smtClean="0"/>
              <a:t>VI </a:t>
            </a:r>
            <a:r>
              <a:rPr lang="it-IT" sz="2400" i="1" smtClean="0"/>
              <a:t>within subjects</a:t>
            </a:r>
            <a:r>
              <a:rPr lang="it-IT" sz="2400" smtClean="0"/>
              <a:t> o entro i partecipanti: il medesimo gruppo riceve due o più livelli della medesima variabile.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i="1" smtClean="0"/>
              <a:t>	 </a:t>
            </a: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VI- classificazione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V </a:t>
            </a:r>
            <a:r>
              <a:rPr lang="it-IT" sz="2400" i="1" smtClean="0"/>
              <a:t>naturali</a:t>
            </a:r>
            <a:r>
              <a:rPr lang="it-IT" sz="2400" smtClean="0"/>
              <a:t>, non manipolate o non manipolabili, non è possibile un assegnazione random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come per esempio il sesso dei partecipanti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Il livello di ansia (se misurato prima della VI)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i="1" smtClean="0"/>
              <a:t>	 </a:t>
            </a: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ea typeface="+mn-ea"/>
                <a:cs typeface="+mn-cs"/>
              </a:rPr>
              <a:t>Es. di disegno sperimentale con VI </a:t>
            </a:r>
            <a:r>
              <a:rPr lang="it-IT" sz="2000" dirty="0" err="1" smtClean="0">
                <a:ea typeface="+mn-ea"/>
                <a:cs typeface="+mn-cs"/>
              </a:rPr>
              <a:t>within-ss</a:t>
            </a:r>
            <a:endParaRPr lang="it-IT" sz="20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  <a:r>
              <a:rPr lang="it-IT" sz="1800" dirty="0" smtClean="0">
                <a:ea typeface="+mn-ea"/>
                <a:cs typeface="+mn-cs"/>
              </a:rPr>
              <a:t>Vogliamo verificare</a:t>
            </a:r>
            <a:r>
              <a:rPr lang="it-IT" sz="2000" dirty="0" smtClean="0">
                <a:ea typeface="+mn-ea"/>
                <a:cs typeface="+mn-cs"/>
              </a:rPr>
              <a:t> </a:t>
            </a:r>
            <a:r>
              <a:rPr lang="it-IT" sz="1800" dirty="0" smtClean="0">
                <a:ea typeface="+mn-ea"/>
                <a:cs typeface="+mn-cs"/>
              </a:rPr>
              <a:t>se i SS ricordano meglio i nomi di oggetti fisici o sociali</a:t>
            </a: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ea typeface="+mn-ea"/>
                <a:cs typeface="+mn-cs"/>
              </a:rPr>
              <a:t>Es. di disegno sperimentale con VI </a:t>
            </a:r>
            <a:r>
              <a:rPr lang="it-IT" sz="2000" dirty="0" err="1" smtClean="0">
                <a:ea typeface="+mn-ea"/>
                <a:cs typeface="+mn-cs"/>
              </a:rPr>
              <a:t>within-ss</a:t>
            </a:r>
            <a:endParaRPr lang="it-IT" sz="20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  <a:r>
              <a:rPr lang="it-IT" sz="1800" dirty="0" smtClean="0">
                <a:ea typeface="+mn-ea"/>
                <a:cs typeface="+mn-cs"/>
              </a:rPr>
              <a:t>Vogliamo verificare</a:t>
            </a:r>
            <a:r>
              <a:rPr lang="it-IT" sz="2000" dirty="0" smtClean="0">
                <a:ea typeface="+mn-ea"/>
                <a:cs typeface="+mn-cs"/>
              </a:rPr>
              <a:t> </a:t>
            </a:r>
            <a:r>
              <a:rPr lang="it-IT" sz="1800" dirty="0" smtClean="0">
                <a:ea typeface="+mn-ea"/>
                <a:cs typeface="+mn-cs"/>
              </a:rPr>
              <a:t>se i SS ricordano meglio i nomi di oggetti fisici o sociali</a:t>
            </a: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</a:rPr>
              <a:t>VI </a:t>
            </a:r>
            <a:r>
              <a:rPr lang="it-IT" sz="1800" dirty="0">
                <a:ea typeface="+mn-ea"/>
              </a:rPr>
              <a:t>nomi di oggetti fisici (sedia) e sociali (zingari) </a:t>
            </a:r>
            <a:r>
              <a:rPr lang="it-IT" sz="1800" dirty="0">
                <a:ea typeface="+mn-ea"/>
                <a:sym typeface="Wingdings" charset="0"/>
              </a:rPr>
              <a:t> item</a:t>
            </a: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ea typeface="+mn-ea"/>
                <a:cs typeface="+mn-cs"/>
              </a:rPr>
              <a:t>Es. di disegno sperimentale con VI </a:t>
            </a:r>
            <a:r>
              <a:rPr lang="it-IT" sz="2000" dirty="0" err="1" smtClean="0">
                <a:ea typeface="+mn-ea"/>
                <a:cs typeface="+mn-cs"/>
              </a:rPr>
              <a:t>within-ss</a:t>
            </a:r>
            <a:endParaRPr lang="it-IT" sz="20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  <a:r>
              <a:rPr lang="it-IT" sz="1800" dirty="0" smtClean="0">
                <a:ea typeface="+mn-ea"/>
                <a:cs typeface="+mn-cs"/>
              </a:rPr>
              <a:t>Vogliamo verificare</a:t>
            </a:r>
            <a:r>
              <a:rPr lang="it-IT" sz="2000" dirty="0" smtClean="0">
                <a:ea typeface="+mn-ea"/>
                <a:cs typeface="+mn-cs"/>
              </a:rPr>
              <a:t> </a:t>
            </a:r>
            <a:r>
              <a:rPr lang="it-IT" sz="1800" dirty="0" smtClean="0">
                <a:ea typeface="+mn-ea"/>
                <a:cs typeface="+mn-cs"/>
              </a:rPr>
              <a:t>se i SS ricordano meglio i nomi di oggetti fisici o sociali</a:t>
            </a: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</a:rPr>
              <a:t>VI </a:t>
            </a:r>
            <a:r>
              <a:rPr lang="it-IT" sz="1800" dirty="0">
                <a:ea typeface="+mn-ea"/>
              </a:rPr>
              <a:t>nomi di oggetti fisici (sedia) e sociali (zingari) </a:t>
            </a:r>
            <a:r>
              <a:rPr lang="it-IT" sz="1800" dirty="0">
                <a:ea typeface="+mn-ea"/>
                <a:sym typeface="Wingdings" charset="0"/>
              </a:rPr>
              <a:t> </a:t>
            </a:r>
            <a:r>
              <a:rPr lang="it-IT" sz="1800" dirty="0" smtClean="0">
                <a:ea typeface="+mn-ea"/>
                <a:sym typeface="Wingdings" charset="0"/>
              </a:rPr>
              <a:t>item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  <a:sym typeface="Wingdings" charset="0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</a:rPr>
              <a:t>VD </a:t>
            </a:r>
            <a:r>
              <a:rPr lang="it-IT" sz="1800" dirty="0" err="1">
                <a:ea typeface="+mn-ea"/>
              </a:rPr>
              <a:t>operazionalizziamo</a:t>
            </a:r>
            <a:r>
              <a:rPr lang="it-IT" sz="1800" dirty="0">
                <a:ea typeface="+mn-ea"/>
              </a:rPr>
              <a:t> il ricordo come il numero  di esemplari correttamente ricordati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>
                <a:ea typeface="+mn-ea"/>
              </a:rPr>
              <a:t>	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ea typeface="+mn-ea"/>
                <a:cs typeface="+mn-cs"/>
              </a:rPr>
              <a:t>Es. di disegno sperimentale con VI </a:t>
            </a:r>
            <a:r>
              <a:rPr lang="it-IT" sz="2000" dirty="0" err="1" smtClean="0">
                <a:ea typeface="+mn-ea"/>
                <a:cs typeface="+mn-cs"/>
              </a:rPr>
              <a:t>within-ss</a:t>
            </a:r>
            <a:endParaRPr lang="it-IT" sz="20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  <a:r>
              <a:rPr lang="it-IT" sz="1800" dirty="0" smtClean="0">
                <a:ea typeface="+mn-ea"/>
                <a:cs typeface="+mn-cs"/>
              </a:rPr>
              <a:t>Vogliamo verificare</a:t>
            </a:r>
            <a:r>
              <a:rPr lang="it-IT" sz="2000" dirty="0" smtClean="0">
                <a:ea typeface="+mn-ea"/>
                <a:cs typeface="+mn-cs"/>
              </a:rPr>
              <a:t> </a:t>
            </a:r>
            <a:r>
              <a:rPr lang="it-IT" sz="1800" dirty="0" smtClean="0">
                <a:ea typeface="+mn-ea"/>
                <a:cs typeface="+mn-cs"/>
              </a:rPr>
              <a:t>se i SS ricordano meglio i nomi di oggetti fisici o sociali</a:t>
            </a: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</a:rPr>
              <a:t>VI </a:t>
            </a:r>
            <a:r>
              <a:rPr lang="it-IT" sz="1800" dirty="0">
                <a:ea typeface="+mn-ea"/>
              </a:rPr>
              <a:t>nomi di oggetti fisici (sedia) e sociali (zingari) </a:t>
            </a:r>
            <a:r>
              <a:rPr lang="it-IT" sz="1800" dirty="0">
                <a:ea typeface="+mn-ea"/>
                <a:sym typeface="Wingdings" charset="0"/>
              </a:rPr>
              <a:t> </a:t>
            </a:r>
            <a:r>
              <a:rPr lang="it-IT" sz="1800" dirty="0" smtClean="0">
                <a:ea typeface="+mn-ea"/>
                <a:sym typeface="Wingdings" charset="0"/>
              </a:rPr>
              <a:t>item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  <a:sym typeface="Wingdings" charset="0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</a:rPr>
              <a:t>VD </a:t>
            </a:r>
            <a:r>
              <a:rPr lang="it-IT" sz="1800" dirty="0" err="1">
                <a:ea typeface="+mn-ea"/>
              </a:rPr>
              <a:t>operazionalizziamo</a:t>
            </a:r>
            <a:r>
              <a:rPr lang="it-IT" sz="1800" dirty="0">
                <a:ea typeface="+mn-ea"/>
              </a:rPr>
              <a:t> il ricordo come il numero  di esemplari correttamente </a:t>
            </a:r>
            <a:r>
              <a:rPr lang="it-IT" sz="1800" dirty="0" smtClean="0">
                <a:ea typeface="+mn-ea"/>
              </a:rPr>
              <a:t>ricordati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>
                <a:ea typeface="+mn-ea"/>
              </a:rPr>
              <a:t>Costruiamo una lista di </a:t>
            </a:r>
            <a:r>
              <a:rPr lang="it-IT" sz="1800" dirty="0" err="1">
                <a:ea typeface="+mn-ea"/>
              </a:rPr>
              <a:t>items</a:t>
            </a:r>
            <a:r>
              <a:rPr lang="it-IT" sz="1800" dirty="0">
                <a:ea typeface="+mn-ea"/>
              </a:rPr>
              <a:t>, facciamo leggere la lista ai partecipanti e </a:t>
            </a:r>
            <a:r>
              <a:rPr lang="it-IT" sz="1800" dirty="0" smtClean="0">
                <a:ea typeface="+mn-ea"/>
              </a:rPr>
              <a:t>chiediamo successivamente </a:t>
            </a:r>
            <a:r>
              <a:rPr lang="it-IT" sz="1800" dirty="0">
                <a:ea typeface="+mn-ea"/>
              </a:rPr>
              <a:t>di scrivere tutti i nomi che si ricordano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>
                <a:ea typeface="+mn-ea"/>
              </a:rPr>
              <a:t>	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ea typeface="+mn-ea"/>
                <a:cs typeface="+mn-cs"/>
              </a:rPr>
              <a:t>Es. di disegno sperimentale con VI </a:t>
            </a:r>
            <a:r>
              <a:rPr lang="it-IT" sz="2000" dirty="0" err="1" smtClean="0">
                <a:ea typeface="+mn-ea"/>
                <a:cs typeface="+mn-cs"/>
              </a:rPr>
              <a:t>within-ss</a:t>
            </a:r>
            <a:endParaRPr lang="it-IT" sz="20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2000" dirty="0" smtClean="0">
                <a:ea typeface="+mn-ea"/>
                <a:cs typeface="+mn-cs"/>
              </a:rPr>
              <a:t>	</a:t>
            </a:r>
            <a:r>
              <a:rPr lang="it-IT" sz="1800" dirty="0" smtClean="0">
                <a:ea typeface="+mn-ea"/>
                <a:cs typeface="+mn-cs"/>
              </a:rPr>
              <a:t>Vogliamo verificare</a:t>
            </a:r>
            <a:r>
              <a:rPr lang="it-IT" sz="2000" dirty="0" smtClean="0">
                <a:ea typeface="+mn-ea"/>
                <a:cs typeface="+mn-cs"/>
              </a:rPr>
              <a:t> </a:t>
            </a:r>
            <a:r>
              <a:rPr lang="it-IT" sz="1800" dirty="0" smtClean="0">
                <a:ea typeface="+mn-ea"/>
                <a:cs typeface="+mn-cs"/>
              </a:rPr>
              <a:t>se i SS ricordano meglio i nomi di oggetti fisici o sociali</a:t>
            </a: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</a:rPr>
              <a:t>VI </a:t>
            </a:r>
            <a:r>
              <a:rPr lang="it-IT" sz="1800" dirty="0">
                <a:ea typeface="+mn-ea"/>
              </a:rPr>
              <a:t>nomi di oggetti fisici (sedia) e sociali (zingari) </a:t>
            </a:r>
            <a:r>
              <a:rPr lang="it-IT" sz="1800" dirty="0">
                <a:ea typeface="+mn-ea"/>
                <a:sym typeface="Wingdings" charset="0"/>
              </a:rPr>
              <a:t> </a:t>
            </a:r>
            <a:r>
              <a:rPr lang="it-IT" sz="1800" dirty="0" smtClean="0">
                <a:ea typeface="+mn-ea"/>
                <a:sym typeface="Wingdings" charset="0"/>
              </a:rPr>
              <a:t>item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  <a:sym typeface="Wingdings" charset="0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</a:rPr>
              <a:t>VD </a:t>
            </a:r>
            <a:r>
              <a:rPr lang="it-IT" sz="1800" dirty="0" err="1">
                <a:ea typeface="+mn-ea"/>
              </a:rPr>
              <a:t>operazionalizziamo</a:t>
            </a:r>
            <a:r>
              <a:rPr lang="it-IT" sz="1800" dirty="0">
                <a:ea typeface="+mn-ea"/>
              </a:rPr>
              <a:t> il ricordo come il numero  di esemplari correttamente </a:t>
            </a:r>
            <a:r>
              <a:rPr lang="it-IT" sz="1800" dirty="0" smtClean="0">
                <a:ea typeface="+mn-ea"/>
              </a:rPr>
              <a:t>ricordati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>
                <a:ea typeface="+mn-ea"/>
              </a:rPr>
              <a:t>Costruiamo una lista di </a:t>
            </a:r>
            <a:r>
              <a:rPr lang="it-IT" sz="1800" dirty="0" err="1">
                <a:ea typeface="+mn-ea"/>
              </a:rPr>
              <a:t>items</a:t>
            </a:r>
            <a:r>
              <a:rPr lang="it-IT" sz="1800" dirty="0">
                <a:ea typeface="+mn-ea"/>
              </a:rPr>
              <a:t>, facciamo leggere la lista ai partecipanti e </a:t>
            </a:r>
            <a:r>
              <a:rPr lang="it-IT" sz="1800" dirty="0" smtClean="0">
                <a:ea typeface="+mn-ea"/>
              </a:rPr>
              <a:t>chiediamo successivamente </a:t>
            </a:r>
            <a:r>
              <a:rPr lang="it-IT" sz="1800" dirty="0">
                <a:ea typeface="+mn-ea"/>
              </a:rPr>
              <a:t>di scrivere tutti i nomi che si ricordano</a:t>
            </a: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b="1" dirty="0">
                <a:ea typeface="+mn-ea"/>
              </a:rPr>
              <a:t>Attendibile?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>
                <a:ea typeface="+mn-ea"/>
              </a:rPr>
              <a:t>	</a:t>
            </a: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>
              <a:ea typeface="+mn-ea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it-IT" sz="1800" dirty="0" smtClean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sz="1800" dirty="0" smtClean="0"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Effetto d</a:t>
            </a:r>
            <a:r>
              <a:rPr lang="it-IT" altLang="it-IT" smtClean="0"/>
              <a:t>’</a:t>
            </a:r>
            <a:r>
              <a:rPr lang="it-IT" smtClean="0"/>
              <a:t>ordine: l</a:t>
            </a:r>
            <a:r>
              <a:rPr lang="it-IT" altLang="it-IT" smtClean="0"/>
              <a:t>’</a:t>
            </a:r>
            <a:r>
              <a:rPr lang="it-IT" smtClean="0"/>
              <a:t>ordine di presentazione agisce sul ricordo, possono essere favoriti i primi della lista (primacy effect) o gli ultimi della lista (effetto recency).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4213" y="1989138"/>
            <a:ext cx="777240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>
                <a:solidFill>
                  <a:srgbClr val="A6A6A6"/>
                </a:solidFill>
              </a:rPr>
              <a:t>Il raggiungimento di questo obiettivo è ostacolato dalla</a:t>
            </a:r>
          </a:p>
          <a:p>
            <a:pPr marL="342900" indent="-342900">
              <a:spcBef>
                <a:spcPct val="20000"/>
              </a:spcBef>
            </a:pPr>
            <a:r>
              <a:rPr lang="it-IT">
                <a:solidFill>
                  <a:srgbClr val="A6A6A6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it-IT">
                <a:solidFill>
                  <a:srgbClr val="A6A6A6"/>
                </a:solidFill>
              </a:rPr>
              <a:t>	a) impossibilità (frequente) di misurare direttamente le variabili di indagine</a:t>
            </a:r>
          </a:p>
          <a:p>
            <a:pPr marL="342900" indent="-342900">
              <a:spcBef>
                <a:spcPct val="20000"/>
              </a:spcBef>
            </a:pPr>
            <a:r>
              <a:rPr lang="it-IT"/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it-IT"/>
              <a:t>	</a:t>
            </a:r>
            <a:r>
              <a:rPr lang="fr-FR"/>
              <a:t>Cervello = referente oggettivo</a:t>
            </a:r>
          </a:p>
          <a:p>
            <a:pPr marL="342900" indent="-342900">
              <a:spcBef>
                <a:spcPct val="20000"/>
              </a:spcBef>
            </a:pPr>
            <a:r>
              <a:rPr lang="fr-FR"/>
              <a:t>	quale è il referente del concetto di Ansia ?</a:t>
            </a:r>
          </a:p>
          <a:p>
            <a:pPr marL="342900" indent="-342900">
              <a:spcBef>
                <a:spcPct val="20000"/>
              </a:spcBef>
            </a:pPr>
            <a:r>
              <a:rPr lang="fr-FR"/>
              <a:t>	e di Pregiudizio?</a:t>
            </a:r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dirty="0">
                <a:ea typeface="+mn-ea"/>
              </a:rPr>
              <a:t>Soluzione: </a:t>
            </a:r>
            <a:endParaRPr lang="it-IT" dirty="0" smtClean="0"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dirty="0"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ea typeface="+mn-ea"/>
              </a:rPr>
              <a:t>randomizzo </a:t>
            </a:r>
            <a:r>
              <a:rPr lang="it-IT" dirty="0">
                <a:ea typeface="+mn-ea"/>
              </a:rPr>
              <a:t>gli </a:t>
            </a:r>
            <a:r>
              <a:rPr lang="it-IT" dirty="0" err="1">
                <a:ea typeface="+mn-ea"/>
              </a:rPr>
              <a:t>items</a:t>
            </a:r>
            <a:r>
              <a:rPr lang="it-IT" dirty="0">
                <a:ea typeface="+mn-ea"/>
              </a:rPr>
              <a:t> per ogni partecipante</a:t>
            </a:r>
            <a:r>
              <a:rPr lang="it-IT" dirty="0" smtClean="0">
                <a:ea typeface="+mn-ea"/>
              </a:rPr>
              <a:t>,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dirty="0"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dirty="0" smtClean="0">
                <a:ea typeface="+mn-ea"/>
              </a:rPr>
              <a:t>costituisco </a:t>
            </a:r>
            <a:r>
              <a:rPr lang="it-IT" dirty="0">
                <a:ea typeface="+mn-ea"/>
              </a:rPr>
              <a:t>due liste (A+B) e (B+A) ma in questo caso aggiungo una VI al mio disegno sperimentale</a:t>
            </a:r>
            <a:r>
              <a:rPr lang="it-IT" dirty="0" smtClean="0">
                <a:ea typeface="+mn-ea"/>
                <a:cs typeface="+mn-cs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fr-FR" sz="20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Effetto di ambiguità della VI: </a:t>
            </a:r>
          </a:p>
          <a:p>
            <a:pPr eaLnBrk="1" hangingPunct="1">
              <a:lnSpc>
                <a:spcPct val="90000"/>
              </a:lnSpc>
            </a:pPr>
            <a:endParaRPr lang="it-IT" smtClean="0"/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poiché non ho controllato il tempo di esposizione della lista, alcuni soggetti l</a:t>
            </a:r>
            <a:r>
              <a:rPr lang="it-IT" altLang="it-IT" smtClean="0"/>
              <a:t>’</a:t>
            </a:r>
            <a:r>
              <a:rPr lang="it-IT" smtClean="0"/>
              <a:t>hanno letta in 3 min ed altri in 2 min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 Il risultato che ho ottenuto dipende veramente dalla VI o da un</a:t>
            </a:r>
            <a:r>
              <a:rPr lang="it-IT" altLang="it-IT" smtClean="0"/>
              <a:t>’</a:t>
            </a:r>
            <a:r>
              <a:rPr lang="it-IT" smtClean="0"/>
              <a:t>altra variabile che non ho controllato?</a:t>
            </a: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Effetto di ambiguità della VI: </a:t>
            </a:r>
          </a:p>
          <a:p>
            <a:pPr eaLnBrk="1" hangingPunct="1">
              <a:lnSpc>
                <a:spcPct val="90000"/>
              </a:lnSpc>
            </a:pPr>
            <a:endParaRPr lang="it-IT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/>
              <a:t>	*Soluzione: tengo costante il tempo di esposizione</a:t>
            </a:r>
            <a:endParaRPr lang="fr-FR" smtClean="0"/>
          </a:p>
          <a:p>
            <a:pPr eaLnBrk="1" hangingPunct="1">
              <a:lnSpc>
                <a:spcPct val="90000"/>
              </a:lnSpc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I partecipanti: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</a:pPr>
            <a:r>
              <a:rPr lang="it-IT" sz="2000" smtClean="0"/>
              <a:t>Devono costituire un campione a caso della popolazione.</a:t>
            </a:r>
          </a:p>
          <a:p>
            <a:pPr eaLnBrk="1" hangingPunct="1">
              <a:lnSpc>
                <a:spcPct val="90000"/>
              </a:lnSpc>
            </a:pPr>
            <a:endParaRPr lang="it-IT" sz="2000" smtClean="0"/>
          </a:p>
          <a:p>
            <a:pPr eaLnBrk="1" hangingPunct="1">
              <a:lnSpc>
                <a:spcPct val="90000"/>
              </a:lnSpc>
            </a:pPr>
            <a:r>
              <a:rPr lang="it-IT" sz="2000" smtClean="0"/>
              <a:t>Per ridurre gli effetti dovuti alle differenze intra-individuali, quando è possibile, si utilizzano </a:t>
            </a:r>
            <a:r>
              <a:rPr lang="it-IT" sz="2000" i="1" smtClean="0"/>
              <a:t>i soggetti come controllo di loro stessi</a:t>
            </a:r>
            <a:r>
              <a:rPr lang="it-IT" sz="200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it-IT" sz="2000" smtClean="0"/>
          </a:p>
          <a:p>
            <a:pPr eaLnBrk="1" hangingPunct="1">
              <a:lnSpc>
                <a:spcPct val="90000"/>
              </a:lnSpc>
            </a:pPr>
            <a:r>
              <a:rPr lang="it-IT" sz="2000" smtClean="0"/>
              <a:t> In altre parole, nei disegni sperimentali con variabili within-ss, lo stesso partecipante risponde a diversi stimoli.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/>
              <a:t>	</a:t>
            </a:r>
            <a:r>
              <a:rPr lang="it-IT" sz="2000" smtClean="0">
                <a:sym typeface="Wingdings" pitchFamily="2" charset="2"/>
              </a:rPr>
              <a:t>	</a:t>
            </a:r>
            <a:endParaRPr lang="it-IT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 smtClean="0"/>
              <a:t>I partecipanti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800" smtClean="0"/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Per ridurre gli effetti dovuti alle differenze inter-individuali si procede alla randomizzazione (assegnazione casuale) dei partecipanti alle condizioni sperimentali. In questo modo ciascun soggetto ha la stessa probabilità di essere assegnato ad ogni condizione. </a:t>
            </a:r>
          </a:p>
          <a:p>
            <a:pPr eaLnBrk="1" hangingPunct="1">
              <a:lnSpc>
                <a:spcPct val="90000"/>
              </a:lnSpc>
            </a:pPr>
            <a:endParaRPr lang="it-I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smtClean="0">
                <a:ea typeface="+mj-ea"/>
                <a:cs typeface="+mj-cs"/>
              </a:rPr>
              <a:t>La psicologia come scienza</a:t>
            </a:r>
            <a:endParaRPr lang="fr-FR" sz="3400" smtClean="0">
              <a:ea typeface="+mj-ea"/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 smtClean="0"/>
              <a:t>I partecipanti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800" smtClean="0"/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Pareggiamento: si utilizza quando a) vi è il forte sospetto che vi sia una variabile importante rispetto alla quale i partecipanti differiscano b) vi sia il forte sospetto che questa variabile sia correlata con la variabile dipendente c) è possibile analizzare i partecipanti prima di somministrare le VI e misurare le VD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ea typeface="+mj-ea"/>
              </a:rPr>
              <a:t>La psicologia come scienza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ea typeface="+mn-ea"/>
              </a:rPr>
              <a:t>Numero di partecipanti</a:t>
            </a:r>
          </a:p>
          <a:p>
            <a:pPr>
              <a:defRPr/>
            </a:pPr>
            <a:endParaRPr lang="it-IT" dirty="0">
              <a:ea typeface="+mn-ea"/>
            </a:endParaRPr>
          </a:p>
          <a:p>
            <a:pPr>
              <a:defRPr/>
            </a:pPr>
            <a:r>
              <a:rPr lang="it-IT" dirty="0" smtClean="0">
                <a:ea typeface="+mn-ea"/>
              </a:rPr>
              <a:t>Dipende dal disegno sperimentale</a:t>
            </a:r>
          </a:p>
          <a:p>
            <a:pPr>
              <a:defRPr/>
            </a:pPr>
            <a:r>
              <a:rPr lang="it-IT" dirty="0" smtClean="0">
                <a:ea typeface="+mn-ea"/>
              </a:rPr>
              <a:t>Analisi della potenza </a:t>
            </a:r>
            <a:endParaRPr lang="it-IT" dirty="0">
              <a:ea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400" dirty="0" smtClean="0">
                <a:ea typeface="+mj-ea"/>
                <a:cs typeface="+mj-cs"/>
              </a:rPr>
              <a:t>La psicologia come scienza</a:t>
            </a:r>
            <a:endParaRPr lang="fr-FR" sz="3400" dirty="0" smtClean="0">
              <a:ea typeface="+mj-ea"/>
              <a:cs typeface="+mj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Effetto Hawthorne (esempio di ambiguità tra le VI): esperimenti condotti d Mayo (1924-33) nello stabilimento della Western General Electric Company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	VD  </a:t>
            </a:r>
            <a:r>
              <a:rPr lang="it-IT" sz="2400" smtClean="0">
                <a:sym typeface="Wingdings" pitchFamily="2" charset="2"/>
              </a:rPr>
              <a:t> produttività  </a:t>
            </a:r>
            <a:r>
              <a:rPr lang="it-IT" sz="2000" smtClean="0">
                <a:sym typeface="Wingdings" pitchFamily="2" charset="2"/>
              </a:rPr>
              <a:t>oper. Numero di manufatti</a:t>
            </a:r>
            <a:r>
              <a:rPr lang="it-IT" sz="2400" smtClean="0">
                <a:sym typeface="Wingdings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>
                <a:sym typeface="Wingdings" pitchFamily="2" charset="2"/>
              </a:rPr>
              <a:t>		VI    </a:t>
            </a:r>
            <a:r>
              <a:rPr lang="it-IT" sz="2000" smtClean="0">
                <a:sym typeface="Wingdings" pitchFamily="2" charset="2"/>
              </a:rPr>
              <a:t>condizione ambientali: luce, lunghezza pause di lavoro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ym typeface="Wingdings" pitchFamily="2" charset="2"/>
              </a:rPr>
              <a:t>			liv 1: esposizione a variazione ambientale (+ luce)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smtClean="0">
                <a:sym typeface="Wingdings" pitchFamily="2" charset="2"/>
              </a:rPr>
              <a:t>			liv 2: non esposto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mtClean="0">
                <a:sym typeface="Wingdings" pitchFamily="2" charset="2"/>
              </a:rPr>
              <a:t>RISULTATI   la produttività non aumenta, o meglio, aumenta in entrambe le condizioni se comparata alla produzione giornaliera.</a:t>
            </a:r>
          </a:p>
          <a:p>
            <a:pPr algn="r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sym typeface="Wingdings" pitchFamily="2" charset="2"/>
              </a:rPr>
              <a:t>CONCLUSIONE </a:t>
            </a:r>
          </a:p>
          <a:p>
            <a:pPr eaLnBrk="1" hangingPunct="1"/>
            <a:endParaRPr lang="it-IT" smtClean="0">
              <a:sym typeface="Wingdings" pitchFamily="2" charset="2"/>
            </a:endParaRPr>
          </a:p>
          <a:p>
            <a:pPr eaLnBrk="1" hangingPunct="1"/>
            <a:r>
              <a:rPr lang="it-IT" smtClean="0">
                <a:sym typeface="Wingdings" pitchFamily="2" charset="2"/>
              </a:rPr>
              <a:t>i PP sapevano di partecipare ad un exp. e la semplice osservazione sperimentale aumentava la prestazione comprendo l</a:t>
            </a:r>
            <a:r>
              <a:rPr lang="it-IT" altLang="it-IT" smtClean="0">
                <a:sym typeface="Wingdings" pitchFamily="2" charset="2"/>
              </a:rPr>
              <a:t>’</a:t>
            </a:r>
            <a:r>
              <a:rPr lang="it-IT" smtClean="0">
                <a:sym typeface="Wingdings" pitchFamily="2" charset="2"/>
              </a:rPr>
              <a:t>effetto delle VI (confounding variable)</a:t>
            </a:r>
            <a:endParaRPr lang="fr-FR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2590800"/>
          </a:xfrm>
        </p:spPr>
        <p:txBody>
          <a:bodyPr/>
          <a:lstStyle/>
          <a:p>
            <a:pPr eaLnBrk="1" hangingPunct="1"/>
            <a:r>
              <a:rPr lang="it-IT" sz="2400" smtClean="0"/>
              <a:t>La scienza psicologica si pone come obiettivo 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</a:t>
            </a:r>
            <a:r>
              <a:rPr lang="it-IT" sz="2400" smtClean="0">
                <a:solidFill>
                  <a:srgbClr val="A6A6A6"/>
                </a:solidFill>
              </a:rPr>
              <a:t>a) la definizione della relazione tra determinate variabili –e.g. comportamento di aiuto e situazioni di gruppo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b) sistematizzare tale relazione nel corpo di conoscenze proprie alla psicologia</a:t>
            </a:r>
          </a:p>
          <a:p>
            <a:pPr eaLnBrk="1" hangingPunct="1">
              <a:buFontTx/>
              <a:buNone/>
            </a:pPr>
            <a:r>
              <a:rPr lang="it-IT" sz="2400" smtClean="0"/>
              <a:t>	e.g. differenze di comportamento individuo vs. gruppo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400" smtClean="0"/>
              <a:t>La psicologia come scienza: la validità </a:t>
            </a:r>
            <a:endParaRPr lang="fr-FR" sz="3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u="sng" smtClean="0"/>
              <a:t>Validità interna</a:t>
            </a:r>
            <a:r>
              <a:rPr lang="it-IT" smtClean="0"/>
              <a:t>: riguarda la relazione tra la VI e VD, in particolare la relazione di causa-effetto tra la VI e la VD. Per aumentare la val. int. devo eliminare/ridurre gli effetti sulla VD delle variabili alternative alla VI </a:t>
            </a:r>
          </a:p>
          <a:p>
            <a:pPr eaLnBrk="1" hangingPunct="1"/>
            <a:endParaRPr lang="fr-FR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400" smtClean="0"/>
              <a:t>La psicologia come scienza: la validità </a:t>
            </a:r>
            <a:endParaRPr lang="fr-FR" sz="3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u="sng" smtClean="0"/>
              <a:t>Validità esterna</a:t>
            </a:r>
            <a:r>
              <a:rPr lang="it-IT" smtClean="0"/>
              <a:t>: riguarda la relazione tra i dati nella situazione sperimentale e un</a:t>
            </a:r>
            <a:r>
              <a:rPr lang="it-IT" altLang="it-IT" smtClean="0"/>
              <a:t>’</a:t>
            </a:r>
            <a:r>
              <a:rPr lang="it-IT" smtClean="0"/>
              <a:t>altra situazione. I risultati sono replicabili solo in setting strettamente identici?  </a:t>
            </a:r>
          </a:p>
          <a:p>
            <a:pPr eaLnBrk="1" hangingPunct="1"/>
            <a:endParaRPr lang="fr-FR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ea typeface="+mj-ea"/>
              </a:rPr>
              <a:t>Disegni sperimentali</a:t>
            </a:r>
            <a:endParaRPr lang="it-IT" dirty="0">
              <a:ea typeface="+mj-e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VI between (film triste vs. film comico)</a:t>
            </a:r>
          </a:p>
          <a:p>
            <a:r>
              <a:rPr lang="it-IT" smtClean="0"/>
              <a:t>VN: estroversi vs. introversi</a:t>
            </a:r>
          </a:p>
          <a:p>
            <a:r>
              <a:rPr lang="it-IT" smtClean="0"/>
              <a:t>VD: intensità dell</a:t>
            </a:r>
            <a:r>
              <a:rPr lang="it-IT" altLang="it-IT" smtClean="0"/>
              <a:t>’</a:t>
            </a:r>
            <a:r>
              <a:rPr lang="it-IT" smtClean="0"/>
              <a:t>espressione facciale </a:t>
            </a:r>
          </a:p>
          <a:p>
            <a:endParaRPr lang="it-IT" smtClean="0"/>
          </a:p>
          <a:p>
            <a:endParaRPr lang="it-IT" smtClean="0"/>
          </a:p>
          <a:p>
            <a:r>
              <a:rPr lang="it-IT" smtClean="0"/>
              <a:t>JASP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ea typeface="+mj-ea"/>
              </a:rPr>
              <a:t>Media e varianza</a:t>
            </a:r>
            <a:endParaRPr lang="it-IT" dirty="0">
              <a:ea typeface="+mj-ea"/>
            </a:endParaRPr>
          </a:p>
        </p:txBody>
      </p:sp>
      <p:pic>
        <p:nvPicPr>
          <p:cNvPr id="4" name="Segnaposto contenuto 3" descr="histograms-similar-means-different-variances-72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36574" r="-36574"/>
          <a:stretch>
            <a:fillRect/>
          </a:stretch>
        </p:blipFill>
        <p:spPr/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ea typeface="+mj-ea"/>
              </a:rPr>
              <a:t>Disegni sperimentali</a:t>
            </a:r>
            <a:endParaRPr lang="it-IT" dirty="0">
              <a:ea typeface="+mj-e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ea typeface="+mn-ea"/>
              </a:rPr>
              <a:t>IV: training vs. no-training</a:t>
            </a:r>
          </a:p>
          <a:p>
            <a:pPr>
              <a:defRPr/>
            </a:pPr>
            <a:r>
              <a:rPr lang="it-IT" dirty="0" smtClean="0">
                <a:ea typeface="+mn-ea"/>
              </a:rPr>
              <a:t>IV: </a:t>
            </a:r>
            <a:r>
              <a:rPr lang="it-IT" dirty="0" err="1" smtClean="0">
                <a:ea typeface="+mn-ea"/>
              </a:rPr>
              <a:t>violence</a:t>
            </a:r>
            <a:r>
              <a:rPr lang="it-IT" dirty="0" smtClean="0">
                <a:ea typeface="+mn-ea"/>
              </a:rPr>
              <a:t> vs. no-</a:t>
            </a:r>
            <a:r>
              <a:rPr lang="it-IT" dirty="0" err="1" smtClean="0">
                <a:ea typeface="+mn-ea"/>
              </a:rPr>
              <a:t>violence</a:t>
            </a:r>
            <a:endParaRPr lang="it-IT" dirty="0" smtClean="0">
              <a:ea typeface="+mn-ea"/>
            </a:endParaRPr>
          </a:p>
          <a:p>
            <a:pPr>
              <a:defRPr/>
            </a:pPr>
            <a:r>
              <a:rPr lang="it-IT" dirty="0" smtClean="0">
                <a:ea typeface="+mn-ea"/>
              </a:rPr>
              <a:t>DV: </a:t>
            </a:r>
            <a:r>
              <a:rPr lang="it-IT" dirty="0" err="1" smtClean="0">
                <a:ea typeface="+mn-ea"/>
              </a:rPr>
              <a:t>memory</a:t>
            </a:r>
            <a:endParaRPr lang="it-IT" dirty="0" smtClean="0">
              <a:ea typeface="+mn-ea"/>
            </a:endParaRPr>
          </a:p>
          <a:p>
            <a:pPr>
              <a:defRPr/>
            </a:pPr>
            <a:endParaRPr lang="it-IT" dirty="0">
              <a:ea typeface="+mn-ea"/>
            </a:endParaRPr>
          </a:p>
          <a:p>
            <a:pPr>
              <a:defRPr/>
            </a:pPr>
            <a:endParaRPr lang="it-IT" dirty="0">
              <a:ea typeface="+mn-ea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ea typeface="+mj-ea"/>
              </a:rPr>
              <a:t>Disegni sperimentali</a:t>
            </a:r>
            <a:endParaRPr lang="it-IT" dirty="0">
              <a:ea typeface="+mj-e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>
                <a:ea typeface="+mn-ea"/>
              </a:rPr>
              <a:t>2(training vs. no training) X 2(</a:t>
            </a:r>
            <a:r>
              <a:rPr lang="it-IT" dirty="0" err="1" smtClean="0">
                <a:ea typeface="+mn-ea"/>
              </a:rPr>
              <a:t>violence</a:t>
            </a:r>
            <a:r>
              <a:rPr lang="it-IT" dirty="0" smtClean="0">
                <a:ea typeface="+mn-ea"/>
              </a:rPr>
              <a:t> vs. no </a:t>
            </a:r>
            <a:r>
              <a:rPr lang="it-IT" dirty="0" err="1" smtClean="0">
                <a:ea typeface="+mn-ea"/>
              </a:rPr>
              <a:t>violence</a:t>
            </a:r>
            <a:r>
              <a:rPr lang="it-IT" dirty="0" smtClean="0">
                <a:ea typeface="+mn-ea"/>
              </a:rPr>
              <a:t>)</a:t>
            </a:r>
          </a:p>
          <a:p>
            <a:pPr>
              <a:defRPr/>
            </a:pPr>
            <a:endParaRPr lang="it-IT" dirty="0">
              <a:ea typeface="+mn-ea"/>
            </a:endParaRPr>
          </a:p>
          <a:p>
            <a:pPr>
              <a:defRPr/>
            </a:pPr>
            <a:endParaRPr lang="it-IT" dirty="0">
              <a:ea typeface="+mn-ea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03350" y="3500438"/>
          <a:ext cx="6096000" cy="111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946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Training </a:t>
                      </a:r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 training</a:t>
                      </a:r>
                      <a:endParaRPr lang="it-IT" sz="1800" dirty="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violence</a:t>
                      </a:r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memory</a:t>
                      </a:r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memory</a:t>
                      </a:r>
                      <a:endParaRPr lang="it-IT" sz="1800" dirty="0"/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 </a:t>
                      </a:r>
                      <a:r>
                        <a:rPr lang="it-IT" sz="1800" dirty="0" err="1" smtClean="0"/>
                        <a:t>violence</a:t>
                      </a:r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memory</a:t>
                      </a:r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it-IT" sz="1800" dirty="0" err="1" smtClean="0"/>
                        <a:t>memory</a:t>
                      </a:r>
                      <a:endParaRPr lang="it-IT" sz="1800" dirty="0"/>
                    </a:p>
                  </a:txBody>
                  <a:tcPr marT="45733" marB="45733"/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492250"/>
          </a:xfrm>
        </p:spPr>
        <p:txBody>
          <a:bodyPr/>
          <a:lstStyle/>
          <a:p>
            <a:r>
              <a:rPr lang="it-IT" sz="1200" smtClean="0"/>
              <a:t>From: Jason T. Newsom  - Department of Psychology, Portland State University</a:t>
            </a:r>
            <a:r>
              <a:rPr lang="it-IT" smtClean="0"/>
              <a:t>	</a:t>
            </a:r>
            <a:br>
              <a:rPr lang="it-IT" smtClean="0"/>
            </a:br>
            <a:r>
              <a:rPr lang="sk-SK" smtClean="0"/>
              <a:t> </a:t>
            </a:r>
            <a:endParaRPr lang="it-IT" smtClean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21152" r="-21152"/>
          <a:stretch>
            <a:fillRect/>
          </a:stretch>
        </p:blipFill>
        <p:spPr>
          <a:xfrm>
            <a:off x="684213" y="1916113"/>
            <a:ext cx="7772400" cy="4114800"/>
          </a:xfr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35638" r="-35638"/>
          <a:stretch>
            <a:fillRect/>
          </a:stretch>
        </p:blipFill>
        <p:spPr/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19497" r="-19497"/>
          <a:stretch>
            <a:fillRect/>
          </a:stretch>
        </p:blipFill>
        <p:spPr/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29453" r="-29453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4213" y="1989138"/>
            <a:ext cx="777240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/>
              <a:t>b) Variabilità:</a:t>
            </a:r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r>
              <a:rPr lang="fr-FR"/>
              <a:t>	Inter-individuale: differenze tra le persone</a:t>
            </a:r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r>
              <a:rPr lang="fr-FR"/>
              <a:t>	</a:t>
            </a:r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29448" r="-29448"/>
          <a:stretch>
            <a:fillRect/>
          </a:stretch>
        </p:blipFill>
        <p:spPr/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37461" r="-37461"/>
          <a:stretch>
            <a:fillRect/>
          </a:stretch>
        </p:blipFill>
        <p:spPr/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l="-34269" r="-34269"/>
          <a:stretch>
            <a:fillRect/>
          </a:stretch>
        </p:blipFill>
        <p:spPr/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 descr="Unknow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8120" r="-8120"/>
          <a:stretch>
            <a:fillRect/>
          </a:stretch>
        </p:blipFill>
        <p:spPr/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 smtClean="0">
                <a:ea typeface="+mn-ea"/>
              </a:rPr>
              <a:t>https</a:t>
            </a:r>
            <a:r>
              <a:rPr lang="it-IT" dirty="0" smtClean="0">
                <a:ea typeface="+mn-ea"/>
              </a:rPr>
              <a:t>://</a:t>
            </a:r>
            <a:r>
              <a:rPr lang="it-IT" dirty="0" err="1" smtClean="0">
                <a:ea typeface="+mn-ea"/>
              </a:rPr>
              <a:t>www.youtube.com</a:t>
            </a:r>
            <a:r>
              <a:rPr lang="it-IT" dirty="0" smtClean="0">
                <a:ea typeface="+mn-ea"/>
              </a:rPr>
              <a:t>/</a:t>
            </a:r>
            <a:r>
              <a:rPr lang="it-IT" dirty="0" err="1" smtClean="0">
                <a:ea typeface="+mn-ea"/>
              </a:rPr>
              <a:t>watch?v</a:t>
            </a:r>
            <a:r>
              <a:rPr lang="it-IT" dirty="0" smtClean="0">
                <a:ea typeface="+mn-ea"/>
              </a:rPr>
              <a:t>=TYIh4MkcfJA</a:t>
            </a:r>
            <a:endParaRPr lang="it-IT" dirty="0">
              <a:ea typeface="+mn-ea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>
              <a:ea typeface="+mj-ea"/>
            </a:endParaRPr>
          </a:p>
        </p:txBody>
      </p:sp>
      <p:pic>
        <p:nvPicPr>
          <p:cNvPr id="4" name="Segnaposto contenuto 3" descr="image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98790" r="-98790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4213" y="1989138"/>
            <a:ext cx="777240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/>
              <a:t>b) Variabilità:</a:t>
            </a:r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r>
              <a:rPr lang="fr-FR"/>
              <a:t>	</a:t>
            </a:r>
            <a:r>
              <a:rPr lang="fr-FR">
                <a:solidFill>
                  <a:srgbClr val="A6A6A6"/>
                </a:solidFill>
              </a:rPr>
              <a:t>Inter-individuale: differenze tra le persone</a:t>
            </a:r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r>
              <a:rPr lang="fr-FR"/>
              <a:t>	Intra-individuale: differenze nelle persone, per esempio in tempi diversi</a:t>
            </a:r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fr-FR"/>
          </a:p>
          <a:p>
            <a:pPr marL="342900" indent="-342900">
              <a:spcBef>
                <a:spcPct val="20000"/>
              </a:spcBef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Per oltrepassare questo ostacolo è necessario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a) operazionalizzare le variabili di cui si vuole studiare la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a typeface="+mj-ea"/>
                <a:cs typeface="+mj-cs"/>
              </a:rPr>
              <a:t>La psicologia come scienza</a:t>
            </a:r>
            <a:endParaRPr lang="fr-FR" smtClean="0"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smtClean="0"/>
              <a:t>Per oltrepassare questo ostacolo è necessario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</a:t>
            </a:r>
            <a:r>
              <a:rPr lang="it-IT" sz="2400" smtClean="0">
                <a:solidFill>
                  <a:srgbClr val="A6A6A6"/>
                </a:solidFill>
              </a:rPr>
              <a:t>a) operazionalizzare le variabili di cui si vuole studiare la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b) costruire situazioni </a:t>
            </a:r>
            <a:r>
              <a:rPr lang="it-IT" sz="2400" u="sng" smtClean="0"/>
              <a:t>controllate</a:t>
            </a:r>
            <a:r>
              <a:rPr lang="it-IT" sz="2400" smtClean="0"/>
              <a:t> per lo studio di tale relazione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 </a:t>
            </a:r>
            <a:endParaRPr lang="it-IT" sz="2400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400" smtClean="0"/>
              <a:t>	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1130</Words>
  <Application>Microsoft Office PowerPoint</Application>
  <PresentationFormat>On-screen Show (4:3)</PresentationFormat>
  <Paragraphs>376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2" baseType="lpstr">
      <vt:lpstr>Times New Roman</vt:lpstr>
      <vt:lpstr>MS PGothic</vt:lpstr>
      <vt:lpstr>Arial</vt:lpstr>
      <vt:lpstr>Calibri</vt:lpstr>
      <vt:lpstr>Tahoma</vt:lpstr>
      <vt:lpstr>Wingdings</vt:lpstr>
      <vt:lpstr>Struttura predefinita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Slide 15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Metodo sperimentale</vt:lpstr>
      <vt:lpstr>Metodo sperimentale</vt:lpstr>
      <vt:lpstr>Metodo sperimentale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La psicologia come scienza</vt:lpstr>
      <vt:lpstr>Slide 48</vt:lpstr>
      <vt:lpstr>Slide 49</vt:lpstr>
      <vt:lpstr>La psicologia come scienza: la validità </vt:lpstr>
      <vt:lpstr>La psicologia come scienza: la validità </vt:lpstr>
      <vt:lpstr>Disegni sperimentali</vt:lpstr>
      <vt:lpstr>Media e varianza</vt:lpstr>
      <vt:lpstr>Disegni sperimentali</vt:lpstr>
      <vt:lpstr>Disegni sperimentali</vt:lpstr>
      <vt:lpstr>From: Jason T. Newsom  - Department of Psychology, Portland State University   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</dc:creator>
  <cp:lastModifiedBy>Valentina</cp:lastModifiedBy>
  <cp:revision>47</cp:revision>
  <cp:lastPrinted>2013-10-08T15:01:45Z</cp:lastPrinted>
  <dcterms:created xsi:type="dcterms:W3CDTF">1601-01-01T00:00:00Z</dcterms:created>
  <dcterms:modified xsi:type="dcterms:W3CDTF">2017-10-18T06:40:40Z</dcterms:modified>
</cp:coreProperties>
</file>