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8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258" r:id="rId2"/>
    <p:sldId id="314" r:id="rId3"/>
    <p:sldId id="315" r:id="rId4"/>
    <p:sldId id="316" r:id="rId5"/>
    <p:sldId id="322" r:id="rId6"/>
    <p:sldId id="317" r:id="rId7"/>
    <p:sldId id="318" r:id="rId8"/>
    <p:sldId id="323" r:id="rId9"/>
    <p:sldId id="325" r:id="rId10"/>
    <p:sldId id="324" r:id="rId11"/>
    <p:sldId id="328" r:id="rId12"/>
    <p:sldId id="329" r:id="rId13"/>
    <p:sldId id="331" r:id="rId14"/>
    <p:sldId id="347" r:id="rId15"/>
    <p:sldId id="348" r:id="rId16"/>
    <p:sldId id="356" r:id="rId17"/>
    <p:sldId id="332" r:id="rId18"/>
    <p:sldId id="257" r:id="rId19"/>
    <p:sldId id="357" r:id="rId20"/>
    <p:sldId id="358" r:id="rId21"/>
    <p:sldId id="359" r:id="rId22"/>
    <p:sldId id="362" r:id="rId23"/>
    <p:sldId id="361" r:id="rId24"/>
    <p:sldId id="360" r:id="rId25"/>
    <p:sldId id="364" r:id="rId26"/>
    <p:sldId id="363" r:id="rId27"/>
    <p:sldId id="365" r:id="rId28"/>
    <p:sldId id="349" r:id="rId29"/>
    <p:sldId id="309" r:id="rId30"/>
    <p:sldId id="284" r:id="rId31"/>
    <p:sldId id="350" r:id="rId32"/>
    <p:sldId id="351" r:id="rId33"/>
    <p:sldId id="274" r:id="rId34"/>
    <p:sldId id="285" r:id="rId35"/>
    <p:sldId id="286" r:id="rId36"/>
    <p:sldId id="287" r:id="rId37"/>
    <p:sldId id="288" r:id="rId38"/>
    <p:sldId id="341" r:id="rId39"/>
    <p:sldId id="366" r:id="rId40"/>
    <p:sldId id="367" r:id="rId41"/>
    <p:sldId id="368" r:id="rId42"/>
    <p:sldId id="301" r:id="rId43"/>
    <p:sldId id="302" r:id="rId44"/>
    <p:sldId id="369" r:id="rId45"/>
    <p:sldId id="352" r:id="rId46"/>
    <p:sldId id="373" r:id="rId47"/>
    <p:sldId id="346" r:id="rId48"/>
    <p:sldId id="370" r:id="rId49"/>
    <p:sldId id="371" r:id="rId50"/>
    <p:sldId id="353" r:id="rId51"/>
    <p:sldId id="337" r:id="rId52"/>
    <p:sldId id="344" r:id="rId53"/>
    <p:sldId id="262" r:id="rId54"/>
    <p:sldId id="355" r:id="rId55"/>
    <p:sldId id="290" r:id="rId56"/>
    <p:sldId id="292" r:id="rId57"/>
    <p:sldId id="291" r:id="rId58"/>
    <p:sldId id="265" r:id="rId59"/>
    <p:sldId id="345" r:id="rId60"/>
    <p:sldId id="335" r:id="rId61"/>
    <p:sldId id="336" r:id="rId62"/>
    <p:sldId id="264" r:id="rId63"/>
    <p:sldId id="372" r:id="rId64"/>
  </p:sldIdLst>
  <p:sldSz cx="9144000" cy="6858000" type="screen4x3"/>
  <p:notesSz cx="6797675" cy="99266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KSICH Alba" initials="LA" lastIdx="17" clrIdx="0"/>
  <p:cmAuthor id="2" name="FONTANIN MATILDE" initials="FM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C808"/>
    <a:srgbClr val="99FF99"/>
    <a:srgbClr val="F93F2B"/>
    <a:srgbClr val="FFCC99"/>
    <a:srgbClr val="FAC086"/>
    <a:srgbClr val="435C9B"/>
    <a:srgbClr val="F9B0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94505" autoAdjust="0"/>
  </p:normalViewPr>
  <p:slideViewPr>
    <p:cSldViewPr>
      <p:cViewPr varScale="1">
        <p:scale>
          <a:sx n="74" d="100"/>
          <a:sy n="74" d="100"/>
        </p:scale>
        <p:origin x="26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0-09T10:38:24.587" idx="14">
    <p:pos x="10" y="10"/>
    <p:text>è necessaria questa slide?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0-09T10:39:41.352" idx="15">
    <p:pos x="2509" y="1340"/>
    <p:text>riviste e periodici sono la stessa cosa, o uno o l'altro</p:text>
    <p:extLst>
      <p:ext uri="{C676402C-5697-4E1C-873F-D02D1690AC5C}">
        <p15:threadingInfo xmlns:p15="http://schemas.microsoft.com/office/powerpoint/2012/main" timeZoneBias="-120"/>
      </p:ext>
    </p:extLst>
  </p:cm>
  <p:cm authorId="1" dt="2017-10-09T10:40:37.057" idx="16">
    <p:pos x="10" y="10"/>
    <p:text>aggiungere musica in streaming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0-05T11:32:56.357" idx="4">
    <p:pos x="10" y="10"/>
    <p:text>forse bastano un paio di esempi di testi, aggiungiamo un esempio di articolo?</p:text>
  </p:cm>
  <p:cm authorId="1" dt="2017-10-09T09:50:35.846" idx="9">
    <p:pos x="146" y="146"/>
    <p:text>spostarla più avanti?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09-12T13:03:44.633" idx="2">
    <p:pos x="10" y="10"/>
    <p:text>Ogni biblioteca inserisca qui un esempio di articolo o saggio, possibilmente tratto dal programma del corso dove si fa la presentazione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0-09T09:52:34.522" idx="11">
    <p:pos x="10" y="10"/>
    <p:text>spiegare la consistenza?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0-05T11:37:28.508" idx="6">
    <p:pos x="10" y="10"/>
    <p:text>mi sembra troppo specialistica per delle matricole...non capirebbero nulla</p:tex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0-05T11:38:01.179" idx="7">
    <p:pos x="10" y="10"/>
    <p:text>è il caso di presentare anche MLOL?</p:tex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0-09T09:55:15.043" idx="12">
    <p:pos x="10" y="10"/>
    <p:text>internet lo togliamo?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0-09T09:55:45.731" idx="13">
    <p:pos x="10" y="10"/>
    <p:text>si crea confusione tra questa e la slide precedente...unificare? quello che si trova in biblio?</p:text>
    <p:extLst>
      <p:ext uri="{C676402C-5697-4E1C-873F-D02D1690AC5C}">
        <p15:threadingInfo xmlns:p15="http://schemas.microsoft.com/office/powerpoint/2012/main" timeZoneBias="-1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A56612-AA97-4CF6-BCDC-144BCD736890}" type="doc">
      <dgm:prSet loTypeId="urn:microsoft.com/office/officeart/2005/8/layout/venn1" loCatId="relationship" qsTypeId="urn:microsoft.com/office/officeart/2005/8/quickstyle/simple1#1" qsCatId="simple" csTypeId="urn:microsoft.com/office/officeart/2005/8/colors/colorful4" csCatId="colorful" phldr="1"/>
      <dgm:spPr/>
    </dgm:pt>
    <dgm:pt modelId="{0DA1D729-ECFA-4471-B543-3B75A285274B}">
      <dgm:prSet phldrT="[Testo]"/>
      <dgm:spPr/>
      <dgm:t>
        <a:bodyPr/>
        <a:lstStyle/>
        <a:p>
          <a:r>
            <a:rPr lang="it-IT" smtClean="0"/>
            <a:t>Polo SBN</a:t>
          </a:r>
          <a:endParaRPr lang="it-IT" dirty="0"/>
        </a:p>
      </dgm:t>
    </dgm:pt>
    <dgm:pt modelId="{78DA28BC-5944-48A7-98FE-E910928D6B41}" type="parTrans" cxnId="{AD6877D0-F0D2-4D23-BFCF-465E8780B0F4}">
      <dgm:prSet/>
      <dgm:spPr/>
      <dgm:t>
        <a:bodyPr/>
        <a:lstStyle/>
        <a:p>
          <a:endParaRPr lang="it-IT"/>
        </a:p>
      </dgm:t>
    </dgm:pt>
    <dgm:pt modelId="{1E0C064C-BB3D-4300-9317-CBDC8AC69617}" type="sibTrans" cxnId="{AD6877D0-F0D2-4D23-BFCF-465E8780B0F4}">
      <dgm:prSet/>
      <dgm:spPr/>
      <dgm:t>
        <a:bodyPr/>
        <a:lstStyle/>
        <a:p>
          <a:endParaRPr lang="it-IT"/>
        </a:p>
      </dgm:t>
    </dgm:pt>
    <dgm:pt modelId="{412CCE61-914D-41A1-A0B3-28DEED5248E4}">
      <dgm:prSet phldrT="[Testo]"/>
      <dgm:spPr/>
      <dgm:t>
        <a:bodyPr/>
        <a:lstStyle/>
        <a:p>
          <a:r>
            <a:rPr lang="it-IT" dirty="0" smtClean="0"/>
            <a:t>SOLO UNITS</a:t>
          </a:r>
          <a:endParaRPr lang="it-IT" dirty="0"/>
        </a:p>
      </dgm:t>
    </dgm:pt>
    <dgm:pt modelId="{DC2E8512-6FA3-4454-BFFE-15EEB8709569}" type="parTrans" cxnId="{46CA6176-F9DD-4E40-BDF7-429AFD62E295}">
      <dgm:prSet/>
      <dgm:spPr/>
      <dgm:t>
        <a:bodyPr/>
        <a:lstStyle/>
        <a:p>
          <a:endParaRPr lang="it-IT"/>
        </a:p>
      </dgm:t>
    </dgm:pt>
    <dgm:pt modelId="{CFE7BCE4-CE28-4749-9CC1-EBB1C67E4C93}" type="sibTrans" cxnId="{46CA6176-F9DD-4E40-BDF7-429AFD62E295}">
      <dgm:prSet/>
      <dgm:spPr/>
      <dgm:t>
        <a:bodyPr/>
        <a:lstStyle/>
        <a:p>
          <a:endParaRPr lang="it-IT"/>
        </a:p>
      </dgm:t>
    </dgm:pt>
    <dgm:pt modelId="{2C3FB965-4221-4F04-9A66-3E84743C14BA}">
      <dgm:prSet phldrT="[Testo]"/>
      <dgm:spPr/>
      <dgm:t>
        <a:bodyPr/>
        <a:lstStyle/>
        <a:p>
          <a:r>
            <a:rPr lang="it-IT" dirty="0" smtClean="0"/>
            <a:t>Rete Indaco</a:t>
          </a:r>
          <a:endParaRPr lang="it-IT" dirty="0"/>
        </a:p>
      </dgm:t>
    </dgm:pt>
    <dgm:pt modelId="{883F5B71-011E-4A60-A0C7-EF4475FB2CEE}" type="parTrans" cxnId="{7D64613C-B393-4AF4-A0DB-65483B1B4861}">
      <dgm:prSet/>
      <dgm:spPr/>
      <dgm:t>
        <a:bodyPr/>
        <a:lstStyle/>
        <a:p>
          <a:endParaRPr lang="it-IT"/>
        </a:p>
      </dgm:t>
    </dgm:pt>
    <dgm:pt modelId="{579897B9-672F-4BF7-BA2B-9C98F46BE35D}" type="sibTrans" cxnId="{7D64613C-B393-4AF4-A0DB-65483B1B4861}">
      <dgm:prSet/>
      <dgm:spPr/>
      <dgm:t>
        <a:bodyPr/>
        <a:lstStyle/>
        <a:p>
          <a:endParaRPr lang="it-IT"/>
        </a:p>
      </dgm:t>
    </dgm:pt>
    <dgm:pt modelId="{49419A98-49B9-4C6F-8DDD-52FD604A0953}">
      <dgm:prSet phldrT="[Testo]"/>
      <dgm:spPr/>
      <dgm:t>
        <a:bodyPr/>
        <a:lstStyle/>
        <a:p>
          <a:r>
            <a:rPr lang="it-IT" b="1" dirty="0" smtClean="0"/>
            <a:t>Risorse elettroniche di Ateneo</a:t>
          </a:r>
          <a:endParaRPr lang="it-IT" b="1" dirty="0"/>
        </a:p>
      </dgm:t>
    </dgm:pt>
    <dgm:pt modelId="{3BEB1216-9BC8-43BB-8AFA-3443C013E36C}" type="parTrans" cxnId="{EFC9FE4B-0547-48E5-AFA5-EEF2960BBA66}">
      <dgm:prSet/>
      <dgm:spPr/>
      <dgm:t>
        <a:bodyPr/>
        <a:lstStyle/>
        <a:p>
          <a:endParaRPr lang="it-IT"/>
        </a:p>
      </dgm:t>
    </dgm:pt>
    <dgm:pt modelId="{1EA6C2E2-A2A8-4E5E-A550-E25F1F25917B}" type="sibTrans" cxnId="{EFC9FE4B-0547-48E5-AFA5-EEF2960BBA66}">
      <dgm:prSet/>
      <dgm:spPr/>
      <dgm:t>
        <a:bodyPr/>
        <a:lstStyle/>
        <a:p>
          <a:endParaRPr lang="it-IT"/>
        </a:p>
      </dgm:t>
    </dgm:pt>
    <dgm:pt modelId="{366D27F3-8EBD-4B43-8910-43E4F727A819}">
      <dgm:prSet phldrT="[Testo]"/>
      <dgm:spPr/>
      <dgm:t>
        <a:bodyPr/>
        <a:lstStyle/>
        <a:p>
          <a:r>
            <a:rPr lang="it-IT" dirty="0" smtClean="0"/>
            <a:t>MLOL (BS Stelio </a:t>
          </a:r>
          <a:r>
            <a:rPr lang="it-IT" dirty="0" err="1" smtClean="0"/>
            <a:t>Crise</a:t>
          </a:r>
          <a:r>
            <a:rPr lang="it-IT" dirty="0" smtClean="0"/>
            <a:t>), previa autenticazione</a:t>
          </a:r>
          <a:endParaRPr lang="it-IT" dirty="0"/>
        </a:p>
      </dgm:t>
    </dgm:pt>
    <dgm:pt modelId="{112A5B7A-42A7-4A43-8F71-2C0EB3024BB0}" type="parTrans" cxnId="{65E6F1CA-BD79-4D7A-99FD-679B3AE279BD}">
      <dgm:prSet/>
      <dgm:spPr/>
      <dgm:t>
        <a:bodyPr/>
        <a:lstStyle/>
        <a:p>
          <a:endParaRPr lang="it-IT"/>
        </a:p>
      </dgm:t>
    </dgm:pt>
    <dgm:pt modelId="{7FBA034C-BA3B-4395-8AD4-5A4F73DBF5C5}" type="sibTrans" cxnId="{65E6F1CA-BD79-4D7A-99FD-679B3AE279BD}">
      <dgm:prSet/>
      <dgm:spPr/>
      <dgm:t>
        <a:bodyPr/>
        <a:lstStyle/>
        <a:p>
          <a:endParaRPr lang="it-IT"/>
        </a:p>
      </dgm:t>
    </dgm:pt>
    <dgm:pt modelId="{05213823-F5BB-4618-8B85-AAED75584322}">
      <dgm:prSet phldrT="[Testo]"/>
      <dgm:spPr/>
      <dgm:t>
        <a:bodyPr/>
        <a:lstStyle/>
        <a:p>
          <a:r>
            <a:rPr lang="it-IT" b="1" smtClean="0"/>
            <a:t>Nilde</a:t>
          </a:r>
          <a:endParaRPr lang="it-IT" b="1" dirty="0"/>
        </a:p>
      </dgm:t>
    </dgm:pt>
    <dgm:pt modelId="{F5EA1A17-D584-4EF7-B7FE-16EC9C8C8DD3}" type="parTrans" cxnId="{8A336843-BFCB-4B1F-9540-C924D064EE84}">
      <dgm:prSet/>
      <dgm:spPr/>
      <dgm:t>
        <a:bodyPr/>
        <a:lstStyle/>
        <a:p>
          <a:endParaRPr lang="it-IT"/>
        </a:p>
      </dgm:t>
    </dgm:pt>
    <dgm:pt modelId="{5724DD05-ED05-47FF-8D2C-3B4320E0F2FD}" type="sibTrans" cxnId="{8A336843-BFCB-4B1F-9540-C924D064EE84}">
      <dgm:prSet/>
      <dgm:spPr/>
      <dgm:t>
        <a:bodyPr/>
        <a:lstStyle/>
        <a:p>
          <a:endParaRPr lang="it-IT"/>
        </a:p>
      </dgm:t>
    </dgm:pt>
    <dgm:pt modelId="{D1AD3EC2-9400-498A-9A38-9D248AA711DC}">
      <dgm:prSet phldrT="[Testo]"/>
      <dgm:spPr/>
      <dgm:t>
        <a:bodyPr/>
        <a:lstStyle/>
        <a:p>
          <a:r>
            <a:rPr lang="it-IT" dirty="0" smtClean="0"/>
            <a:t>BD accademiche</a:t>
          </a:r>
          <a:endParaRPr lang="it-IT" dirty="0"/>
        </a:p>
      </dgm:t>
    </dgm:pt>
    <dgm:pt modelId="{DF328DE6-E90B-402B-94CF-A378306E4215}" type="parTrans" cxnId="{E57C3048-8A47-4C4D-BA58-0D0A1A9C3125}">
      <dgm:prSet/>
      <dgm:spPr/>
      <dgm:t>
        <a:bodyPr/>
        <a:lstStyle/>
        <a:p>
          <a:endParaRPr lang="it-IT"/>
        </a:p>
      </dgm:t>
    </dgm:pt>
    <dgm:pt modelId="{0019459C-C83D-4F5C-8686-C35EF3C9BED9}" type="sibTrans" cxnId="{E57C3048-8A47-4C4D-BA58-0D0A1A9C3125}">
      <dgm:prSet/>
      <dgm:spPr/>
      <dgm:t>
        <a:bodyPr/>
        <a:lstStyle/>
        <a:p>
          <a:endParaRPr lang="it-IT"/>
        </a:p>
      </dgm:t>
    </dgm:pt>
    <dgm:pt modelId="{9482376D-9718-43DF-AA36-0BEC186ADD76}">
      <dgm:prSet phldrT="[Testo]"/>
      <dgm:spPr/>
      <dgm:t>
        <a:bodyPr/>
        <a:lstStyle/>
        <a:p>
          <a:r>
            <a:rPr lang="it-IT" smtClean="0"/>
            <a:t>E-journals </a:t>
          </a:r>
          <a:r>
            <a:rPr lang="it-IT" dirty="0" smtClean="0"/>
            <a:t>e E-books</a:t>
          </a:r>
          <a:endParaRPr lang="it-IT" b="1" dirty="0"/>
        </a:p>
      </dgm:t>
    </dgm:pt>
    <dgm:pt modelId="{62386727-9B19-4CF2-812E-722C588BEECB}" type="parTrans" cxnId="{C180C599-0A5A-4589-9368-FFE22211F3FD}">
      <dgm:prSet/>
      <dgm:spPr/>
      <dgm:t>
        <a:bodyPr/>
        <a:lstStyle/>
        <a:p>
          <a:endParaRPr lang="it-IT"/>
        </a:p>
      </dgm:t>
    </dgm:pt>
    <dgm:pt modelId="{5FDC2E54-F98E-44B0-B34C-61A7F3DC243D}" type="sibTrans" cxnId="{C180C599-0A5A-4589-9368-FFE22211F3FD}">
      <dgm:prSet/>
      <dgm:spPr/>
      <dgm:t>
        <a:bodyPr/>
        <a:lstStyle/>
        <a:p>
          <a:endParaRPr lang="it-IT"/>
        </a:p>
      </dgm:t>
    </dgm:pt>
    <dgm:pt modelId="{E85BE095-8013-4C28-A4D3-433F9C65698C}">
      <dgm:prSet phldrT="[Testo]"/>
      <dgm:spPr/>
      <dgm:t>
        <a:bodyPr/>
        <a:lstStyle/>
        <a:p>
          <a:r>
            <a:rPr lang="it-IT" dirty="0" smtClean="0"/>
            <a:t>Portali etc.</a:t>
          </a:r>
          <a:endParaRPr lang="it-IT" dirty="0"/>
        </a:p>
      </dgm:t>
    </dgm:pt>
    <dgm:pt modelId="{CE266D06-6B8A-4A6A-BE12-398CBE5A82C3}" type="parTrans" cxnId="{53A9ED32-5E51-4189-827D-5503682FA627}">
      <dgm:prSet/>
      <dgm:spPr/>
      <dgm:t>
        <a:bodyPr/>
        <a:lstStyle/>
        <a:p>
          <a:endParaRPr lang="it-IT"/>
        </a:p>
      </dgm:t>
    </dgm:pt>
    <dgm:pt modelId="{8BB417AA-F7AD-4971-B022-BA7B5453113B}" type="sibTrans" cxnId="{53A9ED32-5E51-4189-827D-5503682FA627}">
      <dgm:prSet/>
      <dgm:spPr/>
      <dgm:t>
        <a:bodyPr/>
        <a:lstStyle/>
        <a:p>
          <a:endParaRPr lang="it-IT"/>
        </a:p>
      </dgm:t>
    </dgm:pt>
    <dgm:pt modelId="{7BDA37E7-1203-45EB-8899-36A27A696526}">
      <dgm:prSet phldrT="[Testo]"/>
      <dgm:spPr/>
      <dgm:t>
        <a:bodyPr/>
        <a:lstStyle/>
        <a:p>
          <a:r>
            <a:rPr lang="it-IT" dirty="0" smtClean="0"/>
            <a:t>Catalogo (</a:t>
          </a:r>
          <a:r>
            <a:rPr lang="it-IT" dirty="0" err="1" smtClean="0"/>
            <a:t>Biblioest</a:t>
          </a:r>
          <a:r>
            <a:rPr lang="it-IT" dirty="0" smtClean="0"/>
            <a:t>)</a:t>
          </a:r>
          <a:endParaRPr lang="it-IT" dirty="0"/>
        </a:p>
      </dgm:t>
    </dgm:pt>
    <dgm:pt modelId="{E6B62C94-04B5-423F-9B95-0F0F1B7C0D40}" type="sibTrans" cxnId="{CA399501-48EF-45C0-98CC-03BA98B3ABC5}">
      <dgm:prSet/>
      <dgm:spPr/>
      <dgm:t>
        <a:bodyPr/>
        <a:lstStyle/>
        <a:p>
          <a:endParaRPr lang="it-IT"/>
        </a:p>
      </dgm:t>
    </dgm:pt>
    <dgm:pt modelId="{22C69B74-98B0-4C4D-9D03-85EA20045E4D}" type="parTrans" cxnId="{CA399501-48EF-45C0-98CC-03BA98B3ABC5}">
      <dgm:prSet/>
      <dgm:spPr/>
      <dgm:t>
        <a:bodyPr/>
        <a:lstStyle/>
        <a:p>
          <a:endParaRPr lang="it-IT"/>
        </a:p>
      </dgm:t>
    </dgm:pt>
    <dgm:pt modelId="{1DB64DA5-A6AD-4E8E-BE62-943D476CFB2A}" type="pres">
      <dgm:prSet presAssocID="{3DA56612-AA97-4CF6-BCDC-144BCD736890}" presName="compositeShape" presStyleCnt="0">
        <dgm:presLayoutVars>
          <dgm:chMax val="7"/>
          <dgm:dir/>
          <dgm:resizeHandles val="exact"/>
        </dgm:presLayoutVars>
      </dgm:prSet>
      <dgm:spPr/>
    </dgm:pt>
    <dgm:pt modelId="{06F5AE52-6D4B-4129-8AF8-E7FD2C66AFD5}" type="pres">
      <dgm:prSet presAssocID="{0DA1D729-ECFA-4471-B543-3B75A285274B}" presName="circ1" presStyleLbl="vennNode1" presStyleIdx="0" presStyleCnt="2"/>
      <dgm:spPr/>
      <dgm:t>
        <a:bodyPr/>
        <a:lstStyle/>
        <a:p>
          <a:endParaRPr lang="it-IT"/>
        </a:p>
      </dgm:t>
    </dgm:pt>
    <dgm:pt modelId="{AF876AA8-D28D-486B-A4A7-011DB9B0E142}" type="pres">
      <dgm:prSet presAssocID="{0DA1D729-ECFA-4471-B543-3B75A285274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639953C-3EBF-4B54-AAC3-93FCCB0DFA57}" type="pres">
      <dgm:prSet presAssocID="{412CCE61-914D-41A1-A0B3-28DEED5248E4}" presName="circ2" presStyleLbl="vennNode1" presStyleIdx="1" presStyleCnt="2" custLinFactNeighborX="1166" custLinFactNeighborY="362"/>
      <dgm:spPr/>
      <dgm:t>
        <a:bodyPr/>
        <a:lstStyle/>
        <a:p>
          <a:endParaRPr lang="it-IT"/>
        </a:p>
      </dgm:t>
    </dgm:pt>
    <dgm:pt modelId="{E9B28F40-7C99-4051-B0A2-0FBA17040942}" type="pres">
      <dgm:prSet presAssocID="{412CCE61-914D-41A1-A0B3-28DEED5248E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31E43591-01A4-4464-A2CB-4E9F46A0FF31}" type="presOf" srcId="{9482376D-9718-43DF-AA36-0BEC186ADD76}" destId="{E9B28F40-7C99-4051-B0A2-0FBA17040942}" srcOrd="1" destOrd="2" presId="urn:microsoft.com/office/officeart/2005/8/layout/venn1"/>
    <dgm:cxn modelId="{46CA6176-F9DD-4E40-BDF7-429AFD62E295}" srcId="{3DA56612-AA97-4CF6-BCDC-144BCD736890}" destId="{412CCE61-914D-41A1-A0B3-28DEED5248E4}" srcOrd="1" destOrd="0" parTransId="{DC2E8512-6FA3-4454-BFFE-15EEB8709569}" sibTransId="{CFE7BCE4-CE28-4749-9CC1-EBB1C67E4C93}"/>
    <dgm:cxn modelId="{65E6F1CA-BD79-4D7A-99FD-679B3AE279BD}" srcId="{0DA1D729-ECFA-4471-B543-3B75A285274B}" destId="{366D27F3-8EBD-4B43-8910-43E4F727A819}" srcOrd="2" destOrd="0" parTransId="{112A5B7A-42A7-4A43-8F71-2C0EB3024BB0}" sibTransId="{7FBA034C-BA3B-4395-8AD4-5A4F73DBF5C5}"/>
    <dgm:cxn modelId="{34693E7D-27EF-4714-A1C4-DEA6108EEE75}" type="presOf" srcId="{D1AD3EC2-9400-498A-9A38-9D248AA711DC}" destId="{E9B28F40-7C99-4051-B0A2-0FBA17040942}" srcOrd="1" destOrd="3" presId="urn:microsoft.com/office/officeart/2005/8/layout/venn1"/>
    <dgm:cxn modelId="{E594D4FB-D40D-405B-9AC8-684B358F1EC2}" type="presOf" srcId="{412CCE61-914D-41A1-A0B3-28DEED5248E4}" destId="{5639953C-3EBF-4B54-AAC3-93FCCB0DFA57}" srcOrd="0" destOrd="0" presId="urn:microsoft.com/office/officeart/2005/8/layout/venn1"/>
    <dgm:cxn modelId="{EFC9FE4B-0547-48E5-AFA5-EEF2960BBA66}" srcId="{412CCE61-914D-41A1-A0B3-28DEED5248E4}" destId="{49419A98-49B9-4C6F-8DDD-52FD604A0953}" srcOrd="0" destOrd="0" parTransId="{3BEB1216-9BC8-43BB-8AFA-3443C013E36C}" sibTransId="{1EA6C2E2-A2A8-4E5E-A550-E25F1F25917B}"/>
    <dgm:cxn modelId="{932FEB84-64C0-4160-A839-5973C67BD62F}" type="presOf" srcId="{0DA1D729-ECFA-4471-B543-3B75A285274B}" destId="{AF876AA8-D28D-486B-A4A7-011DB9B0E142}" srcOrd="1" destOrd="0" presId="urn:microsoft.com/office/officeart/2005/8/layout/venn1"/>
    <dgm:cxn modelId="{1FB59D12-EEAF-4602-A7F7-8D49C9FCD3B2}" type="presOf" srcId="{412CCE61-914D-41A1-A0B3-28DEED5248E4}" destId="{E9B28F40-7C99-4051-B0A2-0FBA17040942}" srcOrd="1" destOrd="0" presId="urn:microsoft.com/office/officeart/2005/8/layout/venn1"/>
    <dgm:cxn modelId="{8E756313-8A10-4725-AE29-934BCF74B3A9}" type="presOf" srcId="{D1AD3EC2-9400-498A-9A38-9D248AA711DC}" destId="{5639953C-3EBF-4B54-AAC3-93FCCB0DFA57}" srcOrd="0" destOrd="3" presId="urn:microsoft.com/office/officeart/2005/8/layout/venn1"/>
    <dgm:cxn modelId="{E57C3048-8A47-4C4D-BA58-0D0A1A9C3125}" srcId="{49419A98-49B9-4C6F-8DDD-52FD604A0953}" destId="{D1AD3EC2-9400-498A-9A38-9D248AA711DC}" srcOrd="1" destOrd="0" parTransId="{DF328DE6-E90B-402B-94CF-A378306E4215}" sibTransId="{0019459C-C83D-4F5C-8686-C35EF3C9BED9}"/>
    <dgm:cxn modelId="{C180C599-0A5A-4589-9368-FFE22211F3FD}" srcId="{49419A98-49B9-4C6F-8DDD-52FD604A0953}" destId="{9482376D-9718-43DF-AA36-0BEC186ADD76}" srcOrd="0" destOrd="0" parTransId="{62386727-9B19-4CF2-812E-722C588BEECB}" sibTransId="{5FDC2E54-F98E-44B0-B34C-61A7F3DC243D}"/>
    <dgm:cxn modelId="{89D2285F-1F0E-4C19-878D-6AFDD5F14382}" type="presOf" srcId="{0DA1D729-ECFA-4471-B543-3B75A285274B}" destId="{06F5AE52-6D4B-4129-8AF8-E7FD2C66AFD5}" srcOrd="0" destOrd="0" presId="urn:microsoft.com/office/officeart/2005/8/layout/venn1"/>
    <dgm:cxn modelId="{53A9ED32-5E51-4189-827D-5503682FA627}" srcId="{49419A98-49B9-4C6F-8DDD-52FD604A0953}" destId="{E85BE095-8013-4C28-A4D3-433F9C65698C}" srcOrd="2" destOrd="0" parTransId="{CE266D06-6B8A-4A6A-BE12-398CBE5A82C3}" sibTransId="{8BB417AA-F7AD-4971-B022-BA7B5453113B}"/>
    <dgm:cxn modelId="{DD41419B-49B0-403B-A827-5C1D4A47C4AC}" type="presOf" srcId="{366D27F3-8EBD-4B43-8910-43E4F727A819}" destId="{06F5AE52-6D4B-4129-8AF8-E7FD2C66AFD5}" srcOrd="0" destOrd="3" presId="urn:microsoft.com/office/officeart/2005/8/layout/venn1"/>
    <dgm:cxn modelId="{D8B0792B-38EF-4756-989E-44D6169566DC}" type="presOf" srcId="{7BDA37E7-1203-45EB-8899-36A27A696526}" destId="{06F5AE52-6D4B-4129-8AF8-E7FD2C66AFD5}" srcOrd="0" destOrd="1" presId="urn:microsoft.com/office/officeart/2005/8/layout/venn1"/>
    <dgm:cxn modelId="{0FD12093-E964-415E-AD58-52F7580F1F19}" type="presOf" srcId="{366D27F3-8EBD-4B43-8910-43E4F727A819}" destId="{AF876AA8-D28D-486B-A4A7-011DB9B0E142}" srcOrd="1" destOrd="3" presId="urn:microsoft.com/office/officeart/2005/8/layout/venn1"/>
    <dgm:cxn modelId="{614E1A70-AC5B-41C8-B367-C54DB0D3B688}" type="presOf" srcId="{49419A98-49B9-4C6F-8DDD-52FD604A0953}" destId="{E9B28F40-7C99-4051-B0A2-0FBA17040942}" srcOrd="1" destOrd="1" presId="urn:microsoft.com/office/officeart/2005/8/layout/venn1"/>
    <dgm:cxn modelId="{FEB9A8EB-439A-4134-948A-A8194AB5F94D}" type="presOf" srcId="{E85BE095-8013-4C28-A4D3-433F9C65698C}" destId="{E9B28F40-7C99-4051-B0A2-0FBA17040942}" srcOrd="1" destOrd="4" presId="urn:microsoft.com/office/officeart/2005/8/layout/venn1"/>
    <dgm:cxn modelId="{AF0C127F-80DC-4E13-9D7F-68B14DD390DF}" type="presOf" srcId="{2C3FB965-4221-4F04-9A66-3E84743C14BA}" destId="{06F5AE52-6D4B-4129-8AF8-E7FD2C66AFD5}" srcOrd="0" destOrd="2" presId="urn:microsoft.com/office/officeart/2005/8/layout/venn1"/>
    <dgm:cxn modelId="{33639C36-5F07-4637-BD98-54A745B52B22}" type="presOf" srcId="{7BDA37E7-1203-45EB-8899-36A27A696526}" destId="{AF876AA8-D28D-486B-A4A7-011DB9B0E142}" srcOrd="1" destOrd="1" presId="urn:microsoft.com/office/officeart/2005/8/layout/venn1"/>
    <dgm:cxn modelId="{8A336843-BFCB-4B1F-9540-C924D064EE84}" srcId="{412CCE61-914D-41A1-A0B3-28DEED5248E4}" destId="{05213823-F5BB-4618-8B85-AAED75584322}" srcOrd="1" destOrd="0" parTransId="{F5EA1A17-D584-4EF7-B7FE-16EC9C8C8DD3}" sibTransId="{5724DD05-ED05-47FF-8D2C-3B4320E0F2FD}"/>
    <dgm:cxn modelId="{AE6A0C7B-BB69-4CB0-8FBA-3D5A4DEDFA00}" type="presOf" srcId="{2C3FB965-4221-4F04-9A66-3E84743C14BA}" destId="{AF876AA8-D28D-486B-A4A7-011DB9B0E142}" srcOrd="1" destOrd="2" presId="urn:microsoft.com/office/officeart/2005/8/layout/venn1"/>
    <dgm:cxn modelId="{AD6877D0-F0D2-4D23-BFCF-465E8780B0F4}" srcId="{3DA56612-AA97-4CF6-BCDC-144BCD736890}" destId="{0DA1D729-ECFA-4471-B543-3B75A285274B}" srcOrd="0" destOrd="0" parTransId="{78DA28BC-5944-48A7-98FE-E910928D6B41}" sibTransId="{1E0C064C-BB3D-4300-9317-CBDC8AC69617}"/>
    <dgm:cxn modelId="{CA399501-48EF-45C0-98CC-03BA98B3ABC5}" srcId="{0DA1D729-ECFA-4471-B543-3B75A285274B}" destId="{7BDA37E7-1203-45EB-8899-36A27A696526}" srcOrd="0" destOrd="0" parTransId="{22C69B74-98B0-4C4D-9D03-85EA20045E4D}" sibTransId="{E6B62C94-04B5-423F-9B95-0F0F1B7C0D40}"/>
    <dgm:cxn modelId="{3435CB81-07CB-4F2A-876E-E89F9101AFCA}" type="presOf" srcId="{3DA56612-AA97-4CF6-BCDC-144BCD736890}" destId="{1DB64DA5-A6AD-4E8E-BE62-943D476CFB2A}" srcOrd="0" destOrd="0" presId="urn:microsoft.com/office/officeart/2005/8/layout/venn1"/>
    <dgm:cxn modelId="{82C5C44E-53D9-478A-9664-EED68A56B1CE}" type="presOf" srcId="{49419A98-49B9-4C6F-8DDD-52FD604A0953}" destId="{5639953C-3EBF-4B54-AAC3-93FCCB0DFA57}" srcOrd="0" destOrd="1" presId="urn:microsoft.com/office/officeart/2005/8/layout/venn1"/>
    <dgm:cxn modelId="{9C388F0E-1BDB-4DB8-8697-71D63BA70CDF}" type="presOf" srcId="{E85BE095-8013-4C28-A4D3-433F9C65698C}" destId="{5639953C-3EBF-4B54-AAC3-93FCCB0DFA57}" srcOrd="0" destOrd="4" presId="urn:microsoft.com/office/officeart/2005/8/layout/venn1"/>
    <dgm:cxn modelId="{EF6562C1-AAFC-454C-B2D2-6EBACA67CFC3}" type="presOf" srcId="{05213823-F5BB-4618-8B85-AAED75584322}" destId="{E9B28F40-7C99-4051-B0A2-0FBA17040942}" srcOrd="1" destOrd="5" presId="urn:microsoft.com/office/officeart/2005/8/layout/venn1"/>
    <dgm:cxn modelId="{E29A5921-0869-41EF-B9F8-9D7CB019747D}" type="presOf" srcId="{05213823-F5BB-4618-8B85-AAED75584322}" destId="{5639953C-3EBF-4B54-AAC3-93FCCB0DFA57}" srcOrd="0" destOrd="5" presId="urn:microsoft.com/office/officeart/2005/8/layout/venn1"/>
    <dgm:cxn modelId="{7D64613C-B393-4AF4-A0DB-65483B1B4861}" srcId="{0DA1D729-ECFA-4471-B543-3B75A285274B}" destId="{2C3FB965-4221-4F04-9A66-3E84743C14BA}" srcOrd="1" destOrd="0" parTransId="{883F5B71-011E-4A60-A0C7-EF4475FB2CEE}" sibTransId="{579897B9-672F-4BF7-BA2B-9C98F46BE35D}"/>
    <dgm:cxn modelId="{D8398C90-3F38-4AB2-9655-7F26C564F63F}" type="presOf" srcId="{9482376D-9718-43DF-AA36-0BEC186ADD76}" destId="{5639953C-3EBF-4B54-AAC3-93FCCB0DFA57}" srcOrd="0" destOrd="2" presId="urn:microsoft.com/office/officeart/2005/8/layout/venn1"/>
    <dgm:cxn modelId="{DF596F48-F1A7-4405-BE5B-BE0E4872D4AD}" type="presParOf" srcId="{1DB64DA5-A6AD-4E8E-BE62-943D476CFB2A}" destId="{06F5AE52-6D4B-4129-8AF8-E7FD2C66AFD5}" srcOrd="0" destOrd="0" presId="urn:microsoft.com/office/officeart/2005/8/layout/venn1"/>
    <dgm:cxn modelId="{D163B37E-DDA0-4584-A0CA-DBE6CCE8DA87}" type="presParOf" srcId="{1DB64DA5-A6AD-4E8E-BE62-943D476CFB2A}" destId="{AF876AA8-D28D-486B-A4A7-011DB9B0E142}" srcOrd="1" destOrd="0" presId="urn:microsoft.com/office/officeart/2005/8/layout/venn1"/>
    <dgm:cxn modelId="{CEDDB5D3-638B-4DF6-AFCB-407B85686956}" type="presParOf" srcId="{1DB64DA5-A6AD-4E8E-BE62-943D476CFB2A}" destId="{5639953C-3EBF-4B54-AAC3-93FCCB0DFA57}" srcOrd="2" destOrd="0" presId="urn:microsoft.com/office/officeart/2005/8/layout/venn1"/>
    <dgm:cxn modelId="{467184EE-3EDE-4FBB-A84F-DE5DEACEA1A8}" type="presParOf" srcId="{1DB64DA5-A6AD-4E8E-BE62-943D476CFB2A}" destId="{E9B28F40-7C99-4051-B0A2-0FBA17040942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F5AE52-6D4B-4129-8AF8-E7FD2C66AFD5}">
      <dsp:nvSpPr>
        <dsp:cNvPr id="0" name=""/>
        <dsp:cNvSpPr/>
      </dsp:nvSpPr>
      <dsp:spPr>
        <a:xfrm>
          <a:off x="242023" y="12310"/>
          <a:ext cx="4501341" cy="4501341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000" kern="1200" smtClean="0"/>
            <a:t>Polo SBN</a:t>
          </a:r>
          <a:endParaRPr lang="it-IT" sz="30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300" kern="1200" dirty="0" smtClean="0"/>
            <a:t>Catalogo (</a:t>
          </a:r>
          <a:r>
            <a:rPr lang="it-IT" sz="2300" kern="1200" dirty="0" err="1" smtClean="0"/>
            <a:t>Biblioest</a:t>
          </a:r>
          <a:r>
            <a:rPr lang="it-IT" sz="2300" kern="1200" dirty="0" smtClean="0"/>
            <a:t>)</a:t>
          </a:r>
          <a:endParaRPr lang="it-IT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300" kern="1200" dirty="0" smtClean="0"/>
            <a:t>Rete Indaco</a:t>
          </a:r>
          <a:endParaRPr lang="it-IT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300" kern="1200" dirty="0" smtClean="0"/>
            <a:t>MLOL (BS Stelio </a:t>
          </a:r>
          <a:r>
            <a:rPr lang="it-IT" sz="2300" kern="1200" dirty="0" err="1" smtClean="0"/>
            <a:t>Crise</a:t>
          </a:r>
          <a:r>
            <a:rPr lang="it-IT" sz="2300" kern="1200" dirty="0" smtClean="0"/>
            <a:t>), previa autenticazione</a:t>
          </a:r>
          <a:endParaRPr lang="it-IT" sz="2300" kern="1200" dirty="0"/>
        </a:p>
      </dsp:txBody>
      <dsp:txXfrm>
        <a:off x="870589" y="543115"/>
        <a:ext cx="2595368" cy="3439731"/>
      </dsp:txXfrm>
    </dsp:sp>
    <dsp:sp modelId="{5639953C-3EBF-4B54-AAC3-93FCCB0DFA57}">
      <dsp:nvSpPr>
        <dsp:cNvPr id="0" name=""/>
        <dsp:cNvSpPr/>
      </dsp:nvSpPr>
      <dsp:spPr>
        <a:xfrm>
          <a:off x="3538719" y="24621"/>
          <a:ext cx="4501341" cy="4501341"/>
        </a:xfrm>
        <a:prstGeom prst="ellipse">
          <a:avLst/>
        </a:prstGeom>
        <a:solidFill>
          <a:schemeClr val="accent4">
            <a:alpha val="50000"/>
            <a:hueOff val="-1714266"/>
            <a:satOff val="14520"/>
            <a:lumOff val="-627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000" kern="1200" dirty="0" smtClean="0"/>
            <a:t>SOLO UNITS</a:t>
          </a:r>
          <a:endParaRPr lang="it-IT" sz="30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300" b="1" kern="1200" dirty="0" smtClean="0"/>
            <a:t>Risorse elettroniche di Ateneo</a:t>
          </a:r>
          <a:endParaRPr lang="it-IT" sz="2300" b="1" kern="1200" dirty="0"/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300" kern="1200" smtClean="0"/>
            <a:t>E-journals </a:t>
          </a:r>
          <a:r>
            <a:rPr lang="it-IT" sz="2300" kern="1200" dirty="0" smtClean="0"/>
            <a:t>e E-books</a:t>
          </a:r>
          <a:endParaRPr lang="it-IT" sz="2300" b="1" kern="1200" dirty="0"/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300" kern="1200" dirty="0" smtClean="0"/>
            <a:t>BD accademiche</a:t>
          </a:r>
          <a:endParaRPr lang="it-IT" sz="2300" kern="1200" dirty="0"/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300" kern="1200" dirty="0" smtClean="0"/>
            <a:t>Portali etc.</a:t>
          </a:r>
          <a:endParaRPr lang="it-IT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300" b="1" kern="1200" smtClean="0"/>
            <a:t>Nilde</a:t>
          </a:r>
          <a:endParaRPr lang="it-IT" sz="2300" b="1" kern="1200" dirty="0"/>
        </a:p>
      </dsp:txBody>
      <dsp:txXfrm>
        <a:off x="4816127" y="555426"/>
        <a:ext cx="2595368" cy="34397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34F5FB4-B411-4A93-B393-C787BAABE29D}" type="datetimeFigureOut">
              <a:rPr lang="it-IT"/>
              <a:pPr>
                <a:defRPr/>
              </a:pPr>
              <a:t>10/10/2017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19DDBD6-7B59-4400-973F-A39D7DD4C3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93722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1C58C62-A5F7-4715-B29D-0486556BF08E}" type="datetimeFigureOut">
              <a:rPr lang="it-IT"/>
              <a:pPr>
                <a:defRPr/>
              </a:pPr>
              <a:t>10/10/2017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46D1DD5-8E59-480B-8489-648B902DFE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291814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512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1B006DC-2919-470D-A3E2-94418FF180B0}" type="slidenum">
              <a:rPr lang="it-IT" altLang="it-IT" smtClean="0">
                <a:latin typeface="Calibri" panose="020F0502020204030204" pitchFamily="34" charset="0"/>
              </a:rPr>
              <a:pPr/>
              <a:t>1</a:t>
            </a:fld>
            <a:endParaRPr lang="it-IT" altLang="it-IT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402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 smtClean="0"/>
              <a:t>Per le biblioteche abilitate è possibile prorogare autonomamente un testo…(es. economia)</a:t>
            </a:r>
          </a:p>
        </p:txBody>
      </p:sp>
      <p:sp>
        <p:nvSpPr>
          <p:cNvPr id="4403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EAF87FF-4529-41B5-B131-ECAFB5B39762}" type="slidenum">
              <a:rPr lang="it-IT" altLang="it-IT" smtClean="0">
                <a:latin typeface="Calibri" panose="020F0502020204030204" pitchFamily="34" charset="0"/>
              </a:rPr>
              <a:pPr/>
              <a:t>43</a:t>
            </a:fld>
            <a:endParaRPr lang="it-IT" altLang="it-IT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9136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 smtClean="0"/>
              <a:t>Info biblioteca di riferimento, tessera</a:t>
            </a:r>
          </a:p>
        </p:txBody>
      </p:sp>
      <p:sp>
        <p:nvSpPr>
          <p:cNvPr id="460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8D48303-F3A3-49D9-BDDF-ED9C1A01A2DD}" type="slidenum">
              <a:rPr lang="it-IT" altLang="it-IT" smtClean="0">
                <a:latin typeface="Calibri" panose="020F0502020204030204" pitchFamily="34" charset="0"/>
              </a:rPr>
              <a:pPr/>
              <a:t>45</a:t>
            </a:fld>
            <a:endParaRPr lang="it-IT" altLang="it-IT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284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 smtClean="0"/>
              <a:t>Scaffale aperto/chiuso, sale di lettura, armadietti, etc.</a:t>
            </a:r>
          </a:p>
        </p:txBody>
      </p:sp>
      <p:sp>
        <p:nvSpPr>
          <p:cNvPr id="4915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092CC51-CE7F-4E6A-9DAC-C2B7BF63B1D2}" type="slidenum">
              <a:rPr lang="it-IT" altLang="it-IT" smtClean="0">
                <a:latin typeface="Calibri" panose="020F0502020204030204" pitchFamily="34" charset="0"/>
              </a:rPr>
              <a:pPr/>
              <a:t>50</a:t>
            </a:fld>
            <a:endParaRPr lang="it-IT" altLang="it-IT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701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-"/>
            </a:pPr>
            <a:r>
              <a:rPr lang="it-IT" altLang="it-IT" smtClean="0"/>
              <a:t>Linguette cliccabili</a:t>
            </a:r>
          </a:p>
          <a:p>
            <a:pPr marL="171450" indent="-171450">
              <a:buFontTx/>
              <a:buChar char="-"/>
            </a:pPr>
            <a:r>
              <a:rPr lang="it-IT" altLang="it-IT" smtClean="0"/>
              <a:t>Perché questa struttura? Dal generale al particolare, il DS ingloba le risorse successive (non tutte)</a:t>
            </a:r>
          </a:p>
        </p:txBody>
      </p:sp>
      <p:sp>
        <p:nvSpPr>
          <p:cNvPr id="204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3D61988-E28F-463D-8A81-A2BE77A32C27}" type="slidenum">
              <a:rPr lang="it-IT" altLang="it-IT" smtClean="0">
                <a:latin typeface="Calibri" panose="020F0502020204030204" pitchFamily="34" charset="0"/>
              </a:rPr>
              <a:pPr/>
              <a:t>15</a:t>
            </a:fld>
            <a:endParaRPr lang="it-IT" altLang="it-IT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255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2662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7F26EAB-F731-4FA0-8E59-DAD45D72A77E}" type="slidenum">
              <a:rPr lang="it-IT" altLang="it-IT" smtClean="0">
                <a:latin typeface="Calibri" panose="020F0502020204030204" pitchFamily="34" charset="0"/>
              </a:rPr>
              <a:pPr/>
              <a:t>18</a:t>
            </a:fld>
            <a:endParaRPr lang="it-IT" altLang="it-IT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112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altLang="it-IT" smtClean="0"/>
              <a:t>Perché questo catalogo, app, ricerca semplice, ricerca avanzata, accenno spazio lettore</a:t>
            </a:r>
          </a:p>
        </p:txBody>
      </p:sp>
      <p:sp>
        <p:nvSpPr>
          <p:cNvPr id="23556" name="Segnaposto numero diapositiva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68D5D92F-7D4E-4BE8-A9B7-A3F3C0AFD6C2}" type="slidenum">
              <a:rPr lang="it-IT" altLang="it-IT" sz="1200">
                <a:latin typeface="Calibri" panose="020F0502020204030204" pitchFamily="34" charset="0"/>
              </a:rPr>
              <a:pPr algn="r" eaLnBrk="1" hangingPunct="1"/>
              <a:t>29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702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altLang="it-IT" smtClean="0"/>
              <a:t>Alcune risorse elettroniche sono collegate tramite un sistema di link…vedremo l’esempio di una rivista elettronica a partire dal catalogo.</a:t>
            </a:r>
          </a:p>
        </p:txBody>
      </p:sp>
      <p:sp>
        <p:nvSpPr>
          <p:cNvPr id="2867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1F6EB22-3437-451D-A295-FA0D30C0B404}" type="slidenum">
              <a:rPr lang="it-IT" altLang="it-IT" smtClean="0">
                <a:latin typeface="Calibri" panose="020F0502020204030204" pitchFamily="34" charset="0"/>
              </a:rPr>
              <a:pPr/>
              <a:t>30</a:t>
            </a:fld>
            <a:endParaRPr lang="it-IT" altLang="it-IT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337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 smtClean="0"/>
              <a:t>Metadatazione testi d’esame, COLLOCAZIONE!!!!!! Importante per sapere dove il libro è collocato (biblioteca a scaffale aperto/chiuso), info sulla biblioteca dall’apposito bottone</a:t>
            </a:r>
          </a:p>
        </p:txBody>
      </p:sp>
      <p:sp>
        <p:nvSpPr>
          <p:cNvPr id="3072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E2419F4-3C1C-43FA-A2D2-CC6EC8C0B7F0}" type="slidenum">
              <a:rPr lang="it-IT" altLang="it-IT" smtClean="0">
                <a:latin typeface="Calibri" panose="020F0502020204030204" pitchFamily="34" charset="0"/>
              </a:rPr>
              <a:pPr/>
              <a:t>31</a:t>
            </a:fld>
            <a:endParaRPr lang="it-IT" altLang="it-IT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173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 smtClean="0"/>
              <a:t>Metadatazione testi d’esame, COLLOCAZIONE per sapere dove fisicamente è collocato un libro (biblioteche scaffale aperto/chiuso)</a:t>
            </a:r>
          </a:p>
        </p:txBody>
      </p:sp>
      <p:sp>
        <p:nvSpPr>
          <p:cNvPr id="3277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E57053-3C1C-489A-99C6-3BE71B95CCC0}" type="slidenum">
              <a:rPr lang="it-IT" altLang="it-IT" smtClean="0">
                <a:latin typeface="Calibri" panose="020F0502020204030204" pitchFamily="34" charset="0"/>
              </a:rPr>
              <a:pPr/>
              <a:t>32</a:t>
            </a:fld>
            <a:endParaRPr lang="it-IT" altLang="it-IT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024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 smtClean="0"/>
              <a:t>Consistenza ed eventuale presenza dell’elettronico</a:t>
            </a:r>
          </a:p>
        </p:txBody>
      </p:sp>
      <p:sp>
        <p:nvSpPr>
          <p:cNvPr id="389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3041E9A-9C97-4DE9-B86F-7DC91F3CF3F6}" type="slidenum">
              <a:rPr lang="it-IT" altLang="it-IT" smtClean="0">
                <a:latin typeface="Calibri" panose="020F0502020204030204" pitchFamily="34" charset="0"/>
              </a:rPr>
              <a:pPr/>
              <a:t>37</a:t>
            </a:fld>
            <a:endParaRPr lang="it-IT" altLang="it-IT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559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 smtClean="0"/>
              <a:t>Varie tipologie di testo elettronico, varie modalità di accesso</a:t>
            </a:r>
          </a:p>
        </p:txBody>
      </p:sp>
      <p:sp>
        <p:nvSpPr>
          <p:cNvPr id="409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0162314-55DC-4127-BC08-1F23F412F3A7}" type="slidenum">
              <a:rPr lang="it-IT" altLang="it-IT" smtClean="0">
                <a:latin typeface="Calibri" panose="020F0502020204030204" pitchFamily="34" charset="0"/>
              </a:rPr>
              <a:pPr/>
              <a:t>38</a:t>
            </a:fld>
            <a:endParaRPr lang="it-IT" altLang="it-IT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77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AB056-4159-4B96-8E1F-1C8B72B51834}" type="datetimeFigureOut">
              <a:rPr lang="it-IT"/>
              <a:pPr>
                <a:defRPr/>
              </a:pPr>
              <a:t>10/10/2017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822FF-1678-4CD9-B1D3-C32A16F61E8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9945185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55A9F-82BF-4187-BA29-7F44B617AAF1}" type="datetimeFigureOut">
              <a:rPr lang="it-IT"/>
              <a:pPr>
                <a:defRPr/>
              </a:pPr>
              <a:t>10/10/2017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CCDE9-C9A7-424B-B4B2-A5444D9E834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6802340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6C207-FA4C-4A44-88CC-0FE6E16605EE}" type="datetimeFigureOut">
              <a:rPr lang="it-IT"/>
              <a:pPr>
                <a:defRPr/>
              </a:pPr>
              <a:t>10/10/2017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2D322-EE7E-4D91-8A06-7A611D0EEBC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1386871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D6824-F762-455C-AC03-8AF8F97233AC}" type="datetimeFigureOut">
              <a:rPr lang="it-IT"/>
              <a:pPr>
                <a:defRPr/>
              </a:pPr>
              <a:t>10/10/2017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2E4B3-E1D8-4BD0-AC0C-C861679AA8E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7706693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9F421-B38E-4257-B785-AF8804DE00E2}" type="datetimeFigureOut">
              <a:rPr lang="it-IT"/>
              <a:pPr>
                <a:defRPr/>
              </a:pPr>
              <a:t>10/10/2017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FB55D-C54D-4971-9A68-DE654F05FB7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4884840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964C3-99E8-4A31-8F80-EF73E1AF0280}" type="datetimeFigureOut">
              <a:rPr lang="it-IT"/>
              <a:pPr>
                <a:defRPr/>
              </a:pPr>
              <a:t>10/10/2017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372BC-03FD-489A-8E8B-754D0128D7A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1631180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21940-501D-40EA-BBEF-BF4DC2153371}" type="datetimeFigureOut">
              <a:rPr lang="it-IT"/>
              <a:pPr>
                <a:defRPr/>
              </a:pPr>
              <a:t>10/10/2017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13D9E-628E-49F0-B618-19431CC4F20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9719430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8240F-EF8A-4C2F-8FEA-3490F0A02D01}" type="datetimeFigureOut">
              <a:rPr lang="it-IT"/>
              <a:pPr>
                <a:defRPr/>
              </a:pPr>
              <a:t>10/10/2017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50565-6D7C-4595-BFE5-DE8BDC28C7F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611276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A98EE-B3C0-4E04-9D7D-23119B343709}" type="datetimeFigureOut">
              <a:rPr lang="it-IT"/>
              <a:pPr>
                <a:defRPr/>
              </a:pPr>
              <a:t>10/10/2017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6A706-B4F3-401A-8F17-17CD3DD2B6F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5632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3956C-D50E-4768-955A-2417B2B4C18E}" type="datetimeFigureOut">
              <a:rPr lang="it-IT"/>
              <a:pPr>
                <a:defRPr/>
              </a:pPr>
              <a:t>10/10/2017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E919D-8F75-4496-9FFB-1332BBAEA15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01927045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025CA-2E2C-4247-9A0D-390280611D02}" type="datetimeFigureOut">
              <a:rPr lang="it-IT"/>
              <a:pPr>
                <a:defRPr/>
              </a:pPr>
              <a:t>10/10/2017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8C4B2-A866-4E3A-92F5-A7E9D148C4A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6641447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3C808">
                <a:lumMod val="90000"/>
                <a:lumOff val="10000"/>
              </a:srgb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E4A74F5-C89A-44FE-A03C-9D676C5F967D}" type="datetimeFigureOut">
              <a:rPr lang="it-IT"/>
              <a:pPr>
                <a:defRPr/>
              </a:pPr>
              <a:t>10/10/2017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AB04618-5997-4923-B626-F3DA7848C84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2.xml"/><Relationship Id="rId4" Type="http://schemas.openxmlformats.org/officeDocument/2006/relationships/hyperlink" Target="http://www.biblioest.it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blioest.it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blio.units.it/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comments" Target="../comments/comment6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://bsts.medialibrary.it/home/home.aspx" TargetMode="Externa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blioest.it/SebinaOpac/SebinaYOU.do?frontBackOffice=FO#4" TargetMode="External"/><Relationship Id="rId2" Type="http://schemas.openxmlformats.org/officeDocument/2006/relationships/hyperlink" Target="http://www.biblio.units.it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oodle.units.it/moodle/course/view.php?id=1486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mailto:bibeco@units.it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it-IT" altLang="it-IT" dirty="0" smtClean="0"/>
              <a:t>Biblioteche dell’Ateneo</a:t>
            </a:r>
          </a:p>
        </p:txBody>
      </p:sp>
      <p:sp>
        <p:nvSpPr>
          <p:cNvPr id="5123" name="Sottotitolo 2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dirty="0" smtClean="0"/>
              <a:t>Strumenti </a:t>
            </a:r>
            <a:r>
              <a:rPr lang="it-IT" altLang="it-IT" dirty="0"/>
              <a:t>e servizi a disposizione degli utenti dell’Università di </a:t>
            </a:r>
            <a:r>
              <a:rPr lang="it-IT" altLang="it-IT" dirty="0" smtClean="0"/>
              <a:t>Trieste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dirty="0" smtClean="0"/>
              <a:t>11 ottobre 2017</a:t>
            </a:r>
          </a:p>
        </p:txBody>
      </p:sp>
      <p:pic>
        <p:nvPicPr>
          <p:cNvPr id="4101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t="6847" r="61610" b="83759"/>
          <a:stretch>
            <a:fillRect/>
          </a:stretch>
        </p:blipFill>
        <p:spPr bwMode="auto">
          <a:xfrm>
            <a:off x="0" y="1588"/>
            <a:ext cx="3816350" cy="915987"/>
          </a:xfrm>
          <a:prstGeom prst="rect">
            <a:avLst/>
          </a:prstGeom>
          <a:blipFill dpi="0" rotWithShape="1">
            <a:blip r:embed="rId4"/>
            <a:srcRect l="7088" t="6847" r="61610" b="83759"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t="23837" r="8066" b="66040"/>
          <a:stretch>
            <a:fillRect/>
          </a:stretch>
        </p:blipFill>
        <p:spPr bwMode="auto">
          <a:xfrm>
            <a:off x="741363" y="5473700"/>
            <a:ext cx="7716837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olo 4"/>
          <p:cNvSpPr>
            <a:spLocks noGrp="1"/>
          </p:cNvSpPr>
          <p:nvPr>
            <p:ph type="title"/>
          </p:nvPr>
        </p:nvSpPr>
        <p:spPr>
          <a:xfrm>
            <a:off x="107950" y="274638"/>
            <a:ext cx="8856663" cy="1143000"/>
          </a:xfrm>
        </p:spPr>
        <p:txBody>
          <a:bodyPr/>
          <a:lstStyle/>
          <a:p>
            <a:r>
              <a:rPr lang="it-IT" altLang="it-IT" smtClean="0"/>
              <a:t>E se faccio fatica a trovarla?</a:t>
            </a:r>
          </a:p>
        </p:txBody>
      </p:sp>
      <p:pic>
        <p:nvPicPr>
          <p:cNvPr id="14339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4425" y="1484313"/>
            <a:ext cx="6626225" cy="4559300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mtClean="0"/>
              <a:t>Devo cercare in biblioteca?</a:t>
            </a:r>
          </a:p>
        </p:txBody>
      </p:sp>
      <p:pic>
        <p:nvPicPr>
          <p:cNvPr id="15363" name="Segnaposto contenuto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425" y="2060575"/>
            <a:ext cx="7929563" cy="3259138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mtClean="0"/>
              <a:t>Dove trovo la biblioteca?</a:t>
            </a:r>
          </a:p>
        </p:txBody>
      </p:sp>
      <p:pic>
        <p:nvPicPr>
          <p:cNvPr id="16387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98825" y="1600200"/>
            <a:ext cx="2546350" cy="4525963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it-IT" altLang="it-IT" dirty="0" smtClean="0"/>
              <a:t>Ce l’ho in tasca!</a:t>
            </a:r>
          </a:p>
        </p:txBody>
      </p:sp>
      <p:pic>
        <p:nvPicPr>
          <p:cNvPr id="17411" name="Segnaposto contenut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12" y="985887"/>
            <a:ext cx="678497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arrotondato 3"/>
          <p:cNvSpPr/>
          <p:nvPr/>
        </p:nvSpPr>
        <p:spPr>
          <a:xfrm>
            <a:off x="2195513" y="5661025"/>
            <a:ext cx="5400675" cy="936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/>
              <a:t>Wireless </a:t>
            </a:r>
            <a:r>
              <a:rPr lang="it-IT" dirty="0" err="1"/>
              <a:t>Eduroam</a:t>
            </a:r>
            <a:r>
              <a:rPr lang="it-IT" dirty="0"/>
              <a:t>! Perché? Lo scopriremo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8" y="1124744"/>
            <a:ext cx="8485512" cy="5073427"/>
          </a:xfrm>
        </p:spPr>
      </p:pic>
      <p:sp>
        <p:nvSpPr>
          <p:cNvPr id="18434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it-IT" altLang="it-IT" sz="2800" dirty="0" smtClean="0"/>
              <a:t>Partiamo dall’inizio…</a:t>
            </a:r>
          </a:p>
        </p:txBody>
      </p:sp>
      <p:sp>
        <p:nvSpPr>
          <p:cNvPr id="2" name="Rettangolo 1"/>
          <p:cNvSpPr/>
          <p:nvPr/>
        </p:nvSpPr>
        <p:spPr>
          <a:xfrm>
            <a:off x="6516216" y="1124744"/>
            <a:ext cx="576064" cy="2111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5724128" y="3549490"/>
            <a:ext cx="936104" cy="2395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2564904"/>
            <a:ext cx="2663950" cy="3538692"/>
          </a:xfrm>
          <a:prstGeom prst="rect">
            <a:avLst/>
          </a:prstGeom>
        </p:spPr>
      </p:pic>
      <p:cxnSp>
        <p:nvCxnSpPr>
          <p:cNvPr id="9" name="Connettore 2 8"/>
          <p:cNvCxnSpPr/>
          <p:nvPr/>
        </p:nvCxnSpPr>
        <p:spPr>
          <a:xfrm flipH="1">
            <a:off x="4283968" y="3717032"/>
            <a:ext cx="1440160" cy="1440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it-IT" altLang="it-IT" sz="3200" dirty="0" smtClean="0"/>
              <a:t>www.biblio.units.it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3568" y="908720"/>
            <a:ext cx="7488832" cy="576064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527884" y="1760760"/>
            <a:ext cx="122413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in giù 4"/>
          <p:cNvSpPr/>
          <p:nvPr/>
        </p:nvSpPr>
        <p:spPr>
          <a:xfrm>
            <a:off x="4031940" y="764704"/>
            <a:ext cx="216024" cy="86409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sinistra 6"/>
          <p:cNvSpPr/>
          <p:nvPr/>
        </p:nvSpPr>
        <p:spPr>
          <a:xfrm>
            <a:off x="3851920" y="2918916"/>
            <a:ext cx="1152128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2483768" y="3861048"/>
            <a:ext cx="1044116" cy="216024"/>
          </a:xfrm>
          <a:prstGeom prst="rect">
            <a:avLst/>
          </a:prstGeom>
          <a:noFill/>
          <a:ln>
            <a:solidFill>
              <a:srgbClr val="F93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2502055" y="5013176"/>
            <a:ext cx="792088" cy="216024"/>
          </a:xfrm>
          <a:prstGeom prst="rect">
            <a:avLst/>
          </a:prstGeom>
          <a:noFill/>
          <a:ln>
            <a:solidFill>
              <a:srgbClr val="F93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978" y="332656"/>
            <a:ext cx="7800795" cy="574727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659637" y="2060848"/>
            <a:ext cx="3696339" cy="6480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7236297" y="260648"/>
            <a:ext cx="1296144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6570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mtClean="0"/>
              <a:t>App Biblioest</a:t>
            </a:r>
          </a:p>
        </p:txBody>
      </p:sp>
      <p:pic>
        <p:nvPicPr>
          <p:cNvPr id="24579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700213"/>
            <a:ext cx="2546350" cy="4525962"/>
          </a:xfrm>
        </p:spPr>
      </p:pic>
      <p:pic>
        <p:nvPicPr>
          <p:cNvPr id="24580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666875"/>
            <a:ext cx="2584450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smtClean="0"/>
              <a:t>Cosa trovo nel catalogo?</a:t>
            </a:r>
          </a:p>
        </p:txBody>
      </p:sp>
      <p:sp>
        <p:nvSpPr>
          <p:cNvPr id="2560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5267325" cy="4241800"/>
          </a:xfrm>
        </p:spPr>
        <p:txBody>
          <a:bodyPr/>
          <a:lstStyle/>
          <a:p>
            <a:pPr eaLnBrk="1" hangingPunct="1"/>
            <a:r>
              <a:rPr lang="it-IT" altLang="it-IT" dirty="0" smtClean="0"/>
              <a:t>Libri</a:t>
            </a:r>
          </a:p>
          <a:p>
            <a:pPr eaLnBrk="1" hangingPunct="1"/>
            <a:r>
              <a:rPr lang="it-IT" altLang="it-IT" dirty="0" smtClean="0"/>
              <a:t>Riviste e periodici </a:t>
            </a:r>
          </a:p>
          <a:p>
            <a:pPr eaLnBrk="1" hangingPunct="1"/>
            <a:r>
              <a:rPr lang="it-IT" altLang="it-IT" dirty="0" smtClean="0"/>
              <a:t>Info sulle biblioteche</a:t>
            </a:r>
          </a:p>
          <a:p>
            <a:pPr eaLnBrk="1" hangingPunct="1"/>
            <a:r>
              <a:rPr lang="it-IT" altLang="it-IT" dirty="0" smtClean="0"/>
              <a:t>Alcune risorse elettroniche </a:t>
            </a:r>
            <a:r>
              <a:rPr lang="it-IT" altLang="it-IT" sz="2400" dirty="0" smtClean="0"/>
              <a:t>(e-books, pubblicazioni EUT … et al.)</a:t>
            </a:r>
          </a:p>
          <a:p>
            <a:pPr marL="914400" lvl="2" indent="0" eaLnBrk="1" hangingPunct="1">
              <a:buFont typeface="Arial" panose="020B0604020202020204" pitchFamily="34" charset="0"/>
              <a:buNone/>
            </a:pPr>
            <a:endParaRPr lang="it-IT" altLang="it-IT" dirty="0" smtClean="0"/>
          </a:p>
        </p:txBody>
      </p:sp>
      <p:pic>
        <p:nvPicPr>
          <p:cNvPr id="25604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50" y="1628775"/>
            <a:ext cx="292258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CasellaDiTesto 2"/>
          <p:cNvSpPr txBox="1">
            <a:spLocks noChangeArrowheads="1"/>
          </p:cNvSpPr>
          <p:nvPr/>
        </p:nvSpPr>
        <p:spPr bwMode="auto">
          <a:xfrm>
            <a:off x="2195513" y="5842000"/>
            <a:ext cx="37512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hlinkClick r:id="rId4"/>
              </a:rPr>
              <a:t>http://www.biblioest.it/</a:t>
            </a:r>
            <a:endParaRPr lang="it-IT" altLang="it-IT" sz="2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" name="Rettangolo 5"/>
          <p:cNvSpPr/>
          <p:nvPr/>
        </p:nvSpPr>
        <p:spPr>
          <a:xfrm>
            <a:off x="6516688" y="6481763"/>
            <a:ext cx="260985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2.Ricerca sul catalogo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it-IT" altLang="it-IT" sz="1800" dirty="0" smtClean="0"/>
              <a:t>F. Bilotta, a cura di Patrizia </a:t>
            </a:r>
            <a:r>
              <a:rPr lang="it-IT" altLang="it-IT" sz="1800" dirty="0" err="1" smtClean="0"/>
              <a:t>Ziviz</a:t>
            </a:r>
            <a:r>
              <a:rPr lang="it-IT" altLang="it-IT" sz="1800" dirty="0" smtClean="0"/>
              <a:t>, Diritto privato : esercizi. Torino : </a:t>
            </a:r>
            <a:r>
              <a:rPr lang="it-IT" altLang="it-IT" sz="1800" dirty="0" err="1" smtClean="0"/>
              <a:t>Giappichelli</a:t>
            </a:r>
            <a:r>
              <a:rPr lang="it-IT" altLang="it-IT" sz="1800" dirty="0" smtClean="0"/>
              <a:t>, 2013</a:t>
            </a:r>
            <a:endParaRPr lang="it-IT" sz="18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081230"/>
            <a:ext cx="7161855" cy="5191900"/>
          </a:xfrm>
          <a:prstGeom prst="rect">
            <a:avLst/>
          </a:prstGeom>
        </p:spPr>
      </p:pic>
      <p:sp>
        <p:nvSpPr>
          <p:cNvPr id="5" name="Freccia a destra 4"/>
          <p:cNvSpPr/>
          <p:nvPr/>
        </p:nvSpPr>
        <p:spPr>
          <a:xfrm>
            <a:off x="457200" y="2132856"/>
            <a:ext cx="1594520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F93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5691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smtClean="0"/>
              <a:t>Di cosa parleremo</a:t>
            </a:r>
          </a:p>
        </p:txBody>
      </p:sp>
      <p:sp>
        <p:nvSpPr>
          <p:cNvPr id="6147" name="Segnaposto contenuto 2"/>
          <p:cNvSpPr>
            <a:spLocks noGrp="1"/>
          </p:cNvSpPr>
          <p:nvPr>
            <p:ph sz="half" idx="1"/>
          </p:nvPr>
        </p:nvSpPr>
        <p:spPr>
          <a:xfrm>
            <a:off x="390525" y="1773238"/>
            <a:ext cx="8362950" cy="2908300"/>
          </a:xfrm>
        </p:spPr>
        <p:txBody>
          <a:bodyPr/>
          <a:lstStyle/>
          <a:p>
            <a:pPr eaLnBrk="1" hangingPunct="1"/>
            <a:r>
              <a:rPr lang="it-IT" altLang="it-IT" dirty="0" smtClean="0"/>
              <a:t>Trovare informazioni : perché venire in biblioteca</a:t>
            </a:r>
          </a:p>
          <a:p>
            <a:pPr eaLnBrk="1" hangingPunct="1"/>
            <a:r>
              <a:rPr lang="it-IT" altLang="it-IT" dirty="0" smtClean="0"/>
              <a:t>Come trovare libri e riviste</a:t>
            </a:r>
          </a:p>
          <a:p>
            <a:pPr eaLnBrk="1" hangingPunct="1"/>
            <a:r>
              <a:rPr lang="it-IT" altLang="it-IT" dirty="0" smtClean="0"/>
              <a:t>Come consultarli e prenderli in prestito</a:t>
            </a:r>
          </a:p>
          <a:p>
            <a:pPr eaLnBrk="1" hangingPunct="1"/>
            <a:r>
              <a:rPr lang="it-IT" altLang="it-IT" dirty="0" smtClean="0"/>
              <a:t>Cos’altro si trova</a:t>
            </a:r>
          </a:p>
        </p:txBody>
      </p:sp>
      <p:pic>
        <p:nvPicPr>
          <p:cNvPr id="6148" name="Segnaposto contenuto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0338" y="4005263"/>
            <a:ext cx="3203575" cy="2398712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332656"/>
            <a:ext cx="7001041" cy="6054487"/>
          </a:xfrm>
          <a:prstGeom prst="rect">
            <a:avLst/>
          </a:prstGeom>
        </p:spPr>
      </p:pic>
      <p:sp>
        <p:nvSpPr>
          <p:cNvPr id="5" name="Freccia a sinistra 4"/>
          <p:cNvSpPr/>
          <p:nvPr/>
        </p:nvSpPr>
        <p:spPr>
          <a:xfrm>
            <a:off x="4716016" y="3717032"/>
            <a:ext cx="1584176" cy="2880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55297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648" y="287282"/>
            <a:ext cx="5760640" cy="6501636"/>
          </a:xfrm>
          <a:prstGeom prst="rect">
            <a:avLst/>
          </a:prstGeom>
        </p:spPr>
      </p:pic>
      <p:sp>
        <p:nvSpPr>
          <p:cNvPr id="5" name="Freccia in giù 4"/>
          <p:cNvSpPr/>
          <p:nvPr/>
        </p:nvSpPr>
        <p:spPr>
          <a:xfrm>
            <a:off x="5940152" y="1700808"/>
            <a:ext cx="216024" cy="576064"/>
          </a:xfrm>
          <a:prstGeom prst="downArrow">
            <a:avLst/>
          </a:prstGeom>
          <a:solidFill>
            <a:srgbClr val="F93F2B"/>
          </a:solidFill>
          <a:ln>
            <a:solidFill>
              <a:srgbClr val="F93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1259632" y="620688"/>
            <a:ext cx="1584176" cy="1440160"/>
          </a:xfrm>
          <a:prstGeom prst="rect">
            <a:avLst/>
          </a:prstGeom>
          <a:noFill/>
          <a:ln>
            <a:solidFill>
              <a:srgbClr val="F93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4518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000" dirty="0" err="1" smtClean="0"/>
              <a:t>Daris</a:t>
            </a:r>
            <a:r>
              <a:rPr lang="it-IT" sz="2000" dirty="0" smtClean="0"/>
              <a:t>, R., </a:t>
            </a:r>
            <a:r>
              <a:rPr lang="it-IT" sz="2000" dirty="0" err="1" smtClean="0"/>
              <a:t>Kaucic</a:t>
            </a:r>
            <a:r>
              <a:rPr lang="it-IT" sz="2000" dirty="0" smtClean="0"/>
              <a:t>, M., Matematica per l’economia e la statistica. Trieste : Edizioni Goliardiche, 2014.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628800"/>
            <a:ext cx="7690927" cy="4525963"/>
          </a:xfrm>
          <a:prstGeom prst="rect">
            <a:avLst/>
          </a:prstGeom>
        </p:spPr>
      </p:pic>
      <p:sp>
        <p:nvSpPr>
          <p:cNvPr id="5" name="Freccia a destra 4"/>
          <p:cNvSpPr/>
          <p:nvPr/>
        </p:nvSpPr>
        <p:spPr>
          <a:xfrm>
            <a:off x="457200" y="2780928"/>
            <a:ext cx="158417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in giù 5"/>
          <p:cNvSpPr/>
          <p:nvPr/>
        </p:nvSpPr>
        <p:spPr>
          <a:xfrm>
            <a:off x="6588224" y="4293096"/>
            <a:ext cx="432048" cy="12241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6937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7784" y="620688"/>
            <a:ext cx="6120680" cy="542813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771800" y="2780928"/>
            <a:ext cx="2808312" cy="288032"/>
          </a:xfrm>
          <a:prstGeom prst="rect">
            <a:avLst/>
          </a:prstGeom>
          <a:noFill/>
          <a:ln w="28575">
            <a:solidFill>
              <a:srgbClr val="F93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2746989" y="3861048"/>
            <a:ext cx="2808312" cy="288032"/>
          </a:xfrm>
          <a:prstGeom prst="rect">
            <a:avLst/>
          </a:prstGeom>
          <a:noFill/>
          <a:ln w="28575">
            <a:solidFill>
              <a:srgbClr val="F93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7380312" y="2132856"/>
            <a:ext cx="648072" cy="359579"/>
          </a:xfrm>
          <a:prstGeom prst="rect">
            <a:avLst/>
          </a:prstGeom>
          <a:noFill/>
          <a:ln w="28575">
            <a:solidFill>
              <a:srgbClr val="F93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in giù 7"/>
          <p:cNvSpPr/>
          <p:nvPr/>
        </p:nvSpPr>
        <p:spPr>
          <a:xfrm>
            <a:off x="8388424" y="1268760"/>
            <a:ext cx="288032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107504" y="168022"/>
            <a:ext cx="2448272" cy="378565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Testi d’esame: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/>
              <a:t>Prima copia consultazione giornaliera, le altre disponibili per il prestito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/>
              <a:t>Prestito 2 settimane, rinnovabile per 6 volte, se il testo non è stato prenotato da un altro utente</a:t>
            </a:r>
          </a:p>
          <a:p>
            <a:r>
              <a:rPr lang="it-IT" sz="1600" dirty="0" smtClean="0"/>
              <a:t>Altri testi: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/>
              <a:t>Prestito di 30 giorni, rinnovabile per 3 volte </a:t>
            </a:r>
            <a:endParaRPr lang="it-IT" sz="16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5724128" y="3050363"/>
            <a:ext cx="11521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Inventario</a:t>
            </a:r>
          </a:p>
          <a:p>
            <a:r>
              <a:rPr lang="it-IT" sz="1200" dirty="0" smtClean="0"/>
              <a:t>Collocazione</a:t>
            </a:r>
          </a:p>
          <a:p>
            <a:endParaRPr lang="it-IT" dirty="0"/>
          </a:p>
        </p:txBody>
      </p:sp>
      <p:sp>
        <p:nvSpPr>
          <p:cNvPr id="11" name="Freccia a destra 10"/>
          <p:cNvSpPr/>
          <p:nvPr/>
        </p:nvSpPr>
        <p:spPr>
          <a:xfrm>
            <a:off x="4067944" y="3140967"/>
            <a:ext cx="1656184" cy="720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a destra 11"/>
          <p:cNvSpPr/>
          <p:nvPr/>
        </p:nvSpPr>
        <p:spPr>
          <a:xfrm>
            <a:off x="5076056" y="3303580"/>
            <a:ext cx="648072" cy="1254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19470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/>
          <a:lstStyle/>
          <a:p>
            <a:r>
              <a:rPr lang="it-IT" sz="2000" dirty="0" smtClean="0"/>
              <a:t>Quali sono i testi d’esame adottati dalla prof.ssa </a:t>
            </a:r>
            <a:r>
              <a:rPr lang="it-IT" sz="2000" dirty="0" err="1" smtClean="0"/>
              <a:t>Ziviz</a:t>
            </a:r>
            <a:r>
              <a:rPr lang="it-IT" sz="2000" dirty="0" smtClean="0"/>
              <a:t>?</a:t>
            </a:r>
            <a:endParaRPr lang="it-IT" sz="20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5098" y="620688"/>
            <a:ext cx="5693804" cy="140184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132856"/>
            <a:ext cx="5652120" cy="414488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3186311"/>
            <a:ext cx="3681438" cy="3091433"/>
          </a:xfrm>
          <a:prstGeom prst="rect">
            <a:avLst/>
          </a:prstGeom>
        </p:spPr>
      </p:pic>
      <p:sp>
        <p:nvSpPr>
          <p:cNvPr id="10" name="Freccia in giù 9"/>
          <p:cNvSpPr/>
          <p:nvPr/>
        </p:nvSpPr>
        <p:spPr>
          <a:xfrm>
            <a:off x="927329" y="1645648"/>
            <a:ext cx="288032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683568" y="2564904"/>
            <a:ext cx="648072" cy="1440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reccia a destra 3"/>
          <p:cNvSpPr/>
          <p:nvPr/>
        </p:nvSpPr>
        <p:spPr>
          <a:xfrm>
            <a:off x="1115616" y="1340768"/>
            <a:ext cx="1440160" cy="117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67931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60648"/>
            <a:ext cx="6614787" cy="595882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980728"/>
            <a:ext cx="2163551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92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it-IT" sz="2000" dirty="0"/>
              <a:t>BRUNO DE ROSA, Oltre il “budget”: un nuovo modello di controllo?, in </a:t>
            </a:r>
            <a:r>
              <a:rPr lang="it-IT" sz="2000" i="1" dirty="0" smtClean="0"/>
              <a:t>Contabilità</a:t>
            </a:r>
            <a:r>
              <a:rPr lang="it-IT" sz="2000" i="1" dirty="0"/>
              <a:t>, Finanza e </a:t>
            </a:r>
            <a:r>
              <a:rPr lang="it-IT" sz="2000" i="1" dirty="0" smtClean="0"/>
              <a:t>Controllo</a:t>
            </a:r>
            <a:r>
              <a:rPr lang="it-IT" sz="2000" dirty="0" smtClean="0"/>
              <a:t>, 2007 n. 11, pp. </a:t>
            </a:r>
            <a:r>
              <a:rPr lang="it-IT" sz="2000" dirty="0"/>
              <a:t>940-944.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672" y="836712"/>
            <a:ext cx="5596863" cy="5776189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131840" y="2780928"/>
            <a:ext cx="1152128" cy="216024"/>
          </a:xfrm>
          <a:prstGeom prst="rect">
            <a:avLst/>
          </a:prstGeom>
          <a:noFill/>
          <a:ln>
            <a:solidFill>
              <a:srgbClr val="F93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a destra 5"/>
          <p:cNvSpPr/>
          <p:nvPr/>
        </p:nvSpPr>
        <p:spPr>
          <a:xfrm>
            <a:off x="323528" y="5373216"/>
            <a:ext cx="1296144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93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3633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"/>
            <a:ext cx="4995425" cy="170080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876332"/>
            <a:ext cx="4778305" cy="5932053"/>
          </a:xfrm>
          <a:prstGeom prst="rect">
            <a:avLst/>
          </a:prstGeom>
        </p:spPr>
      </p:pic>
      <p:sp>
        <p:nvSpPr>
          <p:cNvPr id="7" name="Freccia a sinistra 6"/>
          <p:cNvSpPr/>
          <p:nvPr/>
        </p:nvSpPr>
        <p:spPr>
          <a:xfrm>
            <a:off x="3779912" y="634381"/>
            <a:ext cx="1728192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4211960" y="2636912"/>
            <a:ext cx="1728192" cy="432048"/>
          </a:xfrm>
          <a:prstGeom prst="rect">
            <a:avLst/>
          </a:prstGeom>
          <a:noFill/>
          <a:ln w="38100">
            <a:solidFill>
              <a:srgbClr val="F93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467544" y="2492896"/>
            <a:ext cx="2952328" cy="329320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Collocazione e consistenza di periodico.</a:t>
            </a:r>
          </a:p>
          <a:p>
            <a:endParaRPr lang="it-IT" sz="1600" dirty="0"/>
          </a:p>
          <a:p>
            <a:r>
              <a:rPr lang="it-IT" sz="1600" dirty="0" smtClean="0"/>
              <a:t>Es. di consistenza:</a:t>
            </a:r>
          </a:p>
          <a:p>
            <a:r>
              <a:rPr lang="it-IT" sz="1600" dirty="0" smtClean="0"/>
              <a:t>1996-  Il periodico è in corso (annate disponibili dal 1996 ad oggi)</a:t>
            </a:r>
          </a:p>
          <a:p>
            <a:r>
              <a:rPr lang="it-IT" sz="1600" dirty="0" smtClean="0"/>
              <a:t>3(2010)-6(2013).  Il periodico è cessato</a:t>
            </a:r>
          </a:p>
          <a:p>
            <a:r>
              <a:rPr lang="it-IT" sz="1600" dirty="0" smtClean="0"/>
              <a:t>1990-1996;2000-  Ci sono delle lacune per gli anni dal 1997 al 1999, dal 2000 ad oggi il periodico è in corso</a:t>
            </a:r>
            <a:endParaRPr lang="it-IT" sz="1600" dirty="0"/>
          </a:p>
        </p:txBody>
      </p:sp>
      <p:sp>
        <p:nvSpPr>
          <p:cNvPr id="10" name="Freccia a sinistra 9"/>
          <p:cNvSpPr/>
          <p:nvPr/>
        </p:nvSpPr>
        <p:spPr>
          <a:xfrm>
            <a:off x="3563888" y="2708920"/>
            <a:ext cx="576064" cy="2880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8156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2400" smtClean="0"/>
              <a:t>Il docente mi suggerisce un libro/manuale/testo d’esame/articolo…Come/dove li trovo?</a:t>
            </a:r>
          </a:p>
        </p:txBody>
      </p:sp>
      <p:sp>
        <p:nvSpPr>
          <p:cNvPr id="21507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altLang="it-IT" sz="2000" dirty="0" smtClean="0"/>
              <a:t>Matteo Marrone, Istituzioni di diritto romano, Palermo : Palumbo, 20</a:t>
            </a:r>
            <a:r>
              <a:rPr lang="it-IT" altLang="it-IT" sz="2400" dirty="0" smtClean="0"/>
              <a:t>06 </a:t>
            </a:r>
            <a:r>
              <a:rPr lang="it-IT" altLang="it-IT" sz="1400" dirty="0" smtClean="0">
                <a:solidFill>
                  <a:srgbClr val="FF0000"/>
                </a:solidFill>
              </a:rPr>
              <a:t>(testo d’esame Fiorentini)</a:t>
            </a:r>
          </a:p>
          <a:p>
            <a:endParaRPr lang="it-IT" altLang="it-IT" sz="1400" dirty="0" smtClean="0">
              <a:solidFill>
                <a:srgbClr val="FF0000"/>
              </a:solidFill>
            </a:endParaRPr>
          </a:p>
          <a:p>
            <a:r>
              <a:rPr lang="it-IT" altLang="it-IT" sz="2000" dirty="0" err="1" smtClean="0"/>
              <a:t>Trimarchi</a:t>
            </a:r>
            <a:r>
              <a:rPr lang="it-IT" altLang="it-IT" sz="2000" dirty="0" smtClean="0"/>
              <a:t> Pietro, Istituzioni di diritto privato, Milano : </a:t>
            </a:r>
            <a:r>
              <a:rPr lang="it-IT" altLang="it-IT" sz="2000" dirty="0" err="1" smtClean="0"/>
              <a:t>Giuffrè</a:t>
            </a:r>
            <a:r>
              <a:rPr lang="it-IT" altLang="it-IT" sz="2000" dirty="0" smtClean="0"/>
              <a:t>, 2016 (o altra ed.) </a:t>
            </a:r>
            <a:r>
              <a:rPr lang="it-IT" altLang="it-IT" sz="1400" dirty="0" smtClean="0">
                <a:solidFill>
                  <a:srgbClr val="FF0000"/>
                </a:solidFill>
              </a:rPr>
              <a:t>(segnalato </a:t>
            </a:r>
            <a:r>
              <a:rPr lang="it-IT" altLang="it-IT" sz="1400" dirty="0" err="1" smtClean="0">
                <a:solidFill>
                  <a:srgbClr val="FF0000"/>
                </a:solidFill>
              </a:rPr>
              <a:t>Ziviz</a:t>
            </a:r>
            <a:r>
              <a:rPr lang="it-IT" altLang="it-IT" sz="1400" dirty="0" smtClean="0">
                <a:solidFill>
                  <a:srgbClr val="FF0000"/>
                </a:solidFill>
              </a:rPr>
              <a:t>?)</a:t>
            </a:r>
          </a:p>
          <a:p>
            <a:endParaRPr lang="it-IT" altLang="it-IT" sz="1400" dirty="0" smtClean="0">
              <a:solidFill>
                <a:srgbClr val="FF0000"/>
              </a:solidFill>
            </a:endParaRPr>
          </a:p>
          <a:p>
            <a:r>
              <a:rPr lang="it-IT" altLang="it-IT" sz="2000" dirty="0" smtClean="0"/>
              <a:t>Andrea Torrente, Piero </a:t>
            </a:r>
            <a:r>
              <a:rPr lang="it-IT" altLang="it-IT" sz="2000" dirty="0" err="1" smtClean="0"/>
              <a:t>Schlesinger</a:t>
            </a:r>
            <a:r>
              <a:rPr lang="it-IT" altLang="it-IT" sz="2000" dirty="0" smtClean="0"/>
              <a:t>, Manuale di diritto privato, Milano : </a:t>
            </a:r>
            <a:r>
              <a:rPr lang="it-IT" altLang="it-IT" sz="2000" dirty="0" err="1" smtClean="0"/>
              <a:t>Giuffrè</a:t>
            </a:r>
            <a:r>
              <a:rPr lang="it-IT" altLang="it-IT" sz="2000" dirty="0" smtClean="0"/>
              <a:t>, 2017 (o altra ed.) </a:t>
            </a:r>
            <a:r>
              <a:rPr lang="it-IT" altLang="it-IT" sz="1400" dirty="0" smtClean="0">
                <a:solidFill>
                  <a:srgbClr val="FF0000"/>
                </a:solidFill>
              </a:rPr>
              <a:t>(segnalato </a:t>
            </a:r>
            <a:r>
              <a:rPr lang="it-IT" altLang="it-IT" sz="1400" dirty="0" err="1" smtClean="0">
                <a:solidFill>
                  <a:srgbClr val="FF0000"/>
                </a:solidFill>
              </a:rPr>
              <a:t>Ziviz</a:t>
            </a:r>
            <a:r>
              <a:rPr lang="it-IT" altLang="it-IT" sz="1400" dirty="0" smtClean="0">
                <a:solidFill>
                  <a:srgbClr val="FF0000"/>
                </a:solidFill>
              </a:rPr>
              <a:t>?)</a:t>
            </a:r>
          </a:p>
          <a:p>
            <a:endParaRPr lang="it-IT" altLang="it-IT" sz="1400" dirty="0" smtClean="0">
              <a:solidFill>
                <a:srgbClr val="FF0000"/>
              </a:solidFill>
            </a:endParaRPr>
          </a:p>
          <a:p>
            <a:r>
              <a:rPr lang="it-IT" altLang="it-IT" sz="2000" dirty="0" smtClean="0"/>
              <a:t>F. </a:t>
            </a:r>
            <a:r>
              <a:rPr lang="it-IT" altLang="it-IT" sz="2000" dirty="0" err="1" smtClean="0"/>
              <a:t>Billotta</a:t>
            </a:r>
            <a:r>
              <a:rPr lang="it-IT" altLang="it-IT" sz="2000" dirty="0" smtClean="0"/>
              <a:t>, a cura di Patrizia </a:t>
            </a:r>
            <a:r>
              <a:rPr lang="it-IT" altLang="it-IT" sz="2000" dirty="0" err="1" smtClean="0"/>
              <a:t>Ziviz</a:t>
            </a:r>
            <a:r>
              <a:rPr lang="it-IT" altLang="it-IT" sz="2000" dirty="0" smtClean="0"/>
              <a:t>, Diritto privato : esercizi, Torino : </a:t>
            </a:r>
            <a:r>
              <a:rPr lang="it-IT" altLang="it-IT" sz="2000" dirty="0" err="1" smtClean="0"/>
              <a:t>Giappichelli</a:t>
            </a:r>
            <a:r>
              <a:rPr lang="it-IT" altLang="it-IT" sz="2000" dirty="0" smtClean="0"/>
              <a:t>, 2013 </a:t>
            </a:r>
            <a:r>
              <a:rPr lang="it-IT" altLang="it-IT" sz="1400" dirty="0" smtClean="0">
                <a:solidFill>
                  <a:srgbClr val="FF0000"/>
                </a:solidFill>
              </a:rPr>
              <a:t>(testo d’esame </a:t>
            </a:r>
            <a:r>
              <a:rPr lang="it-IT" altLang="it-IT" sz="1400" dirty="0" err="1" smtClean="0">
                <a:solidFill>
                  <a:srgbClr val="FF0000"/>
                </a:solidFill>
              </a:rPr>
              <a:t>Ziviz</a:t>
            </a:r>
            <a:r>
              <a:rPr lang="it-IT" altLang="it-IT" sz="1400" dirty="0" smtClean="0">
                <a:solidFill>
                  <a:srgbClr val="FF0000"/>
                </a:solidFill>
              </a:rPr>
              <a:t>)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olo 1"/>
          <p:cNvSpPr>
            <a:spLocks noGrp="1"/>
          </p:cNvSpPr>
          <p:nvPr>
            <p:ph type="title" idx="4294967295"/>
          </p:nvPr>
        </p:nvSpPr>
        <p:spPr>
          <a:xfrm>
            <a:off x="250825" y="0"/>
            <a:ext cx="8229600" cy="765175"/>
          </a:xfrm>
        </p:spPr>
        <p:txBody>
          <a:bodyPr/>
          <a:lstStyle/>
          <a:p>
            <a:pPr eaLnBrk="1" hangingPunct="1"/>
            <a:r>
              <a:rPr lang="it-IT" altLang="it-IT" smtClean="0"/>
              <a:t>CATALOGO Biblioest</a:t>
            </a:r>
          </a:p>
        </p:txBody>
      </p:sp>
      <p:sp>
        <p:nvSpPr>
          <p:cNvPr id="22531" name="CasellaDiTesto 2"/>
          <p:cNvSpPr txBox="1">
            <a:spLocks noChangeArrowheads="1"/>
          </p:cNvSpPr>
          <p:nvPr/>
        </p:nvSpPr>
        <p:spPr bwMode="auto">
          <a:xfrm>
            <a:off x="2411413" y="5702300"/>
            <a:ext cx="375126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hlinkClick r:id="rId3"/>
              </a:rPr>
              <a:t>http://www.biblioest.it/</a:t>
            </a:r>
            <a:endParaRPr lang="it-IT" altLang="it-IT" sz="2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" name="Rettangolo 5"/>
          <p:cNvSpPr/>
          <p:nvPr/>
        </p:nvSpPr>
        <p:spPr>
          <a:xfrm>
            <a:off x="6516688" y="6481763"/>
            <a:ext cx="260985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2.Ricerca sul catalogo </a:t>
            </a:r>
          </a:p>
        </p:txBody>
      </p:sp>
      <p:pic>
        <p:nvPicPr>
          <p:cNvPr id="22533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765175"/>
            <a:ext cx="6875462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ttore 2 3"/>
          <p:cNvCxnSpPr/>
          <p:nvPr/>
        </p:nvCxnSpPr>
        <p:spPr>
          <a:xfrm flipV="1">
            <a:off x="250825" y="2781300"/>
            <a:ext cx="598488" cy="431800"/>
          </a:xfrm>
          <a:prstGeom prst="straightConnector1">
            <a:avLst/>
          </a:prstGeom>
          <a:ln w="57150">
            <a:solidFill>
              <a:srgbClr val="F93F2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 flipH="1">
            <a:off x="3995738" y="1196975"/>
            <a:ext cx="576262" cy="647700"/>
          </a:xfrm>
          <a:prstGeom prst="straightConnector1">
            <a:avLst/>
          </a:prstGeom>
          <a:ln w="57150">
            <a:solidFill>
              <a:srgbClr val="F93F2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mtClean="0"/>
              <a:t>Se devo procurarmi un ago</a:t>
            </a:r>
          </a:p>
        </p:txBody>
      </p:sp>
      <p:pic>
        <p:nvPicPr>
          <p:cNvPr id="7171" name="Segnaposto contenut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9513" y="1600200"/>
            <a:ext cx="6784975" cy="4525963"/>
          </a:xfrm>
        </p:spPr>
      </p:pic>
      <p:sp>
        <p:nvSpPr>
          <p:cNvPr id="7172" name="Titolo 1"/>
          <p:cNvSpPr txBox="1">
            <a:spLocks/>
          </p:cNvSpPr>
          <p:nvPr/>
        </p:nvSpPr>
        <p:spPr bwMode="auto">
          <a:xfrm>
            <a:off x="539750" y="58054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400"/>
              <a:t>dove vado a cercarlo?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mtClean="0"/>
              <a:t>Cosa NON c’è</a:t>
            </a:r>
          </a:p>
        </p:txBody>
      </p:sp>
      <p:sp>
        <p:nvSpPr>
          <p:cNvPr id="40963" name="Segnaposto contenuto 2"/>
          <p:cNvSpPr>
            <a:spLocks noGrp="1"/>
          </p:cNvSpPr>
          <p:nvPr>
            <p:ph idx="1"/>
          </p:nvPr>
        </p:nvSpPr>
        <p:spPr>
          <a:xfrm>
            <a:off x="4572000" y="1765300"/>
            <a:ext cx="4679950" cy="4708525"/>
          </a:xfrm>
        </p:spPr>
        <p:txBody>
          <a:bodyPr/>
          <a:lstStyle/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it-IT" altLang="it-IT" dirty="0" smtClean="0"/>
              <a:t>I singoli articoli e saggi (di periodici oppure di raccolte)</a:t>
            </a:r>
          </a:p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endParaRPr lang="it-IT" altLang="it-IT" dirty="0" smtClean="0"/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it-IT" altLang="it-IT" dirty="0" smtClean="0"/>
              <a:t>Alcune risorse elettroniche UNITS (</a:t>
            </a:r>
            <a:r>
              <a:rPr lang="it-IT" altLang="it-IT" dirty="0" err="1" smtClean="0"/>
              <a:t>discovery</a:t>
            </a:r>
            <a:r>
              <a:rPr lang="it-IT" altLang="it-IT" dirty="0" smtClean="0"/>
              <a:t> service)</a:t>
            </a:r>
          </a:p>
          <a:p>
            <a:pPr lvl="1" eaLnBrk="1" hangingPunct="1">
              <a:defRPr/>
            </a:pPr>
            <a:endParaRPr lang="it-IT" altLang="it-IT" dirty="0" smtClean="0"/>
          </a:p>
        </p:txBody>
      </p:sp>
      <p:sp>
        <p:nvSpPr>
          <p:cNvPr id="6" name="Rettangolo 5"/>
          <p:cNvSpPr/>
          <p:nvPr/>
        </p:nvSpPr>
        <p:spPr>
          <a:xfrm>
            <a:off x="6516688" y="6481763"/>
            <a:ext cx="260985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2.Ricerca sul catalogo </a:t>
            </a:r>
          </a:p>
        </p:txBody>
      </p:sp>
      <p:pic>
        <p:nvPicPr>
          <p:cNvPr id="276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2" t="7520" r="12032" b="30487"/>
          <a:stretch>
            <a:fillRect/>
          </a:stretch>
        </p:blipFill>
        <p:spPr bwMode="auto">
          <a:xfrm>
            <a:off x="457200" y="2060575"/>
            <a:ext cx="431641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 smtClean="0"/>
              <a:t>Un esempio di un libro</a:t>
            </a:r>
          </a:p>
        </p:txBody>
      </p:sp>
      <p:pic>
        <p:nvPicPr>
          <p:cNvPr id="29699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5450" y="1600200"/>
            <a:ext cx="5753100" cy="4525963"/>
          </a:xfrm>
        </p:spPr>
      </p:pic>
      <p:cxnSp>
        <p:nvCxnSpPr>
          <p:cNvPr id="6" name="Connettore 2 5"/>
          <p:cNvCxnSpPr/>
          <p:nvPr/>
        </p:nvCxnSpPr>
        <p:spPr>
          <a:xfrm flipV="1">
            <a:off x="971550" y="3429000"/>
            <a:ext cx="723900" cy="5762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H="1" flipV="1">
            <a:off x="2916238" y="3573463"/>
            <a:ext cx="215900" cy="431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H="1">
            <a:off x="4859338" y="5084763"/>
            <a:ext cx="1152525" cy="0"/>
          </a:xfrm>
          <a:prstGeom prst="straightConnector1">
            <a:avLst/>
          </a:prstGeom>
          <a:ln w="38100">
            <a:solidFill>
              <a:srgbClr val="F93F2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 smtClean="0"/>
              <a:t>Un esempio di un libro</a:t>
            </a:r>
          </a:p>
        </p:txBody>
      </p:sp>
      <p:pic>
        <p:nvPicPr>
          <p:cNvPr id="31747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6550" y="1600200"/>
            <a:ext cx="5930900" cy="4525963"/>
          </a:xfrm>
        </p:spPr>
      </p:pic>
      <p:cxnSp>
        <p:nvCxnSpPr>
          <p:cNvPr id="6" name="Connettore 2 5"/>
          <p:cNvCxnSpPr/>
          <p:nvPr/>
        </p:nvCxnSpPr>
        <p:spPr>
          <a:xfrm>
            <a:off x="827088" y="3357563"/>
            <a:ext cx="779462" cy="714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 flipH="1" flipV="1">
            <a:off x="2700338" y="3716338"/>
            <a:ext cx="215900" cy="4333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H="1">
            <a:off x="4716463" y="6092825"/>
            <a:ext cx="158432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200" smtClean="0"/>
              <a:t>Un esempio di articolo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513" cy="37734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dirty="0" smtClean="0"/>
              <a:t>Trovare: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altLang="it-IT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altLang="it-IT" sz="3000" dirty="0" smtClean="0"/>
              <a:t>Merloni </a:t>
            </a:r>
            <a:r>
              <a:rPr lang="it-IT" altLang="it-IT" sz="3000" dirty="0"/>
              <a:t>Francesco, LA RIFORMA </a:t>
            </a:r>
            <a:r>
              <a:rPr lang="it-IT" altLang="it-IT" sz="3000" dirty="0" smtClean="0"/>
              <a:t>DELL'UNIVERSITÀ</a:t>
            </a:r>
            <a:r>
              <a:rPr lang="it-IT" altLang="it-IT" sz="3000" dirty="0"/>
              <a:t>. LA NUOVA GOVERNANCE, in Giornale di diritto amministrativo, 2011, fasc. 4 pag. 353 - 359</a:t>
            </a:r>
            <a:endParaRPr lang="it-IT" altLang="it-IT" sz="3000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altLang="it-IT" dirty="0" smtClean="0"/>
          </a:p>
          <a:p>
            <a:pPr marL="457200" lvl="1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altLang="it-IT" dirty="0" smtClean="0"/>
          </a:p>
          <a:p>
            <a:pPr lvl="1" eaLnBrk="1" fontAlgn="auto" hangingPunct="1">
              <a:spcAft>
                <a:spcPts val="0"/>
              </a:spcAft>
              <a:defRPr/>
            </a:pPr>
            <a:endParaRPr lang="it-IT" altLang="it-IT" dirty="0" smtClean="0"/>
          </a:p>
          <a:p>
            <a:pPr marL="914400" lvl="2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altLang="it-IT" dirty="0" smtClean="0"/>
          </a:p>
          <a:p>
            <a:pPr lvl="2" eaLnBrk="1" fontAlgn="auto" hangingPunct="1">
              <a:spcAft>
                <a:spcPts val="0"/>
              </a:spcAft>
              <a:defRPr/>
            </a:pPr>
            <a:endParaRPr lang="it-IT" altLang="it-IT" dirty="0"/>
          </a:p>
          <a:p>
            <a:pPr lvl="1" eaLnBrk="1" fontAlgn="auto" hangingPunct="1">
              <a:spcAft>
                <a:spcPts val="0"/>
              </a:spcAft>
              <a:defRPr/>
            </a:pPr>
            <a:endParaRPr lang="it-IT" altLang="it-IT" dirty="0"/>
          </a:p>
          <a:p>
            <a:pPr eaLnBrk="1" fontAlgn="auto" hangingPunct="1"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6516688" y="6481763"/>
            <a:ext cx="260985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2.Ricerca sul catalogo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mtClean="0"/>
              <a:t>Come cercare (periodico)</a:t>
            </a: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5" r="18439" b="1424"/>
          <a:stretch>
            <a:fillRect/>
          </a:stretch>
        </p:blipFill>
        <p:spPr bwMode="auto">
          <a:xfrm>
            <a:off x="900113" y="1412875"/>
            <a:ext cx="7115175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e 5"/>
          <p:cNvSpPr/>
          <p:nvPr/>
        </p:nvSpPr>
        <p:spPr>
          <a:xfrm>
            <a:off x="2411413" y="1557338"/>
            <a:ext cx="1655762" cy="3556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2484438" y="2349500"/>
            <a:ext cx="1655762" cy="35401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6516688" y="6481763"/>
            <a:ext cx="260985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2.Ricerca sul catalogo </a:t>
            </a:r>
          </a:p>
        </p:txBody>
      </p:sp>
      <p:cxnSp>
        <p:nvCxnSpPr>
          <p:cNvPr id="3" name="Connettore 2 2"/>
          <p:cNvCxnSpPr/>
          <p:nvPr/>
        </p:nvCxnSpPr>
        <p:spPr>
          <a:xfrm flipV="1">
            <a:off x="539750" y="4149725"/>
            <a:ext cx="647700" cy="6477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mtClean="0"/>
              <a:t>Ricerca avanzata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5" t="26958" r="22501" b="18294"/>
          <a:stretch>
            <a:fillRect/>
          </a:stretch>
        </p:blipFill>
        <p:spPr bwMode="auto">
          <a:xfrm>
            <a:off x="1476375" y="1341438"/>
            <a:ext cx="6208713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6516688" y="6481763"/>
            <a:ext cx="260985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2.Ricerca sul catalogo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mtClean="0"/>
              <a:t>Come cercare (periodico)</a:t>
            </a: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9" r="18439" b="8537"/>
          <a:stretch>
            <a:fillRect/>
          </a:stretch>
        </p:blipFill>
        <p:spPr bwMode="auto">
          <a:xfrm>
            <a:off x="352425" y="1341438"/>
            <a:ext cx="757555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e 4"/>
          <p:cNvSpPr/>
          <p:nvPr/>
        </p:nvSpPr>
        <p:spPr>
          <a:xfrm>
            <a:off x="1979613" y="2354263"/>
            <a:ext cx="1655762" cy="3556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it-IT" altLang="it-IT" sz="3200" smtClean="0"/>
              <a:t>Come trovare un periodico</a:t>
            </a: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3" t="28915" r="21407" b="13211"/>
          <a:stretch>
            <a:fillRect/>
          </a:stretch>
        </p:blipFill>
        <p:spPr bwMode="auto">
          <a:xfrm>
            <a:off x="1116013" y="1316038"/>
            <a:ext cx="7194550" cy="526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e 4"/>
          <p:cNvSpPr/>
          <p:nvPr/>
        </p:nvSpPr>
        <p:spPr>
          <a:xfrm>
            <a:off x="1185863" y="5818188"/>
            <a:ext cx="2665412" cy="7302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cxnSp>
        <p:nvCxnSpPr>
          <p:cNvPr id="3" name="Connettore 2 2"/>
          <p:cNvCxnSpPr/>
          <p:nvPr/>
        </p:nvCxnSpPr>
        <p:spPr>
          <a:xfrm flipH="1">
            <a:off x="2987675" y="2852738"/>
            <a:ext cx="115252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08" y="980728"/>
            <a:ext cx="8100392" cy="5682466"/>
          </a:xfrm>
          <a:prstGeom prst="rect">
            <a:avLst/>
          </a:prstGeom>
        </p:spPr>
      </p:pic>
      <p:sp>
        <p:nvSpPr>
          <p:cNvPr id="39938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pPr eaLnBrk="1" hangingPunct="1"/>
            <a:r>
              <a:rPr lang="it-IT" altLang="it-IT" sz="3200" smtClean="0"/>
              <a:t>Ho trovato un testo elettronico…e adesso?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03350" y="2028825"/>
            <a:ext cx="8291513" cy="3773488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altLang="it-IT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altLang="it-IT" sz="30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altLang="it-IT" dirty="0" smtClean="0"/>
          </a:p>
          <a:p>
            <a:pPr marL="457200" lvl="1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altLang="it-IT" dirty="0" smtClean="0"/>
          </a:p>
          <a:p>
            <a:pPr lvl="1" eaLnBrk="1" fontAlgn="auto" hangingPunct="1">
              <a:spcAft>
                <a:spcPts val="0"/>
              </a:spcAft>
              <a:defRPr/>
            </a:pPr>
            <a:endParaRPr lang="it-IT" altLang="it-IT" dirty="0" smtClean="0"/>
          </a:p>
          <a:p>
            <a:pPr marL="914400" lvl="2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altLang="it-IT" dirty="0" smtClean="0"/>
          </a:p>
          <a:p>
            <a:pPr lvl="2" eaLnBrk="1" fontAlgn="auto" hangingPunct="1">
              <a:spcAft>
                <a:spcPts val="0"/>
              </a:spcAft>
              <a:defRPr/>
            </a:pPr>
            <a:endParaRPr lang="it-IT" altLang="it-IT" dirty="0"/>
          </a:p>
          <a:p>
            <a:pPr lvl="1" eaLnBrk="1" fontAlgn="auto" hangingPunct="1">
              <a:spcAft>
                <a:spcPts val="0"/>
              </a:spcAft>
              <a:defRPr/>
            </a:pPr>
            <a:endParaRPr lang="it-IT" altLang="it-IT" dirty="0"/>
          </a:p>
          <a:p>
            <a:pPr eaLnBrk="1" fontAlgn="auto" hangingPunct="1"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5" name="Ovale 4"/>
          <p:cNvSpPr/>
          <p:nvPr/>
        </p:nvSpPr>
        <p:spPr>
          <a:xfrm>
            <a:off x="2843808" y="5257692"/>
            <a:ext cx="3312368" cy="12239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7" name="Connettore 2 6"/>
          <p:cNvCxnSpPr/>
          <p:nvPr/>
        </p:nvCxnSpPr>
        <p:spPr>
          <a:xfrm flipH="1">
            <a:off x="8382256" y="4797152"/>
            <a:ext cx="287338" cy="6477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82" y="846138"/>
            <a:ext cx="8489235" cy="530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713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844675"/>
            <a:ext cx="6037263" cy="4000500"/>
          </a:xfrm>
        </p:spPr>
      </p:pic>
      <p:sp>
        <p:nvSpPr>
          <p:cNvPr id="8195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mtClean="0"/>
              <a:t>Supermercato…?</a:t>
            </a:r>
            <a:br>
              <a:rPr lang="it-IT" altLang="it-IT" smtClean="0"/>
            </a:br>
            <a:endParaRPr lang="it-IT" altLang="it-IT" smtClean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939" y="404664"/>
            <a:ext cx="7392121" cy="6141804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3851920" y="4149080"/>
            <a:ext cx="1008112" cy="432048"/>
          </a:xfrm>
          <a:prstGeom prst="rect">
            <a:avLst/>
          </a:prstGeom>
          <a:noFill/>
          <a:ln w="38100">
            <a:solidFill>
              <a:srgbClr val="F93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5922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548680"/>
            <a:ext cx="5940684" cy="5993904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403648" y="6093296"/>
            <a:ext cx="3168352" cy="576064"/>
          </a:xfrm>
          <a:prstGeom prst="rect">
            <a:avLst/>
          </a:prstGeom>
          <a:noFill/>
          <a:ln w="38100">
            <a:solidFill>
              <a:srgbClr val="F93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15447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050904" cy="452952"/>
          </a:xfrm>
        </p:spPr>
        <p:txBody>
          <a:bodyPr/>
          <a:lstStyle/>
          <a:p>
            <a:pPr eaLnBrk="1" hangingPunct="1"/>
            <a:r>
              <a:rPr lang="it-IT" altLang="it-IT" dirty="0" smtClean="0"/>
              <a:t>Servizi al lettore</a:t>
            </a:r>
          </a:p>
        </p:txBody>
      </p:sp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5903466" y="719448"/>
            <a:ext cx="3240534" cy="1015663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/>
              <a:t>Utente: n. tessera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/>
              <a:t>Password: gg/mm/</a:t>
            </a:r>
            <a:r>
              <a:rPr lang="it-IT" altLang="it-IT" sz="2000" dirty="0" err="1"/>
              <a:t>aaaa</a:t>
            </a:r>
            <a:endParaRPr lang="it-IT" altLang="it-IT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/>
              <a:t>Creare una </a:t>
            </a:r>
            <a:r>
              <a:rPr lang="it-IT" altLang="it-IT" sz="2000" dirty="0" err="1"/>
              <a:t>pw</a:t>
            </a:r>
            <a:r>
              <a:rPr lang="it-IT" altLang="it-IT" sz="2000" dirty="0"/>
              <a:t> personale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9432"/>
            <a:ext cx="9144000" cy="261913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02" y="1020475"/>
            <a:ext cx="7777595" cy="5281560"/>
          </a:xfrm>
          <a:prstGeom prst="rect">
            <a:avLst/>
          </a:prstGeom>
        </p:spPr>
      </p:pic>
      <p:sp>
        <p:nvSpPr>
          <p:cNvPr id="43010" name="Titolo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eaLnBrk="1" hangingPunct="1"/>
            <a:r>
              <a:rPr lang="it-IT" altLang="it-IT" sz="2400" dirty="0" smtClean="0"/>
              <a:t>Il mio spazio: Verificare la situazione prestiti</a:t>
            </a:r>
          </a:p>
        </p:txBody>
      </p:sp>
      <p:sp>
        <p:nvSpPr>
          <p:cNvPr id="43012" name="Segnaposto numero diapositiva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D4CE49A-F158-4B74-B00E-D63FE63C8C42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it-IT" altLang="it-IT" sz="1200" smtClean="0">
              <a:solidFill>
                <a:srgbClr val="898989"/>
              </a:solidFill>
            </a:endParaRPr>
          </a:p>
        </p:txBody>
      </p:sp>
      <p:sp>
        <p:nvSpPr>
          <p:cNvPr id="7" name="Freccia in giù 6"/>
          <p:cNvSpPr/>
          <p:nvPr/>
        </p:nvSpPr>
        <p:spPr>
          <a:xfrm flipH="1">
            <a:off x="4905751" y="3356992"/>
            <a:ext cx="242313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78" y="0"/>
            <a:ext cx="78290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15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2400" smtClean="0"/>
              <a:t>Finalmente ho trovato il libro che mi interessa…</a:t>
            </a:r>
          </a:p>
        </p:txBody>
      </p:sp>
      <p:sp>
        <p:nvSpPr>
          <p:cNvPr id="45059" name="Segnaposto contenuto 2"/>
          <p:cNvSpPr>
            <a:spLocks noGrp="1"/>
          </p:cNvSpPr>
          <p:nvPr>
            <p:ph idx="1"/>
          </p:nvPr>
        </p:nvSpPr>
        <p:spPr>
          <a:xfrm>
            <a:off x="323528" y="1340768"/>
            <a:ext cx="8363272" cy="4785395"/>
          </a:xfrm>
        </p:spPr>
        <p:txBody>
          <a:bodyPr/>
          <a:lstStyle/>
          <a:p>
            <a:r>
              <a:rPr lang="it-IT" altLang="it-IT" dirty="0" smtClean="0"/>
              <a:t>È posseduto dalla biblioteca di…</a:t>
            </a:r>
          </a:p>
          <a:p>
            <a:r>
              <a:rPr lang="it-IT" altLang="it-IT" dirty="0" smtClean="0"/>
              <a:t>La collocazione è…</a:t>
            </a:r>
          </a:p>
          <a:p>
            <a:r>
              <a:rPr lang="it-IT" altLang="it-IT" dirty="0" smtClean="0"/>
              <a:t>Vorrei prenderlo in prestito…</a:t>
            </a:r>
          </a:p>
          <a:p>
            <a:r>
              <a:rPr lang="it-IT" altLang="it-IT" dirty="0" smtClean="0"/>
              <a:t>Vado a scaffale (la biblioteca di economia è a scaffale aperto, pertanto potete «curiosare» tra gli scaffali liberamente e prendere i libri di vostro interesse)</a:t>
            </a:r>
          </a:p>
          <a:p>
            <a:r>
              <a:rPr lang="it-IT" altLang="it-IT" dirty="0" smtClean="0"/>
              <a:t>Registro il prestito allo sportello della biblioteca</a:t>
            </a:r>
          </a:p>
          <a:p>
            <a:pPr marL="0" indent="0">
              <a:buNone/>
            </a:pPr>
            <a:endParaRPr lang="it-IT" altLang="it-IT" dirty="0" smtClean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es. di collocazione 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873391"/>
            <a:ext cx="3686175" cy="143827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38103" y="2806920"/>
            <a:ext cx="4427984" cy="332098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873391"/>
            <a:ext cx="3609975" cy="1362075"/>
          </a:xfrm>
          <a:prstGeom prst="rect">
            <a:avLst/>
          </a:prstGeom>
        </p:spPr>
      </p:pic>
      <p:sp>
        <p:nvSpPr>
          <p:cNvPr id="8" name="Freccia a sinistra 7"/>
          <p:cNvSpPr/>
          <p:nvPr/>
        </p:nvSpPr>
        <p:spPr>
          <a:xfrm>
            <a:off x="7781377" y="1700808"/>
            <a:ext cx="1224136" cy="720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a destra 9"/>
          <p:cNvSpPr/>
          <p:nvPr/>
        </p:nvSpPr>
        <p:spPr>
          <a:xfrm>
            <a:off x="611560" y="4797152"/>
            <a:ext cx="230425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4496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/>
          <a:lstStyle/>
          <a:p>
            <a:r>
              <a:rPr lang="it-IT" altLang="it-IT" dirty="0" smtClean="0"/>
              <a:t>Quale biblioteca per il mio corso?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908720"/>
            <a:ext cx="5472608" cy="558395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it-IT" dirty="0" smtClean="0"/>
              <a:t>La biblioteca di economia</a:t>
            </a:r>
            <a:endParaRPr lang="it-IT" dirty="0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4" y="1052736"/>
            <a:ext cx="4498446" cy="3373835"/>
          </a:xfr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27" y="4543103"/>
            <a:ext cx="3017573" cy="226318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544" y="2276872"/>
            <a:ext cx="3995936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11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996952"/>
            <a:ext cx="5040560" cy="3780420"/>
          </a:xfrm>
          <a:prstGeom prst="rect">
            <a:avLst/>
          </a:prstGeom>
        </p:spPr>
      </p:pic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5472608" cy="3297825"/>
          </a:xfrm>
        </p:spPr>
      </p:pic>
    </p:spTree>
    <p:extLst>
      <p:ext uri="{BB962C8B-B14F-4D97-AF65-F5344CB8AC3E}">
        <p14:creationId xmlns:p14="http://schemas.microsoft.com/office/powerpoint/2010/main" val="841185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mtClean="0"/>
              <a:t>Pagliaio?</a:t>
            </a:r>
          </a:p>
        </p:txBody>
      </p:sp>
      <p:pic>
        <p:nvPicPr>
          <p:cNvPr id="9219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916113"/>
            <a:ext cx="5543550" cy="3708400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 smtClean="0"/>
          </a:p>
        </p:txBody>
      </p:sp>
      <p:pic>
        <p:nvPicPr>
          <p:cNvPr id="48131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25400"/>
            <a:ext cx="7931150" cy="6556375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/>
              <a:t>Servizi in Ateneo per gli utenti UNITS</a:t>
            </a:r>
            <a:br>
              <a:rPr lang="it-IT" dirty="0" smtClean="0"/>
            </a:br>
            <a:r>
              <a:rPr lang="it-IT" dirty="0" smtClean="0"/>
              <a:t>Occorre la tessera per: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66738" y="2655888"/>
            <a:ext cx="8285162" cy="1684337"/>
          </a:xfrm>
          <a:solidFill>
            <a:schemeClr val="accent4">
              <a:lumMod val="40000"/>
              <a:lumOff val="60000"/>
            </a:schemeClr>
          </a:solidFill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/>
              <a:t>Prestito locale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/>
              <a:t>Prestito </a:t>
            </a:r>
            <a:r>
              <a:rPr lang="it-IT" dirty="0" err="1" smtClean="0"/>
              <a:t>interateneo</a:t>
            </a:r>
            <a:endParaRPr lang="it-IT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/>
              <a:t>Prestito interbibliotecario</a:t>
            </a:r>
          </a:p>
        </p:txBody>
      </p:sp>
      <p:sp>
        <p:nvSpPr>
          <p:cNvPr id="11" name="Parentesi graffa chiusa 10"/>
          <p:cNvSpPr/>
          <p:nvPr/>
        </p:nvSpPr>
        <p:spPr>
          <a:xfrm>
            <a:off x="5508625" y="2647950"/>
            <a:ext cx="576263" cy="1501775"/>
          </a:xfrm>
          <a:prstGeom prst="rightBrace">
            <a:avLst/>
          </a:prstGeom>
          <a:noFill/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51205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289" y="2031944"/>
            <a:ext cx="2084511" cy="273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/>
              <a:t>Servizi in Ateneo per gli utenti UNITS</a:t>
            </a:r>
            <a:br>
              <a:rPr lang="it-IT" dirty="0" smtClean="0"/>
            </a:br>
            <a:r>
              <a:rPr lang="it-IT" dirty="0" smtClean="0"/>
              <a:t>Per fare la tessera occorre: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66738" y="2655888"/>
            <a:ext cx="8285162" cy="1684337"/>
          </a:xfrm>
          <a:solidFill>
            <a:schemeClr val="accent4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/>
              <a:t>Documento personale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/>
              <a:t>Prova di iscrizione all’Università</a:t>
            </a:r>
          </a:p>
        </p:txBody>
      </p:sp>
      <p:sp>
        <p:nvSpPr>
          <p:cNvPr id="11" name="Parentesi graffa chiusa 10"/>
          <p:cNvSpPr/>
          <p:nvPr/>
        </p:nvSpPr>
        <p:spPr>
          <a:xfrm>
            <a:off x="6184900" y="2746375"/>
            <a:ext cx="576263" cy="1501775"/>
          </a:xfrm>
          <a:prstGeom prst="rightBrace">
            <a:avLst/>
          </a:prstGeom>
          <a:noFill/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52229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263" y="2131949"/>
            <a:ext cx="1925637" cy="252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091113"/>
            <a:ext cx="9144000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 si ha già una tessera di Polo (biblioteche pubbliche) portare anche quella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848316"/>
            <a:ext cx="8390331" cy="3639797"/>
          </a:xfrm>
          <a:prstGeom prst="rect">
            <a:avLst/>
          </a:prstGeom>
        </p:spPr>
      </p:pic>
      <p:sp>
        <p:nvSpPr>
          <p:cNvPr id="53251" name="Titolo 1"/>
          <p:cNvSpPr>
            <a:spLocks noGrp="1"/>
          </p:cNvSpPr>
          <p:nvPr>
            <p:ph type="title"/>
          </p:nvPr>
        </p:nvSpPr>
        <p:spPr>
          <a:xfrm>
            <a:off x="0" y="188640"/>
            <a:ext cx="8686800" cy="504056"/>
          </a:xfrm>
        </p:spPr>
        <p:txBody>
          <a:bodyPr/>
          <a:lstStyle/>
          <a:p>
            <a:pPr eaLnBrk="1" hangingPunct="1"/>
            <a:r>
              <a:rPr lang="it-IT" altLang="it-IT" sz="2400" dirty="0" smtClean="0"/>
              <a:t>Altre risorse da </a:t>
            </a:r>
            <a:r>
              <a:rPr lang="it-IT" altLang="it-IT" sz="2400" dirty="0" smtClean="0">
                <a:hlinkClick r:id="rId3"/>
              </a:rPr>
              <a:t>www.biblio.units.it</a:t>
            </a:r>
            <a:endParaRPr lang="it-IT" altLang="it-IT" sz="4000" dirty="0" smtClean="0"/>
          </a:p>
        </p:txBody>
      </p:sp>
      <p:sp>
        <p:nvSpPr>
          <p:cNvPr id="4" name="CasellaDiTesto 3"/>
          <p:cNvSpPr txBox="1"/>
          <p:nvPr/>
        </p:nvSpPr>
        <p:spPr>
          <a:xfrm>
            <a:off x="611560" y="908720"/>
            <a:ext cx="2952328" cy="184665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/>
              <a:t>Discovery</a:t>
            </a:r>
            <a:endParaRPr lang="it-IT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/>
              <a:t>Banche dati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/>
              <a:t>Periodici elettronici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/>
              <a:t>Altri cataloghi (</a:t>
            </a:r>
            <a:r>
              <a:rPr lang="it-IT" sz="1600" dirty="0" err="1" smtClean="0"/>
              <a:t>OpenstarTS</a:t>
            </a:r>
            <a:r>
              <a:rPr lang="it-IT" sz="1600" dirty="0" smtClean="0"/>
              <a:t>, </a:t>
            </a:r>
            <a:r>
              <a:rPr lang="it-IT" sz="1600" dirty="0" err="1" smtClean="0"/>
              <a:t>Thesis</a:t>
            </a:r>
            <a:r>
              <a:rPr lang="it-IT" sz="1600" dirty="0" smtClean="0"/>
              <a:t>, Cataloghi retrospettivi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 smtClean="0"/>
              <a:t>Altri servizi che le biblioteche mi offrono: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it-IT" dirty="0" smtClean="0"/>
          </a:p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 smtClean="0"/>
          </a:p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it-IT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it-IT" sz="2400" dirty="0" smtClean="0"/>
              <a:t> </a:t>
            </a:r>
            <a:r>
              <a:rPr lang="it-IT" sz="2000" dirty="0" smtClean="0"/>
              <a:t>Alcuni di questi servizi sono riservati agli studenti e al personale dell’Ateneo ed è necessaria l’autenticazione tramite il proprio account da studente</a:t>
            </a:r>
            <a:endParaRPr lang="it-IT" sz="20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325" y="1572669"/>
            <a:ext cx="6991350" cy="321945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/>
              <a:t>Accesso ai servizi per gruppi di utenti</a:t>
            </a:r>
            <a:endParaRPr lang="it-IT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ttangolo 4"/>
          <p:cNvSpPr/>
          <p:nvPr/>
        </p:nvSpPr>
        <p:spPr>
          <a:xfrm>
            <a:off x="6218238" y="6488113"/>
            <a:ext cx="2633662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3. Servizi delle Biblioteche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mtClean="0"/>
              <a:t>Condizioni per l’accesso</a:t>
            </a:r>
          </a:p>
        </p:txBody>
      </p:sp>
      <p:sp>
        <p:nvSpPr>
          <p:cNvPr id="56323" name="Segnaposto contenuto 2"/>
          <p:cNvSpPr>
            <a:spLocks noGrp="1"/>
          </p:cNvSpPr>
          <p:nvPr>
            <p:ph idx="1"/>
          </p:nvPr>
        </p:nvSpPr>
        <p:spPr>
          <a:xfrm>
            <a:off x="500063" y="1228725"/>
            <a:ext cx="3898900" cy="3773488"/>
          </a:xfrm>
        </p:spPr>
        <p:txBody>
          <a:bodyPr/>
          <a:lstStyle/>
          <a:p>
            <a:pPr eaLnBrk="1" hangingPunct="1"/>
            <a:r>
              <a:rPr lang="it-IT" altLang="it-IT" smtClean="0"/>
              <a:t>Essere registrati presso una delle Biblioteche aderenti </a:t>
            </a:r>
          </a:p>
          <a:p>
            <a:pPr eaLnBrk="1" hangingPunct="1"/>
            <a:r>
              <a:rPr lang="it-IT" altLang="it-IT" smtClean="0"/>
              <a:t>Per MLOL: essere stati abilitati dalla Biblioteca Statale Stelio Crise</a:t>
            </a:r>
          </a:p>
        </p:txBody>
      </p:sp>
      <p:grpSp>
        <p:nvGrpSpPr>
          <p:cNvPr id="56324" name="Gruppo 3"/>
          <p:cNvGrpSpPr>
            <a:grpSpLocks/>
          </p:cNvGrpSpPr>
          <p:nvPr/>
        </p:nvGrpSpPr>
        <p:grpSpPr bwMode="auto">
          <a:xfrm>
            <a:off x="4427538" y="1679575"/>
            <a:ext cx="4502150" cy="4502150"/>
            <a:chOff x="242023" y="12310"/>
            <a:chExt cx="4501341" cy="4501341"/>
          </a:xfrm>
        </p:grpSpPr>
        <p:sp>
          <p:nvSpPr>
            <p:cNvPr id="5" name="Ovale 4"/>
            <p:cNvSpPr/>
            <p:nvPr/>
          </p:nvSpPr>
          <p:spPr>
            <a:xfrm>
              <a:off x="242023" y="12310"/>
              <a:ext cx="4501341" cy="450134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" name="Ovale 4"/>
            <p:cNvSpPr/>
            <p:nvPr/>
          </p:nvSpPr>
          <p:spPr>
            <a:xfrm>
              <a:off x="870560" y="542440"/>
              <a:ext cx="2595096" cy="34410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0" tIns="0" rIns="0" bIns="0" anchor="ctr" anchorCtr="1"/>
            <a:lstStyle>
              <a:lvl1pPr defTabSz="13335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228600" indent="-228600" defTabSz="13335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3335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3335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3335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3335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3335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3335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3335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it-IT" altLang="it-IT" sz="3000" dirty="0" smtClean="0"/>
                <a:t>Polo SBN</a:t>
              </a:r>
            </a:p>
            <a:p>
              <a:pPr lvl="1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it-IT" altLang="it-IT" sz="2300" dirty="0" smtClean="0"/>
                <a:t>Catalogo (</a:t>
              </a:r>
              <a:r>
                <a:rPr lang="it-IT" altLang="it-IT" sz="2300" dirty="0" err="1" smtClean="0"/>
                <a:t>Biblioest</a:t>
              </a:r>
              <a:r>
                <a:rPr lang="it-IT" altLang="it-IT" sz="2300" dirty="0" smtClean="0"/>
                <a:t>)</a:t>
              </a:r>
            </a:p>
            <a:p>
              <a:pPr lvl="1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it-IT" altLang="it-IT" sz="2300" dirty="0" smtClean="0"/>
                <a:t>E-books:</a:t>
              </a:r>
            </a:p>
            <a:p>
              <a:pPr lvl="2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it-IT" altLang="it-IT" sz="2300" dirty="0" smtClean="0"/>
                <a:t>Rete Indaco</a:t>
              </a:r>
            </a:p>
            <a:p>
              <a:pPr lvl="2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it-IT" altLang="it-IT" sz="2300" dirty="0" smtClean="0"/>
                <a:t>MLOL</a:t>
              </a:r>
            </a:p>
          </p:txBody>
        </p:sp>
      </p:grpSp>
      <p:pic>
        <p:nvPicPr>
          <p:cNvPr id="56325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t="8333" r="9843" b="17276"/>
          <a:stretch>
            <a:fillRect/>
          </a:stretch>
        </p:blipFill>
        <p:spPr bwMode="auto">
          <a:xfrm>
            <a:off x="977900" y="4965700"/>
            <a:ext cx="23050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6218238" y="6488113"/>
            <a:ext cx="2633662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3. Servizi delle Biblioteche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mtClean="0"/>
              <a:t>Criteri per l’accesso</a:t>
            </a:r>
          </a:p>
        </p:txBody>
      </p:sp>
      <p:sp>
        <p:nvSpPr>
          <p:cNvPr id="44035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4043363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it-IT" altLang="it-IT" dirty="0" smtClean="0"/>
              <a:t>Essere all’interno della Rete Universitaria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it-IT" altLang="it-IT" dirty="0" smtClean="0"/>
              <a:t>(anche attraverso </a:t>
            </a:r>
            <a:r>
              <a:rPr lang="it-IT" altLang="it-IT" dirty="0" err="1" smtClean="0"/>
              <a:t>EZProxy</a:t>
            </a:r>
            <a:r>
              <a:rPr lang="it-IT" altLang="it-IT" dirty="0" smtClean="0"/>
              <a:t>)</a:t>
            </a:r>
          </a:p>
          <a:p>
            <a:pPr marL="457200" lvl="1" indent="0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it-IT" altLang="it-IT" dirty="0" smtClean="0"/>
          </a:p>
        </p:txBody>
      </p:sp>
      <p:grpSp>
        <p:nvGrpSpPr>
          <p:cNvPr id="57348" name="Gruppo 3"/>
          <p:cNvGrpSpPr>
            <a:grpSpLocks/>
          </p:cNvGrpSpPr>
          <p:nvPr/>
        </p:nvGrpSpPr>
        <p:grpSpPr bwMode="auto">
          <a:xfrm>
            <a:off x="3943350" y="1708150"/>
            <a:ext cx="4502150" cy="4502150"/>
            <a:chOff x="3538719" y="24621"/>
            <a:chExt cx="4501341" cy="4501341"/>
          </a:xfrm>
        </p:grpSpPr>
        <p:sp>
          <p:nvSpPr>
            <p:cNvPr id="5" name="Ovale 4"/>
            <p:cNvSpPr/>
            <p:nvPr/>
          </p:nvSpPr>
          <p:spPr>
            <a:xfrm>
              <a:off x="3538719" y="24621"/>
              <a:ext cx="4501341" cy="450134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-4464770"/>
                <a:satOff val="26899"/>
                <a:lumOff val="2156"/>
                <a:alphaOff val="0"/>
              </a:schemeClr>
            </a:fillRef>
            <a:effectRef idx="0">
              <a:schemeClr val="accent4">
                <a:alpha val="50000"/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" name="Ovale 4"/>
            <p:cNvSpPr/>
            <p:nvPr/>
          </p:nvSpPr>
          <p:spPr>
            <a:xfrm>
              <a:off x="4816427" y="554751"/>
              <a:ext cx="2595096" cy="34410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0" tIns="0" rIns="0" bIns="0" anchor="ctr" anchorCtr="1"/>
            <a:lstStyle>
              <a:lvl1pPr defTabSz="13335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228600" indent="-228600" defTabSz="13335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457200" indent="-228600" defTabSz="13335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3335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3335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3335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3335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3335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3335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it-IT" altLang="it-IT" sz="3000" smtClean="0"/>
                <a:t>UNITS</a:t>
              </a:r>
            </a:p>
            <a:p>
              <a:pPr lvl="1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it-IT" altLang="it-IT" sz="2300" b="1" smtClean="0"/>
                <a:t>Risorse elettroniche di Ateneo</a:t>
              </a:r>
            </a:p>
            <a:p>
              <a:pPr lvl="2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it-IT" altLang="it-IT" sz="2300" smtClean="0"/>
                <a:t>E-journals e E-books</a:t>
              </a:r>
              <a:endParaRPr lang="it-IT" altLang="it-IT" sz="2300" b="1" smtClean="0"/>
            </a:p>
            <a:p>
              <a:pPr lvl="2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it-IT" altLang="it-IT" sz="2300" smtClean="0"/>
                <a:t>BD accademiche</a:t>
              </a:r>
            </a:p>
            <a:p>
              <a:pPr lvl="2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it-IT" altLang="it-IT" sz="2300" smtClean="0"/>
                <a:t>Portali etc.</a:t>
              </a:r>
            </a:p>
            <a:p>
              <a:pPr lvl="1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it-IT" altLang="it-IT" sz="2300" b="1" smtClean="0"/>
                <a:t>Nilde</a:t>
              </a:r>
            </a:p>
          </p:txBody>
        </p:sp>
      </p:grpSp>
      <p:sp>
        <p:nvSpPr>
          <p:cNvPr id="7" name="Rettangolo 6"/>
          <p:cNvSpPr/>
          <p:nvPr/>
        </p:nvSpPr>
        <p:spPr>
          <a:xfrm>
            <a:off x="6218238" y="6488113"/>
            <a:ext cx="2633662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3. Servizi delle Biblioteche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469900" y="3830638"/>
            <a:ext cx="8272463" cy="26336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latin typeface="+mn-lt"/>
              </a:rPr>
              <a:t>Risorse elettroniche di Ateneo</a:t>
            </a:r>
          </a:p>
          <a:p>
            <a:pPr marL="800100" lvl="1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latin typeface="+mn-lt"/>
              </a:rPr>
              <a:t>Banche Dati</a:t>
            </a:r>
          </a:p>
          <a:p>
            <a:pPr marL="800100" lvl="2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3200" dirty="0" err="1">
                <a:latin typeface="+mn-lt"/>
              </a:rPr>
              <a:t>Ejournals</a:t>
            </a:r>
            <a:endParaRPr lang="it-IT" sz="3200" dirty="0">
              <a:latin typeface="+mn-lt"/>
            </a:endParaRPr>
          </a:p>
          <a:p>
            <a:pPr marL="800100" lvl="2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3200" dirty="0" err="1">
                <a:latin typeface="+mn-lt"/>
              </a:rPr>
              <a:t>Ebooks</a:t>
            </a:r>
            <a:endParaRPr lang="it-IT" sz="32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latin typeface="+mn-lt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/>
              <a:t>Servizi in Ateneo per gli utenti UNITS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068513"/>
            <a:ext cx="8285163" cy="1684337"/>
          </a:xfrm>
          <a:solidFill>
            <a:schemeClr val="accent4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/>
              <a:t>Occorre un account di Ateneo </a:t>
            </a:r>
            <a:r>
              <a:rPr lang="it-IT" dirty="0" smtClean="0"/>
              <a:t>per:</a:t>
            </a:r>
          </a:p>
        </p:txBody>
      </p:sp>
      <p:pic>
        <p:nvPicPr>
          <p:cNvPr id="5837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1" t="36382" r="13596" b="26830"/>
          <a:stretch>
            <a:fillRect/>
          </a:stretch>
        </p:blipFill>
        <p:spPr bwMode="auto">
          <a:xfrm>
            <a:off x="4441825" y="4473575"/>
            <a:ext cx="4024313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arentesi graffa chiusa 7"/>
          <p:cNvSpPr/>
          <p:nvPr/>
        </p:nvSpPr>
        <p:spPr>
          <a:xfrm>
            <a:off x="3429000" y="4660900"/>
            <a:ext cx="574675" cy="1503363"/>
          </a:xfrm>
          <a:prstGeom prst="rightBrace">
            <a:avLst/>
          </a:prstGeom>
          <a:noFill/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8375" name="CasellaDiTesto 6"/>
          <p:cNvSpPr txBox="1">
            <a:spLocks noChangeArrowheads="1"/>
          </p:cNvSpPr>
          <p:nvPr/>
        </p:nvSpPr>
        <p:spPr bwMode="auto">
          <a:xfrm>
            <a:off x="434975" y="3225800"/>
            <a:ext cx="8307388" cy="5842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it-IT" altLang="it-IT"/>
              <a:t>Fornitura di documenti (articoli) - NILDE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6218238" y="6488113"/>
            <a:ext cx="2633662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3. Servizi delle Biblioteche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mtClean="0"/>
              <a:t>Cosa vuol dire «EZ-Proxy»?</a:t>
            </a:r>
          </a:p>
        </p:txBody>
      </p:sp>
      <p:sp>
        <p:nvSpPr>
          <p:cNvPr id="59395" name="Segnaposto contenuto 2"/>
          <p:cNvSpPr>
            <a:spLocks noGrp="1"/>
          </p:cNvSpPr>
          <p:nvPr>
            <p:ph idx="1"/>
          </p:nvPr>
        </p:nvSpPr>
        <p:spPr>
          <a:xfrm>
            <a:off x="908050" y="5033963"/>
            <a:ext cx="7327900" cy="1454150"/>
          </a:xfrm>
        </p:spPr>
        <p:txBody>
          <a:bodyPr/>
          <a:lstStyle/>
          <a:p>
            <a:pPr marL="457200" lvl="1" indent="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it-IT" altLang="it-IT" smtClean="0"/>
              <a:t>Server per accedere alle risorse anche da casa</a:t>
            </a:r>
          </a:p>
        </p:txBody>
      </p:sp>
      <p:pic>
        <p:nvPicPr>
          <p:cNvPr id="5939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8" t="25198" r="12199" b="41202"/>
          <a:stretch>
            <a:fillRect/>
          </a:stretch>
        </p:blipFill>
        <p:spPr bwMode="auto">
          <a:xfrm>
            <a:off x="1835149" y="1916112"/>
            <a:ext cx="5883897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mtClean="0"/>
              <a:t>… o chiedo ad un professionista?</a:t>
            </a:r>
          </a:p>
        </p:txBody>
      </p:sp>
      <p:pic>
        <p:nvPicPr>
          <p:cNvPr id="10243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9513" y="1600200"/>
            <a:ext cx="6784975" cy="4525963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mtClean="0"/>
              <a:t>Riepilogo: in biblioteca trovo</a:t>
            </a:r>
          </a:p>
        </p:txBody>
      </p:sp>
      <p:sp>
        <p:nvSpPr>
          <p:cNvPr id="60419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altLang="it-IT" smtClean="0"/>
              <a:t>Libri</a:t>
            </a:r>
          </a:p>
          <a:p>
            <a:r>
              <a:rPr lang="it-IT" altLang="it-IT" smtClean="0"/>
              <a:t>Giornali</a:t>
            </a:r>
          </a:p>
          <a:p>
            <a:r>
              <a:rPr lang="it-IT" altLang="it-IT" smtClean="0"/>
              <a:t>Film e musica</a:t>
            </a:r>
          </a:p>
          <a:p>
            <a:r>
              <a:rPr lang="it-IT" altLang="it-IT" smtClean="0"/>
              <a:t>Articoli scientifici</a:t>
            </a:r>
          </a:p>
          <a:p>
            <a:r>
              <a:rPr lang="it-IT" altLang="it-IT" smtClean="0"/>
              <a:t>E-books</a:t>
            </a:r>
          </a:p>
          <a:p>
            <a:r>
              <a:rPr lang="it-IT" altLang="it-IT" smtClean="0"/>
              <a:t>Banche dati disciplinari</a:t>
            </a:r>
          </a:p>
          <a:p>
            <a:r>
              <a:rPr lang="it-IT" altLang="it-IT" smtClean="0"/>
              <a:t>Internet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mtClean="0"/>
              <a:t>Riepilogo: nella biblioteca digitale trovo</a:t>
            </a:r>
          </a:p>
        </p:txBody>
      </p:sp>
      <p:sp>
        <p:nvSpPr>
          <p:cNvPr id="6144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altLang="it-IT" smtClean="0"/>
              <a:t>Catalogo delle pubblicazioni possedute;</a:t>
            </a:r>
          </a:p>
          <a:p>
            <a:r>
              <a:rPr lang="it-IT" altLang="it-IT" smtClean="0"/>
              <a:t>E-journals: periodici accademici e non;</a:t>
            </a:r>
          </a:p>
          <a:p>
            <a:r>
              <a:rPr lang="it-IT" altLang="it-IT" smtClean="0"/>
              <a:t>E-books: libri in prestito e da scaricare, per lo studio e lo svago;</a:t>
            </a:r>
          </a:p>
          <a:p>
            <a:r>
              <a:rPr lang="it-IT" altLang="it-IT" smtClean="0"/>
              <a:t>Banche dati disciplinari;</a:t>
            </a:r>
          </a:p>
          <a:p>
            <a:r>
              <a:rPr lang="it-IT" altLang="it-IT" smtClean="0"/>
              <a:t>Pubblicazioni dell’Università (archivio istituzionale)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mtClean="0"/>
              <a:t>Dove trovare maggiori info?</a:t>
            </a:r>
          </a:p>
        </p:txBody>
      </p:sp>
      <p:sp>
        <p:nvSpPr>
          <p:cNvPr id="62467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t-IT" altLang="it-IT" smtClean="0">
                <a:hlinkClick r:id="rId2"/>
              </a:rPr>
              <a:t>Sistema Bibliotecario di Ateneo</a:t>
            </a:r>
            <a:endParaRPr lang="it-IT" altLang="it-IT" smtClean="0"/>
          </a:p>
          <a:p>
            <a:pPr eaLnBrk="1" hangingPunct="1"/>
            <a:r>
              <a:rPr lang="it-IT" altLang="it-IT" smtClean="0"/>
              <a:t>Catalogo Biblioest</a:t>
            </a:r>
          </a:p>
          <a:p>
            <a:pPr lvl="1" eaLnBrk="1" hangingPunct="1"/>
            <a:r>
              <a:rPr lang="it-IT" altLang="it-IT" smtClean="0">
                <a:hlinkClick r:id="rId3"/>
              </a:rPr>
              <a:t>Risorse elettroniche per gli utenti di Polo</a:t>
            </a:r>
            <a:endParaRPr lang="it-IT" altLang="it-IT" smtClean="0"/>
          </a:p>
          <a:p>
            <a:pPr eaLnBrk="1" hangingPunct="1"/>
            <a:r>
              <a:rPr lang="it-IT" altLang="it-IT" smtClean="0"/>
              <a:t>Tutoriali </a:t>
            </a:r>
          </a:p>
          <a:p>
            <a:pPr lvl="1" eaLnBrk="1" hangingPunct="1"/>
            <a:r>
              <a:rPr lang="it-IT" altLang="it-IT" smtClean="0">
                <a:hlinkClick r:id="rId4"/>
              </a:rPr>
              <a:t>http://moodle.units.it/moodle/course/view.php?id=1486</a:t>
            </a:r>
            <a:endParaRPr lang="it-IT" altLang="it-IT" smtClean="0"/>
          </a:p>
          <a:p>
            <a:pPr lvl="1" eaLnBrk="1" hangingPunct="1"/>
            <a:endParaRPr lang="it-IT" altLang="it-IT" smtClean="0"/>
          </a:p>
          <a:p>
            <a:pPr lvl="1" eaLnBrk="1" hangingPunct="1"/>
            <a:endParaRPr lang="it-IT" altLang="it-IT" smtClean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Grazie per l’attenzione!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it-IT" dirty="0" smtClean="0"/>
          </a:p>
          <a:p>
            <a:pPr marL="0" indent="0" algn="ctr">
              <a:buNone/>
            </a:pPr>
            <a:r>
              <a:rPr lang="it-IT" dirty="0" smtClean="0"/>
              <a:t>Vi aspettiamo in biblioteca!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>
              <a:hlinkClick r:id="rId2"/>
            </a:endParaRPr>
          </a:p>
          <a:p>
            <a:pPr marL="0" indent="0">
              <a:buNone/>
            </a:pPr>
            <a:endParaRPr lang="it-IT" dirty="0">
              <a:hlinkClick r:id="rId2"/>
            </a:endParaRPr>
          </a:p>
          <a:p>
            <a:pPr marL="0" indent="0">
              <a:buNone/>
            </a:pPr>
            <a:endParaRPr lang="it-IT" dirty="0" smtClean="0">
              <a:hlinkClick r:id="rId2"/>
            </a:endParaRPr>
          </a:p>
          <a:p>
            <a:pPr marL="0" indent="0">
              <a:buNone/>
            </a:pPr>
            <a:r>
              <a:rPr lang="it-IT" dirty="0" smtClean="0">
                <a:hlinkClick r:id="rId2"/>
              </a:rPr>
              <a:t>bibeco@units.it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0405587292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846141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olo 4"/>
          <p:cNvSpPr>
            <a:spLocks noGrp="1"/>
          </p:cNvSpPr>
          <p:nvPr>
            <p:ph type="title"/>
          </p:nvPr>
        </p:nvSpPr>
        <p:spPr>
          <a:xfrm>
            <a:off x="107950" y="274638"/>
            <a:ext cx="8856663" cy="1143000"/>
          </a:xfrm>
        </p:spPr>
        <p:txBody>
          <a:bodyPr/>
          <a:lstStyle/>
          <a:p>
            <a:r>
              <a:rPr lang="it-IT" altLang="it-IT" smtClean="0"/>
              <a:t>Se devo procurarmi un’informazione</a:t>
            </a:r>
          </a:p>
        </p:txBody>
      </p:sp>
      <p:pic>
        <p:nvPicPr>
          <p:cNvPr id="11267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1844675"/>
            <a:ext cx="6438900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olo 4"/>
          <p:cNvSpPr>
            <a:spLocks noGrp="1"/>
          </p:cNvSpPr>
          <p:nvPr>
            <p:ph type="title"/>
          </p:nvPr>
        </p:nvSpPr>
        <p:spPr>
          <a:xfrm>
            <a:off x="107950" y="274638"/>
            <a:ext cx="8856663" cy="1143000"/>
          </a:xfrm>
        </p:spPr>
        <p:txBody>
          <a:bodyPr/>
          <a:lstStyle/>
          <a:p>
            <a:r>
              <a:rPr lang="it-IT" altLang="it-IT" smtClean="0"/>
              <a:t>Chiedo in giro?</a:t>
            </a:r>
          </a:p>
        </p:txBody>
      </p:sp>
      <p:pic>
        <p:nvPicPr>
          <p:cNvPr id="12291" name="Segnaposto contenuto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9938" y="1700213"/>
            <a:ext cx="7089775" cy="4032250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9554" r="6563" b="5496"/>
          <a:stretch>
            <a:fillRect/>
          </a:stretch>
        </p:blipFill>
        <p:spPr bwMode="auto">
          <a:xfrm>
            <a:off x="-61913" y="12700"/>
            <a:ext cx="9204326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4" t="20325" r="33282" b="57945"/>
          <a:stretch>
            <a:fillRect/>
          </a:stretch>
        </p:blipFill>
        <p:spPr bwMode="auto">
          <a:xfrm>
            <a:off x="3635375" y="3051175"/>
            <a:ext cx="43815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mtClean="0">
                <a:solidFill>
                  <a:schemeClr val="bg1"/>
                </a:solidFill>
              </a:rPr>
              <a:t>Cerco in Internet!</a:t>
            </a:r>
          </a:p>
        </p:txBody>
      </p:sp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9" t="30083" r="24065" b="33334"/>
          <a:stretch>
            <a:fillRect/>
          </a:stretch>
        </p:blipFill>
        <p:spPr bwMode="auto">
          <a:xfrm>
            <a:off x="98425" y="2874963"/>
            <a:ext cx="3390900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4" r="34375" b="80664"/>
          <a:stretch>
            <a:fillRect/>
          </a:stretch>
        </p:blipFill>
        <p:spPr bwMode="auto">
          <a:xfrm>
            <a:off x="4846638" y="2343150"/>
            <a:ext cx="35179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3" t="10773" r="12500" b="67073"/>
          <a:stretch>
            <a:fillRect/>
          </a:stretch>
        </p:blipFill>
        <p:spPr bwMode="auto">
          <a:xfrm>
            <a:off x="273050" y="5608638"/>
            <a:ext cx="4376738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4" t="15244" r="12189" b="35999"/>
          <a:stretch>
            <a:fillRect/>
          </a:stretch>
        </p:blipFill>
        <p:spPr bwMode="auto">
          <a:xfrm>
            <a:off x="4845050" y="4849813"/>
            <a:ext cx="3582988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4873625" y="6488113"/>
            <a:ext cx="42830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chemeClr val="bg1"/>
                </a:solidFill>
                <a:latin typeface="+mj-lt"/>
              </a:rPr>
              <a:t>1. Ricerca in Web: funzionamento e criticità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3597</TotalTime>
  <Words>1146</Words>
  <Application>Microsoft Office PowerPoint</Application>
  <PresentationFormat>Presentazione su schermo (4:3)</PresentationFormat>
  <Paragraphs>220</Paragraphs>
  <Slides>63</Slides>
  <Notes>12</Notes>
  <HiddenSlides>23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63</vt:i4>
      </vt:variant>
    </vt:vector>
  </HeadingPairs>
  <TitlesOfParts>
    <vt:vector size="66" baseType="lpstr">
      <vt:lpstr>Arial</vt:lpstr>
      <vt:lpstr>Calibri</vt:lpstr>
      <vt:lpstr>Tema di Office</vt:lpstr>
      <vt:lpstr>Biblioteche dell’Ateneo</vt:lpstr>
      <vt:lpstr>Di cosa parleremo</vt:lpstr>
      <vt:lpstr>Se devo procurarmi un ago</vt:lpstr>
      <vt:lpstr>Supermercato…? </vt:lpstr>
      <vt:lpstr>Pagliaio?</vt:lpstr>
      <vt:lpstr>… o chiedo ad un professionista?</vt:lpstr>
      <vt:lpstr>Se devo procurarmi un’informazione</vt:lpstr>
      <vt:lpstr>Chiedo in giro?</vt:lpstr>
      <vt:lpstr>Cerco in Internet!</vt:lpstr>
      <vt:lpstr>E se faccio fatica a trovarla?</vt:lpstr>
      <vt:lpstr>Devo cercare in biblioteca?</vt:lpstr>
      <vt:lpstr>Dove trovo la biblioteca?</vt:lpstr>
      <vt:lpstr>Ce l’ho in tasca!</vt:lpstr>
      <vt:lpstr>Partiamo dall’inizio…</vt:lpstr>
      <vt:lpstr>www.biblio.units.it</vt:lpstr>
      <vt:lpstr>Presentazione standard di PowerPoint</vt:lpstr>
      <vt:lpstr>App Biblioest</vt:lpstr>
      <vt:lpstr>Cosa trovo nel catalogo?</vt:lpstr>
      <vt:lpstr>F. Bilotta, a cura di Patrizia Ziviz, Diritto privato : esercizi. Torino : Giappichelli, 2013</vt:lpstr>
      <vt:lpstr>Presentazione standard di PowerPoint</vt:lpstr>
      <vt:lpstr>Presentazione standard di PowerPoint</vt:lpstr>
      <vt:lpstr>Daris, R., Kaucic, M., Matematica per l’economia e la statistica. Trieste : Edizioni Goliardiche, 2014.</vt:lpstr>
      <vt:lpstr>Presentazione standard di PowerPoint</vt:lpstr>
      <vt:lpstr>Quali sono i testi d’esame adottati dalla prof.ssa Ziviz?</vt:lpstr>
      <vt:lpstr>Presentazione standard di PowerPoint</vt:lpstr>
      <vt:lpstr>BRUNO DE ROSA, Oltre il “budget”: un nuovo modello di controllo?, in Contabilità, Finanza e Controllo, 2007 n. 11, pp. 940-944.</vt:lpstr>
      <vt:lpstr>Presentazione standard di PowerPoint</vt:lpstr>
      <vt:lpstr>Il docente mi suggerisce un libro/manuale/testo d’esame/articolo…Come/dove li trovo?</vt:lpstr>
      <vt:lpstr>CATALOGO Biblioest</vt:lpstr>
      <vt:lpstr>Cosa NON c’è</vt:lpstr>
      <vt:lpstr>Un esempio di un libro</vt:lpstr>
      <vt:lpstr>Un esempio di un libro</vt:lpstr>
      <vt:lpstr>Un esempio di articolo </vt:lpstr>
      <vt:lpstr>Come cercare (periodico)</vt:lpstr>
      <vt:lpstr>Ricerca avanzata</vt:lpstr>
      <vt:lpstr>Come cercare (periodico)</vt:lpstr>
      <vt:lpstr>Come trovare un periodico</vt:lpstr>
      <vt:lpstr>Ho trovato un testo elettronico…e adesso?</vt:lpstr>
      <vt:lpstr>Presentazione standard di PowerPoint</vt:lpstr>
      <vt:lpstr>Presentazione standard di PowerPoint</vt:lpstr>
      <vt:lpstr>Presentazione standard di PowerPoint</vt:lpstr>
      <vt:lpstr>Servizi al lettore</vt:lpstr>
      <vt:lpstr>Il mio spazio: Verificare la situazione prestiti</vt:lpstr>
      <vt:lpstr>Presentazione standard di PowerPoint</vt:lpstr>
      <vt:lpstr>Finalmente ho trovato il libro che mi interessa…</vt:lpstr>
      <vt:lpstr>Presentazione standard di PowerPoint</vt:lpstr>
      <vt:lpstr>Quale biblioteca per il mio corso?</vt:lpstr>
      <vt:lpstr>La biblioteca di economia</vt:lpstr>
      <vt:lpstr>Presentazione standard di PowerPoint</vt:lpstr>
      <vt:lpstr>Presentazione standard di PowerPoint</vt:lpstr>
      <vt:lpstr>Servizi in Ateneo per gli utenti UNITS Occorre la tessera per:</vt:lpstr>
      <vt:lpstr>Servizi in Ateneo per gli utenti UNITS Per fare la tessera occorre:</vt:lpstr>
      <vt:lpstr>Altre risorse da www.biblio.units.it</vt:lpstr>
      <vt:lpstr>Altri servizi che le biblioteche mi offrono:</vt:lpstr>
      <vt:lpstr>Accesso ai servizi per gruppi di utenti</vt:lpstr>
      <vt:lpstr>Condizioni per l’accesso</vt:lpstr>
      <vt:lpstr>Criteri per l’accesso</vt:lpstr>
      <vt:lpstr>Servizi in Ateneo per gli utenti UNITS</vt:lpstr>
      <vt:lpstr>Cosa vuol dire «EZ-Proxy»?</vt:lpstr>
      <vt:lpstr>Riepilogo: in biblioteca trovo</vt:lpstr>
      <vt:lpstr>Riepilogo: nella biblioteca digitale trovo</vt:lpstr>
      <vt:lpstr>Dove trovare maggiori info?</vt:lpstr>
      <vt:lpstr>Grazie per l’attenzione!</vt:lpstr>
    </vt:vector>
  </TitlesOfParts>
  <Company>Università di Trieste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Colleghi UNITS</dc:title>
  <dc:creator>FONTANIN MATILDE</dc:creator>
  <cp:lastModifiedBy>VALENTE MICHELA</cp:lastModifiedBy>
  <cp:revision>186</cp:revision>
  <cp:lastPrinted>2017-10-02T06:45:46Z</cp:lastPrinted>
  <dcterms:created xsi:type="dcterms:W3CDTF">2014-12-19T11:22:14Z</dcterms:created>
  <dcterms:modified xsi:type="dcterms:W3CDTF">2017-10-10T12:32:47Z</dcterms:modified>
</cp:coreProperties>
</file>