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8" r:id="rId2"/>
    <p:sldId id="314" r:id="rId3"/>
    <p:sldId id="315" r:id="rId4"/>
    <p:sldId id="316" r:id="rId5"/>
    <p:sldId id="322" r:id="rId6"/>
    <p:sldId id="317" r:id="rId7"/>
    <p:sldId id="318" r:id="rId8"/>
    <p:sldId id="323" r:id="rId9"/>
    <p:sldId id="325" r:id="rId10"/>
    <p:sldId id="324" r:id="rId11"/>
    <p:sldId id="328" r:id="rId12"/>
    <p:sldId id="329" r:id="rId13"/>
    <p:sldId id="370" r:id="rId14"/>
    <p:sldId id="347" r:id="rId15"/>
    <p:sldId id="348" r:id="rId16"/>
    <p:sldId id="346" r:id="rId17"/>
    <p:sldId id="337" r:id="rId18"/>
    <p:sldId id="344" r:id="rId19"/>
    <p:sldId id="356" r:id="rId20"/>
    <p:sldId id="331" r:id="rId21"/>
    <p:sldId id="332" r:id="rId22"/>
    <p:sldId id="257" r:id="rId23"/>
    <p:sldId id="373" r:id="rId24"/>
    <p:sldId id="361" r:id="rId25"/>
    <p:sldId id="360" r:id="rId26"/>
    <p:sldId id="364" r:id="rId27"/>
    <p:sldId id="375" r:id="rId28"/>
    <p:sldId id="377" r:id="rId29"/>
    <p:sldId id="365" r:id="rId30"/>
    <p:sldId id="274" r:id="rId31"/>
    <p:sldId id="287" r:id="rId32"/>
    <p:sldId id="341" r:id="rId33"/>
    <p:sldId id="376" r:id="rId34"/>
    <p:sldId id="301" r:id="rId35"/>
    <p:sldId id="369" r:id="rId36"/>
    <p:sldId id="262" r:id="rId37"/>
    <p:sldId id="355" r:id="rId38"/>
    <p:sldId id="290" r:id="rId39"/>
    <p:sldId id="292" r:id="rId40"/>
    <p:sldId id="291" r:id="rId41"/>
    <p:sldId id="265" r:id="rId42"/>
    <p:sldId id="345" r:id="rId43"/>
    <p:sldId id="335" r:id="rId44"/>
    <p:sldId id="336" r:id="rId45"/>
    <p:sldId id="264" r:id="rId46"/>
    <p:sldId id="372" r:id="rId47"/>
  </p:sldIdLst>
  <p:sldSz cx="9144000" cy="6858000" type="screen4x3"/>
  <p:notesSz cx="6797675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SICH Alba" initials="LA" lastIdx="17" clrIdx="0"/>
  <p:cmAuthor id="2" name="FONTANIN MATILDE" initials="FM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3F2B"/>
    <a:srgbClr val="0099FF"/>
    <a:srgbClr val="23C808"/>
    <a:srgbClr val="99FF99"/>
    <a:srgbClr val="FFCC99"/>
    <a:srgbClr val="FAC086"/>
    <a:srgbClr val="435C9B"/>
    <a:srgbClr val="F9B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6433" autoAdjust="0"/>
  </p:normalViewPr>
  <p:slideViewPr>
    <p:cSldViewPr>
      <p:cViewPr varScale="1">
        <p:scale>
          <a:sx n="112" d="100"/>
          <a:sy n="112" d="100"/>
        </p:scale>
        <p:origin x="133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0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09T10:38:24.587" idx="14">
    <p:pos x="10" y="10"/>
    <p:text>è necessaria questa slide?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09T10:39:41.352" idx="15">
    <p:pos x="2509" y="1340"/>
    <p:text>riviste e periodici sono la stessa cosa, o uno o l'altro</p:text>
    <p:extLst>
      <p:ext uri="{C676402C-5697-4E1C-873F-D02D1690AC5C}">
        <p15:threadingInfo xmlns:p15="http://schemas.microsoft.com/office/powerpoint/2012/main" timeZoneBias="-120"/>
      </p:ext>
    </p:extLst>
  </p:cm>
  <p:cm authorId="1" dt="2017-10-09T10:40:37.057" idx="16">
    <p:pos x="10" y="10"/>
    <p:text>aggiungere musica in streaming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9-12T13:03:44.633" idx="2">
    <p:pos x="10" y="10"/>
    <p:text>Ogni biblioteca inserisca qui un esempio di articolo o saggio, possibilmente tratto dal programma del corso dove si fa la presentazione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05T11:37:28.508" idx="6">
    <p:pos x="10" y="10"/>
    <p:text>mi sembra troppo specialistica per delle matricole...non capirebbero nulla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05T11:38:01.179" idx="7">
    <p:pos x="10" y="10"/>
    <p:text>è il caso di presentare anche MLOL?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09T09:55:15.043" idx="12">
    <p:pos x="10" y="10"/>
    <p:text>internet lo togliamo?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09T09:55:45.731" idx="13">
    <p:pos x="10" y="10"/>
    <p:text>si crea confusione tra questa e la slide precedente...unificare? quello che si trova in biblio?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A56612-AA97-4CF6-BCDC-144BCD736890}" type="doc">
      <dgm:prSet loTypeId="urn:microsoft.com/office/officeart/2005/8/layout/venn1" loCatId="relationship" qsTypeId="urn:microsoft.com/office/officeart/2005/8/quickstyle/simple1#1" qsCatId="simple" csTypeId="urn:microsoft.com/office/officeart/2005/8/colors/colorful4" csCatId="colorful" phldr="1"/>
      <dgm:spPr/>
    </dgm:pt>
    <dgm:pt modelId="{0DA1D729-ECFA-4471-B543-3B75A285274B}">
      <dgm:prSet phldrT="[Testo]"/>
      <dgm:spPr/>
      <dgm:t>
        <a:bodyPr/>
        <a:lstStyle/>
        <a:p>
          <a:r>
            <a:rPr lang="it-IT" smtClean="0"/>
            <a:t>Polo SBN</a:t>
          </a:r>
          <a:endParaRPr lang="it-IT" dirty="0"/>
        </a:p>
      </dgm:t>
    </dgm:pt>
    <dgm:pt modelId="{78DA28BC-5944-48A7-98FE-E910928D6B41}" type="parTrans" cxnId="{AD6877D0-F0D2-4D23-BFCF-465E8780B0F4}">
      <dgm:prSet/>
      <dgm:spPr/>
      <dgm:t>
        <a:bodyPr/>
        <a:lstStyle/>
        <a:p>
          <a:endParaRPr lang="it-IT"/>
        </a:p>
      </dgm:t>
    </dgm:pt>
    <dgm:pt modelId="{1E0C064C-BB3D-4300-9317-CBDC8AC69617}" type="sibTrans" cxnId="{AD6877D0-F0D2-4D23-BFCF-465E8780B0F4}">
      <dgm:prSet/>
      <dgm:spPr/>
      <dgm:t>
        <a:bodyPr/>
        <a:lstStyle/>
        <a:p>
          <a:endParaRPr lang="it-IT"/>
        </a:p>
      </dgm:t>
    </dgm:pt>
    <dgm:pt modelId="{412CCE61-914D-41A1-A0B3-28DEED5248E4}">
      <dgm:prSet phldrT="[Testo]"/>
      <dgm:spPr/>
      <dgm:t>
        <a:bodyPr/>
        <a:lstStyle/>
        <a:p>
          <a:r>
            <a:rPr lang="it-IT" dirty="0" smtClean="0"/>
            <a:t>SOLO UNITS</a:t>
          </a:r>
          <a:endParaRPr lang="it-IT" dirty="0"/>
        </a:p>
      </dgm:t>
    </dgm:pt>
    <dgm:pt modelId="{DC2E8512-6FA3-4454-BFFE-15EEB8709569}" type="parTrans" cxnId="{46CA6176-F9DD-4E40-BDF7-429AFD62E295}">
      <dgm:prSet/>
      <dgm:spPr/>
      <dgm:t>
        <a:bodyPr/>
        <a:lstStyle/>
        <a:p>
          <a:endParaRPr lang="it-IT"/>
        </a:p>
      </dgm:t>
    </dgm:pt>
    <dgm:pt modelId="{CFE7BCE4-CE28-4749-9CC1-EBB1C67E4C93}" type="sibTrans" cxnId="{46CA6176-F9DD-4E40-BDF7-429AFD62E295}">
      <dgm:prSet/>
      <dgm:spPr/>
      <dgm:t>
        <a:bodyPr/>
        <a:lstStyle/>
        <a:p>
          <a:endParaRPr lang="it-IT"/>
        </a:p>
      </dgm:t>
    </dgm:pt>
    <dgm:pt modelId="{2C3FB965-4221-4F04-9A66-3E84743C14BA}">
      <dgm:prSet phldrT="[Testo]"/>
      <dgm:spPr/>
      <dgm:t>
        <a:bodyPr/>
        <a:lstStyle/>
        <a:p>
          <a:r>
            <a:rPr lang="it-IT" dirty="0" smtClean="0"/>
            <a:t>Rete Indaco</a:t>
          </a:r>
          <a:endParaRPr lang="it-IT" dirty="0"/>
        </a:p>
      </dgm:t>
    </dgm:pt>
    <dgm:pt modelId="{883F5B71-011E-4A60-A0C7-EF4475FB2CEE}" type="parTrans" cxnId="{7D64613C-B393-4AF4-A0DB-65483B1B4861}">
      <dgm:prSet/>
      <dgm:spPr/>
      <dgm:t>
        <a:bodyPr/>
        <a:lstStyle/>
        <a:p>
          <a:endParaRPr lang="it-IT"/>
        </a:p>
      </dgm:t>
    </dgm:pt>
    <dgm:pt modelId="{579897B9-672F-4BF7-BA2B-9C98F46BE35D}" type="sibTrans" cxnId="{7D64613C-B393-4AF4-A0DB-65483B1B4861}">
      <dgm:prSet/>
      <dgm:spPr/>
      <dgm:t>
        <a:bodyPr/>
        <a:lstStyle/>
        <a:p>
          <a:endParaRPr lang="it-IT"/>
        </a:p>
      </dgm:t>
    </dgm:pt>
    <dgm:pt modelId="{49419A98-49B9-4C6F-8DDD-52FD604A0953}">
      <dgm:prSet phldrT="[Testo]"/>
      <dgm:spPr/>
      <dgm:t>
        <a:bodyPr/>
        <a:lstStyle/>
        <a:p>
          <a:r>
            <a:rPr lang="it-IT" b="1" dirty="0" smtClean="0"/>
            <a:t>Risorse elettroniche di Ateneo</a:t>
          </a:r>
          <a:endParaRPr lang="it-IT" b="1" dirty="0"/>
        </a:p>
      </dgm:t>
    </dgm:pt>
    <dgm:pt modelId="{3BEB1216-9BC8-43BB-8AFA-3443C013E36C}" type="parTrans" cxnId="{EFC9FE4B-0547-48E5-AFA5-EEF2960BBA66}">
      <dgm:prSet/>
      <dgm:spPr/>
      <dgm:t>
        <a:bodyPr/>
        <a:lstStyle/>
        <a:p>
          <a:endParaRPr lang="it-IT"/>
        </a:p>
      </dgm:t>
    </dgm:pt>
    <dgm:pt modelId="{1EA6C2E2-A2A8-4E5E-A550-E25F1F25917B}" type="sibTrans" cxnId="{EFC9FE4B-0547-48E5-AFA5-EEF2960BBA66}">
      <dgm:prSet/>
      <dgm:spPr/>
      <dgm:t>
        <a:bodyPr/>
        <a:lstStyle/>
        <a:p>
          <a:endParaRPr lang="it-IT"/>
        </a:p>
      </dgm:t>
    </dgm:pt>
    <dgm:pt modelId="{366D27F3-8EBD-4B43-8910-43E4F727A819}">
      <dgm:prSet phldrT="[Testo]"/>
      <dgm:spPr/>
      <dgm:t>
        <a:bodyPr/>
        <a:lstStyle/>
        <a:p>
          <a:r>
            <a:rPr lang="it-IT" dirty="0" smtClean="0"/>
            <a:t>MLOL (BS Stelio </a:t>
          </a:r>
          <a:r>
            <a:rPr lang="it-IT" dirty="0" err="1" smtClean="0"/>
            <a:t>Crise</a:t>
          </a:r>
          <a:r>
            <a:rPr lang="it-IT" dirty="0" smtClean="0"/>
            <a:t>), previa autenticazione</a:t>
          </a:r>
          <a:endParaRPr lang="it-IT" dirty="0"/>
        </a:p>
      </dgm:t>
    </dgm:pt>
    <dgm:pt modelId="{112A5B7A-42A7-4A43-8F71-2C0EB3024BB0}" type="parTrans" cxnId="{65E6F1CA-BD79-4D7A-99FD-679B3AE279BD}">
      <dgm:prSet/>
      <dgm:spPr/>
      <dgm:t>
        <a:bodyPr/>
        <a:lstStyle/>
        <a:p>
          <a:endParaRPr lang="it-IT"/>
        </a:p>
      </dgm:t>
    </dgm:pt>
    <dgm:pt modelId="{7FBA034C-BA3B-4395-8AD4-5A4F73DBF5C5}" type="sibTrans" cxnId="{65E6F1CA-BD79-4D7A-99FD-679B3AE279BD}">
      <dgm:prSet/>
      <dgm:spPr/>
      <dgm:t>
        <a:bodyPr/>
        <a:lstStyle/>
        <a:p>
          <a:endParaRPr lang="it-IT"/>
        </a:p>
      </dgm:t>
    </dgm:pt>
    <dgm:pt modelId="{05213823-F5BB-4618-8B85-AAED75584322}">
      <dgm:prSet phldrT="[Testo]"/>
      <dgm:spPr/>
      <dgm:t>
        <a:bodyPr/>
        <a:lstStyle/>
        <a:p>
          <a:r>
            <a:rPr lang="it-IT" b="1" smtClean="0"/>
            <a:t>Nilde</a:t>
          </a:r>
          <a:endParaRPr lang="it-IT" b="1" dirty="0"/>
        </a:p>
      </dgm:t>
    </dgm:pt>
    <dgm:pt modelId="{F5EA1A17-D584-4EF7-B7FE-16EC9C8C8DD3}" type="parTrans" cxnId="{8A336843-BFCB-4B1F-9540-C924D064EE84}">
      <dgm:prSet/>
      <dgm:spPr/>
      <dgm:t>
        <a:bodyPr/>
        <a:lstStyle/>
        <a:p>
          <a:endParaRPr lang="it-IT"/>
        </a:p>
      </dgm:t>
    </dgm:pt>
    <dgm:pt modelId="{5724DD05-ED05-47FF-8D2C-3B4320E0F2FD}" type="sibTrans" cxnId="{8A336843-BFCB-4B1F-9540-C924D064EE84}">
      <dgm:prSet/>
      <dgm:spPr/>
      <dgm:t>
        <a:bodyPr/>
        <a:lstStyle/>
        <a:p>
          <a:endParaRPr lang="it-IT"/>
        </a:p>
      </dgm:t>
    </dgm:pt>
    <dgm:pt modelId="{D1AD3EC2-9400-498A-9A38-9D248AA711DC}">
      <dgm:prSet phldrT="[Testo]"/>
      <dgm:spPr/>
      <dgm:t>
        <a:bodyPr/>
        <a:lstStyle/>
        <a:p>
          <a:r>
            <a:rPr lang="it-IT" dirty="0" smtClean="0"/>
            <a:t>BD accademiche</a:t>
          </a:r>
          <a:endParaRPr lang="it-IT" dirty="0"/>
        </a:p>
      </dgm:t>
    </dgm:pt>
    <dgm:pt modelId="{DF328DE6-E90B-402B-94CF-A378306E4215}" type="parTrans" cxnId="{E57C3048-8A47-4C4D-BA58-0D0A1A9C3125}">
      <dgm:prSet/>
      <dgm:spPr/>
      <dgm:t>
        <a:bodyPr/>
        <a:lstStyle/>
        <a:p>
          <a:endParaRPr lang="it-IT"/>
        </a:p>
      </dgm:t>
    </dgm:pt>
    <dgm:pt modelId="{0019459C-C83D-4F5C-8686-C35EF3C9BED9}" type="sibTrans" cxnId="{E57C3048-8A47-4C4D-BA58-0D0A1A9C3125}">
      <dgm:prSet/>
      <dgm:spPr/>
      <dgm:t>
        <a:bodyPr/>
        <a:lstStyle/>
        <a:p>
          <a:endParaRPr lang="it-IT"/>
        </a:p>
      </dgm:t>
    </dgm:pt>
    <dgm:pt modelId="{9482376D-9718-43DF-AA36-0BEC186ADD76}">
      <dgm:prSet phldrT="[Testo]"/>
      <dgm:spPr/>
      <dgm:t>
        <a:bodyPr/>
        <a:lstStyle/>
        <a:p>
          <a:r>
            <a:rPr lang="it-IT" smtClean="0"/>
            <a:t>E-journals </a:t>
          </a:r>
          <a:r>
            <a:rPr lang="it-IT" dirty="0" smtClean="0"/>
            <a:t>e E-books</a:t>
          </a:r>
          <a:endParaRPr lang="it-IT" b="1" dirty="0"/>
        </a:p>
      </dgm:t>
    </dgm:pt>
    <dgm:pt modelId="{62386727-9B19-4CF2-812E-722C588BEECB}" type="parTrans" cxnId="{C180C599-0A5A-4589-9368-FFE22211F3FD}">
      <dgm:prSet/>
      <dgm:spPr/>
      <dgm:t>
        <a:bodyPr/>
        <a:lstStyle/>
        <a:p>
          <a:endParaRPr lang="it-IT"/>
        </a:p>
      </dgm:t>
    </dgm:pt>
    <dgm:pt modelId="{5FDC2E54-F98E-44B0-B34C-61A7F3DC243D}" type="sibTrans" cxnId="{C180C599-0A5A-4589-9368-FFE22211F3FD}">
      <dgm:prSet/>
      <dgm:spPr/>
      <dgm:t>
        <a:bodyPr/>
        <a:lstStyle/>
        <a:p>
          <a:endParaRPr lang="it-IT"/>
        </a:p>
      </dgm:t>
    </dgm:pt>
    <dgm:pt modelId="{E85BE095-8013-4C28-A4D3-433F9C65698C}">
      <dgm:prSet phldrT="[Testo]"/>
      <dgm:spPr/>
      <dgm:t>
        <a:bodyPr/>
        <a:lstStyle/>
        <a:p>
          <a:r>
            <a:rPr lang="it-IT" dirty="0" smtClean="0"/>
            <a:t>Portali etc.</a:t>
          </a:r>
          <a:endParaRPr lang="it-IT" dirty="0"/>
        </a:p>
      </dgm:t>
    </dgm:pt>
    <dgm:pt modelId="{CE266D06-6B8A-4A6A-BE12-398CBE5A82C3}" type="parTrans" cxnId="{53A9ED32-5E51-4189-827D-5503682FA627}">
      <dgm:prSet/>
      <dgm:spPr/>
      <dgm:t>
        <a:bodyPr/>
        <a:lstStyle/>
        <a:p>
          <a:endParaRPr lang="it-IT"/>
        </a:p>
      </dgm:t>
    </dgm:pt>
    <dgm:pt modelId="{8BB417AA-F7AD-4971-B022-BA7B5453113B}" type="sibTrans" cxnId="{53A9ED32-5E51-4189-827D-5503682FA627}">
      <dgm:prSet/>
      <dgm:spPr/>
      <dgm:t>
        <a:bodyPr/>
        <a:lstStyle/>
        <a:p>
          <a:endParaRPr lang="it-IT"/>
        </a:p>
      </dgm:t>
    </dgm:pt>
    <dgm:pt modelId="{7BDA37E7-1203-45EB-8899-36A27A696526}">
      <dgm:prSet phldrT="[Testo]"/>
      <dgm:spPr/>
      <dgm:t>
        <a:bodyPr/>
        <a:lstStyle/>
        <a:p>
          <a:r>
            <a:rPr lang="it-IT" dirty="0" smtClean="0"/>
            <a:t>Catalogo (</a:t>
          </a:r>
          <a:r>
            <a:rPr lang="it-IT" dirty="0" err="1" smtClean="0"/>
            <a:t>Biblioest</a:t>
          </a:r>
          <a:r>
            <a:rPr lang="it-IT" dirty="0" smtClean="0"/>
            <a:t>)</a:t>
          </a:r>
          <a:endParaRPr lang="it-IT" dirty="0"/>
        </a:p>
      </dgm:t>
    </dgm:pt>
    <dgm:pt modelId="{E6B62C94-04B5-423F-9B95-0F0F1B7C0D40}" type="sibTrans" cxnId="{CA399501-48EF-45C0-98CC-03BA98B3ABC5}">
      <dgm:prSet/>
      <dgm:spPr/>
      <dgm:t>
        <a:bodyPr/>
        <a:lstStyle/>
        <a:p>
          <a:endParaRPr lang="it-IT"/>
        </a:p>
      </dgm:t>
    </dgm:pt>
    <dgm:pt modelId="{22C69B74-98B0-4C4D-9D03-85EA20045E4D}" type="parTrans" cxnId="{CA399501-48EF-45C0-98CC-03BA98B3ABC5}">
      <dgm:prSet/>
      <dgm:spPr/>
      <dgm:t>
        <a:bodyPr/>
        <a:lstStyle/>
        <a:p>
          <a:endParaRPr lang="it-IT"/>
        </a:p>
      </dgm:t>
    </dgm:pt>
    <dgm:pt modelId="{1DB64DA5-A6AD-4E8E-BE62-943D476CFB2A}" type="pres">
      <dgm:prSet presAssocID="{3DA56612-AA97-4CF6-BCDC-144BCD736890}" presName="compositeShape" presStyleCnt="0">
        <dgm:presLayoutVars>
          <dgm:chMax val="7"/>
          <dgm:dir/>
          <dgm:resizeHandles val="exact"/>
        </dgm:presLayoutVars>
      </dgm:prSet>
      <dgm:spPr/>
    </dgm:pt>
    <dgm:pt modelId="{06F5AE52-6D4B-4129-8AF8-E7FD2C66AFD5}" type="pres">
      <dgm:prSet presAssocID="{0DA1D729-ECFA-4471-B543-3B75A285274B}" presName="circ1" presStyleLbl="vennNode1" presStyleIdx="0" presStyleCnt="2"/>
      <dgm:spPr/>
      <dgm:t>
        <a:bodyPr/>
        <a:lstStyle/>
        <a:p>
          <a:endParaRPr lang="it-IT"/>
        </a:p>
      </dgm:t>
    </dgm:pt>
    <dgm:pt modelId="{AF876AA8-D28D-486B-A4A7-011DB9B0E142}" type="pres">
      <dgm:prSet presAssocID="{0DA1D729-ECFA-4471-B543-3B75A285274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639953C-3EBF-4B54-AAC3-93FCCB0DFA57}" type="pres">
      <dgm:prSet presAssocID="{412CCE61-914D-41A1-A0B3-28DEED5248E4}" presName="circ2" presStyleLbl="vennNode1" presStyleIdx="1" presStyleCnt="2" custLinFactNeighborX="1166" custLinFactNeighborY="362"/>
      <dgm:spPr/>
      <dgm:t>
        <a:bodyPr/>
        <a:lstStyle/>
        <a:p>
          <a:endParaRPr lang="it-IT"/>
        </a:p>
      </dgm:t>
    </dgm:pt>
    <dgm:pt modelId="{E9B28F40-7C99-4051-B0A2-0FBA17040942}" type="pres">
      <dgm:prSet presAssocID="{412CCE61-914D-41A1-A0B3-28DEED5248E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1E43591-01A4-4464-A2CB-4E9F46A0FF31}" type="presOf" srcId="{9482376D-9718-43DF-AA36-0BEC186ADD76}" destId="{E9B28F40-7C99-4051-B0A2-0FBA17040942}" srcOrd="1" destOrd="2" presId="urn:microsoft.com/office/officeart/2005/8/layout/venn1"/>
    <dgm:cxn modelId="{46CA6176-F9DD-4E40-BDF7-429AFD62E295}" srcId="{3DA56612-AA97-4CF6-BCDC-144BCD736890}" destId="{412CCE61-914D-41A1-A0B3-28DEED5248E4}" srcOrd="1" destOrd="0" parTransId="{DC2E8512-6FA3-4454-BFFE-15EEB8709569}" sibTransId="{CFE7BCE4-CE28-4749-9CC1-EBB1C67E4C93}"/>
    <dgm:cxn modelId="{65E6F1CA-BD79-4D7A-99FD-679B3AE279BD}" srcId="{0DA1D729-ECFA-4471-B543-3B75A285274B}" destId="{366D27F3-8EBD-4B43-8910-43E4F727A819}" srcOrd="2" destOrd="0" parTransId="{112A5B7A-42A7-4A43-8F71-2C0EB3024BB0}" sibTransId="{7FBA034C-BA3B-4395-8AD4-5A4F73DBF5C5}"/>
    <dgm:cxn modelId="{34693E7D-27EF-4714-A1C4-DEA6108EEE75}" type="presOf" srcId="{D1AD3EC2-9400-498A-9A38-9D248AA711DC}" destId="{E9B28F40-7C99-4051-B0A2-0FBA17040942}" srcOrd="1" destOrd="3" presId="urn:microsoft.com/office/officeart/2005/8/layout/venn1"/>
    <dgm:cxn modelId="{E594D4FB-D40D-405B-9AC8-684B358F1EC2}" type="presOf" srcId="{412CCE61-914D-41A1-A0B3-28DEED5248E4}" destId="{5639953C-3EBF-4B54-AAC3-93FCCB0DFA57}" srcOrd="0" destOrd="0" presId="urn:microsoft.com/office/officeart/2005/8/layout/venn1"/>
    <dgm:cxn modelId="{EFC9FE4B-0547-48E5-AFA5-EEF2960BBA66}" srcId="{412CCE61-914D-41A1-A0B3-28DEED5248E4}" destId="{49419A98-49B9-4C6F-8DDD-52FD604A0953}" srcOrd="0" destOrd="0" parTransId="{3BEB1216-9BC8-43BB-8AFA-3443C013E36C}" sibTransId="{1EA6C2E2-A2A8-4E5E-A550-E25F1F25917B}"/>
    <dgm:cxn modelId="{932FEB84-64C0-4160-A839-5973C67BD62F}" type="presOf" srcId="{0DA1D729-ECFA-4471-B543-3B75A285274B}" destId="{AF876AA8-D28D-486B-A4A7-011DB9B0E142}" srcOrd="1" destOrd="0" presId="urn:microsoft.com/office/officeart/2005/8/layout/venn1"/>
    <dgm:cxn modelId="{1FB59D12-EEAF-4602-A7F7-8D49C9FCD3B2}" type="presOf" srcId="{412CCE61-914D-41A1-A0B3-28DEED5248E4}" destId="{E9B28F40-7C99-4051-B0A2-0FBA17040942}" srcOrd="1" destOrd="0" presId="urn:microsoft.com/office/officeart/2005/8/layout/venn1"/>
    <dgm:cxn modelId="{8E756313-8A10-4725-AE29-934BCF74B3A9}" type="presOf" srcId="{D1AD3EC2-9400-498A-9A38-9D248AA711DC}" destId="{5639953C-3EBF-4B54-AAC3-93FCCB0DFA57}" srcOrd="0" destOrd="3" presId="urn:microsoft.com/office/officeart/2005/8/layout/venn1"/>
    <dgm:cxn modelId="{E57C3048-8A47-4C4D-BA58-0D0A1A9C3125}" srcId="{49419A98-49B9-4C6F-8DDD-52FD604A0953}" destId="{D1AD3EC2-9400-498A-9A38-9D248AA711DC}" srcOrd="1" destOrd="0" parTransId="{DF328DE6-E90B-402B-94CF-A378306E4215}" sibTransId="{0019459C-C83D-4F5C-8686-C35EF3C9BED9}"/>
    <dgm:cxn modelId="{C180C599-0A5A-4589-9368-FFE22211F3FD}" srcId="{49419A98-49B9-4C6F-8DDD-52FD604A0953}" destId="{9482376D-9718-43DF-AA36-0BEC186ADD76}" srcOrd="0" destOrd="0" parTransId="{62386727-9B19-4CF2-812E-722C588BEECB}" sibTransId="{5FDC2E54-F98E-44B0-B34C-61A7F3DC243D}"/>
    <dgm:cxn modelId="{89D2285F-1F0E-4C19-878D-6AFDD5F14382}" type="presOf" srcId="{0DA1D729-ECFA-4471-B543-3B75A285274B}" destId="{06F5AE52-6D4B-4129-8AF8-E7FD2C66AFD5}" srcOrd="0" destOrd="0" presId="urn:microsoft.com/office/officeart/2005/8/layout/venn1"/>
    <dgm:cxn modelId="{53A9ED32-5E51-4189-827D-5503682FA627}" srcId="{49419A98-49B9-4C6F-8DDD-52FD604A0953}" destId="{E85BE095-8013-4C28-A4D3-433F9C65698C}" srcOrd="2" destOrd="0" parTransId="{CE266D06-6B8A-4A6A-BE12-398CBE5A82C3}" sibTransId="{8BB417AA-F7AD-4971-B022-BA7B5453113B}"/>
    <dgm:cxn modelId="{DD41419B-49B0-403B-A827-5C1D4A47C4AC}" type="presOf" srcId="{366D27F3-8EBD-4B43-8910-43E4F727A819}" destId="{06F5AE52-6D4B-4129-8AF8-E7FD2C66AFD5}" srcOrd="0" destOrd="3" presId="urn:microsoft.com/office/officeart/2005/8/layout/venn1"/>
    <dgm:cxn modelId="{D8B0792B-38EF-4756-989E-44D6169566DC}" type="presOf" srcId="{7BDA37E7-1203-45EB-8899-36A27A696526}" destId="{06F5AE52-6D4B-4129-8AF8-E7FD2C66AFD5}" srcOrd="0" destOrd="1" presId="urn:microsoft.com/office/officeart/2005/8/layout/venn1"/>
    <dgm:cxn modelId="{0FD12093-E964-415E-AD58-52F7580F1F19}" type="presOf" srcId="{366D27F3-8EBD-4B43-8910-43E4F727A819}" destId="{AF876AA8-D28D-486B-A4A7-011DB9B0E142}" srcOrd="1" destOrd="3" presId="urn:microsoft.com/office/officeart/2005/8/layout/venn1"/>
    <dgm:cxn modelId="{614E1A70-AC5B-41C8-B367-C54DB0D3B688}" type="presOf" srcId="{49419A98-49B9-4C6F-8DDD-52FD604A0953}" destId="{E9B28F40-7C99-4051-B0A2-0FBA17040942}" srcOrd="1" destOrd="1" presId="urn:microsoft.com/office/officeart/2005/8/layout/venn1"/>
    <dgm:cxn modelId="{FEB9A8EB-439A-4134-948A-A8194AB5F94D}" type="presOf" srcId="{E85BE095-8013-4C28-A4D3-433F9C65698C}" destId="{E9B28F40-7C99-4051-B0A2-0FBA17040942}" srcOrd="1" destOrd="4" presId="urn:microsoft.com/office/officeart/2005/8/layout/venn1"/>
    <dgm:cxn modelId="{AF0C127F-80DC-4E13-9D7F-68B14DD390DF}" type="presOf" srcId="{2C3FB965-4221-4F04-9A66-3E84743C14BA}" destId="{06F5AE52-6D4B-4129-8AF8-E7FD2C66AFD5}" srcOrd="0" destOrd="2" presId="urn:microsoft.com/office/officeart/2005/8/layout/venn1"/>
    <dgm:cxn modelId="{33639C36-5F07-4637-BD98-54A745B52B22}" type="presOf" srcId="{7BDA37E7-1203-45EB-8899-36A27A696526}" destId="{AF876AA8-D28D-486B-A4A7-011DB9B0E142}" srcOrd="1" destOrd="1" presId="urn:microsoft.com/office/officeart/2005/8/layout/venn1"/>
    <dgm:cxn modelId="{8A336843-BFCB-4B1F-9540-C924D064EE84}" srcId="{412CCE61-914D-41A1-A0B3-28DEED5248E4}" destId="{05213823-F5BB-4618-8B85-AAED75584322}" srcOrd="1" destOrd="0" parTransId="{F5EA1A17-D584-4EF7-B7FE-16EC9C8C8DD3}" sibTransId="{5724DD05-ED05-47FF-8D2C-3B4320E0F2FD}"/>
    <dgm:cxn modelId="{AE6A0C7B-BB69-4CB0-8FBA-3D5A4DEDFA00}" type="presOf" srcId="{2C3FB965-4221-4F04-9A66-3E84743C14BA}" destId="{AF876AA8-D28D-486B-A4A7-011DB9B0E142}" srcOrd="1" destOrd="2" presId="urn:microsoft.com/office/officeart/2005/8/layout/venn1"/>
    <dgm:cxn modelId="{AD6877D0-F0D2-4D23-BFCF-465E8780B0F4}" srcId="{3DA56612-AA97-4CF6-BCDC-144BCD736890}" destId="{0DA1D729-ECFA-4471-B543-3B75A285274B}" srcOrd="0" destOrd="0" parTransId="{78DA28BC-5944-48A7-98FE-E910928D6B41}" sibTransId="{1E0C064C-BB3D-4300-9317-CBDC8AC69617}"/>
    <dgm:cxn modelId="{CA399501-48EF-45C0-98CC-03BA98B3ABC5}" srcId="{0DA1D729-ECFA-4471-B543-3B75A285274B}" destId="{7BDA37E7-1203-45EB-8899-36A27A696526}" srcOrd="0" destOrd="0" parTransId="{22C69B74-98B0-4C4D-9D03-85EA20045E4D}" sibTransId="{E6B62C94-04B5-423F-9B95-0F0F1B7C0D40}"/>
    <dgm:cxn modelId="{3435CB81-07CB-4F2A-876E-E89F9101AFCA}" type="presOf" srcId="{3DA56612-AA97-4CF6-BCDC-144BCD736890}" destId="{1DB64DA5-A6AD-4E8E-BE62-943D476CFB2A}" srcOrd="0" destOrd="0" presId="urn:microsoft.com/office/officeart/2005/8/layout/venn1"/>
    <dgm:cxn modelId="{82C5C44E-53D9-478A-9664-EED68A56B1CE}" type="presOf" srcId="{49419A98-49B9-4C6F-8DDD-52FD604A0953}" destId="{5639953C-3EBF-4B54-AAC3-93FCCB0DFA57}" srcOrd="0" destOrd="1" presId="urn:microsoft.com/office/officeart/2005/8/layout/venn1"/>
    <dgm:cxn modelId="{9C388F0E-1BDB-4DB8-8697-71D63BA70CDF}" type="presOf" srcId="{E85BE095-8013-4C28-A4D3-433F9C65698C}" destId="{5639953C-3EBF-4B54-AAC3-93FCCB0DFA57}" srcOrd="0" destOrd="4" presId="urn:microsoft.com/office/officeart/2005/8/layout/venn1"/>
    <dgm:cxn modelId="{EF6562C1-AAFC-454C-B2D2-6EBACA67CFC3}" type="presOf" srcId="{05213823-F5BB-4618-8B85-AAED75584322}" destId="{E9B28F40-7C99-4051-B0A2-0FBA17040942}" srcOrd="1" destOrd="5" presId="urn:microsoft.com/office/officeart/2005/8/layout/venn1"/>
    <dgm:cxn modelId="{E29A5921-0869-41EF-B9F8-9D7CB019747D}" type="presOf" srcId="{05213823-F5BB-4618-8B85-AAED75584322}" destId="{5639953C-3EBF-4B54-AAC3-93FCCB0DFA57}" srcOrd="0" destOrd="5" presId="urn:microsoft.com/office/officeart/2005/8/layout/venn1"/>
    <dgm:cxn modelId="{7D64613C-B393-4AF4-A0DB-65483B1B4861}" srcId="{0DA1D729-ECFA-4471-B543-3B75A285274B}" destId="{2C3FB965-4221-4F04-9A66-3E84743C14BA}" srcOrd="1" destOrd="0" parTransId="{883F5B71-011E-4A60-A0C7-EF4475FB2CEE}" sibTransId="{579897B9-672F-4BF7-BA2B-9C98F46BE35D}"/>
    <dgm:cxn modelId="{D8398C90-3F38-4AB2-9655-7F26C564F63F}" type="presOf" srcId="{9482376D-9718-43DF-AA36-0BEC186ADD76}" destId="{5639953C-3EBF-4B54-AAC3-93FCCB0DFA57}" srcOrd="0" destOrd="2" presId="urn:microsoft.com/office/officeart/2005/8/layout/venn1"/>
    <dgm:cxn modelId="{DF596F48-F1A7-4405-BE5B-BE0E4872D4AD}" type="presParOf" srcId="{1DB64DA5-A6AD-4E8E-BE62-943D476CFB2A}" destId="{06F5AE52-6D4B-4129-8AF8-E7FD2C66AFD5}" srcOrd="0" destOrd="0" presId="urn:microsoft.com/office/officeart/2005/8/layout/venn1"/>
    <dgm:cxn modelId="{D163B37E-DDA0-4584-A0CA-DBE6CCE8DA87}" type="presParOf" srcId="{1DB64DA5-A6AD-4E8E-BE62-943D476CFB2A}" destId="{AF876AA8-D28D-486B-A4A7-011DB9B0E142}" srcOrd="1" destOrd="0" presId="urn:microsoft.com/office/officeart/2005/8/layout/venn1"/>
    <dgm:cxn modelId="{CEDDB5D3-638B-4DF6-AFCB-407B85686956}" type="presParOf" srcId="{1DB64DA5-A6AD-4E8E-BE62-943D476CFB2A}" destId="{5639953C-3EBF-4B54-AAC3-93FCCB0DFA57}" srcOrd="2" destOrd="0" presId="urn:microsoft.com/office/officeart/2005/8/layout/venn1"/>
    <dgm:cxn modelId="{467184EE-3EDE-4FBB-A84F-DE5DEACEA1A8}" type="presParOf" srcId="{1DB64DA5-A6AD-4E8E-BE62-943D476CFB2A}" destId="{E9B28F40-7C99-4051-B0A2-0FBA17040942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5AE52-6D4B-4129-8AF8-E7FD2C66AFD5}">
      <dsp:nvSpPr>
        <dsp:cNvPr id="0" name=""/>
        <dsp:cNvSpPr/>
      </dsp:nvSpPr>
      <dsp:spPr>
        <a:xfrm>
          <a:off x="242023" y="12310"/>
          <a:ext cx="4501341" cy="450134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000" kern="1200" smtClean="0"/>
            <a:t>Polo SBN</a:t>
          </a:r>
          <a:endParaRPr lang="it-IT" sz="30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kern="1200" dirty="0" smtClean="0"/>
            <a:t>Catalogo (</a:t>
          </a:r>
          <a:r>
            <a:rPr lang="it-IT" sz="2300" kern="1200" dirty="0" err="1" smtClean="0"/>
            <a:t>Biblioest</a:t>
          </a:r>
          <a:r>
            <a:rPr lang="it-IT" sz="2300" kern="1200" dirty="0" smtClean="0"/>
            <a:t>)</a:t>
          </a:r>
          <a:endParaRPr lang="it-IT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kern="1200" dirty="0" smtClean="0"/>
            <a:t>Rete Indaco</a:t>
          </a:r>
          <a:endParaRPr lang="it-IT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kern="1200" dirty="0" smtClean="0"/>
            <a:t>MLOL (BS Stelio </a:t>
          </a:r>
          <a:r>
            <a:rPr lang="it-IT" sz="2300" kern="1200" dirty="0" err="1" smtClean="0"/>
            <a:t>Crise</a:t>
          </a:r>
          <a:r>
            <a:rPr lang="it-IT" sz="2300" kern="1200" dirty="0" smtClean="0"/>
            <a:t>), previa autenticazione</a:t>
          </a:r>
          <a:endParaRPr lang="it-IT" sz="2300" kern="1200" dirty="0"/>
        </a:p>
      </dsp:txBody>
      <dsp:txXfrm>
        <a:off x="870589" y="543115"/>
        <a:ext cx="2595368" cy="3439731"/>
      </dsp:txXfrm>
    </dsp:sp>
    <dsp:sp modelId="{5639953C-3EBF-4B54-AAC3-93FCCB0DFA57}">
      <dsp:nvSpPr>
        <dsp:cNvPr id="0" name=""/>
        <dsp:cNvSpPr/>
      </dsp:nvSpPr>
      <dsp:spPr>
        <a:xfrm>
          <a:off x="3538719" y="24621"/>
          <a:ext cx="4501341" cy="4501341"/>
        </a:xfrm>
        <a:prstGeom prst="ellipse">
          <a:avLst/>
        </a:prstGeom>
        <a:solidFill>
          <a:schemeClr val="accent4">
            <a:alpha val="50000"/>
            <a:hueOff val="-1714266"/>
            <a:satOff val="14520"/>
            <a:lumOff val="-62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000" kern="1200" dirty="0" smtClean="0"/>
            <a:t>SOLO UNITS</a:t>
          </a:r>
          <a:endParaRPr lang="it-IT" sz="30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b="1" kern="1200" dirty="0" smtClean="0"/>
            <a:t>Risorse elettroniche di Ateneo</a:t>
          </a:r>
          <a:endParaRPr lang="it-IT" sz="2300" b="1" kern="1200" dirty="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kern="1200" smtClean="0"/>
            <a:t>E-journals </a:t>
          </a:r>
          <a:r>
            <a:rPr lang="it-IT" sz="2300" kern="1200" dirty="0" smtClean="0"/>
            <a:t>e E-books</a:t>
          </a:r>
          <a:endParaRPr lang="it-IT" sz="2300" b="1" kern="1200" dirty="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kern="1200" dirty="0" smtClean="0"/>
            <a:t>BD accademiche</a:t>
          </a:r>
          <a:endParaRPr lang="it-IT" sz="2300" kern="1200" dirty="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kern="1200" dirty="0" smtClean="0"/>
            <a:t>Portali etc.</a:t>
          </a:r>
          <a:endParaRPr lang="it-IT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300" b="1" kern="1200" smtClean="0"/>
            <a:t>Nilde</a:t>
          </a:r>
          <a:endParaRPr lang="it-IT" sz="2300" b="1" kern="1200" dirty="0"/>
        </a:p>
      </dsp:txBody>
      <dsp:txXfrm>
        <a:off x="4816127" y="555426"/>
        <a:ext cx="2595368" cy="3439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4F5FB4-B411-4A93-B393-C787BAABE29D}" type="datetimeFigureOut">
              <a:rPr lang="it-IT"/>
              <a:pPr>
                <a:defRPr/>
              </a:pPr>
              <a:t>20/10/2017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19DDBD6-7B59-4400-973F-A39D7DD4C3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372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1C58C62-A5F7-4715-B29D-0486556BF08E}" type="datetimeFigureOut">
              <a:rPr lang="it-IT"/>
              <a:pPr>
                <a:defRPr/>
              </a:pPr>
              <a:t>20/10/2017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46D1DD5-8E59-480B-8489-648B902DFE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9181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51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B006DC-2919-470D-A3E2-94418FF180B0}" type="slidenum">
              <a:rPr lang="it-IT" altLang="it-IT" smtClean="0">
                <a:latin typeface="Calibri" panose="020F0502020204030204" pitchFamily="34" charset="0"/>
              </a:rPr>
              <a:pPr/>
              <a:t>1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02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it-IT" altLang="it-IT" smtClean="0"/>
              <a:t>Linguette cliccabili</a:t>
            </a:r>
          </a:p>
          <a:p>
            <a:pPr marL="171450" indent="-171450">
              <a:buFontTx/>
              <a:buChar char="-"/>
            </a:pPr>
            <a:r>
              <a:rPr lang="it-IT" altLang="it-IT" smtClean="0"/>
              <a:t>Perché questa struttura? Dal generale al particolare, il DS ingloba le risorse successive (non tutte)</a:t>
            </a:r>
          </a:p>
        </p:txBody>
      </p:sp>
      <p:sp>
        <p:nvSpPr>
          <p:cNvPr id="204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D61988-E28F-463D-8A81-A2BE77A32C27}" type="slidenum">
              <a:rPr lang="it-IT" altLang="it-IT" smtClean="0">
                <a:latin typeface="Calibri" panose="020F0502020204030204" pitchFamily="34" charset="0"/>
              </a:rPr>
              <a:pPr/>
              <a:t>15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255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66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7F26EAB-F731-4FA0-8E59-DAD45D72A77E}" type="slidenum">
              <a:rPr lang="it-IT" altLang="it-IT" smtClean="0">
                <a:latin typeface="Calibri" panose="020F0502020204030204" pitchFamily="34" charset="0"/>
              </a:rPr>
              <a:pPr/>
              <a:t>22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12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Esempio dal vivo </a:t>
            </a:r>
            <a:r>
              <a:rPr lang="it-IT" smtClean="0"/>
              <a:t>di raffinamento</a:t>
            </a: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D1DD5-8E59-480B-8489-648B902DFEB2}" type="slidenum">
              <a:rPr lang="it-IT" altLang="it-IT" smtClean="0"/>
              <a:pPr>
                <a:defRPr/>
              </a:pPr>
              <a:t>25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1756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mtClean="0"/>
              <a:t>Varie tipologie di testo elettronico, varie modalità di accesso</a:t>
            </a:r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162314-55DC-4127-BC08-1F23F412F3A7}" type="slidenum">
              <a:rPr lang="it-IT" altLang="it-IT" smtClean="0">
                <a:latin typeface="Calibri" panose="020F0502020204030204" pitchFamily="34" charset="0"/>
              </a:rPr>
              <a:pPr/>
              <a:t>32</a:t>
            </a:fld>
            <a:endParaRPr lang="it-IT" altLang="it-IT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77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AB056-4159-4B96-8E1F-1C8B72B51834}" type="datetimeFigureOut">
              <a:rPr lang="it-IT"/>
              <a:pPr>
                <a:defRPr/>
              </a:pPr>
              <a:t>20/10/2017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822FF-1678-4CD9-B1D3-C32A16F61E8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945185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55A9F-82BF-4187-BA29-7F44B617AAF1}" type="datetimeFigureOut">
              <a:rPr lang="it-IT"/>
              <a:pPr>
                <a:defRPr/>
              </a:pPr>
              <a:t>20/10/2017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CCDE9-C9A7-424B-B4B2-A5444D9E83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802340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6C207-FA4C-4A44-88CC-0FE6E16605EE}" type="datetimeFigureOut">
              <a:rPr lang="it-IT"/>
              <a:pPr>
                <a:defRPr/>
              </a:pPr>
              <a:t>20/10/2017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2D322-EE7E-4D91-8A06-7A611D0EEBC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386871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D6824-F762-455C-AC03-8AF8F97233AC}" type="datetimeFigureOut">
              <a:rPr lang="it-IT"/>
              <a:pPr>
                <a:defRPr/>
              </a:pPr>
              <a:t>20/10/2017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2E4B3-E1D8-4BD0-AC0C-C861679AA8E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70669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9F421-B38E-4257-B785-AF8804DE00E2}" type="datetimeFigureOut">
              <a:rPr lang="it-IT"/>
              <a:pPr>
                <a:defRPr/>
              </a:pPr>
              <a:t>20/10/2017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FB55D-C54D-4971-9A68-DE654F05FB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4884840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964C3-99E8-4A31-8F80-EF73E1AF0280}" type="datetimeFigureOut">
              <a:rPr lang="it-IT"/>
              <a:pPr>
                <a:defRPr/>
              </a:pPr>
              <a:t>20/10/2017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372BC-03FD-489A-8E8B-754D0128D7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631180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21940-501D-40EA-BBEF-BF4DC2153371}" type="datetimeFigureOut">
              <a:rPr lang="it-IT"/>
              <a:pPr>
                <a:defRPr/>
              </a:pPr>
              <a:t>20/10/2017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13D9E-628E-49F0-B618-19431CC4F20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719430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8240F-EF8A-4C2F-8FEA-3490F0A02D01}" type="datetimeFigureOut">
              <a:rPr lang="it-IT"/>
              <a:pPr>
                <a:defRPr/>
              </a:pPr>
              <a:t>20/10/2017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50565-6D7C-4595-BFE5-DE8BDC28C7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611276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A98EE-B3C0-4E04-9D7D-23119B343709}" type="datetimeFigureOut">
              <a:rPr lang="it-IT"/>
              <a:pPr>
                <a:defRPr/>
              </a:pPr>
              <a:t>20/10/2017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6A706-B4F3-401A-8F17-17CD3DD2B6F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5632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3956C-D50E-4768-955A-2417B2B4C18E}" type="datetimeFigureOut">
              <a:rPr lang="it-IT"/>
              <a:pPr>
                <a:defRPr/>
              </a:pPr>
              <a:t>20/10/2017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E919D-8F75-4496-9FFB-1332BBAEA15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192704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025CA-2E2C-4247-9A0D-390280611D02}" type="datetimeFigureOut">
              <a:rPr lang="it-IT"/>
              <a:pPr>
                <a:defRPr/>
              </a:pPr>
              <a:t>20/10/2017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8C4B2-A866-4E3A-92F5-A7E9D148C4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641447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4A74F5-C89A-44FE-A03C-9D676C5F967D}" type="datetimeFigureOut">
              <a:rPr lang="it-IT"/>
              <a:pPr>
                <a:defRPr/>
              </a:pPr>
              <a:t>20/10/2017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B04618-5997-4923-B626-F3DA7848C84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hyperlink" Target="http://www.biblioest.it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io.units.it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4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bsts.medialibrary.it/home/home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ioest.it/SebinaOpac/SebinaYOU.do?frontBackOffice=FO#4" TargetMode="External"/><Relationship Id="rId2" Type="http://schemas.openxmlformats.org/officeDocument/2006/relationships/hyperlink" Target="http://www.biblio.units.i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oodle.units.it/moodle/course/view.php?id=1486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mailto:bibeco@units.i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/>
              <a:t>Biblioteche dell’Ateneo</a:t>
            </a:r>
          </a:p>
        </p:txBody>
      </p:sp>
      <p:sp>
        <p:nvSpPr>
          <p:cNvPr id="5123" name="Sottotitolo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dirty="0" smtClean="0"/>
              <a:t>Strumenti </a:t>
            </a:r>
            <a:r>
              <a:rPr lang="it-IT" altLang="it-IT" dirty="0"/>
              <a:t>e servizi a disposizione degli utenti dell’Università di </a:t>
            </a:r>
            <a:r>
              <a:rPr lang="it-IT" altLang="it-IT" dirty="0" smtClean="0"/>
              <a:t>Trieste</a:t>
            </a:r>
            <a:endParaRPr lang="it-IT" altLang="it-IT" dirty="0" smtClean="0"/>
          </a:p>
        </p:txBody>
      </p:sp>
      <p:pic>
        <p:nvPicPr>
          <p:cNvPr id="410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6847" r="61610" b="83759"/>
          <a:stretch>
            <a:fillRect/>
          </a:stretch>
        </p:blipFill>
        <p:spPr bwMode="auto">
          <a:xfrm>
            <a:off x="0" y="1588"/>
            <a:ext cx="3816350" cy="915987"/>
          </a:xfrm>
          <a:prstGeom prst="rect">
            <a:avLst/>
          </a:prstGeom>
          <a:blipFill dpi="0" rotWithShape="1">
            <a:blip r:embed="rId4"/>
            <a:srcRect l="7088" t="6847" r="61610" b="83759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23837" r="8066" b="66040"/>
          <a:stretch>
            <a:fillRect/>
          </a:stretch>
        </p:blipFill>
        <p:spPr bwMode="auto">
          <a:xfrm>
            <a:off x="741363" y="5473700"/>
            <a:ext cx="771683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4"/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r>
              <a:rPr lang="it-IT" altLang="it-IT" smtClean="0"/>
              <a:t>E se faccio fatica a trovarla?</a:t>
            </a:r>
          </a:p>
        </p:txBody>
      </p:sp>
      <p:pic>
        <p:nvPicPr>
          <p:cNvPr id="14339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4425" y="1484313"/>
            <a:ext cx="6626225" cy="455930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smtClean="0"/>
              <a:t>E se andassi in biblioteca?</a:t>
            </a:r>
          </a:p>
        </p:txBody>
      </p:sp>
      <p:pic>
        <p:nvPicPr>
          <p:cNvPr id="15363" name="Segnaposto contenut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425" y="2060575"/>
            <a:ext cx="7929563" cy="3259138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Dove trovo la biblioteca?</a:t>
            </a:r>
          </a:p>
        </p:txBody>
      </p:sp>
      <p:pic>
        <p:nvPicPr>
          <p:cNvPr id="16387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152" y="1604198"/>
            <a:ext cx="2543695" cy="4517967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it-IT" sz="3200" dirty="0" smtClean="0"/>
              <a:t>Le biblioteche dell’area umanistica</a:t>
            </a:r>
            <a:endParaRPr lang="it-IT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6" y="885126"/>
            <a:ext cx="2842436" cy="1959211"/>
          </a:xfrm>
        </p:spPr>
      </p:pic>
      <p:sp>
        <p:nvSpPr>
          <p:cNvPr id="5" name="CasellaDiTesto 4"/>
          <p:cNvSpPr txBox="1"/>
          <p:nvPr/>
        </p:nvSpPr>
        <p:spPr>
          <a:xfrm>
            <a:off x="654430" y="304979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Biblioteca</a:t>
            </a:r>
            <a:r>
              <a:rPr lang="it-IT" sz="1400" dirty="0" smtClean="0"/>
              <a:t> di scienze della formazione e comunicazione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477" y="885126"/>
            <a:ext cx="3416229" cy="178961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549567" y="2835577"/>
            <a:ext cx="3200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Biblioteca di storia e arte</a:t>
            </a:r>
            <a:endParaRPr lang="it-IT" sz="14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775125"/>
            <a:ext cx="3250703" cy="217415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29356" y="6237312"/>
            <a:ext cx="3322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Biblioteca di filosofia, lingue e letterature </a:t>
            </a:r>
            <a:endParaRPr lang="it-IT" sz="14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1254" y="3932535"/>
            <a:ext cx="3358526" cy="2208602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4139952" y="4221088"/>
            <a:ext cx="22322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Biblioteca di scienze dell’antichità</a:t>
            </a:r>
          </a:p>
          <a:p>
            <a:endParaRPr lang="it-IT" sz="1400" dirty="0" smtClean="0"/>
          </a:p>
          <a:p>
            <a:endParaRPr lang="it-IT" dirty="0"/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DA GENNAIO 2018 NUOVA BIBLIOTECA!!!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011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it-IT" altLang="it-IT" sz="2800" dirty="0" smtClean="0"/>
              <a:t>Partiamo dall’inizio…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8" y="1124744"/>
            <a:ext cx="8485512" cy="5073427"/>
          </a:xfrm>
        </p:spPr>
      </p:pic>
      <p:sp>
        <p:nvSpPr>
          <p:cNvPr id="2" name="Rettangolo 1"/>
          <p:cNvSpPr/>
          <p:nvPr/>
        </p:nvSpPr>
        <p:spPr>
          <a:xfrm>
            <a:off x="6516216" y="1124744"/>
            <a:ext cx="576064" cy="2111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724128" y="3549490"/>
            <a:ext cx="936104" cy="2395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564904"/>
            <a:ext cx="2663950" cy="3538692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H="1">
            <a:off x="4283968" y="3717032"/>
            <a:ext cx="1440160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it-IT" altLang="it-IT" sz="3200" dirty="0" smtClean="0"/>
              <a:t>www.biblio.units.it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3568" y="908720"/>
            <a:ext cx="7488832" cy="576064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527884" y="1760760"/>
            <a:ext cx="122413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giù 4"/>
          <p:cNvSpPr/>
          <p:nvPr/>
        </p:nvSpPr>
        <p:spPr>
          <a:xfrm>
            <a:off x="4031940" y="764704"/>
            <a:ext cx="216024" cy="8640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sinistra 6"/>
          <p:cNvSpPr/>
          <p:nvPr/>
        </p:nvSpPr>
        <p:spPr>
          <a:xfrm>
            <a:off x="3851920" y="2918916"/>
            <a:ext cx="1152128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483768" y="3861048"/>
            <a:ext cx="1044116" cy="216024"/>
          </a:xfrm>
          <a:prstGeom prst="rect">
            <a:avLst/>
          </a:prstGeom>
          <a:noFill/>
          <a:ln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502055" y="5013176"/>
            <a:ext cx="792088" cy="216024"/>
          </a:xfrm>
          <a:prstGeom prst="rect">
            <a:avLst/>
          </a:prstGeom>
          <a:noFill/>
          <a:ln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/>
          <a:lstStyle/>
          <a:p>
            <a:r>
              <a:rPr lang="it-IT" altLang="it-IT" sz="2800" dirty="0" smtClean="0"/>
              <a:t>Dove trovo le informazioni sulla biblioteca che mi interessa?</a:t>
            </a:r>
            <a:endParaRPr lang="it-IT" altLang="it-IT" dirty="0" smtClean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7250437" cy="584288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32" y="1196752"/>
            <a:ext cx="5034047" cy="5328592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>
            <a:off x="1187624" y="2852936"/>
            <a:ext cx="792088" cy="7200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Ma per entrare in biblioteca mi serve una tessera?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6951" y="3717032"/>
            <a:ext cx="8285162" cy="1684337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Prestito locale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Prestito </a:t>
            </a:r>
            <a:r>
              <a:rPr lang="it-IT" dirty="0" err="1" smtClean="0"/>
              <a:t>interateneo</a:t>
            </a:r>
            <a:endParaRPr lang="it-IT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Prestito interbibliotecario</a:t>
            </a:r>
          </a:p>
        </p:txBody>
      </p:sp>
      <p:sp>
        <p:nvSpPr>
          <p:cNvPr id="11" name="Parentesi graffa chiusa 10"/>
          <p:cNvSpPr/>
          <p:nvPr/>
        </p:nvSpPr>
        <p:spPr>
          <a:xfrm>
            <a:off x="5364088" y="3674191"/>
            <a:ext cx="576263" cy="1501775"/>
          </a:xfrm>
          <a:prstGeom prst="rightBrace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51205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29000"/>
            <a:ext cx="2084511" cy="273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403648" y="1844824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No! Posso accedere a tutte le biblioteche anche se non</a:t>
            </a:r>
          </a:p>
          <a:p>
            <a:r>
              <a:rPr lang="it-IT" dirty="0"/>
              <a:t>h</a:t>
            </a:r>
            <a:r>
              <a:rPr lang="it-IT" dirty="0" smtClean="0"/>
              <a:t>o ancora la tessera: posso andare a studiare in sala di lettura, curiosare fra gli scaffali, utilizzare i libri che mi servono…Ma è meglio </a:t>
            </a:r>
            <a:r>
              <a:rPr lang="it-IT" dirty="0" smtClean="0"/>
              <a:t>farla, mi </a:t>
            </a:r>
            <a:r>
              <a:rPr lang="it-IT" dirty="0" smtClean="0"/>
              <a:t>servirà per:</a:t>
            </a:r>
            <a:endParaRPr lang="it-IT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Per fare la tessera occorre: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6738" y="1988840"/>
            <a:ext cx="8285162" cy="1944217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Documento personale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Prova di iscrizione all’Università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it-IT" sz="1800" dirty="0" smtClean="0"/>
              <a:t>(</a:t>
            </a:r>
            <a:r>
              <a:rPr lang="it-IT" sz="1800" dirty="0" err="1" smtClean="0"/>
              <a:t>student</a:t>
            </a:r>
            <a:r>
              <a:rPr lang="it-IT" sz="1800" dirty="0" smtClean="0"/>
              <a:t> card, bollettino delle tasse pagate, mail di avvenuta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it-IT" sz="1800" dirty="0" smtClean="0"/>
              <a:t>Immatricolazione)</a:t>
            </a:r>
            <a:endParaRPr lang="it-IT" sz="240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  <a:p>
            <a:pPr eaLnBrk="1" fontAlgn="auto" hangingPunct="1">
              <a:spcAft>
                <a:spcPts val="0"/>
              </a:spcAft>
              <a:defRPr/>
            </a:pPr>
            <a:endParaRPr lang="it-IT" dirty="0" smtClean="0"/>
          </a:p>
        </p:txBody>
      </p:sp>
      <p:pic>
        <p:nvPicPr>
          <p:cNvPr id="52229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9" y="1628800"/>
            <a:ext cx="1925637" cy="252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091113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</a:t>
            </a:r>
            <a:r>
              <a:rPr lang="it-IT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tessera </a:t>
            </a:r>
            <a:r>
              <a:rPr lang="it-IT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è valida in tutte le biblioteche universitarie e anche in quelle pubbliche!</a:t>
            </a:r>
            <a:endParaRPr lang="it-IT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879" y="1052736"/>
            <a:ext cx="7800795" cy="574727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10817" y="2708920"/>
            <a:ext cx="3696339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423924" y="260648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Mi serve un libro…come faccio a sapere quale biblioteca lo possiede?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6570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/>
              <a:t>Di cosa parleremo</a:t>
            </a:r>
          </a:p>
        </p:txBody>
      </p:sp>
      <p:sp>
        <p:nvSpPr>
          <p:cNvPr id="6147" name="Segnaposto contenuto 2"/>
          <p:cNvSpPr>
            <a:spLocks noGrp="1"/>
          </p:cNvSpPr>
          <p:nvPr>
            <p:ph sz="half" idx="1"/>
          </p:nvPr>
        </p:nvSpPr>
        <p:spPr>
          <a:xfrm>
            <a:off x="390525" y="1773238"/>
            <a:ext cx="8362950" cy="2908300"/>
          </a:xfrm>
        </p:spPr>
        <p:txBody>
          <a:bodyPr/>
          <a:lstStyle/>
          <a:p>
            <a:pPr eaLnBrk="1" hangingPunct="1"/>
            <a:r>
              <a:rPr lang="it-IT" altLang="it-IT" dirty="0" smtClean="0"/>
              <a:t>Trovare informazioni : perché venire in biblioteca</a:t>
            </a:r>
          </a:p>
          <a:p>
            <a:pPr eaLnBrk="1" hangingPunct="1"/>
            <a:r>
              <a:rPr lang="it-IT" altLang="it-IT" dirty="0" smtClean="0"/>
              <a:t>Come trovare libri e riviste</a:t>
            </a:r>
          </a:p>
          <a:p>
            <a:pPr eaLnBrk="1" hangingPunct="1"/>
            <a:r>
              <a:rPr lang="it-IT" altLang="it-IT" dirty="0" smtClean="0"/>
              <a:t>Come consultarli e prenderli in prestito</a:t>
            </a:r>
          </a:p>
          <a:p>
            <a:pPr eaLnBrk="1" hangingPunct="1"/>
            <a:r>
              <a:rPr lang="it-IT" altLang="it-IT" dirty="0" smtClean="0"/>
              <a:t>Cos’altro si trova</a:t>
            </a:r>
          </a:p>
        </p:txBody>
      </p:sp>
      <p:pic>
        <p:nvPicPr>
          <p:cNvPr id="6148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4005263"/>
            <a:ext cx="3203575" cy="2398712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it-IT" altLang="it-IT" dirty="0" smtClean="0"/>
              <a:t>Ce l’ho anche in tasca!</a:t>
            </a:r>
          </a:p>
        </p:txBody>
      </p:sp>
      <p:pic>
        <p:nvPicPr>
          <p:cNvPr id="17411" name="Segnaposto contenut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2" y="985887"/>
            <a:ext cx="67849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arrotondato 3"/>
          <p:cNvSpPr/>
          <p:nvPr/>
        </p:nvSpPr>
        <p:spPr>
          <a:xfrm>
            <a:off x="2195513" y="5661025"/>
            <a:ext cx="5400675" cy="936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Wireless </a:t>
            </a:r>
            <a:r>
              <a:rPr lang="it-IT" dirty="0" err="1"/>
              <a:t>Eduroam</a:t>
            </a:r>
            <a:r>
              <a:rPr lang="it-IT" dirty="0"/>
              <a:t>! Perché? Lo scopriremo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App Biblioest</a:t>
            </a:r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69467"/>
            <a:ext cx="4433995" cy="3989040"/>
          </a:xfrm>
        </p:spPr>
      </p:pic>
      <p:pic>
        <p:nvPicPr>
          <p:cNvPr id="24580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2736"/>
            <a:ext cx="3095699" cy="550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/>
              <a:t>Cosa trovo nel catalogo?</a:t>
            </a:r>
          </a:p>
        </p:txBody>
      </p:sp>
      <p:sp>
        <p:nvSpPr>
          <p:cNvPr id="2560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5267325" cy="4241800"/>
          </a:xfrm>
        </p:spPr>
        <p:txBody>
          <a:bodyPr/>
          <a:lstStyle/>
          <a:p>
            <a:pPr eaLnBrk="1" hangingPunct="1"/>
            <a:r>
              <a:rPr lang="it-IT" altLang="it-IT" dirty="0" smtClean="0"/>
              <a:t>Libri</a:t>
            </a:r>
          </a:p>
          <a:p>
            <a:pPr eaLnBrk="1" hangingPunct="1"/>
            <a:r>
              <a:rPr lang="it-IT" altLang="it-IT" dirty="0" smtClean="0"/>
              <a:t>Riviste </a:t>
            </a:r>
          </a:p>
          <a:p>
            <a:pPr eaLnBrk="1" hangingPunct="1"/>
            <a:r>
              <a:rPr lang="it-IT" altLang="it-IT" dirty="0" err="1" smtClean="0"/>
              <a:t>Cd</a:t>
            </a:r>
            <a:r>
              <a:rPr lang="it-IT" altLang="it-IT" dirty="0" smtClean="0"/>
              <a:t>, DVD</a:t>
            </a:r>
          </a:p>
          <a:p>
            <a:pPr eaLnBrk="1" hangingPunct="1"/>
            <a:r>
              <a:rPr lang="it-IT" altLang="it-IT" dirty="0" smtClean="0"/>
              <a:t>Risorse elettroniche </a:t>
            </a:r>
            <a:r>
              <a:rPr lang="it-IT" altLang="it-IT" sz="2400" dirty="0" smtClean="0"/>
              <a:t>(e-books</a:t>
            </a:r>
            <a:r>
              <a:rPr lang="it-IT" altLang="it-IT" sz="2400" dirty="0" smtClean="0"/>
              <a:t>, e-</a:t>
            </a:r>
            <a:r>
              <a:rPr lang="it-IT" altLang="it-IT" sz="2400" dirty="0" err="1" smtClean="0"/>
              <a:t>journals</a:t>
            </a:r>
            <a:r>
              <a:rPr lang="it-IT" altLang="it-IT" sz="2400" dirty="0" smtClean="0"/>
              <a:t>, </a:t>
            </a:r>
            <a:r>
              <a:rPr lang="it-IT" sz="2400" dirty="0"/>
              <a:t>corsi di lingua, musica, video, </a:t>
            </a:r>
            <a:r>
              <a:rPr lang="it-IT" sz="2400" dirty="0" smtClean="0"/>
              <a:t>quotidiani</a:t>
            </a:r>
            <a:r>
              <a:rPr lang="it-IT" altLang="it-IT" sz="2400" dirty="0" smtClean="0"/>
              <a:t>)</a:t>
            </a:r>
          </a:p>
          <a:p>
            <a:pPr eaLnBrk="1" hangingPunct="1"/>
            <a:r>
              <a:rPr lang="it-IT" altLang="it-IT" dirty="0"/>
              <a:t>Info sulle biblioteche</a:t>
            </a:r>
          </a:p>
          <a:p>
            <a:pPr eaLnBrk="1" hangingPunct="1"/>
            <a:endParaRPr lang="it-IT" altLang="it-IT" sz="2400" dirty="0" smtClean="0"/>
          </a:p>
          <a:p>
            <a:pPr eaLnBrk="1" hangingPunct="1"/>
            <a:endParaRPr lang="it-IT" altLang="it-IT" sz="2400" dirty="0" smtClean="0"/>
          </a:p>
          <a:p>
            <a:pPr marL="914400" lvl="2" indent="0" eaLnBrk="1" hangingPunct="1">
              <a:buFont typeface="Arial" panose="020B0604020202020204" pitchFamily="34" charset="0"/>
              <a:buNone/>
            </a:pPr>
            <a:endParaRPr lang="it-IT" altLang="it-IT" dirty="0" smtClean="0"/>
          </a:p>
        </p:txBody>
      </p:sp>
      <p:pic>
        <p:nvPicPr>
          <p:cNvPr id="2560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1628775"/>
            <a:ext cx="29225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CasellaDiTesto 2"/>
          <p:cNvSpPr txBox="1">
            <a:spLocks noChangeArrowheads="1"/>
          </p:cNvSpPr>
          <p:nvPr/>
        </p:nvSpPr>
        <p:spPr bwMode="auto">
          <a:xfrm>
            <a:off x="2195513" y="5842000"/>
            <a:ext cx="37512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hlinkClick r:id="rId4"/>
              </a:rPr>
              <a:t>http://www.biblioest.it/</a:t>
            </a:r>
            <a:endParaRPr lang="it-IT" altLang="it-IT" sz="2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/>
              <a:t>Palermo, Massimo, Linguistica italiana. Bologna : Il Mulino, 2015</a:t>
            </a:r>
            <a:endParaRPr lang="it-IT" sz="2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7657356" cy="5572717"/>
          </a:xfrm>
          <a:noFill/>
        </p:spPr>
      </p:pic>
      <p:cxnSp>
        <p:nvCxnSpPr>
          <p:cNvPr id="6" name="Connettore 2 5"/>
          <p:cNvCxnSpPr/>
          <p:nvPr/>
        </p:nvCxnSpPr>
        <p:spPr>
          <a:xfrm>
            <a:off x="251520" y="1417638"/>
            <a:ext cx="115212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H="1">
            <a:off x="1115616" y="6093296"/>
            <a:ext cx="576064" cy="2880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69197"/>
            <a:ext cx="7071577" cy="3720976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2555776" y="2673163"/>
            <a:ext cx="720080" cy="2364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2843808" y="3839094"/>
            <a:ext cx="720080" cy="3099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4788024" y="4581128"/>
            <a:ext cx="504056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813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784" y="620688"/>
            <a:ext cx="6120680" cy="542813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771800" y="2780928"/>
            <a:ext cx="2808312" cy="288032"/>
          </a:xfrm>
          <a:prstGeom prst="rect">
            <a:avLst/>
          </a:prstGeom>
          <a:noFill/>
          <a:ln w="28575"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746989" y="3861048"/>
            <a:ext cx="2808312" cy="288032"/>
          </a:xfrm>
          <a:prstGeom prst="rect">
            <a:avLst/>
          </a:prstGeom>
          <a:noFill/>
          <a:ln w="28575"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7380312" y="2132856"/>
            <a:ext cx="648072" cy="359579"/>
          </a:xfrm>
          <a:prstGeom prst="rect">
            <a:avLst/>
          </a:prstGeom>
          <a:noFill/>
          <a:ln w="28575"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/>
          <p:cNvSpPr/>
          <p:nvPr/>
        </p:nvSpPr>
        <p:spPr>
          <a:xfrm>
            <a:off x="8388424" y="1268760"/>
            <a:ext cx="28803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07504" y="168022"/>
            <a:ext cx="2448272" cy="37856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Testi d’esame: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Prima copia consultazione giornaliera, le altre disponibili per il prestito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Prestito 2 settimane, rinnovabile per 6 volte, se il testo non è stato prenotato da un altro utente</a:t>
            </a:r>
          </a:p>
          <a:p>
            <a:r>
              <a:rPr lang="it-IT" sz="1600" dirty="0" smtClean="0"/>
              <a:t>Altri testi: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Prestito di 30 giorni, rinnovabile per 3 volte </a:t>
            </a:r>
            <a:endParaRPr lang="it-IT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724128" y="3050363"/>
            <a:ext cx="1152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Inventario</a:t>
            </a:r>
          </a:p>
          <a:p>
            <a:r>
              <a:rPr lang="it-IT" sz="1200" dirty="0" smtClean="0"/>
              <a:t>Collocazione</a:t>
            </a:r>
          </a:p>
          <a:p>
            <a:endParaRPr lang="it-IT" dirty="0"/>
          </a:p>
        </p:txBody>
      </p:sp>
      <p:sp>
        <p:nvSpPr>
          <p:cNvPr id="11" name="Freccia a destra 10"/>
          <p:cNvSpPr/>
          <p:nvPr/>
        </p:nvSpPr>
        <p:spPr>
          <a:xfrm>
            <a:off x="4067944" y="3140967"/>
            <a:ext cx="1656184" cy="72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/>
          <p:cNvSpPr/>
          <p:nvPr/>
        </p:nvSpPr>
        <p:spPr>
          <a:xfrm>
            <a:off x="5076056" y="3303580"/>
            <a:ext cx="648072" cy="125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947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/>
          <a:lstStyle/>
          <a:p>
            <a:r>
              <a:rPr lang="it-IT" sz="2000" dirty="0" smtClean="0"/>
              <a:t>Quali sono i testi d’esame adottati dal prof. Romanini?</a:t>
            </a:r>
            <a:endParaRPr lang="it-IT" sz="2000" dirty="0"/>
          </a:p>
        </p:txBody>
      </p:sp>
      <p:sp>
        <p:nvSpPr>
          <p:cNvPr id="10" name="Freccia in giù 9"/>
          <p:cNvSpPr/>
          <p:nvPr/>
        </p:nvSpPr>
        <p:spPr>
          <a:xfrm>
            <a:off x="927329" y="1645648"/>
            <a:ext cx="288032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a destra 3"/>
          <p:cNvSpPr/>
          <p:nvPr/>
        </p:nvSpPr>
        <p:spPr>
          <a:xfrm>
            <a:off x="1115616" y="1340768"/>
            <a:ext cx="1440160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Segnaposto contenut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52736"/>
            <a:ext cx="7200900" cy="574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3" name="Ovale 12"/>
          <p:cNvSpPr/>
          <p:nvPr/>
        </p:nvSpPr>
        <p:spPr>
          <a:xfrm>
            <a:off x="908733" y="4408512"/>
            <a:ext cx="872046" cy="2446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908733" y="3212976"/>
            <a:ext cx="87204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1503040" y="4221088"/>
            <a:ext cx="1196751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793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627938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092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800" dirty="0" smtClean="0"/>
              <a:t>Cos’è la collocazione? A cosa mi serve</a:t>
            </a:r>
            <a:r>
              <a:rPr lang="it-IT" altLang="it-IT" sz="2800" dirty="0" smtClean="0"/>
              <a:t>? E’ l’</a:t>
            </a:r>
            <a:r>
              <a:rPr lang="it-IT" altLang="it-IT" sz="2800" i="1" dirty="0" smtClean="0"/>
              <a:t>indirizzo</a:t>
            </a:r>
            <a:r>
              <a:rPr lang="it-IT" altLang="it-IT" sz="2800" dirty="0" smtClean="0"/>
              <a:t> del volume…</a:t>
            </a:r>
            <a:endParaRPr lang="it-IT" altLang="it-IT" sz="2800" dirty="0" smtClean="0"/>
          </a:p>
        </p:txBody>
      </p:sp>
      <p:pic>
        <p:nvPicPr>
          <p:cNvPr id="32771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994" y="1266325"/>
            <a:ext cx="3898900" cy="1802636"/>
          </a:xfrm>
        </p:spPr>
      </p:pic>
      <p:pic>
        <p:nvPicPr>
          <p:cNvPr id="3277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17638"/>
            <a:ext cx="3814763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91"/>
          <a:stretch/>
        </p:blipFill>
        <p:spPr>
          <a:xfrm>
            <a:off x="253203" y="3133478"/>
            <a:ext cx="3907322" cy="166176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563888" y="1515547"/>
            <a:ext cx="374441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Il testo è prestabile solo per la giornata / un giorno</a:t>
            </a:r>
            <a:endParaRPr lang="it-IT" sz="1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635896" y="3354079"/>
            <a:ext cx="3600400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Il testo è prestabile per 30 giorni</a:t>
            </a:r>
            <a:endParaRPr lang="it-IT" sz="1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8"/>
          <a:stretch/>
        </p:blipFill>
        <p:spPr>
          <a:xfrm>
            <a:off x="253203" y="4948471"/>
            <a:ext cx="3886749" cy="1656184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H="1">
            <a:off x="3707904" y="4869160"/>
            <a:ext cx="800692" cy="9074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2843808" y="3964360"/>
            <a:ext cx="1008112" cy="102815"/>
          </a:xfrm>
          <a:prstGeom prst="straightConnector1">
            <a:avLst/>
          </a:prstGeom>
          <a:ln w="38100">
            <a:solidFill>
              <a:srgbClr val="F93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4389831" y="6036720"/>
            <a:ext cx="3312368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Il testo è in prestito, lo posso prenotare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645900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/>
              <a:t>Mi serve un periodico: Linguistica e letteratura</a:t>
            </a:r>
            <a:endParaRPr lang="it-IT" sz="2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56996"/>
            <a:ext cx="7056784" cy="5412371"/>
          </a:xfrm>
        </p:spPr>
      </p:pic>
      <p:sp>
        <p:nvSpPr>
          <p:cNvPr id="5" name="Ovale 4"/>
          <p:cNvSpPr/>
          <p:nvPr/>
        </p:nvSpPr>
        <p:spPr>
          <a:xfrm>
            <a:off x="3275856" y="2780928"/>
            <a:ext cx="720080" cy="288032"/>
          </a:xfrm>
          <a:prstGeom prst="ellipse">
            <a:avLst/>
          </a:prstGeom>
          <a:noFill/>
          <a:ln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/>
          <p:cNvSpPr/>
          <p:nvPr/>
        </p:nvSpPr>
        <p:spPr>
          <a:xfrm>
            <a:off x="323528" y="5733256"/>
            <a:ext cx="648072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5364088" y="5157192"/>
            <a:ext cx="1368152" cy="0"/>
          </a:xfrm>
          <a:prstGeom prst="straightConnector1">
            <a:avLst/>
          </a:prstGeom>
          <a:ln w="38100">
            <a:solidFill>
              <a:srgbClr val="F93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792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467544" y="2492896"/>
            <a:ext cx="2952328" cy="35394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Collocazione e consistenza di periodico.</a:t>
            </a:r>
          </a:p>
          <a:p>
            <a:endParaRPr lang="it-IT" sz="1600" dirty="0"/>
          </a:p>
          <a:p>
            <a:r>
              <a:rPr lang="it-IT" sz="1600" dirty="0" smtClean="0"/>
              <a:t>Es. di consistenza:</a:t>
            </a:r>
          </a:p>
          <a:p>
            <a:r>
              <a:rPr lang="it-IT" sz="1600" dirty="0" smtClean="0"/>
              <a:t>2016</a:t>
            </a:r>
            <a:r>
              <a:rPr lang="it-IT" sz="1600" dirty="0" smtClean="0"/>
              <a:t>-  </a:t>
            </a:r>
            <a:r>
              <a:rPr lang="it-IT" sz="1600" dirty="0" smtClean="0"/>
              <a:t>Il periodico è in corso (annate disponibili dal </a:t>
            </a:r>
            <a:r>
              <a:rPr lang="it-IT" sz="1600" dirty="0" smtClean="0"/>
              <a:t>1987 al 1994 e dal 1996 al 2016)</a:t>
            </a:r>
          </a:p>
          <a:p>
            <a:endParaRPr lang="it-IT" sz="1600" dirty="0" smtClean="0"/>
          </a:p>
          <a:p>
            <a:r>
              <a:rPr lang="it-IT" sz="1600" dirty="0" smtClean="0"/>
              <a:t>1994;1996 c’è una lacuna nel posseduto, l’annata 1995 non è presente</a:t>
            </a:r>
          </a:p>
          <a:p>
            <a:endParaRPr lang="it-IT" sz="1600" dirty="0"/>
          </a:p>
          <a:p>
            <a:r>
              <a:rPr lang="it-IT" sz="1600" dirty="0" smtClean="0"/>
              <a:t>C’è un’altra possibilità per reperirla? Verifica il full-text</a:t>
            </a:r>
            <a:endParaRPr lang="it-IT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354"/>
          <a:stretch/>
        </p:blipFill>
        <p:spPr>
          <a:xfrm>
            <a:off x="3491880" y="0"/>
            <a:ext cx="5073385" cy="3756248"/>
          </a:xfrm>
          <a:prstGeom prst="rect">
            <a:avLst/>
          </a:prstGeom>
        </p:spPr>
      </p:pic>
      <p:cxnSp>
        <p:nvCxnSpPr>
          <p:cNvPr id="4" name="Connettore 2 3"/>
          <p:cNvCxnSpPr/>
          <p:nvPr/>
        </p:nvCxnSpPr>
        <p:spPr>
          <a:xfrm flipH="1">
            <a:off x="4932040" y="836712"/>
            <a:ext cx="1008112" cy="72008"/>
          </a:xfrm>
          <a:prstGeom prst="straightConnector1">
            <a:avLst/>
          </a:prstGeom>
          <a:ln w="38100">
            <a:solidFill>
              <a:srgbClr val="F93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44" y="3077691"/>
            <a:ext cx="4649108" cy="37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56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Se devo procurarmi un ago</a:t>
            </a:r>
          </a:p>
        </p:txBody>
      </p:sp>
      <p:pic>
        <p:nvPicPr>
          <p:cNvPr id="7171" name="Segnaposto contenut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8" y="1600200"/>
            <a:ext cx="6783644" cy="4525963"/>
          </a:xfrm>
        </p:spPr>
      </p:pic>
      <p:sp>
        <p:nvSpPr>
          <p:cNvPr id="7172" name="Titolo 1"/>
          <p:cNvSpPr txBox="1">
            <a:spLocks/>
          </p:cNvSpPr>
          <p:nvPr/>
        </p:nvSpPr>
        <p:spPr bwMode="auto">
          <a:xfrm>
            <a:off x="539750" y="58054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400"/>
              <a:t>dove vado a cercarlo?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200" smtClean="0"/>
              <a:t>Un esempio di articolo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513" cy="37734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dirty="0" smtClean="0"/>
              <a:t>Trovare: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altLang="it-IT" sz="3000" dirty="0" smtClean="0"/>
              <a:t>Merloni </a:t>
            </a:r>
            <a:r>
              <a:rPr lang="it-IT" altLang="it-IT" sz="3000" dirty="0"/>
              <a:t>Francesco, LA RIFORMA </a:t>
            </a:r>
            <a:r>
              <a:rPr lang="it-IT" altLang="it-IT" sz="3000" dirty="0" smtClean="0"/>
              <a:t>DELL'UNIVERSITÀ</a:t>
            </a:r>
            <a:r>
              <a:rPr lang="it-IT" altLang="it-IT" sz="3000" dirty="0"/>
              <a:t>. LA NUOVA GOVERNANCE, in Giornale di diritto amministrativo, 2011, fasc. 4 pag. 353 - 359</a:t>
            </a:r>
            <a:endParaRPr lang="it-IT" altLang="it-IT" sz="30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dirty="0" smtClean="0"/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endParaRPr lang="it-IT" altLang="it-IT" dirty="0" smtClean="0"/>
          </a:p>
          <a:p>
            <a:pPr marL="91440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dirty="0" smtClean="0"/>
          </a:p>
          <a:p>
            <a:pPr lvl="2" eaLnBrk="1" fontAlgn="auto" hangingPunct="1">
              <a:spcAft>
                <a:spcPts val="0"/>
              </a:spcAft>
              <a:defRPr/>
            </a:pPr>
            <a:endParaRPr lang="it-IT" altLang="it-IT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it-IT" altLang="it-IT" dirty="0"/>
          </a:p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6516688" y="6481763"/>
            <a:ext cx="260985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2.Ricerca sul catalogo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Come cercare (periodico)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9" r="18439" b="8537"/>
          <a:stretch>
            <a:fillRect/>
          </a:stretch>
        </p:blipFill>
        <p:spPr bwMode="auto">
          <a:xfrm>
            <a:off x="352425" y="1341438"/>
            <a:ext cx="757555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e 4"/>
          <p:cNvSpPr/>
          <p:nvPr/>
        </p:nvSpPr>
        <p:spPr>
          <a:xfrm>
            <a:off x="1979613" y="2354263"/>
            <a:ext cx="1655762" cy="355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it-IT" altLang="it-IT" sz="3200" smtClean="0"/>
              <a:t>Ho trovato un testo elettronico…e adesso?</a:t>
            </a:r>
          </a:p>
        </p:txBody>
      </p:sp>
      <p:cxnSp>
        <p:nvCxnSpPr>
          <p:cNvPr id="7" name="Connettore 2 6"/>
          <p:cNvCxnSpPr/>
          <p:nvPr/>
        </p:nvCxnSpPr>
        <p:spPr>
          <a:xfrm flipH="1">
            <a:off x="8382256" y="4797152"/>
            <a:ext cx="287338" cy="6477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6712"/>
            <a:ext cx="8291264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egnaposto contenuto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20692"/>
            <a:ext cx="5353050" cy="3181350"/>
          </a:xfrm>
        </p:spPr>
      </p:pic>
      <p:sp>
        <p:nvSpPr>
          <p:cNvPr id="6" name="Ovale 5"/>
          <p:cNvSpPr/>
          <p:nvPr/>
        </p:nvSpPr>
        <p:spPr>
          <a:xfrm>
            <a:off x="3059832" y="5229200"/>
            <a:ext cx="2520280" cy="945678"/>
          </a:xfrm>
          <a:prstGeom prst="ellipse">
            <a:avLst/>
          </a:prstGeom>
          <a:noFill/>
          <a:ln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/>
          <p:cNvCxnSpPr/>
          <p:nvPr/>
        </p:nvCxnSpPr>
        <p:spPr>
          <a:xfrm flipH="1">
            <a:off x="8320592" y="4748437"/>
            <a:ext cx="216024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/>
              <a:t>In questo caso accedo tramite il mio spazio personale in </a:t>
            </a:r>
            <a:r>
              <a:rPr lang="it-IT" sz="2400" dirty="0" err="1" smtClean="0"/>
              <a:t>Biblioest</a:t>
            </a:r>
            <a:endParaRPr lang="it-IT" sz="2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8" y="1417638"/>
            <a:ext cx="7399533" cy="5153904"/>
          </a:xfrm>
        </p:spPr>
      </p:pic>
      <p:cxnSp>
        <p:nvCxnSpPr>
          <p:cNvPr id="6" name="Connettore 2 5"/>
          <p:cNvCxnSpPr/>
          <p:nvPr/>
        </p:nvCxnSpPr>
        <p:spPr>
          <a:xfrm>
            <a:off x="7020272" y="3789040"/>
            <a:ext cx="720080" cy="648072"/>
          </a:xfrm>
          <a:prstGeom prst="straightConnector1">
            <a:avLst/>
          </a:prstGeom>
          <a:ln w="38100">
            <a:solidFill>
              <a:srgbClr val="F93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470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50904" cy="452952"/>
          </a:xfrm>
        </p:spPr>
        <p:txBody>
          <a:bodyPr/>
          <a:lstStyle/>
          <a:p>
            <a:pPr eaLnBrk="1" hangingPunct="1"/>
            <a:r>
              <a:rPr lang="it-IT" altLang="it-IT" dirty="0" smtClean="0"/>
              <a:t>Spazio personale</a:t>
            </a:r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5903466" y="719448"/>
            <a:ext cx="3240534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/>
              <a:t>Utente: n. tessera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/>
              <a:t>Password: gg/mm/</a:t>
            </a:r>
            <a:r>
              <a:rPr lang="it-IT" altLang="it-IT" sz="2000" dirty="0" err="1"/>
              <a:t>aaaa</a:t>
            </a:r>
            <a:endParaRPr lang="it-IT" altLang="it-IT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/>
              <a:t>Creare una </a:t>
            </a:r>
            <a:r>
              <a:rPr lang="it-IT" altLang="it-IT" sz="2000" dirty="0" err="1"/>
              <a:t>pw</a:t>
            </a:r>
            <a:r>
              <a:rPr lang="it-IT" altLang="it-IT" sz="2000" dirty="0"/>
              <a:t> personale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9144000" cy="261913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259632" y="4653136"/>
            <a:ext cx="66247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Accedendo al mio spazio personale posso: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Salvare le mie ricerche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Controllare i miei prestiti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Prenotare/prorogare i volumi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Suggerire acquisti alla biblioteca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Prendere in prestito digitale alcune risorse elettroniche</a:t>
            </a:r>
          </a:p>
          <a:p>
            <a:pPr marL="285750" indent="-285750">
              <a:buFontTx/>
              <a:buChar char="-"/>
            </a:pPr>
            <a:endParaRPr lang="it-IT" dirty="0" smtClean="0"/>
          </a:p>
          <a:p>
            <a:pPr marL="285750" indent="-285750">
              <a:buFontTx/>
              <a:buChar char="-"/>
            </a:pPr>
            <a:endParaRPr lang="it-IT" dirty="0" smtClean="0"/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sp>
        <p:nvSpPr>
          <p:cNvPr id="5" name="Ovale 4"/>
          <p:cNvSpPr/>
          <p:nvPr/>
        </p:nvSpPr>
        <p:spPr>
          <a:xfrm>
            <a:off x="7092280" y="3501008"/>
            <a:ext cx="1656184" cy="720080"/>
          </a:xfrm>
          <a:prstGeom prst="ellipse">
            <a:avLst/>
          </a:prstGeom>
          <a:noFill/>
          <a:ln>
            <a:solidFill>
              <a:srgbClr val="F93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8680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15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848316"/>
            <a:ext cx="8390331" cy="3639797"/>
          </a:xfrm>
          <a:prstGeom prst="rect">
            <a:avLst/>
          </a:prstGeom>
        </p:spPr>
      </p:pic>
      <p:sp>
        <p:nvSpPr>
          <p:cNvPr id="53251" name="Titolo 1"/>
          <p:cNvSpPr>
            <a:spLocks noGrp="1"/>
          </p:cNvSpPr>
          <p:nvPr>
            <p:ph type="title"/>
          </p:nvPr>
        </p:nvSpPr>
        <p:spPr>
          <a:xfrm>
            <a:off x="0" y="188640"/>
            <a:ext cx="8686800" cy="504056"/>
          </a:xfrm>
        </p:spPr>
        <p:txBody>
          <a:bodyPr/>
          <a:lstStyle/>
          <a:p>
            <a:pPr eaLnBrk="1" hangingPunct="1"/>
            <a:r>
              <a:rPr lang="it-IT" altLang="it-IT" sz="2400" dirty="0" smtClean="0"/>
              <a:t>Altre risorse da </a:t>
            </a:r>
            <a:r>
              <a:rPr lang="it-IT" altLang="it-IT" sz="2400" dirty="0" smtClean="0">
                <a:hlinkClick r:id="rId3"/>
              </a:rPr>
              <a:t>www.biblio.units.it</a:t>
            </a:r>
            <a:endParaRPr lang="it-IT" altLang="it-IT" sz="4000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611560" y="908720"/>
            <a:ext cx="2952328" cy="184665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/>
              <a:t>Discovery</a:t>
            </a:r>
            <a:endParaRPr lang="it-IT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Banche dati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Periodici elettronici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Altri cataloghi (</a:t>
            </a:r>
            <a:r>
              <a:rPr lang="it-IT" sz="1600" dirty="0" err="1" smtClean="0"/>
              <a:t>OpenstarTS</a:t>
            </a:r>
            <a:r>
              <a:rPr lang="it-IT" sz="1600" dirty="0" smtClean="0"/>
              <a:t>, </a:t>
            </a:r>
            <a:r>
              <a:rPr lang="it-IT" sz="1600" dirty="0" err="1" smtClean="0"/>
              <a:t>Thesis</a:t>
            </a:r>
            <a:r>
              <a:rPr lang="it-IT" sz="1600" dirty="0" smtClean="0"/>
              <a:t>, Cataloghi retrospettivi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smtClean="0"/>
              <a:t>Altri servizi che le biblioteche mi offrono: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it-IT" dirty="0" smtClean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 smtClean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it-IT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it-IT" sz="2400" dirty="0" smtClean="0"/>
              <a:t> </a:t>
            </a:r>
            <a:r>
              <a:rPr lang="it-IT" sz="2000" dirty="0" smtClean="0"/>
              <a:t>Alcuni di questi servizi sono riservati agli studenti e al personale dell’Ateneo ed è necessaria l’autenticazione tramite il proprio account da studente</a:t>
            </a:r>
            <a:endParaRPr lang="it-IT" sz="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1572669"/>
            <a:ext cx="6991350" cy="32194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Accesso ai servizi per gruppi di utenti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tangolo 4"/>
          <p:cNvSpPr/>
          <p:nvPr/>
        </p:nvSpPr>
        <p:spPr>
          <a:xfrm>
            <a:off x="6218238" y="6488113"/>
            <a:ext cx="263366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3. Servizi delle Biblioteche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Condizioni per l’accesso</a:t>
            </a:r>
          </a:p>
        </p:txBody>
      </p:sp>
      <p:sp>
        <p:nvSpPr>
          <p:cNvPr id="56323" name="Segnaposto contenuto 2"/>
          <p:cNvSpPr>
            <a:spLocks noGrp="1"/>
          </p:cNvSpPr>
          <p:nvPr>
            <p:ph idx="1"/>
          </p:nvPr>
        </p:nvSpPr>
        <p:spPr>
          <a:xfrm>
            <a:off x="500063" y="1228725"/>
            <a:ext cx="3898900" cy="3773488"/>
          </a:xfrm>
        </p:spPr>
        <p:txBody>
          <a:bodyPr/>
          <a:lstStyle/>
          <a:p>
            <a:pPr eaLnBrk="1" hangingPunct="1"/>
            <a:r>
              <a:rPr lang="it-IT" altLang="it-IT" smtClean="0"/>
              <a:t>Essere registrati presso una delle Biblioteche aderenti </a:t>
            </a:r>
          </a:p>
          <a:p>
            <a:pPr eaLnBrk="1" hangingPunct="1"/>
            <a:r>
              <a:rPr lang="it-IT" altLang="it-IT" smtClean="0"/>
              <a:t>Per MLOL: essere stati abilitati dalla Biblioteca Statale Stelio Crise</a:t>
            </a:r>
          </a:p>
        </p:txBody>
      </p:sp>
      <p:grpSp>
        <p:nvGrpSpPr>
          <p:cNvPr id="56324" name="Gruppo 3"/>
          <p:cNvGrpSpPr>
            <a:grpSpLocks/>
          </p:cNvGrpSpPr>
          <p:nvPr/>
        </p:nvGrpSpPr>
        <p:grpSpPr bwMode="auto">
          <a:xfrm>
            <a:off x="4427538" y="1679575"/>
            <a:ext cx="4502150" cy="4502150"/>
            <a:chOff x="242023" y="12310"/>
            <a:chExt cx="4501341" cy="4501341"/>
          </a:xfrm>
        </p:grpSpPr>
        <p:sp>
          <p:nvSpPr>
            <p:cNvPr id="5" name="Ovale 4"/>
            <p:cNvSpPr/>
            <p:nvPr/>
          </p:nvSpPr>
          <p:spPr>
            <a:xfrm>
              <a:off x="242023" y="12310"/>
              <a:ext cx="4501341" cy="450134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" name="Ovale 4"/>
            <p:cNvSpPr/>
            <p:nvPr/>
          </p:nvSpPr>
          <p:spPr>
            <a:xfrm>
              <a:off x="870560" y="542440"/>
              <a:ext cx="2595096" cy="34410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0" tIns="0" rIns="0" bIns="0" anchor="ctr" anchorCtr="1"/>
            <a:lstStyle>
              <a:lvl1pPr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228600" indent="-228600"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3335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3335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3335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3335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altLang="it-IT" sz="3000" dirty="0" smtClean="0"/>
                <a:t>Polo SBN</a:t>
              </a: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dirty="0" smtClean="0"/>
                <a:t>Catalogo (</a:t>
              </a:r>
              <a:r>
                <a:rPr lang="it-IT" altLang="it-IT" sz="2300" dirty="0" err="1" smtClean="0"/>
                <a:t>Biblioest</a:t>
              </a:r>
              <a:r>
                <a:rPr lang="it-IT" altLang="it-IT" sz="2300" dirty="0" smtClean="0"/>
                <a:t>)</a:t>
              </a: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dirty="0" smtClean="0"/>
                <a:t>E-books:</a:t>
              </a:r>
            </a:p>
            <a:p>
              <a:pPr lvl="2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dirty="0" smtClean="0"/>
                <a:t>Rete Indaco</a:t>
              </a:r>
            </a:p>
            <a:p>
              <a:pPr lvl="2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dirty="0" smtClean="0"/>
                <a:t>MLOL</a:t>
              </a:r>
            </a:p>
          </p:txBody>
        </p:sp>
      </p:grpSp>
      <p:pic>
        <p:nvPicPr>
          <p:cNvPr id="5632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8333" r="9843" b="17276"/>
          <a:stretch>
            <a:fillRect/>
          </a:stretch>
        </p:blipFill>
        <p:spPr bwMode="auto">
          <a:xfrm>
            <a:off x="977900" y="4965700"/>
            <a:ext cx="23050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6218238" y="6488113"/>
            <a:ext cx="263366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3. Servizi delle Biblioteche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Supermercato…?</a:t>
            </a:r>
            <a:br>
              <a:rPr lang="it-IT" altLang="it-IT" smtClean="0"/>
            </a:br>
            <a:endParaRPr lang="it-IT" altLang="it-IT" smtClean="0"/>
          </a:p>
        </p:txBody>
      </p:sp>
      <p:pic>
        <p:nvPicPr>
          <p:cNvPr id="8194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844675"/>
            <a:ext cx="6037263" cy="400050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Criteri per l’accesso</a:t>
            </a:r>
          </a:p>
        </p:txBody>
      </p:sp>
      <p:sp>
        <p:nvSpPr>
          <p:cNvPr id="44035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404336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it-IT" altLang="it-IT" dirty="0" smtClean="0"/>
              <a:t>Essere all’interno della Rete Universitaria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it-IT" altLang="it-IT" dirty="0" smtClean="0"/>
              <a:t>(anche attraverso </a:t>
            </a:r>
            <a:r>
              <a:rPr lang="it-IT" altLang="it-IT" dirty="0" err="1" smtClean="0"/>
              <a:t>EZProxy</a:t>
            </a:r>
            <a:r>
              <a:rPr lang="it-IT" altLang="it-IT" dirty="0" smtClean="0"/>
              <a:t>)</a:t>
            </a:r>
          </a:p>
          <a:p>
            <a:pPr marL="457200" lvl="1" indent="0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it-IT" altLang="it-IT" dirty="0" smtClean="0"/>
          </a:p>
        </p:txBody>
      </p:sp>
      <p:grpSp>
        <p:nvGrpSpPr>
          <p:cNvPr id="57348" name="Gruppo 3"/>
          <p:cNvGrpSpPr>
            <a:grpSpLocks/>
          </p:cNvGrpSpPr>
          <p:nvPr/>
        </p:nvGrpSpPr>
        <p:grpSpPr bwMode="auto">
          <a:xfrm>
            <a:off x="3943350" y="1708150"/>
            <a:ext cx="4502150" cy="4502150"/>
            <a:chOff x="3538719" y="24621"/>
            <a:chExt cx="4501341" cy="4501341"/>
          </a:xfrm>
        </p:grpSpPr>
        <p:sp>
          <p:nvSpPr>
            <p:cNvPr id="5" name="Ovale 4"/>
            <p:cNvSpPr/>
            <p:nvPr/>
          </p:nvSpPr>
          <p:spPr>
            <a:xfrm>
              <a:off x="3538719" y="24621"/>
              <a:ext cx="4501341" cy="450134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-4464770"/>
                <a:satOff val="26899"/>
                <a:lumOff val="2156"/>
                <a:alphaOff val="0"/>
              </a:schemeClr>
            </a:fillRef>
            <a:effectRef idx="0">
              <a:schemeClr val="accent4">
                <a:alpha val="50000"/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" name="Ovale 4"/>
            <p:cNvSpPr/>
            <p:nvPr/>
          </p:nvSpPr>
          <p:spPr>
            <a:xfrm>
              <a:off x="4816427" y="554751"/>
              <a:ext cx="2595096" cy="34410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0" tIns="0" rIns="0" bIns="0" anchor="ctr" anchorCtr="1"/>
            <a:lstStyle>
              <a:lvl1pPr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228600" indent="-228600"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457200" indent="-228600"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3335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3335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3335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3335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3335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altLang="it-IT" sz="3000" smtClean="0"/>
                <a:t>UNITS</a:t>
              </a: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b="1" smtClean="0"/>
                <a:t>Risorse elettroniche di Ateneo</a:t>
              </a:r>
            </a:p>
            <a:p>
              <a:pPr lvl="2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smtClean="0"/>
                <a:t>E-journals e E-books</a:t>
              </a:r>
              <a:endParaRPr lang="it-IT" altLang="it-IT" sz="2300" b="1" smtClean="0"/>
            </a:p>
            <a:p>
              <a:pPr lvl="2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smtClean="0"/>
                <a:t>BD accademiche</a:t>
              </a:r>
            </a:p>
            <a:p>
              <a:pPr lvl="2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smtClean="0"/>
                <a:t>Portali etc.</a:t>
              </a: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it-IT" altLang="it-IT" sz="2300" b="1" smtClean="0"/>
                <a:t>Nilde</a:t>
              </a:r>
            </a:p>
          </p:txBody>
        </p:sp>
      </p:grpSp>
      <p:sp>
        <p:nvSpPr>
          <p:cNvPr id="7" name="Rettangolo 6"/>
          <p:cNvSpPr/>
          <p:nvPr/>
        </p:nvSpPr>
        <p:spPr>
          <a:xfrm>
            <a:off x="6218238" y="6488113"/>
            <a:ext cx="263366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3. Servizi delle Biblioteche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469900" y="3830638"/>
            <a:ext cx="8272463" cy="26336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Risorse elettroniche di Ateneo</a:t>
            </a:r>
          </a:p>
          <a:p>
            <a:pPr marL="800100" lvl="1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latin typeface="+mn-lt"/>
              </a:rPr>
              <a:t>Banche Dati</a:t>
            </a:r>
          </a:p>
          <a:p>
            <a:pPr marL="800100" lvl="2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 err="1">
                <a:latin typeface="+mn-lt"/>
              </a:rPr>
              <a:t>Ejournals</a:t>
            </a:r>
            <a:endParaRPr lang="it-IT" sz="3200" dirty="0">
              <a:latin typeface="+mn-lt"/>
            </a:endParaRPr>
          </a:p>
          <a:p>
            <a:pPr marL="800100" lvl="2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 err="1">
                <a:latin typeface="+mn-lt"/>
              </a:rPr>
              <a:t>Ebooks</a:t>
            </a:r>
            <a:endParaRPr lang="it-IT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Servizi in Ateneo per gli utenti UNITS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068513"/>
            <a:ext cx="8285163" cy="1684337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Occorre un account di Ateneo </a:t>
            </a:r>
            <a:r>
              <a:rPr lang="it-IT" dirty="0" smtClean="0"/>
              <a:t>per:</a:t>
            </a:r>
          </a:p>
        </p:txBody>
      </p:sp>
      <p:pic>
        <p:nvPicPr>
          <p:cNvPr id="583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1" t="36382" r="13596" b="26830"/>
          <a:stretch>
            <a:fillRect/>
          </a:stretch>
        </p:blipFill>
        <p:spPr bwMode="auto">
          <a:xfrm>
            <a:off x="4441825" y="4473575"/>
            <a:ext cx="4024313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rentesi graffa chiusa 7"/>
          <p:cNvSpPr/>
          <p:nvPr/>
        </p:nvSpPr>
        <p:spPr>
          <a:xfrm>
            <a:off x="3429000" y="4660900"/>
            <a:ext cx="574675" cy="1503363"/>
          </a:xfrm>
          <a:prstGeom prst="rightBrace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8375" name="CasellaDiTesto 6"/>
          <p:cNvSpPr txBox="1">
            <a:spLocks noChangeArrowheads="1"/>
          </p:cNvSpPr>
          <p:nvPr/>
        </p:nvSpPr>
        <p:spPr bwMode="auto">
          <a:xfrm>
            <a:off x="434975" y="3225800"/>
            <a:ext cx="8307388" cy="5842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/>
              <a:t>Fornitura di documenti (articoli) - NILDE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6218238" y="6488113"/>
            <a:ext cx="263366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3. Servizi delle Biblioteche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Cosa vuol dire «EZ-Proxy»?</a:t>
            </a:r>
          </a:p>
        </p:txBody>
      </p:sp>
      <p:sp>
        <p:nvSpPr>
          <p:cNvPr id="59395" name="Segnaposto contenuto 2"/>
          <p:cNvSpPr>
            <a:spLocks noGrp="1"/>
          </p:cNvSpPr>
          <p:nvPr>
            <p:ph idx="1"/>
          </p:nvPr>
        </p:nvSpPr>
        <p:spPr>
          <a:xfrm>
            <a:off x="908050" y="5033963"/>
            <a:ext cx="7327900" cy="1454150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it-IT" altLang="it-IT" smtClean="0"/>
              <a:t>Server per accedere alle risorse anche da casa</a:t>
            </a:r>
          </a:p>
        </p:txBody>
      </p:sp>
      <p:pic>
        <p:nvPicPr>
          <p:cNvPr id="593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8" t="25198" r="12199" b="41202"/>
          <a:stretch>
            <a:fillRect/>
          </a:stretch>
        </p:blipFill>
        <p:spPr bwMode="auto">
          <a:xfrm>
            <a:off x="1835149" y="1916112"/>
            <a:ext cx="5883897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Riepilogo: in biblioteca trovo</a:t>
            </a:r>
          </a:p>
        </p:txBody>
      </p:sp>
      <p:sp>
        <p:nvSpPr>
          <p:cNvPr id="6041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 smtClean="0"/>
              <a:t>Libri</a:t>
            </a:r>
          </a:p>
          <a:p>
            <a:r>
              <a:rPr lang="it-IT" altLang="it-IT" smtClean="0"/>
              <a:t>Giornali</a:t>
            </a:r>
          </a:p>
          <a:p>
            <a:r>
              <a:rPr lang="it-IT" altLang="it-IT" smtClean="0"/>
              <a:t>Film e musica</a:t>
            </a:r>
          </a:p>
          <a:p>
            <a:r>
              <a:rPr lang="it-IT" altLang="it-IT" smtClean="0"/>
              <a:t>Articoli scientifici</a:t>
            </a:r>
          </a:p>
          <a:p>
            <a:r>
              <a:rPr lang="it-IT" altLang="it-IT" smtClean="0"/>
              <a:t>E-books</a:t>
            </a:r>
          </a:p>
          <a:p>
            <a:r>
              <a:rPr lang="it-IT" altLang="it-IT" smtClean="0"/>
              <a:t>Banche dati disciplinari</a:t>
            </a:r>
          </a:p>
          <a:p>
            <a:r>
              <a:rPr lang="it-IT" altLang="it-IT" smtClean="0"/>
              <a:t>Internet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Riepilogo: nella biblioteca digitale trovo</a:t>
            </a:r>
          </a:p>
        </p:txBody>
      </p:sp>
      <p:sp>
        <p:nvSpPr>
          <p:cNvPr id="6144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 smtClean="0"/>
              <a:t>Catalogo delle pubblicazioni possedute;</a:t>
            </a:r>
          </a:p>
          <a:p>
            <a:r>
              <a:rPr lang="it-IT" altLang="it-IT" smtClean="0"/>
              <a:t>E-journals: periodici accademici e non;</a:t>
            </a:r>
          </a:p>
          <a:p>
            <a:r>
              <a:rPr lang="it-IT" altLang="it-IT" smtClean="0"/>
              <a:t>E-books: libri in prestito e da scaricare, per lo studio e lo svago;</a:t>
            </a:r>
          </a:p>
          <a:p>
            <a:r>
              <a:rPr lang="it-IT" altLang="it-IT" smtClean="0"/>
              <a:t>Banche dati disciplinari;</a:t>
            </a:r>
          </a:p>
          <a:p>
            <a:r>
              <a:rPr lang="it-IT" altLang="it-IT" smtClean="0"/>
              <a:t>Pubblicazioni dell’Università (archivio istituzionale)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Dove trovare maggiori info?</a:t>
            </a:r>
          </a:p>
        </p:txBody>
      </p:sp>
      <p:sp>
        <p:nvSpPr>
          <p:cNvPr id="6246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altLang="it-IT" smtClean="0">
                <a:hlinkClick r:id="rId2"/>
              </a:rPr>
              <a:t>Sistema Bibliotecario di Ateneo</a:t>
            </a:r>
            <a:endParaRPr lang="it-IT" altLang="it-IT" smtClean="0"/>
          </a:p>
          <a:p>
            <a:pPr eaLnBrk="1" hangingPunct="1"/>
            <a:r>
              <a:rPr lang="it-IT" altLang="it-IT" smtClean="0"/>
              <a:t>Catalogo Biblioest</a:t>
            </a:r>
          </a:p>
          <a:p>
            <a:pPr lvl="1" eaLnBrk="1" hangingPunct="1"/>
            <a:r>
              <a:rPr lang="it-IT" altLang="it-IT" smtClean="0">
                <a:hlinkClick r:id="rId3"/>
              </a:rPr>
              <a:t>Risorse elettroniche per gli utenti di Polo</a:t>
            </a:r>
            <a:endParaRPr lang="it-IT" altLang="it-IT" smtClean="0"/>
          </a:p>
          <a:p>
            <a:pPr eaLnBrk="1" hangingPunct="1"/>
            <a:r>
              <a:rPr lang="it-IT" altLang="it-IT" smtClean="0"/>
              <a:t>Tutoriali </a:t>
            </a:r>
          </a:p>
          <a:p>
            <a:pPr lvl="1" eaLnBrk="1" hangingPunct="1"/>
            <a:r>
              <a:rPr lang="it-IT" altLang="it-IT" smtClean="0">
                <a:hlinkClick r:id="rId4"/>
              </a:rPr>
              <a:t>http://moodle.units.it/moodle/course/view.php?id=1486</a:t>
            </a:r>
            <a:endParaRPr lang="it-IT" altLang="it-IT" smtClean="0"/>
          </a:p>
          <a:p>
            <a:pPr lvl="1" eaLnBrk="1" hangingPunct="1"/>
            <a:endParaRPr lang="it-IT" altLang="it-IT" smtClean="0"/>
          </a:p>
          <a:p>
            <a:pPr lvl="1" eaLnBrk="1" hangingPunct="1"/>
            <a:endParaRPr lang="it-IT" altLang="it-IT" smtClean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288032"/>
          </a:xfrm>
        </p:spPr>
        <p:txBody>
          <a:bodyPr/>
          <a:lstStyle/>
          <a:p>
            <a:r>
              <a:rPr lang="it-IT" dirty="0" smtClean="0"/>
              <a:t>Grazie per l’attenzione!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Vi aspettiamo in biblioteca!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>
              <a:hlinkClick r:id="rId2"/>
            </a:endParaRPr>
          </a:p>
          <a:p>
            <a:pPr marL="0" indent="0">
              <a:buNone/>
            </a:pPr>
            <a:endParaRPr lang="it-IT" dirty="0">
              <a:hlinkClick r:id="rId2"/>
            </a:endParaRPr>
          </a:p>
          <a:p>
            <a:pPr marL="0" indent="0">
              <a:buNone/>
            </a:pPr>
            <a:endParaRPr lang="it-IT" dirty="0" smtClean="0">
              <a:hlinkClick r:id="rId2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7776864" cy="5543384"/>
          </a:xfrm>
          <a:prstGeom prst="rect">
            <a:avLst/>
          </a:prstGeom>
        </p:spPr>
      </p:pic>
      <p:sp>
        <p:nvSpPr>
          <p:cNvPr id="5" name="Fumetto 3 4"/>
          <p:cNvSpPr/>
          <p:nvPr/>
        </p:nvSpPr>
        <p:spPr>
          <a:xfrm>
            <a:off x="5004048" y="2492896"/>
            <a:ext cx="2160240" cy="122413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256076" y="284335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Vi aspettiamo in biblioteca!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084614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Pagliaio?</a:t>
            </a:r>
          </a:p>
        </p:txBody>
      </p:sp>
      <p:pic>
        <p:nvPicPr>
          <p:cNvPr id="9219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916113"/>
            <a:ext cx="5543550" cy="370840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… o chiedo ad un professionista?</a:t>
            </a:r>
          </a:p>
        </p:txBody>
      </p:sp>
      <p:pic>
        <p:nvPicPr>
          <p:cNvPr id="10243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8" y="1600200"/>
            <a:ext cx="6783644" cy="4525963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4"/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r>
              <a:rPr lang="it-IT" altLang="it-IT" smtClean="0"/>
              <a:t>Se devo procurarmi un’informazione</a:t>
            </a:r>
          </a:p>
        </p:txBody>
      </p:sp>
      <p:pic>
        <p:nvPicPr>
          <p:cNvPr id="11267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1844675"/>
            <a:ext cx="64389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4"/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r>
              <a:rPr lang="it-IT" altLang="it-IT" smtClean="0"/>
              <a:t>Chiedo in giro?</a:t>
            </a:r>
          </a:p>
        </p:txBody>
      </p:sp>
      <p:pic>
        <p:nvPicPr>
          <p:cNvPr id="12291" name="Segnaposto contenuto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938" y="1700213"/>
            <a:ext cx="7089775" cy="403225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54" r="6563" b="5496"/>
          <a:stretch>
            <a:fillRect/>
          </a:stretch>
        </p:blipFill>
        <p:spPr bwMode="auto">
          <a:xfrm>
            <a:off x="-61913" y="12700"/>
            <a:ext cx="9204326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4" t="20325" r="33282" b="57945"/>
          <a:stretch>
            <a:fillRect/>
          </a:stretch>
        </p:blipFill>
        <p:spPr bwMode="auto">
          <a:xfrm>
            <a:off x="3635375" y="3051175"/>
            <a:ext cx="43815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Cerco in Internet!</a:t>
            </a:r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30083" r="24065" b="33334"/>
          <a:stretch>
            <a:fillRect/>
          </a:stretch>
        </p:blipFill>
        <p:spPr bwMode="auto">
          <a:xfrm>
            <a:off x="98425" y="2874963"/>
            <a:ext cx="3390900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 r="34375" b="80664"/>
          <a:stretch>
            <a:fillRect/>
          </a:stretch>
        </p:blipFill>
        <p:spPr bwMode="auto">
          <a:xfrm>
            <a:off x="4846638" y="2343150"/>
            <a:ext cx="3517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10773" r="12500" b="67073"/>
          <a:stretch>
            <a:fillRect/>
          </a:stretch>
        </p:blipFill>
        <p:spPr bwMode="auto">
          <a:xfrm>
            <a:off x="273050" y="5608638"/>
            <a:ext cx="437673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15244" r="12189" b="35999"/>
          <a:stretch>
            <a:fillRect/>
          </a:stretch>
        </p:blipFill>
        <p:spPr bwMode="auto">
          <a:xfrm>
            <a:off x="4845050" y="4849813"/>
            <a:ext cx="3582988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4873625" y="6488113"/>
            <a:ext cx="42830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/>
                </a:solidFill>
                <a:latin typeface="+mj-lt"/>
              </a:rPr>
              <a:t>1. Ricerca in Web: funzionamento e criticità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4071</TotalTime>
  <Words>928</Words>
  <Application>Microsoft Office PowerPoint</Application>
  <PresentationFormat>Presentazione su schermo (4:3)</PresentationFormat>
  <Paragraphs>190</Paragraphs>
  <Slides>46</Slides>
  <Notes>5</Notes>
  <HiddenSlides>10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49" baseType="lpstr">
      <vt:lpstr>Arial</vt:lpstr>
      <vt:lpstr>Calibri</vt:lpstr>
      <vt:lpstr>Tema di Office</vt:lpstr>
      <vt:lpstr>Biblioteche dell’Ateneo</vt:lpstr>
      <vt:lpstr>Di cosa parleremo</vt:lpstr>
      <vt:lpstr>Se devo procurarmi un ago</vt:lpstr>
      <vt:lpstr>Supermercato…? </vt:lpstr>
      <vt:lpstr>Pagliaio?</vt:lpstr>
      <vt:lpstr>… o chiedo ad un professionista?</vt:lpstr>
      <vt:lpstr>Se devo procurarmi un’informazione</vt:lpstr>
      <vt:lpstr>Chiedo in giro?</vt:lpstr>
      <vt:lpstr>Cerco in Internet!</vt:lpstr>
      <vt:lpstr>E se faccio fatica a trovarla?</vt:lpstr>
      <vt:lpstr>E se andassi in biblioteca?</vt:lpstr>
      <vt:lpstr>Dove trovo la biblioteca?</vt:lpstr>
      <vt:lpstr>Le biblioteche dell’area umanistica</vt:lpstr>
      <vt:lpstr>Partiamo dall’inizio…</vt:lpstr>
      <vt:lpstr>www.biblio.units.it</vt:lpstr>
      <vt:lpstr>Dove trovo le informazioni sulla biblioteca che mi interessa?</vt:lpstr>
      <vt:lpstr>Ma per entrare in biblioteca mi serve una tessera? </vt:lpstr>
      <vt:lpstr>Per fare la tessera occorre:</vt:lpstr>
      <vt:lpstr>Presentazione standard di PowerPoint</vt:lpstr>
      <vt:lpstr>Ce l’ho anche in tasca!</vt:lpstr>
      <vt:lpstr>App Biblioest</vt:lpstr>
      <vt:lpstr>Cosa trovo nel catalogo?</vt:lpstr>
      <vt:lpstr>Palermo, Massimo, Linguistica italiana. Bologna : Il Mulino, 2015</vt:lpstr>
      <vt:lpstr>Presentazione standard di PowerPoint</vt:lpstr>
      <vt:lpstr>Quali sono i testi d’esame adottati dal prof. Romanini?</vt:lpstr>
      <vt:lpstr>Presentazione standard di PowerPoint</vt:lpstr>
      <vt:lpstr>Cos’è la collocazione? A cosa mi serve? E’ l’indirizzo del volume…</vt:lpstr>
      <vt:lpstr>Mi serve un periodico: Linguistica e letteratura</vt:lpstr>
      <vt:lpstr>Presentazione standard di PowerPoint</vt:lpstr>
      <vt:lpstr>Un esempio di articolo </vt:lpstr>
      <vt:lpstr>Come cercare (periodico)</vt:lpstr>
      <vt:lpstr>Ho trovato un testo elettronico…e adesso?</vt:lpstr>
      <vt:lpstr>In questo caso accedo tramite il mio spazio personale in Biblioest</vt:lpstr>
      <vt:lpstr>Spazio personale</vt:lpstr>
      <vt:lpstr>Presentazione standard di PowerPoint</vt:lpstr>
      <vt:lpstr>Altre risorse da www.biblio.units.it</vt:lpstr>
      <vt:lpstr>Altri servizi che le biblioteche mi offrono:</vt:lpstr>
      <vt:lpstr>Accesso ai servizi per gruppi di utenti</vt:lpstr>
      <vt:lpstr>Condizioni per l’accesso</vt:lpstr>
      <vt:lpstr>Criteri per l’accesso</vt:lpstr>
      <vt:lpstr>Servizi in Ateneo per gli utenti UNITS</vt:lpstr>
      <vt:lpstr>Cosa vuol dire «EZ-Proxy»?</vt:lpstr>
      <vt:lpstr>Riepilogo: in biblioteca trovo</vt:lpstr>
      <vt:lpstr>Riepilogo: nella biblioteca digitale trovo</vt:lpstr>
      <vt:lpstr>Dove trovare maggiori info?</vt:lpstr>
      <vt:lpstr>Grazie per l’attenzione! </vt:lpstr>
    </vt:vector>
  </TitlesOfParts>
  <Company>Università di Trieste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Colleghi UNITS</dc:title>
  <dc:creator>FONTANIN MATILDE</dc:creator>
  <cp:lastModifiedBy>FEDI MICHELA</cp:lastModifiedBy>
  <cp:revision>222</cp:revision>
  <cp:lastPrinted>2017-10-10T11:17:13Z</cp:lastPrinted>
  <dcterms:created xsi:type="dcterms:W3CDTF">2014-12-19T11:22:14Z</dcterms:created>
  <dcterms:modified xsi:type="dcterms:W3CDTF">2017-10-20T10:06:10Z</dcterms:modified>
</cp:coreProperties>
</file>