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4"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F8AFC70-3C23-4CE4-B5D0-7C6510C10540}" type="datetimeFigureOut">
              <a:rPr lang="it-IT" smtClean="0"/>
              <a:pPr/>
              <a:t>20/10/2017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AAFA5FF-7667-4798-8401-72DE23E2BB6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8AFC70-3C23-4CE4-B5D0-7C6510C10540}" type="datetimeFigureOut">
              <a:rPr lang="it-IT" smtClean="0"/>
              <a:pPr/>
              <a:t>20/10/2017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AFA5FF-7667-4798-8401-72DE23E2BB6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Definizione/i di traduzione</a:t>
            </a:r>
            <a:br>
              <a:rPr lang="it-IT" dirty="0" smtClean="0"/>
            </a:br>
            <a:r>
              <a:rPr lang="it-IT" dirty="0" smtClean="0"/>
              <a:t>Tradurre (come processo) e Traduzione (come prodotto)</a:t>
            </a:r>
            <a:endParaRPr lang="it-IT" dirty="0"/>
          </a:p>
        </p:txBody>
      </p:sp>
      <p:sp>
        <p:nvSpPr>
          <p:cNvPr id="3" name="Sottotitolo 2"/>
          <p:cNvSpPr>
            <a:spLocks noGrp="1"/>
          </p:cNvSpPr>
          <p:nvPr>
            <p:ph type="subTitle" idx="1"/>
          </p:nvPr>
        </p:nvSpPr>
        <p:spPr/>
        <p:txBody>
          <a:bodyPr/>
          <a:lstStyle/>
          <a:p>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de-DE" dirty="0" err="1" smtClean="0"/>
              <a:t>Henschelmann</a:t>
            </a:r>
            <a:r>
              <a:rPr lang="de-DE" dirty="0" smtClean="0"/>
              <a:t> (1999) :</a:t>
            </a:r>
          </a:p>
          <a:p>
            <a:r>
              <a:rPr lang="de-DE" dirty="0" smtClean="0"/>
              <a:t>„Es wäre unter einem methodisch-praktischen Gesichtspunkt, der immer auch an den Zeitfaktor gebunden ist, wenig sinnvoll, Übersetzer bei ihren Entscheidungen die lange Wegstrecke von der typologischen  Spitze bis zur Basis der Einzeltexte (</a:t>
            </a:r>
            <a:r>
              <a:rPr lang="de-DE" dirty="0" err="1" smtClean="0"/>
              <a:t>re</a:t>
            </a:r>
            <a:r>
              <a:rPr lang="de-DE" dirty="0" smtClean="0"/>
              <a:t>-)konstruieren zu lassen. Hilfreich ist deshalb eine andere Orientierungsgröße: die Textsorten.“ </a:t>
            </a:r>
            <a:endParaRPr lang="it-IT" dirty="0" smtClean="0"/>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r>
              <a:rPr lang="de-DE" b="1" dirty="0" smtClean="0"/>
              <a:t>Texttyp: eine theoriebezogene Kategorie zur wissenschaftlichen Klassifikation von Texten</a:t>
            </a:r>
          </a:p>
          <a:p>
            <a:r>
              <a:rPr lang="de-DE" b="1" dirty="0" smtClean="0"/>
              <a:t>im Gegensatz zu </a:t>
            </a:r>
          </a:p>
          <a:p>
            <a:r>
              <a:rPr lang="de-DE" b="1" dirty="0" smtClean="0"/>
              <a:t>Textsorte: eine eher empirisch vorfindliche Klassifizierung von Texten und Gesprächen</a:t>
            </a:r>
            <a:endParaRPr lang="it-IT" dirty="0" smtClean="0"/>
          </a:p>
          <a:p>
            <a:r>
              <a:rPr lang="de-DE" b="1" dirty="0" smtClean="0"/>
              <a:t>Texttyp: darunter werden globalere Kategorien verstanden, die auf einer ersten Ebene nach einem einzigen Kriterium, etwa der Textfunktion, differenziert sind. Die Unterscheidung nach Texttypen bezogen auf elementare Funktionen des sprachlichen Handelns (Deskription, Argumentation, Instruktion) und Textsorten als weiter spezifizierte unterschiedliche Ausdifferenzierungen dieser Texttypen ist bei </a:t>
            </a:r>
            <a:r>
              <a:rPr lang="de-DE" b="1" dirty="0" err="1" smtClean="0"/>
              <a:t>Werlich</a:t>
            </a:r>
            <a:r>
              <a:rPr lang="de-DE" b="1" dirty="0" smtClean="0"/>
              <a:t> zu finden.</a:t>
            </a:r>
            <a:endParaRPr lang="it-IT" dirty="0" smtClean="0"/>
          </a:p>
          <a:p>
            <a:r>
              <a:rPr lang="it-IT" b="1" dirty="0" err="1" smtClean="0"/>
              <a:t>Textgattungen</a:t>
            </a:r>
            <a:endParaRPr lang="it-IT"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r>
              <a:rPr lang="it-IT" dirty="0" err="1" smtClean="0"/>
              <a:t>Gauger</a:t>
            </a:r>
            <a:r>
              <a:rPr lang="it-IT" dirty="0" smtClean="0"/>
              <a:t> (1995) </a:t>
            </a:r>
            <a:r>
              <a:rPr lang="it-IT" dirty="0" err="1" smtClean="0"/>
              <a:t>Űber</a:t>
            </a:r>
            <a:r>
              <a:rPr lang="it-IT" dirty="0" smtClean="0"/>
              <a:t> </a:t>
            </a:r>
            <a:r>
              <a:rPr lang="it-IT" dirty="0" err="1" smtClean="0"/>
              <a:t>Sprache</a:t>
            </a:r>
            <a:r>
              <a:rPr lang="it-IT" dirty="0" smtClean="0"/>
              <a:t> und </a:t>
            </a:r>
            <a:r>
              <a:rPr lang="it-IT" dirty="0" err="1" smtClean="0"/>
              <a:t>Stil</a:t>
            </a:r>
            <a:endParaRPr lang="it-IT" dirty="0" smtClean="0"/>
          </a:p>
          <a:p>
            <a:r>
              <a:rPr lang="it-IT" dirty="0" err="1" smtClean="0"/>
              <a:t>Sich-Einfügen</a:t>
            </a:r>
            <a:endParaRPr lang="it-IT" dirty="0" smtClean="0"/>
          </a:p>
          <a:p>
            <a:r>
              <a:rPr lang="it-IT" dirty="0" err="1" smtClean="0"/>
              <a:t>Sich-Ausfügen</a:t>
            </a:r>
            <a:endParaRPr lang="it-IT" dirty="0" smtClean="0"/>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err="1" smtClean="0"/>
              <a:t>Der</a:t>
            </a:r>
            <a:r>
              <a:rPr lang="it-IT" dirty="0" smtClean="0"/>
              <a:t> </a:t>
            </a:r>
            <a:r>
              <a:rPr lang="it-IT" dirty="0" err="1" smtClean="0"/>
              <a:t>Begriff</a:t>
            </a:r>
            <a:r>
              <a:rPr lang="it-IT" dirty="0" smtClean="0"/>
              <a:t> </a:t>
            </a:r>
            <a:r>
              <a:rPr lang="it-IT" dirty="0" err="1" smtClean="0"/>
              <a:t>Textsorte</a:t>
            </a:r>
            <a:r>
              <a:rPr lang="it-IT" dirty="0" smtClean="0"/>
              <a:t> </a:t>
            </a:r>
            <a:r>
              <a:rPr lang="it-IT" dirty="0" err="1" smtClean="0"/>
              <a:t>gibt</a:t>
            </a:r>
            <a:r>
              <a:rPr lang="it-IT" dirty="0" smtClean="0"/>
              <a:t> </a:t>
            </a:r>
            <a:r>
              <a:rPr lang="it-IT" dirty="0" err="1" smtClean="0"/>
              <a:t>Hinweise</a:t>
            </a:r>
            <a:r>
              <a:rPr lang="it-IT" dirty="0" smtClean="0"/>
              <a:t> </a:t>
            </a:r>
            <a:r>
              <a:rPr lang="it-IT" dirty="0" err="1" smtClean="0"/>
              <a:t>auf</a:t>
            </a:r>
            <a:r>
              <a:rPr lang="it-IT" dirty="0" smtClean="0"/>
              <a:t> </a:t>
            </a:r>
            <a:r>
              <a:rPr lang="it-IT" dirty="0" err="1" smtClean="0"/>
              <a:t>die</a:t>
            </a:r>
            <a:r>
              <a:rPr lang="it-IT" dirty="0" smtClean="0"/>
              <a:t> </a:t>
            </a:r>
            <a:r>
              <a:rPr lang="it-IT" dirty="0" err="1" smtClean="0"/>
              <a:t>makro-</a:t>
            </a:r>
            <a:r>
              <a:rPr lang="it-IT" dirty="0" smtClean="0"/>
              <a:t> und </a:t>
            </a:r>
            <a:r>
              <a:rPr lang="it-IT" dirty="0" err="1" smtClean="0"/>
              <a:t>mikrotextuelle</a:t>
            </a:r>
            <a:r>
              <a:rPr lang="it-IT" dirty="0" smtClean="0"/>
              <a:t> </a:t>
            </a:r>
            <a:r>
              <a:rPr lang="it-IT" dirty="0" err="1" smtClean="0"/>
              <a:t>Gestaltung</a:t>
            </a:r>
            <a:r>
              <a:rPr lang="it-IT" dirty="0" smtClean="0"/>
              <a:t> </a:t>
            </a:r>
            <a:r>
              <a:rPr lang="it-IT" dirty="0" err="1" smtClean="0"/>
              <a:t>des</a:t>
            </a:r>
            <a:r>
              <a:rPr lang="it-IT" dirty="0" smtClean="0"/>
              <a:t> </a:t>
            </a:r>
            <a:r>
              <a:rPr lang="it-IT" dirty="0" err="1" smtClean="0"/>
              <a:t>Textes</a:t>
            </a:r>
            <a:r>
              <a:rPr lang="it-IT" dirty="0" smtClean="0"/>
              <a:t> und </a:t>
            </a:r>
            <a:r>
              <a:rPr lang="it-IT" dirty="0" err="1" smtClean="0"/>
              <a:t>ist</a:t>
            </a:r>
            <a:r>
              <a:rPr lang="it-IT" dirty="0" smtClean="0"/>
              <a:t> </a:t>
            </a:r>
            <a:r>
              <a:rPr lang="it-IT" dirty="0" err="1" smtClean="0"/>
              <a:t>für</a:t>
            </a:r>
            <a:r>
              <a:rPr lang="it-IT" dirty="0" smtClean="0"/>
              <a:t> </a:t>
            </a:r>
            <a:r>
              <a:rPr lang="it-IT" dirty="0" err="1" smtClean="0"/>
              <a:t>die</a:t>
            </a:r>
            <a:r>
              <a:rPr lang="it-IT" dirty="0" smtClean="0"/>
              <a:t> </a:t>
            </a:r>
            <a:r>
              <a:rPr lang="it-IT" dirty="0" err="1" smtClean="0"/>
              <a:t>praktische</a:t>
            </a:r>
            <a:r>
              <a:rPr lang="it-IT" dirty="0" smtClean="0"/>
              <a:t> </a:t>
            </a:r>
            <a:r>
              <a:rPr lang="it-IT" dirty="0" err="1" smtClean="0"/>
              <a:t>Arbeit</a:t>
            </a:r>
            <a:r>
              <a:rPr lang="it-IT" dirty="0" smtClean="0"/>
              <a:t> </a:t>
            </a:r>
            <a:r>
              <a:rPr lang="it-IT" dirty="0" err="1" smtClean="0"/>
              <a:t>des</a:t>
            </a:r>
            <a:r>
              <a:rPr lang="it-IT" dirty="0" smtClean="0"/>
              <a:t> </a:t>
            </a:r>
            <a:r>
              <a:rPr lang="it-IT" dirty="0" err="1" smtClean="0"/>
              <a:t>Übersetzers</a:t>
            </a:r>
            <a:r>
              <a:rPr lang="it-IT" dirty="0" smtClean="0"/>
              <a:t> von </a:t>
            </a:r>
            <a:r>
              <a:rPr lang="it-IT" dirty="0" err="1" smtClean="0"/>
              <a:t>besonderer</a:t>
            </a:r>
            <a:r>
              <a:rPr lang="it-IT" dirty="0" smtClean="0"/>
              <a:t> </a:t>
            </a:r>
            <a:r>
              <a:rPr lang="it-IT" dirty="0" err="1" smtClean="0"/>
              <a:t>Bedeutung</a:t>
            </a:r>
            <a:r>
              <a:rPr lang="it-IT" dirty="0" smtClean="0"/>
              <a:t>. </a:t>
            </a: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err="1" smtClean="0"/>
              <a:t>Paralleltexte</a:t>
            </a:r>
            <a:r>
              <a:rPr lang="it-IT" dirty="0" smtClean="0"/>
              <a:t> (testi comparabili e paralleli)</a:t>
            </a:r>
          </a:p>
          <a:p>
            <a:r>
              <a:rPr lang="it-IT" dirty="0" smtClean="0"/>
              <a:t>Importanza di fare riferimento ad essi al momento della traduzione</a:t>
            </a:r>
          </a:p>
          <a:p>
            <a:r>
              <a:rPr lang="it-IT" dirty="0" err="1" smtClean="0"/>
              <a:t>Corpora</a:t>
            </a:r>
            <a:endParaRPr lang="it-IT" dirty="0" smtClean="0"/>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err="1" smtClean="0"/>
              <a:t>Jakobsons</a:t>
            </a:r>
            <a:r>
              <a:rPr lang="it-IT" dirty="0" smtClean="0"/>
              <a:t> </a:t>
            </a:r>
            <a:r>
              <a:rPr lang="it-IT" dirty="0" err="1" smtClean="0"/>
              <a:t>Textfunktionen</a:t>
            </a:r>
            <a:r>
              <a:rPr lang="it-IT" dirty="0" smtClean="0"/>
              <a:t>:</a:t>
            </a:r>
          </a:p>
          <a:p>
            <a:r>
              <a:rPr lang="it-IT" dirty="0" smtClean="0"/>
              <a:t>Emotive (Che paura)</a:t>
            </a:r>
          </a:p>
          <a:p>
            <a:r>
              <a:rPr lang="it-IT" dirty="0" err="1" smtClean="0"/>
              <a:t>Konative</a:t>
            </a:r>
            <a:r>
              <a:rPr lang="it-IT" dirty="0" smtClean="0"/>
              <a:t> (Andiamo! Compra XY)</a:t>
            </a:r>
          </a:p>
          <a:p>
            <a:r>
              <a:rPr lang="it-IT" dirty="0" err="1" smtClean="0"/>
              <a:t>Metasprachliche</a:t>
            </a:r>
            <a:endParaRPr lang="it-IT" dirty="0" smtClean="0"/>
          </a:p>
          <a:p>
            <a:r>
              <a:rPr lang="it-IT" dirty="0" err="1" smtClean="0"/>
              <a:t>Phatische</a:t>
            </a:r>
            <a:r>
              <a:rPr lang="it-IT" dirty="0" smtClean="0"/>
              <a:t> </a:t>
            </a:r>
            <a:r>
              <a:rPr lang="it-IT" i="1" dirty="0" smtClean="0"/>
              <a:t>Allora, eccoci qui</a:t>
            </a:r>
            <a:r>
              <a:rPr lang="it-IT" dirty="0" smtClean="0"/>
              <a:t>, </a:t>
            </a:r>
            <a:r>
              <a:rPr lang="it-IT" i="1" dirty="0" smtClean="0"/>
              <a:t>Bella giornata, vero, come va, Pronto, mi senti?</a:t>
            </a:r>
            <a:r>
              <a:rPr lang="it-IT" dirty="0" smtClean="0"/>
              <a:t>, </a:t>
            </a:r>
            <a:r>
              <a:rPr lang="it-IT" i="1" dirty="0" smtClean="0"/>
              <a:t>Mi segui?</a:t>
            </a:r>
            <a:r>
              <a:rPr lang="it-IT" dirty="0" smtClean="0"/>
              <a:t>, </a:t>
            </a:r>
            <a:r>
              <a:rPr lang="it-IT" i="1" dirty="0" smtClean="0"/>
              <a:t>Chiaro</a:t>
            </a:r>
            <a:endParaRPr lang="it-IT" dirty="0" smtClean="0"/>
          </a:p>
          <a:p>
            <a:r>
              <a:rPr lang="it-IT" dirty="0" err="1" smtClean="0"/>
              <a:t>Poetische</a:t>
            </a:r>
            <a:endParaRPr lang="it-IT" dirty="0" smtClean="0"/>
          </a:p>
          <a:p>
            <a:r>
              <a:rPr lang="it-IT" dirty="0" err="1" smtClean="0"/>
              <a:t>Referentielle</a:t>
            </a:r>
            <a:r>
              <a:rPr lang="it-IT" dirty="0" smtClean="0"/>
              <a:t> </a:t>
            </a:r>
            <a:r>
              <a:rPr lang="it-IT" dirty="0" err="1" smtClean="0"/>
              <a:t>Texttfunktion</a:t>
            </a:r>
            <a:r>
              <a:rPr lang="de-DE" dirty="0" smtClean="0"/>
              <a:t> </a:t>
            </a:r>
            <a:endParaRPr lang="it-IT" dirty="0" smtClean="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r>
              <a:rPr lang="it-IT" dirty="0" err="1" smtClean="0"/>
              <a:t>Brinker</a:t>
            </a:r>
            <a:r>
              <a:rPr lang="it-IT" dirty="0" smtClean="0"/>
              <a:t> (atti linguistici) (pragmatica):</a:t>
            </a:r>
          </a:p>
          <a:p>
            <a:r>
              <a:rPr lang="de-DE" dirty="0" smtClean="0"/>
              <a:t>Informationsfunktion (Wissen vermitteln </a:t>
            </a:r>
            <a:r>
              <a:rPr lang="it-IT" dirty="0" err="1" smtClean="0"/>
              <a:t>Sachbuch</a:t>
            </a:r>
            <a:r>
              <a:rPr lang="it-IT" dirty="0" smtClean="0"/>
              <a:t>, </a:t>
            </a:r>
            <a:r>
              <a:rPr lang="it-IT" dirty="0" err="1" smtClean="0"/>
              <a:t>Nachricht</a:t>
            </a:r>
            <a:r>
              <a:rPr lang="it-IT" dirty="0" smtClean="0"/>
              <a:t>, </a:t>
            </a:r>
            <a:r>
              <a:rPr lang="it-IT" dirty="0" err="1" smtClean="0"/>
              <a:t>Bericht</a:t>
            </a:r>
            <a:r>
              <a:rPr lang="it-IT" dirty="0" smtClean="0"/>
              <a:t>, </a:t>
            </a:r>
            <a:r>
              <a:rPr lang="it-IT" dirty="0" err="1" smtClean="0"/>
              <a:t>Beschreibung</a:t>
            </a:r>
            <a:r>
              <a:rPr lang="de-DE" dirty="0" smtClean="0"/>
              <a:t>) </a:t>
            </a:r>
          </a:p>
          <a:p>
            <a:r>
              <a:rPr lang="de-DE" dirty="0" smtClean="0"/>
              <a:t>Appellfunktion (</a:t>
            </a:r>
            <a:r>
              <a:rPr lang="it-IT" dirty="0" err="1" smtClean="0"/>
              <a:t>Meinungsbeeinflussung</a:t>
            </a:r>
            <a:r>
              <a:rPr lang="it-IT" dirty="0" smtClean="0"/>
              <a:t>, z. B. </a:t>
            </a:r>
            <a:r>
              <a:rPr lang="it-IT" dirty="0" err="1" smtClean="0"/>
              <a:t>durch</a:t>
            </a:r>
            <a:r>
              <a:rPr lang="it-IT" dirty="0" smtClean="0"/>
              <a:t> </a:t>
            </a:r>
            <a:r>
              <a:rPr lang="it-IT" dirty="0" err="1" smtClean="0"/>
              <a:t>Werbeanzeige</a:t>
            </a:r>
            <a:r>
              <a:rPr lang="it-IT" dirty="0" smtClean="0"/>
              <a:t>, </a:t>
            </a:r>
            <a:r>
              <a:rPr lang="it-IT" dirty="0" err="1" smtClean="0"/>
              <a:t>Kommentar</a:t>
            </a:r>
            <a:r>
              <a:rPr lang="it-IT" dirty="0" smtClean="0"/>
              <a:t>, </a:t>
            </a:r>
            <a:r>
              <a:rPr lang="it-IT" dirty="0" err="1" smtClean="0"/>
              <a:t>Antrag</a:t>
            </a:r>
            <a:r>
              <a:rPr lang="it-IT" dirty="0" smtClean="0"/>
              <a:t>, </a:t>
            </a:r>
            <a:r>
              <a:rPr lang="it-IT" dirty="0" err="1" smtClean="0"/>
              <a:t>Bittschrift</a:t>
            </a:r>
            <a:r>
              <a:rPr lang="de-DE" dirty="0" smtClean="0"/>
              <a:t>)</a:t>
            </a:r>
          </a:p>
          <a:p>
            <a:r>
              <a:rPr lang="de-DE" dirty="0" smtClean="0"/>
              <a:t>Obligationsfunktion (</a:t>
            </a:r>
            <a:r>
              <a:rPr lang="it-IT" dirty="0" err="1" smtClean="0"/>
              <a:t>Verpflichtung</a:t>
            </a:r>
            <a:r>
              <a:rPr lang="it-IT" dirty="0" smtClean="0"/>
              <a:t> </a:t>
            </a:r>
            <a:r>
              <a:rPr lang="it-IT" dirty="0" err="1" smtClean="0"/>
              <a:t>zum</a:t>
            </a:r>
            <a:r>
              <a:rPr lang="it-IT" dirty="0" smtClean="0"/>
              <a:t> </a:t>
            </a:r>
            <a:r>
              <a:rPr lang="it-IT" dirty="0" err="1" smtClean="0"/>
              <a:t>Vollzug</a:t>
            </a:r>
            <a:r>
              <a:rPr lang="it-IT" dirty="0" smtClean="0"/>
              <a:t> von </a:t>
            </a:r>
            <a:r>
              <a:rPr lang="it-IT" dirty="0" err="1" smtClean="0"/>
              <a:t>Handlungen</a:t>
            </a:r>
            <a:r>
              <a:rPr lang="it-IT" dirty="0" smtClean="0"/>
              <a:t>, z. B. </a:t>
            </a:r>
            <a:r>
              <a:rPr lang="it-IT" dirty="0" err="1" smtClean="0"/>
              <a:t>durch</a:t>
            </a:r>
            <a:r>
              <a:rPr lang="it-IT" dirty="0" smtClean="0"/>
              <a:t> </a:t>
            </a:r>
            <a:r>
              <a:rPr lang="it-IT" dirty="0" err="1" smtClean="0"/>
              <a:t>Vertrag</a:t>
            </a:r>
            <a:r>
              <a:rPr lang="it-IT" dirty="0" smtClean="0"/>
              <a:t>, </a:t>
            </a:r>
            <a:r>
              <a:rPr lang="it-IT" dirty="0" err="1" smtClean="0"/>
              <a:t>Gelöbnis</a:t>
            </a:r>
            <a:r>
              <a:rPr lang="it-IT" dirty="0" smtClean="0"/>
              <a:t>, </a:t>
            </a:r>
            <a:r>
              <a:rPr lang="it-IT" dirty="0" err="1" smtClean="0"/>
              <a:t>Garantieschein</a:t>
            </a:r>
            <a:r>
              <a:rPr lang="de-DE" dirty="0" smtClean="0"/>
              <a:t>)</a:t>
            </a:r>
          </a:p>
          <a:p>
            <a:r>
              <a:rPr lang="de-DE" dirty="0" smtClean="0"/>
              <a:t>Kontaktfunktion (</a:t>
            </a:r>
            <a:r>
              <a:rPr lang="it-IT" dirty="0" err="1" smtClean="0"/>
              <a:t>Herstellen</a:t>
            </a:r>
            <a:r>
              <a:rPr lang="it-IT" dirty="0" smtClean="0"/>
              <a:t> und </a:t>
            </a:r>
            <a:r>
              <a:rPr lang="it-IT" dirty="0" err="1" smtClean="0"/>
              <a:t>Aufrechterhalten</a:t>
            </a:r>
            <a:r>
              <a:rPr lang="it-IT" dirty="0" smtClean="0"/>
              <a:t> von </a:t>
            </a:r>
            <a:r>
              <a:rPr lang="it-IT" dirty="0" err="1" smtClean="0"/>
              <a:t>persönlichen</a:t>
            </a:r>
            <a:r>
              <a:rPr lang="it-IT" dirty="0" smtClean="0"/>
              <a:t> </a:t>
            </a:r>
            <a:r>
              <a:rPr lang="it-IT" dirty="0" err="1" smtClean="0"/>
              <a:t>Beziehungen</a:t>
            </a:r>
            <a:r>
              <a:rPr lang="it-IT" dirty="0" smtClean="0"/>
              <a:t>, z. B. </a:t>
            </a:r>
            <a:r>
              <a:rPr lang="it-IT" dirty="0" err="1" smtClean="0"/>
              <a:t>durch</a:t>
            </a:r>
            <a:r>
              <a:rPr lang="it-IT" dirty="0" smtClean="0"/>
              <a:t> </a:t>
            </a:r>
            <a:r>
              <a:rPr lang="it-IT" dirty="0" err="1" smtClean="0"/>
              <a:t>Beileids-</a:t>
            </a:r>
            <a:r>
              <a:rPr lang="it-IT" dirty="0" smtClean="0"/>
              <a:t> und </a:t>
            </a:r>
            <a:r>
              <a:rPr lang="it-IT" dirty="0" err="1" smtClean="0"/>
              <a:t>Glückwunschschreiben</a:t>
            </a:r>
            <a:r>
              <a:rPr lang="it-IT" dirty="0" smtClean="0"/>
              <a:t> </a:t>
            </a:r>
            <a:r>
              <a:rPr lang="de-DE" dirty="0" err="1" smtClean="0"/>
              <a:t>fatica</a:t>
            </a:r>
            <a:r>
              <a:rPr lang="de-DE" dirty="0" smtClean="0"/>
              <a:t>)</a:t>
            </a:r>
          </a:p>
          <a:p>
            <a:r>
              <a:rPr lang="de-DE" dirty="0" smtClean="0"/>
              <a:t> Deklarationsfunktion (juristische Festlegungen schaffen: </a:t>
            </a:r>
            <a:r>
              <a:rPr lang="it-IT" dirty="0" err="1" smtClean="0"/>
              <a:t>explizite</a:t>
            </a:r>
            <a:r>
              <a:rPr lang="it-IT" dirty="0" smtClean="0"/>
              <a:t> </a:t>
            </a:r>
            <a:r>
              <a:rPr lang="it-IT" dirty="0" err="1" smtClean="0"/>
              <a:t>Einführung</a:t>
            </a:r>
            <a:r>
              <a:rPr lang="it-IT" dirty="0" smtClean="0"/>
              <a:t> </a:t>
            </a:r>
            <a:r>
              <a:rPr lang="it-IT" dirty="0" err="1" smtClean="0"/>
              <a:t>eines</a:t>
            </a:r>
            <a:r>
              <a:rPr lang="it-IT" dirty="0" smtClean="0"/>
              <a:t> </a:t>
            </a:r>
            <a:r>
              <a:rPr lang="it-IT" dirty="0" err="1" smtClean="0"/>
              <a:t>Tatbestandes</a:t>
            </a:r>
            <a:r>
              <a:rPr lang="it-IT" dirty="0" smtClean="0"/>
              <a:t>, z. B. </a:t>
            </a:r>
            <a:r>
              <a:rPr lang="it-IT" dirty="0" err="1" smtClean="0"/>
              <a:t>durch</a:t>
            </a:r>
            <a:r>
              <a:rPr lang="it-IT" dirty="0" smtClean="0"/>
              <a:t> </a:t>
            </a:r>
            <a:r>
              <a:rPr lang="it-IT" dirty="0" err="1" smtClean="0"/>
              <a:t>Bevollmächtigung</a:t>
            </a:r>
            <a:r>
              <a:rPr lang="it-IT" dirty="0" smtClean="0"/>
              <a:t>, </a:t>
            </a:r>
            <a:r>
              <a:rPr lang="it-IT" dirty="0" err="1" smtClean="0"/>
              <a:t>Schuldspruch</a:t>
            </a:r>
            <a:r>
              <a:rPr lang="it-IT" dirty="0" smtClean="0"/>
              <a:t>, </a:t>
            </a:r>
            <a:r>
              <a:rPr lang="it-IT" dirty="0" err="1" smtClean="0"/>
              <a:t>Testament</a:t>
            </a:r>
            <a:r>
              <a:rPr lang="it-IT" dirty="0" smtClean="0"/>
              <a:t>, </a:t>
            </a:r>
            <a:r>
              <a:rPr lang="it-IT" dirty="0" err="1" smtClean="0"/>
              <a:t>Ernennungsurkunde</a:t>
            </a:r>
            <a:r>
              <a:rPr lang="de-DE" dirty="0" smtClean="0"/>
              <a:t> </a:t>
            </a:r>
            <a:r>
              <a:rPr lang="de-DE" dirty="0" err="1" smtClean="0"/>
              <a:t>vi</a:t>
            </a:r>
            <a:r>
              <a:rPr lang="de-DE" dirty="0" smtClean="0"/>
              <a:t> </a:t>
            </a:r>
            <a:r>
              <a:rPr lang="de-DE" dirty="0" err="1" smtClean="0"/>
              <a:t>dichiaro</a:t>
            </a:r>
            <a:r>
              <a:rPr lang="de-DE" dirty="0" smtClean="0"/>
              <a:t> </a:t>
            </a:r>
            <a:r>
              <a:rPr lang="de-DE" dirty="0" err="1" smtClean="0"/>
              <a:t>marito</a:t>
            </a:r>
            <a:r>
              <a:rPr lang="de-DE" dirty="0" smtClean="0"/>
              <a:t> e </a:t>
            </a:r>
            <a:r>
              <a:rPr lang="de-DE" dirty="0" err="1" smtClean="0"/>
              <a:t>moglie</a:t>
            </a:r>
            <a:r>
              <a:rPr lang="de-DE" dirty="0" smtClean="0"/>
              <a:t>; la </a:t>
            </a:r>
            <a:r>
              <a:rPr lang="de-DE" dirty="0" err="1" smtClean="0"/>
              <a:t>dichiaro</a:t>
            </a:r>
            <a:r>
              <a:rPr lang="de-DE" dirty="0" smtClean="0"/>
              <a:t> </a:t>
            </a:r>
            <a:r>
              <a:rPr lang="de-DE" dirty="0" err="1" smtClean="0"/>
              <a:t>dottore</a:t>
            </a:r>
            <a:r>
              <a:rPr lang="de-DE" dirty="0" smtClean="0"/>
              <a:t> </a:t>
            </a:r>
            <a:r>
              <a:rPr lang="de-DE" dirty="0" err="1" smtClean="0"/>
              <a:t>magistrale</a:t>
            </a:r>
            <a:r>
              <a:rPr lang="de-DE" dirty="0" smtClean="0"/>
              <a:t> in)</a:t>
            </a:r>
          </a:p>
          <a:p>
            <a:r>
              <a:rPr lang="de-DE" dirty="0" smtClean="0"/>
              <a:t>Unterhaltungsfunktion (Vergnügen bereiten).</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Cambio oppure mantenimento della funzione del testo di partenza in quello di arrivo</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err="1" smtClean="0"/>
              <a:t>Lokalisierung</a:t>
            </a:r>
            <a:r>
              <a:rPr lang="it-IT" dirty="0" smtClean="0"/>
              <a:t>:</a:t>
            </a:r>
          </a:p>
          <a:p>
            <a:r>
              <a:rPr lang="it-IT" dirty="0" err="1" smtClean="0"/>
              <a:t>Bertolli</a:t>
            </a:r>
            <a:endParaRPr lang="it-IT" dirty="0" smtClean="0"/>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err="1" smtClean="0"/>
              <a:t>Microlivello</a:t>
            </a:r>
            <a:endParaRPr lang="it-IT" dirty="0" smtClean="0"/>
          </a:p>
          <a:p>
            <a:r>
              <a:rPr lang="it-IT" dirty="0" smtClean="0"/>
              <a:t>Livello morfo-sintattico</a:t>
            </a:r>
          </a:p>
          <a:p>
            <a:r>
              <a:rPr lang="it-IT" dirty="0" smtClean="0"/>
              <a:t>Livello lessicale e terminologico</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err="1" smtClean="0"/>
              <a:t>Übersetzen</a:t>
            </a:r>
            <a:r>
              <a:rPr lang="it-IT" dirty="0" smtClean="0"/>
              <a:t> </a:t>
            </a:r>
            <a:r>
              <a:rPr lang="it-IT" dirty="0" err="1" smtClean="0"/>
              <a:t>ist</a:t>
            </a:r>
            <a:r>
              <a:rPr lang="it-IT" dirty="0" smtClean="0"/>
              <a:t> “</a:t>
            </a:r>
            <a:r>
              <a:rPr lang="it-IT" dirty="0" err="1" smtClean="0"/>
              <a:t>ein</a:t>
            </a:r>
            <a:r>
              <a:rPr lang="it-IT" dirty="0" smtClean="0"/>
              <a:t> </a:t>
            </a:r>
            <a:r>
              <a:rPr lang="it-IT" dirty="0" err="1" smtClean="0"/>
              <a:t>sprachlicher</a:t>
            </a:r>
            <a:r>
              <a:rPr lang="it-IT" dirty="0" smtClean="0"/>
              <a:t> </a:t>
            </a:r>
            <a:r>
              <a:rPr lang="it-IT" dirty="0" err="1" smtClean="0"/>
              <a:t>Formulierungsprozeß</a:t>
            </a:r>
            <a:r>
              <a:rPr lang="it-IT" dirty="0" smtClean="0"/>
              <a:t>, in </a:t>
            </a:r>
            <a:r>
              <a:rPr lang="it-IT" dirty="0" err="1" smtClean="0"/>
              <a:t>dessen</a:t>
            </a:r>
            <a:r>
              <a:rPr lang="it-IT" dirty="0" smtClean="0"/>
              <a:t> </a:t>
            </a:r>
            <a:r>
              <a:rPr lang="it-IT" dirty="0" err="1" smtClean="0"/>
              <a:t>Verlauf</a:t>
            </a:r>
            <a:r>
              <a:rPr lang="it-IT" dirty="0" smtClean="0"/>
              <a:t> </a:t>
            </a:r>
            <a:r>
              <a:rPr lang="it-IT" dirty="0" err="1" smtClean="0"/>
              <a:t>der</a:t>
            </a:r>
            <a:r>
              <a:rPr lang="it-IT" dirty="0" smtClean="0"/>
              <a:t> </a:t>
            </a:r>
            <a:r>
              <a:rPr lang="it-IT" dirty="0" err="1" smtClean="0"/>
              <a:t>Übersetzer</a:t>
            </a:r>
            <a:r>
              <a:rPr lang="it-IT" dirty="0" smtClean="0"/>
              <a:t> </a:t>
            </a:r>
            <a:r>
              <a:rPr lang="it-IT" dirty="0" err="1" smtClean="0"/>
              <a:t>durch</a:t>
            </a:r>
            <a:r>
              <a:rPr lang="it-IT" dirty="0" smtClean="0"/>
              <a:t> </a:t>
            </a:r>
            <a:r>
              <a:rPr lang="it-IT" dirty="0" err="1" smtClean="0"/>
              <a:t>eine</a:t>
            </a:r>
            <a:r>
              <a:rPr lang="it-IT" dirty="0" smtClean="0"/>
              <a:t> </a:t>
            </a:r>
            <a:r>
              <a:rPr lang="it-IT" dirty="0" err="1" smtClean="0"/>
              <a:t>Folge</a:t>
            </a:r>
            <a:r>
              <a:rPr lang="it-IT" dirty="0" smtClean="0"/>
              <a:t> von </a:t>
            </a:r>
            <a:r>
              <a:rPr lang="it-IT" dirty="0" err="1" smtClean="0"/>
              <a:t>code-switching-Operationen</a:t>
            </a:r>
            <a:r>
              <a:rPr lang="it-IT" dirty="0" smtClean="0"/>
              <a:t> </a:t>
            </a:r>
            <a:r>
              <a:rPr lang="it-IT" dirty="0" err="1" smtClean="0"/>
              <a:t>eine</a:t>
            </a:r>
            <a:r>
              <a:rPr lang="it-IT" dirty="0" smtClean="0"/>
              <a:t> von </a:t>
            </a:r>
            <a:r>
              <a:rPr lang="it-IT" dirty="0" err="1" smtClean="0"/>
              <a:t>einem</a:t>
            </a:r>
            <a:r>
              <a:rPr lang="it-IT" dirty="0" smtClean="0"/>
              <a:t> </a:t>
            </a:r>
            <a:r>
              <a:rPr lang="it-IT" dirty="0" err="1" smtClean="0"/>
              <a:t>ausgangssprachlichen</a:t>
            </a:r>
            <a:r>
              <a:rPr lang="it-IT" dirty="0" smtClean="0"/>
              <a:t> </a:t>
            </a:r>
            <a:r>
              <a:rPr lang="it-IT" dirty="0" err="1" smtClean="0"/>
              <a:t>Sender</a:t>
            </a:r>
            <a:r>
              <a:rPr lang="it-IT" dirty="0" smtClean="0"/>
              <a:t> </a:t>
            </a:r>
            <a:r>
              <a:rPr lang="it-IT" dirty="0" err="1" smtClean="0"/>
              <a:t>produzierte</a:t>
            </a:r>
            <a:r>
              <a:rPr lang="it-IT" dirty="0" smtClean="0"/>
              <a:t> </a:t>
            </a:r>
            <a:r>
              <a:rPr lang="it-IT" dirty="0" err="1" smtClean="0"/>
              <a:t>Nachricht</a:t>
            </a:r>
            <a:r>
              <a:rPr lang="it-IT" dirty="0" smtClean="0"/>
              <a:t> in </a:t>
            </a:r>
            <a:r>
              <a:rPr lang="it-IT" dirty="0" err="1" smtClean="0"/>
              <a:t>einer</a:t>
            </a:r>
            <a:r>
              <a:rPr lang="it-IT" dirty="0" smtClean="0"/>
              <a:t> </a:t>
            </a:r>
            <a:r>
              <a:rPr lang="it-IT" dirty="0" err="1" smtClean="0"/>
              <a:t>Zielsprache</a:t>
            </a:r>
            <a:r>
              <a:rPr lang="it-IT" dirty="0" smtClean="0"/>
              <a:t> </a:t>
            </a:r>
            <a:r>
              <a:rPr lang="it-IT" dirty="0" err="1" smtClean="0"/>
              <a:t>reproduziert</a:t>
            </a:r>
            <a:r>
              <a:rPr lang="it-IT" dirty="0" smtClean="0"/>
              <a:t> und </a:t>
            </a:r>
            <a:r>
              <a:rPr lang="it-IT" dirty="0" err="1" smtClean="0"/>
              <a:t>sie</a:t>
            </a:r>
            <a:r>
              <a:rPr lang="it-IT" dirty="0" smtClean="0"/>
              <a:t> </a:t>
            </a:r>
            <a:r>
              <a:rPr lang="it-IT" dirty="0" err="1" smtClean="0"/>
              <a:t>damit</a:t>
            </a:r>
            <a:r>
              <a:rPr lang="it-IT" dirty="0" smtClean="0"/>
              <a:t> </a:t>
            </a:r>
            <a:r>
              <a:rPr lang="it-IT" dirty="0" err="1" smtClean="0"/>
              <a:t>dem</a:t>
            </a:r>
            <a:r>
              <a:rPr lang="it-IT" dirty="0" smtClean="0"/>
              <a:t> </a:t>
            </a:r>
            <a:r>
              <a:rPr lang="it-IT" dirty="0" err="1" smtClean="0"/>
              <a:t>zielsprachlichen</a:t>
            </a:r>
            <a:r>
              <a:rPr lang="it-IT" dirty="0" smtClean="0"/>
              <a:t> </a:t>
            </a:r>
            <a:r>
              <a:rPr lang="it-IT" dirty="0" err="1" smtClean="0"/>
              <a:t>Empfänger</a:t>
            </a:r>
            <a:r>
              <a:rPr lang="it-IT" dirty="0" smtClean="0"/>
              <a:t> </a:t>
            </a:r>
            <a:r>
              <a:rPr lang="it-IT" dirty="0" err="1" smtClean="0"/>
              <a:t>zugänglich</a:t>
            </a:r>
            <a:r>
              <a:rPr lang="it-IT" dirty="0" smtClean="0"/>
              <a:t> </a:t>
            </a:r>
            <a:r>
              <a:rPr lang="it-IT" dirty="0" err="1" smtClean="0"/>
              <a:t>macht</a:t>
            </a:r>
            <a:r>
              <a:rPr lang="it-IT" dirty="0" smtClean="0"/>
              <a:t>; </a:t>
            </a:r>
            <a:r>
              <a:rPr lang="it-IT" dirty="0" err="1" smtClean="0"/>
              <a:t>Übersetzen</a:t>
            </a:r>
            <a:r>
              <a:rPr lang="it-IT" dirty="0" smtClean="0"/>
              <a:t> </a:t>
            </a:r>
            <a:r>
              <a:rPr lang="it-IT" dirty="0" err="1" smtClean="0"/>
              <a:t>ist</a:t>
            </a:r>
            <a:r>
              <a:rPr lang="it-IT" dirty="0" smtClean="0"/>
              <a:t> </a:t>
            </a:r>
            <a:r>
              <a:rPr lang="it-IT" dirty="0" err="1" smtClean="0"/>
              <a:t>damit</a:t>
            </a:r>
            <a:r>
              <a:rPr lang="it-IT" dirty="0" smtClean="0"/>
              <a:t> </a:t>
            </a:r>
            <a:r>
              <a:rPr lang="it-IT" dirty="0" err="1" smtClean="0"/>
              <a:t>als</a:t>
            </a:r>
            <a:r>
              <a:rPr lang="it-IT" dirty="0" smtClean="0"/>
              <a:t> </a:t>
            </a:r>
            <a:r>
              <a:rPr lang="it-IT" i="1" dirty="0" err="1" smtClean="0"/>
              <a:t>interlingual</a:t>
            </a:r>
            <a:r>
              <a:rPr lang="it-IT" i="1" dirty="0" smtClean="0"/>
              <a:t> </a:t>
            </a:r>
            <a:r>
              <a:rPr lang="it-IT" i="1" dirty="0" err="1" smtClean="0"/>
              <a:t>translation</a:t>
            </a:r>
            <a:r>
              <a:rPr lang="it-IT" i="1" dirty="0" smtClean="0"/>
              <a:t> </a:t>
            </a:r>
            <a:r>
              <a:rPr lang="it-IT" dirty="0" err="1" smtClean="0"/>
              <a:t>oder</a:t>
            </a:r>
            <a:r>
              <a:rPr lang="it-IT" dirty="0" smtClean="0"/>
              <a:t> </a:t>
            </a:r>
            <a:r>
              <a:rPr lang="it-IT" i="1" dirty="0" err="1" smtClean="0"/>
              <a:t>translation</a:t>
            </a:r>
            <a:r>
              <a:rPr lang="it-IT" i="1" dirty="0" smtClean="0"/>
              <a:t> </a:t>
            </a:r>
            <a:r>
              <a:rPr lang="it-IT" i="1" dirty="0" err="1" smtClean="0"/>
              <a:t>proper</a:t>
            </a:r>
            <a:r>
              <a:rPr lang="it-IT" dirty="0" smtClean="0"/>
              <a:t> </a:t>
            </a:r>
            <a:r>
              <a:rPr lang="it-IT" dirty="0" err="1" smtClean="0"/>
              <a:t>charakterisiert</a:t>
            </a:r>
            <a:r>
              <a:rPr lang="it-IT" dirty="0" smtClean="0"/>
              <a:t>. (</a:t>
            </a:r>
            <a:r>
              <a:rPr lang="it-IT" dirty="0" err="1" smtClean="0"/>
              <a:t>Wilss</a:t>
            </a:r>
            <a:r>
              <a:rPr lang="it-IT" dirty="0" smtClean="0"/>
              <a:t> 1977)</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err="1" smtClean="0"/>
              <a:t>Übersetzen</a:t>
            </a:r>
            <a:r>
              <a:rPr lang="it-IT" dirty="0" smtClean="0"/>
              <a:t> </a:t>
            </a:r>
            <a:r>
              <a:rPr lang="it-IT" dirty="0" err="1" smtClean="0"/>
              <a:t>ist</a:t>
            </a:r>
            <a:r>
              <a:rPr lang="it-IT" dirty="0" smtClean="0"/>
              <a:t> </a:t>
            </a:r>
            <a:r>
              <a:rPr lang="it-IT" dirty="0" err="1" smtClean="0"/>
              <a:t>eine</a:t>
            </a:r>
            <a:r>
              <a:rPr lang="it-IT" dirty="0" smtClean="0"/>
              <a:t> </a:t>
            </a:r>
            <a:r>
              <a:rPr lang="it-IT" dirty="0" err="1" smtClean="0"/>
              <a:t>Folge</a:t>
            </a:r>
            <a:r>
              <a:rPr lang="it-IT" dirty="0" smtClean="0"/>
              <a:t> von </a:t>
            </a:r>
            <a:r>
              <a:rPr lang="it-IT" dirty="0" err="1" smtClean="0"/>
              <a:t>Formulierungsprozessen</a:t>
            </a:r>
            <a:r>
              <a:rPr lang="it-IT" dirty="0" smtClean="0"/>
              <a:t>, </a:t>
            </a:r>
            <a:r>
              <a:rPr lang="it-IT" dirty="0" err="1" smtClean="0"/>
              <a:t>die</a:t>
            </a:r>
            <a:r>
              <a:rPr lang="it-IT" dirty="0" smtClean="0"/>
              <a:t> von </a:t>
            </a:r>
            <a:r>
              <a:rPr lang="it-IT" dirty="0" err="1" smtClean="0"/>
              <a:t>einem</a:t>
            </a:r>
            <a:r>
              <a:rPr lang="it-IT" dirty="0" smtClean="0"/>
              <a:t> </a:t>
            </a:r>
            <a:r>
              <a:rPr lang="it-IT" dirty="0" err="1" smtClean="0"/>
              <a:t>schriftlichen</a:t>
            </a:r>
            <a:r>
              <a:rPr lang="it-IT" dirty="0" smtClean="0"/>
              <a:t> </a:t>
            </a:r>
            <a:r>
              <a:rPr lang="it-IT" dirty="0" err="1" smtClean="0"/>
              <a:t>ausgangssprachlichen</a:t>
            </a:r>
            <a:r>
              <a:rPr lang="it-IT" dirty="0" smtClean="0"/>
              <a:t> Text </a:t>
            </a:r>
            <a:r>
              <a:rPr lang="it-IT" dirty="0" err="1" smtClean="0"/>
              <a:t>zu</a:t>
            </a:r>
            <a:r>
              <a:rPr lang="it-IT" dirty="0" smtClean="0"/>
              <a:t> </a:t>
            </a:r>
            <a:r>
              <a:rPr lang="it-IT" dirty="0" err="1" smtClean="0"/>
              <a:t>einem</a:t>
            </a:r>
            <a:r>
              <a:rPr lang="it-IT" dirty="0" smtClean="0"/>
              <a:t> </a:t>
            </a:r>
            <a:r>
              <a:rPr lang="it-IT" dirty="0" err="1" smtClean="0"/>
              <a:t>möglichst</a:t>
            </a:r>
            <a:r>
              <a:rPr lang="it-IT" dirty="0" smtClean="0"/>
              <a:t> </a:t>
            </a:r>
            <a:r>
              <a:rPr lang="it-IT" dirty="0" err="1" smtClean="0"/>
              <a:t>äquivalenten</a:t>
            </a:r>
            <a:r>
              <a:rPr lang="it-IT" dirty="0" smtClean="0"/>
              <a:t> </a:t>
            </a:r>
            <a:r>
              <a:rPr lang="it-IT" dirty="0" err="1" smtClean="0"/>
              <a:t>zielsprachlichen</a:t>
            </a:r>
            <a:r>
              <a:rPr lang="it-IT" dirty="0" smtClean="0"/>
              <a:t> Text </a:t>
            </a:r>
            <a:r>
              <a:rPr lang="it-IT" dirty="0" err="1" smtClean="0"/>
              <a:t>hinüberführen</a:t>
            </a:r>
            <a:r>
              <a:rPr lang="it-IT" dirty="0" smtClean="0"/>
              <a:t> und - </a:t>
            </a:r>
            <a:r>
              <a:rPr lang="it-IT" dirty="0" err="1" smtClean="0"/>
              <a:t>im</a:t>
            </a:r>
            <a:r>
              <a:rPr lang="it-IT" dirty="0" smtClean="0"/>
              <a:t> </a:t>
            </a:r>
            <a:r>
              <a:rPr lang="it-IT" dirty="0" err="1" smtClean="0"/>
              <a:t>Sinne</a:t>
            </a:r>
            <a:r>
              <a:rPr lang="it-IT" dirty="0" smtClean="0"/>
              <a:t> </a:t>
            </a:r>
            <a:r>
              <a:rPr lang="it-IT" dirty="0" err="1" smtClean="0"/>
              <a:t>der</a:t>
            </a:r>
            <a:r>
              <a:rPr lang="it-IT" dirty="0" smtClean="0"/>
              <a:t> </a:t>
            </a:r>
            <a:r>
              <a:rPr lang="it-IT" dirty="0" err="1" smtClean="0"/>
              <a:t>Morris</a:t>
            </a:r>
            <a:r>
              <a:rPr lang="it-IT" dirty="0" smtClean="0"/>
              <a:t>’</a:t>
            </a:r>
            <a:r>
              <a:rPr lang="it-IT" dirty="0" err="1" smtClean="0"/>
              <a:t>schen</a:t>
            </a:r>
            <a:r>
              <a:rPr lang="it-IT" dirty="0" smtClean="0"/>
              <a:t> </a:t>
            </a:r>
            <a:r>
              <a:rPr lang="it-IT" dirty="0" err="1" smtClean="0"/>
              <a:t>Semiotik</a:t>
            </a:r>
            <a:r>
              <a:rPr lang="it-IT" dirty="0" smtClean="0"/>
              <a:t> – </a:t>
            </a:r>
            <a:r>
              <a:rPr lang="it-IT" dirty="0" err="1" smtClean="0"/>
              <a:t>das</a:t>
            </a:r>
            <a:r>
              <a:rPr lang="it-IT" dirty="0" smtClean="0"/>
              <a:t> </a:t>
            </a:r>
            <a:r>
              <a:rPr lang="it-IT" dirty="0" err="1" smtClean="0"/>
              <a:t>syntaktische</a:t>
            </a:r>
            <a:r>
              <a:rPr lang="it-IT" dirty="0" smtClean="0"/>
              <a:t>, </a:t>
            </a:r>
            <a:r>
              <a:rPr lang="it-IT" dirty="0" err="1" smtClean="0"/>
              <a:t>semantische</a:t>
            </a:r>
            <a:r>
              <a:rPr lang="it-IT" dirty="0" smtClean="0"/>
              <a:t> und </a:t>
            </a:r>
            <a:r>
              <a:rPr lang="it-IT" dirty="0" err="1" smtClean="0"/>
              <a:t>pragmatische</a:t>
            </a:r>
            <a:r>
              <a:rPr lang="it-IT" dirty="0" smtClean="0"/>
              <a:t> </a:t>
            </a:r>
            <a:r>
              <a:rPr lang="it-IT" dirty="0" err="1" smtClean="0"/>
              <a:t>Verständnis</a:t>
            </a:r>
            <a:r>
              <a:rPr lang="it-IT" dirty="0" smtClean="0"/>
              <a:t> </a:t>
            </a:r>
            <a:r>
              <a:rPr lang="it-IT" dirty="0" err="1" smtClean="0"/>
              <a:t>der</a:t>
            </a:r>
            <a:r>
              <a:rPr lang="it-IT" dirty="0" smtClean="0"/>
              <a:t> </a:t>
            </a:r>
            <a:r>
              <a:rPr lang="it-IT" dirty="0" err="1" smtClean="0"/>
              <a:t>Textvorlage</a:t>
            </a:r>
            <a:r>
              <a:rPr lang="it-IT" dirty="0" smtClean="0"/>
              <a:t> und </a:t>
            </a:r>
            <a:r>
              <a:rPr lang="it-IT" dirty="0" err="1" smtClean="0"/>
              <a:t>eine</a:t>
            </a:r>
            <a:r>
              <a:rPr lang="it-IT" dirty="0" smtClean="0"/>
              <a:t> </a:t>
            </a:r>
            <a:r>
              <a:rPr lang="it-IT" dirty="0" err="1" smtClean="0"/>
              <a:t>textadäquate</a:t>
            </a:r>
            <a:r>
              <a:rPr lang="it-IT" dirty="0" smtClean="0"/>
              <a:t> </a:t>
            </a:r>
            <a:r>
              <a:rPr lang="it-IT" dirty="0" err="1" smtClean="0"/>
              <a:t>Transferkompetenz</a:t>
            </a:r>
            <a:r>
              <a:rPr lang="it-IT" dirty="0" smtClean="0"/>
              <a:t> </a:t>
            </a:r>
            <a:r>
              <a:rPr lang="it-IT" dirty="0" err="1" smtClean="0"/>
              <a:t>des</a:t>
            </a:r>
            <a:r>
              <a:rPr lang="it-IT" dirty="0" smtClean="0"/>
              <a:t> </a:t>
            </a:r>
            <a:r>
              <a:rPr lang="it-IT" dirty="0" err="1" smtClean="0"/>
              <a:t>Übersetzens</a:t>
            </a:r>
            <a:r>
              <a:rPr lang="it-IT" dirty="0" smtClean="0"/>
              <a:t> </a:t>
            </a:r>
            <a:r>
              <a:rPr lang="it-IT" dirty="0" err="1" smtClean="0"/>
              <a:t>voraussetzen</a:t>
            </a:r>
            <a:r>
              <a:rPr lang="it-IT" dirty="0"/>
              <a:t> </a:t>
            </a:r>
            <a:r>
              <a:rPr lang="it-IT" dirty="0" smtClean="0"/>
              <a:t>(</a:t>
            </a:r>
            <a:r>
              <a:rPr lang="it-IT" dirty="0" err="1" smtClean="0"/>
              <a:t>Wilss</a:t>
            </a:r>
            <a:r>
              <a:rPr lang="it-IT" dirty="0" smtClean="0"/>
              <a:t> 1980)</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it-IT" dirty="0" smtClean="0"/>
              <a:t>Ogni traduttore sa che la traduzione comporta più della semplice “riproduzione”. La “riproduzione” è soltanto lo stadio finale di una serie di operazioni mentali al cui interno si svolgono in modo interattivo tra loro, processi di analisi, di interpretazione, confronto, istituzione di analogie, inferenze, valutazione di possibilità, pianificazione, combinazione, routinizzazione, soluzione di problemi ecc. Tutte queste operazioni sono di tipo cognitivo e fungono da intermediari tra la comprensione del testo di partenza e la sua (</a:t>
            </a:r>
            <a:r>
              <a:rPr lang="it-IT" dirty="0" err="1" smtClean="0"/>
              <a:t>ri</a:t>
            </a:r>
            <a:r>
              <a:rPr lang="it-IT" dirty="0" smtClean="0"/>
              <a:t>)produzione nella lingua di arrivo. (</a:t>
            </a:r>
            <a:r>
              <a:rPr lang="it-IT" dirty="0" err="1" smtClean="0"/>
              <a:t>Wilss</a:t>
            </a:r>
            <a:r>
              <a:rPr lang="it-IT" dirty="0" smtClean="0"/>
              <a:t> 1997)</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55000" lnSpcReduction="20000"/>
          </a:bodyPr>
          <a:lstStyle/>
          <a:p>
            <a:r>
              <a:rPr lang="it-IT" dirty="0" err="1" smtClean="0"/>
              <a:t>Reiss</a:t>
            </a:r>
            <a:r>
              <a:rPr lang="it-IT" dirty="0" smtClean="0"/>
              <a:t>/</a:t>
            </a:r>
            <a:r>
              <a:rPr lang="it-IT" dirty="0" err="1" smtClean="0"/>
              <a:t>Vermeer</a:t>
            </a:r>
            <a:r>
              <a:rPr lang="it-IT" dirty="0" smtClean="0"/>
              <a:t>: </a:t>
            </a:r>
            <a:r>
              <a:rPr lang="it-IT" dirty="0" err="1" smtClean="0"/>
              <a:t>Skopostheorie</a:t>
            </a:r>
            <a:endParaRPr lang="it-IT" dirty="0" smtClean="0"/>
          </a:p>
          <a:p>
            <a:endParaRPr lang="it-IT" dirty="0"/>
          </a:p>
          <a:p>
            <a:r>
              <a:rPr lang="it-IT" dirty="0" smtClean="0"/>
              <a:t>(1) </a:t>
            </a:r>
            <a:r>
              <a:rPr lang="it-IT" dirty="0" err="1" smtClean="0"/>
              <a:t>Ein</a:t>
            </a:r>
            <a:r>
              <a:rPr lang="it-IT" dirty="0" smtClean="0"/>
              <a:t> </a:t>
            </a:r>
            <a:r>
              <a:rPr lang="it-IT" dirty="0" err="1"/>
              <a:t>Translat</a:t>
            </a:r>
            <a:r>
              <a:rPr lang="it-IT" dirty="0"/>
              <a:t> </a:t>
            </a:r>
            <a:r>
              <a:rPr lang="it-IT" dirty="0" err="1"/>
              <a:t>ist</a:t>
            </a:r>
            <a:r>
              <a:rPr lang="it-IT" dirty="0"/>
              <a:t> </a:t>
            </a:r>
            <a:r>
              <a:rPr lang="it-IT" dirty="0" err="1"/>
              <a:t>skoposbedingt</a:t>
            </a:r>
            <a:r>
              <a:rPr lang="it-IT" dirty="0"/>
              <a:t>. </a:t>
            </a:r>
          </a:p>
          <a:p>
            <a:r>
              <a:rPr lang="de-DE" dirty="0"/>
              <a:t>(2) Ein </a:t>
            </a:r>
            <a:r>
              <a:rPr lang="de-DE" dirty="0" err="1"/>
              <a:t>Translat</a:t>
            </a:r>
            <a:r>
              <a:rPr lang="de-DE" dirty="0"/>
              <a:t> ist ein Informationsangebot in einer Zielkultur und -sprache über ein Informationsangebot in einer Ausgangskultur und -sprache. </a:t>
            </a:r>
          </a:p>
          <a:p>
            <a:r>
              <a:rPr lang="de-DE" dirty="0"/>
              <a:t>(3) Ein </a:t>
            </a:r>
            <a:r>
              <a:rPr lang="de-DE" dirty="0" err="1"/>
              <a:t>Translat</a:t>
            </a:r>
            <a:r>
              <a:rPr lang="de-DE" dirty="0"/>
              <a:t> bildet ein Informationsangebot nicht-umkehrbar eindeutig ab. </a:t>
            </a:r>
          </a:p>
          <a:p>
            <a:r>
              <a:rPr lang="de-DE" dirty="0"/>
              <a:t>(4) Ein </a:t>
            </a:r>
            <a:r>
              <a:rPr lang="de-DE" dirty="0" err="1"/>
              <a:t>Translat</a:t>
            </a:r>
            <a:r>
              <a:rPr lang="de-DE" dirty="0"/>
              <a:t> muss in sich kohärent sein. </a:t>
            </a:r>
          </a:p>
          <a:p>
            <a:r>
              <a:rPr lang="de-DE" dirty="0"/>
              <a:t>(5) Ein </a:t>
            </a:r>
            <a:r>
              <a:rPr lang="de-DE" dirty="0" err="1"/>
              <a:t>Translat</a:t>
            </a:r>
            <a:r>
              <a:rPr lang="de-DE" dirty="0"/>
              <a:t> muss mit dem Ausgangstext kohärent sein. </a:t>
            </a:r>
          </a:p>
          <a:p>
            <a:r>
              <a:rPr lang="de-DE" dirty="0"/>
              <a:t>(6) Die angeführten Regeln sind untereinander in der angegebenen Reihenfolge hierarchisch geordnet (''verkettet''). </a:t>
            </a:r>
            <a:endParaRPr lang="de-DE" dirty="0" smtClean="0"/>
          </a:p>
          <a:p>
            <a:endParaRPr lang="de-DE" dirty="0"/>
          </a:p>
          <a:p>
            <a:r>
              <a:rPr lang="it-IT" dirty="0" smtClean="0"/>
              <a:t>Nord (1995)</a:t>
            </a:r>
          </a:p>
          <a:p>
            <a:r>
              <a:rPr lang="it-IT" dirty="0" err="1" smtClean="0"/>
              <a:t>Translation</a:t>
            </a:r>
            <a:r>
              <a:rPr lang="it-IT" dirty="0" smtClean="0"/>
              <a:t> </a:t>
            </a:r>
            <a:r>
              <a:rPr lang="it-IT" dirty="0" err="1" smtClean="0"/>
              <a:t>ist</a:t>
            </a:r>
            <a:r>
              <a:rPr lang="it-IT" dirty="0" smtClean="0"/>
              <a:t> </a:t>
            </a:r>
            <a:r>
              <a:rPr lang="it-IT" dirty="0" err="1" smtClean="0"/>
              <a:t>die</a:t>
            </a:r>
            <a:r>
              <a:rPr lang="it-IT" dirty="0" smtClean="0"/>
              <a:t> </a:t>
            </a:r>
            <a:r>
              <a:rPr lang="it-IT" dirty="0" err="1" smtClean="0"/>
              <a:t>Produktion</a:t>
            </a:r>
            <a:r>
              <a:rPr lang="it-IT" dirty="0" smtClean="0"/>
              <a:t> </a:t>
            </a:r>
            <a:r>
              <a:rPr lang="it-IT" dirty="0" err="1" smtClean="0"/>
              <a:t>eines</a:t>
            </a:r>
            <a:r>
              <a:rPr lang="it-IT" dirty="0" smtClean="0"/>
              <a:t> </a:t>
            </a:r>
            <a:r>
              <a:rPr lang="it-IT" dirty="0" err="1" smtClean="0"/>
              <a:t>funktionsgerechten</a:t>
            </a:r>
            <a:r>
              <a:rPr lang="it-IT" dirty="0" smtClean="0"/>
              <a:t> </a:t>
            </a:r>
            <a:r>
              <a:rPr lang="it-IT" dirty="0" err="1" smtClean="0"/>
              <a:t>Zieltextes</a:t>
            </a:r>
            <a:r>
              <a:rPr lang="it-IT" dirty="0" smtClean="0"/>
              <a:t> in </a:t>
            </a:r>
            <a:r>
              <a:rPr lang="it-IT" dirty="0" err="1" smtClean="0"/>
              <a:t>einer</a:t>
            </a:r>
            <a:r>
              <a:rPr lang="it-IT" dirty="0" smtClean="0"/>
              <a:t> </a:t>
            </a:r>
            <a:r>
              <a:rPr lang="it-IT" dirty="0" err="1" smtClean="0"/>
              <a:t>je</a:t>
            </a:r>
            <a:r>
              <a:rPr lang="it-IT" dirty="0" smtClean="0"/>
              <a:t> </a:t>
            </a:r>
            <a:r>
              <a:rPr lang="it-IT" dirty="0" err="1" smtClean="0"/>
              <a:t>nach</a:t>
            </a:r>
            <a:r>
              <a:rPr lang="it-IT" dirty="0" smtClean="0"/>
              <a:t> </a:t>
            </a:r>
            <a:r>
              <a:rPr lang="it-IT" dirty="0" err="1" smtClean="0"/>
              <a:t>der</a:t>
            </a:r>
            <a:r>
              <a:rPr lang="it-IT" dirty="0" smtClean="0"/>
              <a:t> </a:t>
            </a:r>
            <a:r>
              <a:rPr lang="it-IT" dirty="0" err="1" smtClean="0"/>
              <a:t>angestrebten</a:t>
            </a:r>
            <a:r>
              <a:rPr lang="it-IT" dirty="0" smtClean="0"/>
              <a:t> </a:t>
            </a:r>
            <a:r>
              <a:rPr lang="it-IT" dirty="0" err="1" smtClean="0"/>
              <a:t>oder</a:t>
            </a:r>
            <a:r>
              <a:rPr lang="it-IT" dirty="0" smtClean="0"/>
              <a:t> </a:t>
            </a:r>
            <a:r>
              <a:rPr lang="it-IT" dirty="0" err="1" smtClean="0"/>
              <a:t>geforderten</a:t>
            </a:r>
            <a:r>
              <a:rPr lang="it-IT" dirty="0" smtClean="0"/>
              <a:t> </a:t>
            </a:r>
            <a:r>
              <a:rPr lang="it-IT" dirty="0" err="1" smtClean="0"/>
              <a:t>Funktion</a:t>
            </a:r>
            <a:r>
              <a:rPr lang="it-IT" dirty="0" smtClean="0"/>
              <a:t> </a:t>
            </a:r>
            <a:r>
              <a:rPr lang="it-IT" dirty="0" err="1" smtClean="0"/>
              <a:t>des</a:t>
            </a:r>
            <a:r>
              <a:rPr lang="it-IT" dirty="0" smtClean="0"/>
              <a:t> </a:t>
            </a:r>
            <a:r>
              <a:rPr lang="it-IT" dirty="0" err="1" smtClean="0"/>
              <a:t>Zieltextes</a:t>
            </a:r>
            <a:r>
              <a:rPr lang="it-IT" dirty="0" smtClean="0"/>
              <a:t> (</a:t>
            </a:r>
            <a:r>
              <a:rPr lang="it-IT" dirty="0" err="1" smtClean="0"/>
              <a:t>Translatskopos</a:t>
            </a:r>
            <a:r>
              <a:rPr lang="it-IT" dirty="0" smtClean="0"/>
              <a:t>) </a:t>
            </a:r>
            <a:r>
              <a:rPr lang="it-IT" dirty="0" err="1" smtClean="0"/>
              <a:t>unterschiedlich</a:t>
            </a:r>
            <a:r>
              <a:rPr lang="it-IT" dirty="0" smtClean="0"/>
              <a:t> </a:t>
            </a:r>
            <a:r>
              <a:rPr lang="it-IT" dirty="0" err="1" smtClean="0"/>
              <a:t>spezifizierten</a:t>
            </a:r>
            <a:r>
              <a:rPr lang="it-IT" dirty="0" smtClean="0"/>
              <a:t> </a:t>
            </a:r>
            <a:r>
              <a:rPr lang="it-IT" dirty="0" err="1" smtClean="0"/>
              <a:t>Anbindung</a:t>
            </a:r>
            <a:r>
              <a:rPr lang="it-IT" dirty="0" smtClean="0"/>
              <a:t> </a:t>
            </a:r>
            <a:r>
              <a:rPr lang="it-IT" dirty="0" err="1" smtClean="0"/>
              <a:t>an</a:t>
            </a:r>
            <a:r>
              <a:rPr lang="it-IT" dirty="0" smtClean="0"/>
              <a:t> </a:t>
            </a:r>
            <a:r>
              <a:rPr lang="it-IT" dirty="0" err="1" smtClean="0"/>
              <a:t>einen</a:t>
            </a:r>
            <a:r>
              <a:rPr lang="it-IT" dirty="0" smtClean="0"/>
              <a:t> </a:t>
            </a:r>
            <a:r>
              <a:rPr lang="it-IT" dirty="0" err="1" smtClean="0"/>
              <a:t>vorhandenen</a:t>
            </a:r>
            <a:r>
              <a:rPr lang="it-IT" dirty="0" smtClean="0"/>
              <a:t> </a:t>
            </a:r>
            <a:r>
              <a:rPr lang="it-IT" dirty="0" err="1" smtClean="0"/>
              <a:t>Ausgangstext</a:t>
            </a:r>
            <a:r>
              <a:rPr lang="it-IT" dirty="0" smtClean="0"/>
              <a:t>.</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Equivalenza (</a:t>
            </a:r>
            <a:r>
              <a:rPr lang="it-IT" dirty="0" err="1" smtClean="0"/>
              <a:t>Äquivalenz</a:t>
            </a:r>
            <a:r>
              <a:rPr lang="it-IT" dirty="0" smtClean="0"/>
              <a:t>)</a:t>
            </a:r>
          </a:p>
          <a:p>
            <a:r>
              <a:rPr lang="it-IT" dirty="0" smtClean="0"/>
              <a:t>Adeguatezza (</a:t>
            </a:r>
            <a:r>
              <a:rPr lang="it-IT" dirty="0" err="1" smtClean="0"/>
              <a:t>Adäquatheit</a:t>
            </a:r>
            <a:r>
              <a:rPr lang="it-IT" dirty="0" smtClean="0"/>
              <a:t>)</a:t>
            </a:r>
          </a:p>
          <a:p>
            <a:r>
              <a:rPr lang="it-IT" dirty="0" smtClean="0"/>
              <a:t>Equivalenza è iponimo di adeguatezza</a:t>
            </a:r>
          </a:p>
          <a:p>
            <a:r>
              <a:rPr lang="it-IT" dirty="0" err="1" smtClean="0"/>
              <a:t>Äquivalenz</a:t>
            </a:r>
            <a:r>
              <a:rPr lang="it-IT" dirty="0" smtClean="0"/>
              <a:t> </a:t>
            </a:r>
            <a:r>
              <a:rPr lang="it-IT" dirty="0" err="1" smtClean="0"/>
              <a:t>ist</a:t>
            </a:r>
            <a:r>
              <a:rPr lang="it-IT" dirty="0" smtClean="0"/>
              <a:t> in </a:t>
            </a:r>
            <a:r>
              <a:rPr lang="it-IT" dirty="0" err="1" smtClean="0"/>
              <a:t>unserer</a:t>
            </a:r>
            <a:r>
              <a:rPr lang="it-IT" dirty="0" smtClean="0"/>
              <a:t> </a:t>
            </a:r>
            <a:r>
              <a:rPr lang="it-IT" dirty="0" err="1" smtClean="0"/>
              <a:t>Definition</a:t>
            </a:r>
            <a:r>
              <a:rPr lang="it-IT" dirty="0" smtClean="0"/>
              <a:t> </a:t>
            </a:r>
            <a:r>
              <a:rPr lang="it-IT" dirty="0" err="1" smtClean="0"/>
              <a:t>Sondersorte</a:t>
            </a:r>
            <a:r>
              <a:rPr lang="it-IT" dirty="0" smtClean="0"/>
              <a:t> von </a:t>
            </a:r>
            <a:r>
              <a:rPr lang="it-IT" dirty="0" err="1" smtClean="0"/>
              <a:t>Adäquatheit</a:t>
            </a:r>
            <a:r>
              <a:rPr lang="it-IT" dirty="0" smtClean="0"/>
              <a:t> bei </a:t>
            </a:r>
            <a:r>
              <a:rPr lang="it-IT" dirty="0" err="1" smtClean="0"/>
              <a:t>Funktionskonstanz</a:t>
            </a:r>
            <a:r>
              <a:rPr lang="it-IT" dirty="0" smtClean="0"/>
              <a:t> </a:t>
            </a:r>
            <a:r>
              <a:rPr lang="it-IT" dirty="0" err="1" smtClean="0"/>
              <a:t>zwischen</a:t>
            </a:r>
            <a:r>
              <a:rPr lang="it-IT" dirty="0" smtClean="0"/>
              <a:t> </a:t>
            </a:r>
            <a:r>
              <a:rPr lang="it-IT" dirty="0" err="1" smtClean="0"/>
              <a:t>Ausgangs-</a:t>
            </a:r>
            <a:r>
              <a:rPr lang="it-IT" dirty="0" smtClean="0"/>
              <a:t> und </a:t>
            </a:r>
            <a:r>
              <a:rPr lang="it-IT" dirty="0" err="1" smtClean="0"/>
              <a:t>Zieltext</a:t>
            </a:r>
            <a:r>
              <a:rPr lang="it-IT" dirty="0" smtClean="0"/>
              <a:t>. Reiß/</a:t>
            </a:r>
            <a:r>
              <a:rPr lang="it-IT" dirty="0" err="1" smtClean="0"/>
              <a:t>Vermeer</a:t>
            </a:r>
            <a:r>
              <a:rPr lang="it-IT" dirty="0" smtClean="0"/>
              <a:t> (1984</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Equivalenza (dinamica/funzionale e semantica</a:t>
            </a:r>
            <a:r>
              <a:rPr lang="it-IT" dirty="0" smtClean="0"/>
              <a:t>) (</a:t>
            </a:r>
            <a:r>
              <a:rPr lang="it-IT" dirty="0" err="1" smtClean="0"/>
              <a:t>Nida</a:t>
            </a:r>
            <a:r>
              <a:rPr lang="it-IT" dirty="0" smtClean="0"/>
              <a:t> 1969)</a:t>
            </a:r>
            <a:endParaRPr lang="it-IT" dirty="0" smtClean="0"/>
          </a:p>
          <a:p>
            <a:r>
              <a:rPr lang="it-IT" dirty="0" err="1" smtClean="0"/>
              <a:t>Koller</a:t>
            </a:r>
            <a:r>
              <a:rPr lang="it-IT" dirty="0" smtClean="0"/>
              <a:t>: denotative, </a:t>
            </a:r>
            <a:r>
              <a:rPr lang="it-IT" dirty="0" err="1" smtClean="0"/>
              <a:t>konnotative</a:t>
            </a:r>
            <a:r>
              <a:rPr lang="it-IT" dirty="0" smtClean="0"/>
              <a:t>, </a:t>
            </a:r>
            <a:r>
              <a:rPr lang="it-IT" dirty="0" err="1" smtClean="0"/>
              <a:t>textnormative</a:t>
            </a:r>
            <a:r>
              <a:rPr lang="it-IT" dirty="0" smtClean="0"/>
              <a:t>, </a:t>
            </a:r>
            <a:r>
              <a:rPr lang="it-IT" dirty="0" err="1" smtClean="0"/>
              <a:t>pragmatische</a:t>
            </a:r>
            <a:r>
              <a:rPr lang="it-IT" dirty="0" smtClean="0"/>
              <a:t>, formale </a:t>
            </a:r>
            <a:r>
              <a:rPr lang="it-IT" dirty="0" err="1" smtClean="0"/>
              <a:t>Äquivalenz</a:t>
            </a:r>
            <a:r>
              <a:rPr lang="it-IT" dirty="0" smtClean="0"/>
              <a:t>.</a:t>
            </a:r>
          </a:p>
          <a:p>
            <a:r>
              <a:rPr lang="it-IT" dirty="0" smtClean="0"/>
              <a:t>Equivalenza funzionale: per Nord</a:t>
            </a:r>
            <a:r>
              <a:rPr lang="it-IT" dirty="0"/>
              <a:t> </a:t>
            </a:r>
            <a:r>
              <a:rPr lang="it-IT" dirty="0" smtClean="0"/>
              <a:t>non è la normalità, ma l’eccezione (ovvero quando il cambio della funzione è pari a zero)</a:t>
            </a:r>
          </a:p>
          <a:p>
            <a:r>
              <a:rPr lang="it-IT" dirty="0" err="1" smtClean="0"/>
              <a:t>Loyalität</a:t>
            </a:r>
            <a:r>
              <a:rPr lang="it-IT" dirty="0" smtClean="0"/>
              <a:t> (</a:t>
            </a:r>
            <a:r>
              <a:rPr lang="it-IT" dirty="0" smtClean="0"/>
              <a:t>Nord 1997)</a:t>
            </a:r>
            <a:endParaRPr lang="it-IT" dirty="0" smtClean="0"/>
          </a:p>
          <a:p>
            <a:endParaRPr lang="it-IT"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r>
              <a:rPr lang="it-IT" dirty="0" err="1" smtClean="0"/>
              <a:t>Translation</a:t>
            </a:r>
            <a:r>
              <a:rPr lang="it-IT" dirty="0" smtClean="0"/>
              <a:t> </a:t>
            </a:r>
            <a:r>
              <a:rPr lang="it-IT" dirty="0" err="1" smtClean="0"/>
              <a:t>Studies</a:t>
            </a:r>
            <a:endParaRPr lang="it-IT" dirty="0" smtClean="0"/>
          </a:p>
          <a:p>
            <a:r>
              <a:rPr lang="it-IT" dirty="0" smtClean="0"/>
              <a:t>Più fasi</a:t>
            </a:r>
          </a:p>
          <a:p>
            <a:r>
              <a:rPr lang="it-IT" dirty="0" smtClean="0"/>
              <a:t>Caratterizzati da un approccio interdisciplinare (studiosi  di letteratura, logici, linguisti, filosofi), “mentre diventava meno importante definire i confini di distinzione giusto e sbagliato, formale e dinamico, letterale e libero, arte e scienza, teoria e pratica.” (Gentzler1993/1998)</a:t>
            </a:r>
          </a:p>
          <a:p>
            <a:endParaRPr lang="it-IT" dirty="0" smtClean="0"/>
          </a:p>
          <a:p>
            <a:r>
              <a:rPr lang="it-IT" dirty="0" err="1" smtClean="0"/>
              <a:t>Snell-Hornby</a:t>
            </a:r>
            <a:r>
              <a:rPr lang="it-IT" dirty="0" smtClean="0"/>
              <a:t>: </a:t>
            </a:r>
            <a:r>
              <a:rPr lang="it-IT" dirty="0" err="1" smtClean="0"/>
              <a:t>Translation</a:t>
            </a:r>
            <a:r>
              <a:rPr lang="it-IT" dirty="0" smtClean="0"/>
              <a:t> – An </a:t>
            </a:r>
            <a:r>
              <a:rPr lang="it-IT" dirty="0" err="1" smtClean="0"/>
              <a:t>Integrated</a:t>
            </a:r>
            <a:r>
              <a:rPr lang="it-IT" dirty="0" smtClean="0"/>
              <a:t> </a:t>
            </a:r>
            <a:r>
              <a:rPr lang="it-IT" dirty="0" err="1" smtClean="0"/>
              <a:t>Approach</a:t>
            </a:r>
            <a:r>
              <a:rPr lang="it-IT" dirty="0" smtClean="0"/>
              <a:t>.</a:t>
            </a:r>
          </a:p>
          <a:p>
            <a:r>
              <a:rPr lang="it-IT" dirty="0" smtClean="0"/>
              <a:t>Non c’è più divisione tra traduzione letteraria e non.</a:t>
            </a:r>
          </a:p>
          <a:p>
            <a:r>
              <a:rPr lang="it-IT" dirty="0" smtClean="0"/>
              <a:t>I diversi </a:t>
            </a:r>
            <a:r>
              <a:rPr lang="it-IT" dirty="0" err="1" smtClean="0"/>
              <a:t>Texttypen</a:t>
            </a:r>
            <a:r>
              <a:rPr lang="it-IT" dirty="0" smtClean="0"/>
              <a:t> e </a:t>
            </a:r>
            <a:r>
              <a:rPr lang="it-IT" dirty="0" err="1" smtClean="0"/>
              <a:t>Textsorten</a:t>
            </a:r>
            <a:r>
              <a:rPr lang="it-IT" dirty="0" smtClean="0"/>
              <a:t> non vengono trattati separatamente, ma visti come un </a:t>
            </a:r>
            <a:r>
              <a:rPr lang="it-IT" i="1" dirty="0" smtClean="0"/>
              <a:t>continuum</a:t>
            </a:r>
            <a:r>
              <a:rPr lang="it-IT" dirty="0" smtClean="0"/>
              <a:t>. Traduttori in grado di affrontare qualsiasi testo.</a:t>
            </a: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dirty="0" err="1" smtClean="0"/>
              <a:t>Reiss</a:t>
            </a:r>
            <a:r>
              <a:rPr lang="it-IT" dirty="0" smtClean="0"/>
              <a:t> (1969) (Karl </a:t>
            </a:r>
            <a:r>
              <a:rPr lang="it-IT" dirty="0" err="1" smtClean="0"/>
              <a:t>Bühler</a:t>
            </a:r>
            <a:r>
              <a:rPr lang="it-IT" dirty="0" smtClean="0"/>
              <a:t>):</a:t>
            </a:r>
          </a:p>
          <a:p>
            <a:r>
              <a:rPr lang="it-IT" dirty="0" err="1" smtClean="0"/>
              <a:t>inhaltsbetonter</a:t>
            </a:r>
            <a:r>
              <a:rPr lang="it-IT" dirty="0" smtClean="0"/>
              <a:t>,</a:t>
            </a:r>
          </a:p>
          <a:p>
            <a:r>
              <a:rPr lang="it-IT" dirty="0" smtClean="0"/>
              <a:t> </a:t>
            </a:r>
            <a:r>
              <a:rPr lang="it-IT" dirty="0" err="1" smtClean="0"/>
              <a:t>formbetonter</a:t>
            </a:r>
            <a:r>
              <a:rPr lang="it-IT" dirty="0" smtClean="0"/>
              <a:t> und</a:t>
            </a:r>
          </a:p>
          <a:p>
            <a:r>
              <a:rPr lang="it-IT" dirty="0" smtClean="0"/>
              <a:t> </a:t>
            </a:r>
            <a:r>
              <a:rPr lang="it-IT" dirty="0" err="1" smtClean="0"/>
              <a:t>effektbetonter</a:t>
            </a:r>
            <a:r>
              <a:rPr lang="it-IT" dirty="0" smtClean="0"/>
              <a:t> </a:t>
            </a:r>
            <a:r>
              <a:rPr lang="it-IT" dirty="0" err="1" smtClean="0"/>
              <a:t>Texttyp</a:t>
            </a:r>
            <a:endParaRPr lang="it-IT" dirty="0" smtClean="0"/>
          </a:p>
          <a:p>
            <a:r>
              <a:rPr lang="it-IT" dirty="0" err="1" smtClean="0"/>
              <a:t>Werlich</a:t>
            </a:r>
            <a:r>
              <a:rPr lang="it-IT" dirty="0" smtClean="0"/>
              <a:t> (1979): descrizione (</a:t>
            </a:r>
            <a:r>
              <a:rPr lang="it-IT" dirty="0" err="1" smtClean="0"/>
              <a:t>descrizione</a:t>
            </a:r>
            <a:r>
              <a:rPr lang="it-IT" dirty="0" smtClean="0"/>
              <a:t> di tipo impressionistico, descrizione tecnica), narrazione (racconto, relazione), esposizione (saggio, definizione, spiegazione, riassunto), argomentazione (commento, trattato scientifico), istruzione (indicazioni, regolamenti, leggi, norme).</a:t>
            </a:r>
          </a:p>
          <a:p>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941</Words>
  <Application>Microsoft Office PowerPoint</Application>
  <PresentationFormat>Presentazione su schermo (4:3)</PresentationFormat>
  <Paragraphs>70</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Tema di Office</vt:lpstr>
      <vt:lpstr>Definizione/i di traduzione Tradurre (come processo) e Traduzione (come prodotto)</vt:lpstr>
      <vt:lpstr>Diapositiva 2</vt:lpstr>
      <vt:lpstr> </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Definizione/i di traduzione Tradurre (come processo) e Traduzione (come prodotto)</dc:title>
  <dc:creator>2976</dc:creator>
  <cp:lastModifiedBy>2976</cp:lastModifiedBy>
  <cp:revision>29</cp:revision>
  <dcterms:created xsi:type="dcterms:W3CDTF">2017-10-18T13:55:22Z</dcterms:created>
  <dcterms:modified xsi:type="dcterms:W3CDTF">2017-10-20T09:32:46Z</dcterms:modified>
</cp:coreProperties>
</file>