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2" r:id="rId16"/>
    <p:sldId id="270" r:id="rId17"/>
    <p:sldId id="280" r:id="rId18"/>
    <p:sldId id="281" r:id="rId19"/>
    <p:sldId id="271" r:id="rId20"/>
    <p:sldId id="272" r:id="rId21"/>
    <p:sldId id="283" r:id="rId22"/>
    <p:sldId id="273" r:id="rId23"/>
    <p:sldId id="274" r:id="rId24"/>
    <p:sldId id="275" r:id="rId25"/>
    <p:sldId id="276" r:id="rId26"/>
    <p:sldId id="277" r:id="rId27"/>
    <p:sldId id="278" r:id="rId28"/>
    <p:sldId id="279"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C6"/>
    <a:srgbClr val="008000"/>
    <a:srgbClr val="0000FF"/>
    <a:srgbClr val="99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94691" autoAdjust="0"/>
  </p:normalViewPr>
  <p:slideViewPr>
    <p:cSldViewPr>
      <p:cViewPr varScale="1">
        <p:scale>
          <a:sx n="74" d="100"/>
          <a:sy n="74" d="100"/>
        </p:scale>
        <p:origin x="-65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23/10/2017</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dirty="0"/>
          </a:p>
        </p:txBody>
      </p:sp>
    </p:spTree>
    <p:extLst>
      <p:ext uri="{BB962C8B-B14F-4D97-AF65-F5344CB8AC3E}">
        <p14:creationId xmlns:p14="http://schemas.microsoft.com/office/powerpoint/2010/main"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23/10/2017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23/10/2017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6.bin"/><Relationship Id="rId7" Type="http://schemas.openxmlformats.org/officeDocument/2006/relationships/hyperlink" Target="http://www.google.it/url?sa=i&amp;rct=j&amp;q=elastic+modulus&amp;source=images&amp;cd=&amp;docid=VW56W-Ha4CovxM&amp;tbnid=bOxkx49LasfspM:&amp;ved=0CAUQjRw&amp;url=http://www.pavementinteractive.org/article/elastic-modulus/&amp;ei=oUxhUe_9EcmROJrEgNgF&amp;bvm=bv.44770516,d.ZGU&amp;psig=AFQjCNFy3s7AVfa0PiYOfhfHRgKCHCqK3g&amp;ust=1365417339602904"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jpeg"/><Relationship Id="rId5" Type="http://schemas.openxmlformats.org/officeDocument/2006/relationships/hyperlink" Target="http://www.google.it/url?sa=i&amp;rct=j&amp;q=elastic+modulus&amp;source=images&amp;cd=&amp;cad=rja&amp;docid=seICzrcSQ1lGZM&amp;tbnid=5vpG0JedxY7zOM:&amp;ved=0CAUQjRw&amp;url=http://www.encyclopedia.com/topic/Youngs_modulus.aspx&amp;ei=MkxhUfq4FseXPcyRgIAH&amp;bvm=bv.44770516,d.ZGU&amp;psig=AFQjCNFy3s7AVfa0PiYOfhfHRgKCHCqK3g&amp;ust=1365417339602904" TargetMode="Externa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1.png"/><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8132440" cy="1470025"/>
          </a:xfrm>
        </p:spPr>
        <p:txBody>
          <a:bodyPr>
            <a:normAutofit/>
          </a:bodyPr>
          <a:lstStyle/>
          <a:p>
            <a:r>
              <a:rPr lang="it-IT" b="1" dirty="0">
                <a:solidFill>
                  <a:srgbClr val="170AC6"/>
                </a:solidFill>
                <a:latin typeface="Calibri" pitchFamily="34" charset="0"/>
              </a:rPr>
              <a:t>LO STATO VETROSO</a:t>
            </a:r>
            <a:endParaRPr lang="it-IT" dirty="0">
              <a:solidFill>
                <a:srgbClr val="170AC6"/>
              </a:solidFill>
              <a:latin typeface="Calibri" pitchFamily="34" charset="0"/>
            </a:endParaRPr>
          </a:p>
        </p:txBody>
      </p:sp>
      <p:sp>
        <p:nvSpPr>
          <p:cNvPr id="6" name="Rettangolo 5"/>
          <p:cNvSpPr/>
          <p:nvPr/>
        </p:nvSpPr>
        <p:spPr>
          <a:xfrm>
            <a:off x="431032" y="2420888"/>
            <a:ext cx="8245424" cy="2308324"/>
          </a:xfrm>
          <a:prstGeom prst="rect">
            <a:avLst/>
          </a:prstGeom>
        </p:spPr>
        <p:txBody>
          <a:bodyPr wrap="square">
            <a:spAutoFit/>
          </a:bodyPr>
          <a:lstStyle/>
          <a:p>
            <a:pPr algn="just">
              <a:lnSpc>
                <a:spcPct val="150000"/>
              </a:lnSpc>
            </a:pPr>
            <a:r>
              <a:rPr lang="it-IT" sz="2400" dirty="0">
                <a:solidFill>
                  <a:srgbClr val="0000FF"/>
                </a:solidFill>
              </a:rPr>
              <a:t>All’aumentare della temperatura di un cristallo aumentano le vibrazioni e crescono i difetti: → aumento del volume specifico e infine fusione del cristallo alla </a:t>
            </a:r>
            <a:r>
              <a:rPr lang="it-IT" sz="2400" b="1" i="1" dirty="0" err="1">
                <a:solidFill>
                  <a:srgbClr val="C00000"/>
                </a:solidFill>
              </a:rPr>
              <a:t>T°</a:t>
            </a:r>
            <a:r>
              <a:rPr lang="it-IT" sz="2400" b="1" i="1" baseline="-25000" dirty="0" err="1">
                <a:solidFill>
                  <a:srgbClr val="C00000"/>
                </a:solidFill>
              </a:rPr>
              <a:t>f</a:t>
            </a:r>
            <a:r>
              <a:rPr lang="it-IT" sz="2400" b="1" i="1" baseline="-25000" dirty="0">
                <a:solidFill>
                  <a:srgbClr val="C00000"/>
                </a:solidFill>
              </a:rPr>
              <a:t>   </a:t>
            </a:r>
            <a:r>
              <a:rPr lang="it-IT" sz="2400" dirty="0">
                <a:solidFill>
                  <a:srgbClr val="0000FF"/>
                </a:solidFill>
              </a:rPr>
              <a:t>(temperatura “</a:t>
            </a:r>
            <a:r>
              <a:rPr lang="it-IT" sz="2400" i="1" dirty="0">
                <a:solidFill>
                  <a:srgbClr val="C00000"/>
                </a:solidFill>
              </a:rPr>
              <a:t>termodinamica</a:t>
            </a:r>
            <a:r>
              <a:rPr lang="it-IT" sz="2400" dirty="0">
                <a:solidFill>
                  <a:srgbClr val="0000FF"/>
                </a:solidFill>
              </a:rPr>
              <a:t>” di equilibrio tra fuso e cristallo).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260648"/>
            <a:ext cx="8440893" cy="1323439"/>
          </a:xfrm>
          <a:prstGeom prst="rect">
            <a:avLst/>
          </a:prstGeom>
        </p:spPr>
        <p:txBody>
          <a:bodyPr wrap="square">
            <a:spAutoFit/>
          </a:bodyPr>
          <a:lstStyle/>
          <a:p>
            <a:pPr algn="just"/>
            <a:r>
              <a:rPr lang="it-IT" sz="2000" dirty="0">
                <a:solidFill>
                  <a:srgbClr val="170AC6"/>
                </a:solidFill>
                <a:ea typeface="Cambria Math" pitchFamily="18" charset="0"/>
              </a:rPr>
              <a:t>La </a:t>
            </a:r>
            <a:r>
              <a:rPr lang="it-IT" sz="2000" b="1" i="1" dirty="0" err="1">
                <a:solidFill>
                  <a:srgbClr val="C00000"/>
                </a:solidFill>
                <a:latin typeface="Cambria Math" pitchFamily="18" charset="0"/>
                <a:ea typeface="Cambria Math" pitchFamily="18" charset="0"/>
              </a:rPr>
              <a:t>T*</a:t>
            </a:r>
            <a:r>
              <a:rPr lang="it-IT" sz="2000" dirty="0">
                <a:solidFill>
                  <a:srgbClr val="170AC6"/>
                </a:solidFill>
              </a:rPr>
              <a:t>  è detta temperatura di transizione vetrosa e si indica con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baseline="-25000" dirty="0">
                <a:solidFill>
                  <a:srgbClr val="170AC6"/>
                </a:solidFill>
                <a:ea typeface="Cambria Math" pitchFamily="18" charset="0"/>
              </a:rPr>
              <a:t> .</a:t>
            </a:r>
          </a:p>
          <a:p>
            <a:pPr algn="just"/>
            <a:r>
              <a:rPr lang="it-IT" sz="2000" dirty="0">
                <a:solidFill>
                  <a:srgbClr val="170AC6"/>
                </a:solidFill>
                <a:ea typeface="Cambria Math" pitchFamily="18" charset="0"/>
              </a:rPr>
              <a:t>E’ evidente che il passaggio da liquido sottoraffreddato a vetro dipende dal rapporto tra velocità del raffreddamento (</a:t>
            </a:r>
            <a:r>
              <a:rPr lang="it-IT" sz="2000" b="1" i="1" dirty="0" err="1">
                <a:solidFill>
                  <a:srgbClr val="C00000"/>
                </a:solidFill>
                <a:latin typeface="Cambria Math" pitchFamily="18" charset="0"/>
                <a:ea typeface="Cambria Math" pitchFamily="18" charset="0"/>
              </a:rPr>
              <a:t>V</a:t>
            </a:r>
            <a:r>
              <a:rPr lang="it-IT" sz="2000" b="1" i="1" baseline="-25000" dirty="0" err="1">
                <a:solidFill>
                  <a:srgbClr val="C00000"/>
                </a:solidFill>
                <a:latin typeface="Cambria Math" pitchFamily="18" charset="0"/>
                <a:ea typeface="Cambria Math" pitchFamily="18" charset="0"/>
              </a:rPr>
              <a:t>r</a:t>
            </a:r>
            <a:r>
              <a:rPr lang="it-IT" sz="2000" b="1" i="1" baseline="-25000" dirty="0">
                <a:solidFill>
                  <a:srgbClr val="C00000"/>
                </a:solidFill>
                <a:latin typeface="Cambria Math" pitchFamily="18" charset="0"/>
                <a:ea typeface="Cambria Math" pitchFamily="18" charset="0"/>
              </a:rPr>
              <a:t> </a:t>
            </a:r>
            <a:r>
              <a:rPr lang="it-IT" sz="2000" dirty="0">
                <a:solidFill>
                  <a:srgbClr val="170AC6"/>
                </a:solidFill>
                <a:ea typeface="Cambria Math" pitchFamily="18" charset="0"/>
              </a:rPr>
              <a:t>) e velocità delle modificazioni di struttura del sistema (</a:t>
            </a:r>
            <a:r>
              <a:rPr lang="it-IT" sz="2000" b="1" i="1" dirty="0" err="1">
                <a:solidFill>
                  <a:srgbClr val="C00000"/>
                </a:solidFill>
                <a:latin typeface="Cambria Math" pitchFamily="18" charset="0"/>
                <a:ea typeface="Cambria Math" pitchFamily="18" charset="0"/>
              </a:rPr>
              <a:t>V</a:t>
            </a:r>
            <a:r>
              <a:rPr lang="it-IT" sz="2000" b="1" i="1" baseline="-25000" dirty="0" err="1">
                <a:solidFill>
                  <a:srgbClr val="C00000"/>
                </a:solidFill>
                <a:latin typeface="Cambria Math" pitchFamily="18" charset="0"/>
                <a:ea typeface="Cambria Math" pitchFamily="18" charset="0"/>
              </a:rPr>
              <a:t>ms</a:t>
            </a:r>
            <a:r>
              <a:rPr lang="it-IT" sz="2000" baseline="-25000" dirty="0">
                <a:solidFill>
                  <a:srgbClr val="170AC6"/>
                </a:solidFill>
                <a:ea typeface="Cambria Math" pitchFamily="18" charset="0"/>
              </a:rPr>
              <a:t> </a:t>
            </a:r>
            <a:r>
              <a:rPr lang="it-IT" sz="2000" dirty="0">
                <a:solidFill>
                  <a:srgbClr val="170AC6"/>
                </a:solidFill>
                <a:ea typeface="Cambria Math" pitchFamily="18" charset="0"/>
              </a:rPr>
              <a:t>):</a:t>
            </a:r>
            <a:endParaRPr lang="it-IT" sz="2000" dirty="0"/>
          </a:p>
        </p:txBody>
      </p:sp>
      <p:pic>
        <p:nvPicPr>
          <p:cNvPr id="23554" name="Picture 2"/>
          <p:cNvPicPr>
            <a:picLocks noChangeAspect="1" noChangeArrowheads="1"/>
          </p:cNvPicPr>
          <p:nvPr/>
        </p:nvPicPr>
        <p:blipFill>
          <a:blip r:embed="rId2" cstate="print"/>
          <a:srcRect/>
          <a:stretch>
            <a:fillRect/>
          </a:stretch>
        </p:blipFill>
        <p:spPr bwMode="auto">
          <a:xfrm>
            <a:off x="2123728" y="1628800"/>
            <a:ext cx="4464496" cy="2614192"/>
          </a:xfrm>
          <a:prstGeom prst="rect">
            <a:avLst/>
          </a:prstGeom>
          <a:noFill/>
          <a:ln w="9525">
            <a:noFill/>
            <a:miter lim="800000"/>
            <a:headEnd/>
            <a:tailEnd/>
          </a:ln>
        </p:spPr>
      </p:pic>
      <p:sp>
        <p:nvSpPr>
          <p:cNvPr id="4" name="CasellaDiTesto 3"/>
          <p:cNvSpPr txBox="1"/>
          <p:nvPr/>
        </p:nvSpPr>
        <p:spPr>
          <a:xfrm>
            <a:off x="395536" y="4293096"/>
            <a:ext cx="8280920" cy="2246769"/>
          </a:xfrm>
          <a:prstGeom prst="rect">
            <a:avLst/>
          </a:prstGeom>
          <a:noFill/>
        </p:spPr>
        <p:txBody>
          <a:bodyPr wrap="square" rtlCol="0">
            <a:spAutoFit/>
          </a:bodyPr>
          <a:lstStyle/>
          <a:p>
            <a:pPr algn="just"/>
            <a:r>
              <a:rPr lang="it-IT" sz="2000" dirty="0">
                <a:solidFill>
                  <a:srgbClr val="170AC6"/>
                </a:solidFill>
              </a:rPr>
              <a:t>La </a:t>
            </a:r>
            <a:r>
              <a:rPr lang="it-IT" sz="2000" b="1" i="1" dirty="0" err="1">
                <a:solidFill>
                  <a:srgbClr val="C00000"/>
                </a:solidFill>
                <a:latin typeface="Cambria Math" pitchFamily="18" charset="0"/>
                <a:ea typeface="Cambria Math" pitchFamily="18" charset="0"/>
              </a:rPr>
              <a:t>V</a:t>
            </a:r>
            <a:r>
              <a:rPr lang="it-IT" sz="2000" b="1" i="1" baseline="-25000" dirty="0" err="1">
                <a:solidFill>
                  <a:srgbClr val="C00000"/>
                </a:solidFill>
                <a:latin typeface="Cambria Math" pitchFamily="18" charset="0"/>
                <a:ea typeface="Cambria Math" pitchFamily="18" charset="0"/>
              </a:rPr>
              <a:t>r</a:t>
            </a:r>
            <a:r>
              <a:rPr lang="it-IT" sz="2000" dirty="0">
                <a:solidFill>
                  <a:srgbClr val="170AC6"/>
                </a:solidFill>
              </a:rPr>
              <a:t>  può essere prefissata arbitrariamente, ma la seconda diminuisce con la temperatura (impedimento dei movimenti strutturali).    Al di sotto della temperatura di transizione vetrosa i movimenti strutturali sono </a:t>
            </a:r>
            <a:r>
              <a:rPr lang="it-IT" sz="2000" i="1" dirty="0">
                <a:solidFill>
                  <a:srgbClr val="C00000"/>
                </a:solidFill>
              </a:rPr>
              <a:t>non-nulli</a:t>
            </a:r>
            <a:r>
              <a:rPr lang="it-IT" sz="2000" dirty="0">
                <a:solidFill>
                  <a:srgbClr val="170AC6"/>
                </a:solidFill>
              </a:rPr>
              <a:t>, ma semplicemente insufficienti per seguire il progressivo diminuire della temperatura durante il raffreddamento.   Il valore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 </a:t>
            </a:r>
            <a:r>
              <a:rPr lang="it-IT" sz="2000" dirty="0">
                <a:solidFill>
                  <a:srgbClr val="170AC6"/>
                </a:solidFill>
              </a:rPr>
              <a:t> si innalza all’aumentare della velocità di raffreddamento.  Il sistema non ha tempo di adeguarsi alle condizioni esterne.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9685" y="548680"/>
            <a:ext cx="7920880" cy="5632311"/>
          </a:xfrm>
          <a:prstGeom prst="rect">
            <a:avLst/>
          </a:prstGeom>
        </p:spPr>
        <p:txBody>
          <a:bodyPr wrap="square">
            <a:spAutoFit/>
          </a:bodyPr>
          <a:lstStyle/>
          <a:p>
            <a:pPr algn="just"/>
            <a:r>
              <a:rPr lang="it-IT" sz="2000" b="1" i="1" dirty="0">
                <a:solidFill>
                  <a:srgbClr val="170AC6"/>
                </a:solidFill>
              </a:rPr>
              <a:t>Aspetti tecnologici legati alla temperatura di transizione vetrosa</a:t>
            </a:r>
          </a:p>
          <a:p>
            <a:pPr algn="just"/>
            <a:r>
              <a:rPr lang="it-IT" sz="2000" dirty="0">
                <a:solidFill>
                  <a:srgbClr val="170AC6"/>
                </a:solidFill>
              </a:rPr>
              <a:t>Il vetro, molto lentamente, fluisce nel tempo ed il materiale subisce delle variazioni (ad esempio dimensionali) che sono sempre più rilevanti quanto più ci si avvicina alla temperatura di transizione vetrosa. Se un materiale viene utilizzato a temperatura prossima alla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baseline="-25000" dirty="0">
                <a:solidFill>
                  <a:srgbClr val="170AC6"/>
                </a:solidFill>
              </a:rPr>
              <a:t> </a:t>
            </a:r>
            <a:r>
              <a:rPr lang="it-IT" sz="2000" dirty="0">
                <a:solidFill>
                  <a:srgbClr val="170AC6"/>
                </a:solidFill>
              </a:rPr>
              <a:t>, bisogna tenerne conto nella progettazione del manufatto.</a:t>
            </a:r>
          </a:p>
          <a:p>
            <a:pPr algn="just"/>
            <a:endParaRPr lang="it-IT" sz="2000" dirty="0"/>
          </a:p>
          <a:p>
            <a:pPr algn="just"/>
            <a:r>
              <a:rPr lang="it-IT" sz="2000" dirty="0">
                <a:solidFill>
                  <a:srgbClr val="170AC6"/>
                </a:solidFill>
              </a:rPr>
              <a:t>L’evoluzione della struttura del polimero al di sotto della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 </a:t>
            </a:r>
            <a:r>
              <a:rPr lang="it-IT" sz="2000" dirty="0">
                <a:solidFill>
                  <a:srgbClr val="170AC6"/>
                </a:solidFill>
              </a:rPr>
              <a:t> porta in ogni caso a quella del liquido sottoraffreddato e non a quella del cristallo che corrisponde allo stato di stabilità termodinamica del sistema.</a:t>
            </a:r>
          </a:p>
          <a:p>
            <a:pPr algn="just"/>
            <a:r>
              <a:rPr lang="it-IT" sz="2000" dirty="0">
                <a:solidFill>
                  <a:srgbClr val="170AC6"/>
                </a:solidFill>
              </a:rPr>
              <a:t>Un liquido sottoraffreddato può raggiungere uno stato stabile solo in tempi</a:t>
            </a:r>
          </a:p>
          <a:p>
            <a:pPr algn="just"/>
            <a:r>
              <a:rPr lang="it-IT" sz="2000" dirty="0">
                <a:solidFill>
                  <a:srgbClr val="170AC6"/>
                </a:solidFill>
              </a:rPr>
              <a:t>infinitamente lunghi ed a temperature sufficientemente prossime 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(considerando che la mobilità molecolare dipende da moti cooperativi del sistema).</a:t>
            </a:r>
          </a:p>
          <a:p>
            <a:pPr algn="just"/>
            <a:endParaRPr lang="it-IT" sz="2000" dirty="0">
              <a:solidFill>
                <a:srgbClr val="170AC6"/>
              </a:solidFill>
            </a:endParaRPr>
          </a:p>
          <a:p>
            <a:pPr algn="just"/>
            <a:r>
              <a:rPr lang="it-IT" sz="2000" dirty="0">
                <a:solidFill>
                  <a:srgbClr val="170AC6"/>
                </a:solidFill>
              </a:rPr>
              <a:t>Nel tempo, a temperatura costante, un vetro subisce delle variazioni strutturali che fanno lentamente evolvere il sistema verso stati vetrosi con proprietà diverse. Tale processo si definisce “</a:t>
            </a:r>
            <a:r>
              <a:rPr lang="it-IT" sz="2000" i="1" dirty="0">
                <a:solidFill>
                  <a:srgbClr val="C00000"/>
                </a:solidFill>
              </a:rPr>
              <a:t>invecchiamento fisico</a:t>
            </a:r>
            <a:r>
              <a:rPr lang="it-IT" sz="2000" dirty="0">
                <a:solidFill>
                  <a:srgbClr val="170AC6"/>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836712"/>
            <a:ext cx="8424936" cy="4401205"/>
          </a:xfrm>
          <a:prstGeom prst="rect">
            <a:avLst/>
          </a:prstGeom>
        </p:spPr>
        <p:txBody>
          <a:bodyPr wrap="square">
            <a:spAutoFit/>
          </a:bodyPr>
          <a:lstStyle/>
          <a:p>
            <a:pPr algn="just"/>
            <a:r>
              <a:rPr lang="it-IT" sz="2000" b="1" i="1" dirty="0">
                <a:solidFill>
                  <a:srgbClr val="170AC6"/>
                </a:solidFill>
              </a:rPr>
              <a:t>In conclusione</a:t>
            </a:r>
            <a:r>
              <a:rPr lang="it-IT" sz="2000" dirty="0">
                <a:solidFill>
                  <a:srgbClr val="170AC6"/>
                </a:solidFill>
              </a:rPr>
              <a:t>:</a:t>
            </a:r>
          </a:p>
          <a:p>
            <a:pPr algn="just"/>
            <a:endParaRPr lang="it-IT" sz="2000" dirty="0">
              <a:solidFill>
                <a:srgbClr val="170AC6"/>
              </a:solidFill>
            </a:endParaRPr>
          </a:p>
          <a:p>
            <a:pPr algn="just"/>
            <a:r>
              <a:rPr lang="it-IT" sz="2000" dirty="0">
                <a:solidFill>
                  <a:srgbClr val="170AC6"/>
                </a:solidFill>
              </a:rPr>
              <a:t>1) Un tempo “sufficiente” deve essere “sempre” permesso in un qualsiasi processo o reazione affinché l’equilibrio termodinamico sia raggiunto.</a:t>
            </a:r>
          </a:p>
          <a:p>
            <a:pPr algn="just"/>
            <a:endParaRPr lang="it-IT" sz="2000" dirty="0">
              <a:solidFill>
                <a:srgbClr val="170AC6"/>
              </a:solidFill>
            </a:endParaRPr>
          </a:p>
          <a:p>
            <a:pPr algn="just"/>
            <a:r>
              <a:rPr lang="it-IT" sz="2000" dirty="0">
                <a:solidFill>
                  <a:srgbClr val="170AC6"/>
                </a:solidFill>
              </a:rPr>
              <a:t>2) Le variazioni nello stato conformazionale di una catena polimerica avvengono (nell’intorno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 in modo più lento di altri processi molecolari.</a:t>
            </a:r>
          </a:p>
          <a:p>
            <a:pPr algn="just"/>
            <a:endParaRPr lang="it-IT" sz="2000" dirty="0">
              <a:solidFill>
                <a:srgbClr val="170AC6"/>
              </a:solidFill>
            </a:endParaRPr>
          </a:p>
          <a:p>
            <a:pPr algn="just"/>
            <a:r>
              <a:rPr lang="it-IT" sz="2000" dirty="0">
                <a:solidFill>
                  <a:srgbClr val="170AC6"/>
                </a:solidFill>
              </a:rPr>
              <a:t>3) In un esperimento, il valore sperimentale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si registra a temperatura via via più bassa man mano che la velocità di raffreddamento diminuisce.</a:t>
            </a:r>
          </a:p>
          <a:p>
            <a:pPr algn="just"/>
            <a:endParaRPr lang="it-IT" sz="2000" dirty="0">
              <a:solidFill>
                <a:srgbClr val="170AC6"/>
              </a:solidFill>
            </a:endParaRPr>
          </a:p>
          <a:p>
            <a:pPr algn="just"/>
            <a:r>
              <a:rPr lang="it-IT" sz="2000" dirty="0">
                <a:solidFill>
                  <a:srgbClr val="170AC6"/>
                </a:solidFill>
              </a:rPr>
              <a:t>4) Se esiste un valore di equilibrio per la temperatura di transizione vetrosa, questo deve essere sicuramente più piccolo di qualsiasi altra temperatura di transizione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 </a:t>
            </a:r>
            <a:r>
              <a:rPr lang="it-IT" sz="2000" dirty="0">
                <a:solidFill>
                  <a:srgbClr val="170AC6"/>
                </a:solidFill>
              </a:rPr>
              <a:t> osservata a velocità finita.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04664"/>
            <a:ext cx="7920880" cy="3785652"/>
          </a:xfrm>
          <a:prstGeom prst="rect">
            <a:avLst/>
          </a:prstGeom>
          <a:noFill/>
        </p:spPr>
        <p:txBody>
          <a:bodyPr wrap="square" rtlCol="0">
            <a:spAutoFit/>
          </a:bodyPr>
          <a:lstStyle/>
          <a:p>
            <a:pPr algn="just"/>
            <a:r>
              <a:rPr lang="it-IT" sz="2000" b="1" i="1" dirty="0">
                <a:solidFill>
                  <a:srgbClr val="170AC6"/>
                </a:solidFill>
              </a:rPr>
              <a:t>Determinazione della transizione vetrosa</a:t>
            </a:r>
            <a:r>
              <a:rPr lang="it-IT" sz="2000" dirty="0">
                <a:solidFill>
                  <a:srgbClr val="170AC6"/>
                </a:solidFill>
              </a:rPr>
              <a:t> → misura del </a:t>
            </a:r>
            <a:r>
              <a:rPr lang="it-IT" sz="2000" b="1" i="1" dirty="0">
                <a:solidFill>
                  <a:srgbClr val="C00000"/>
                </a:solidFill>
              </a:rPr>
              <a:t>volume specifico</a:t>
            </a:r>
            <a:r>
              <a:rPr lang="it-IT" sz="2000" dirty="0">
                <a:solidFill>
                  <a:srgbClr val="170AC6"/>
                </a:solidFill>
              </a:rPr>
              <a:t>, del </a:t>
            </a:r>
            <a:r>
              <a:rPr lang="it-IT" sz="2000" b="1" i="1" dirty="0">
                <a:solidFill>
                  <a:srgbClr val="C00000"/>
                </a:solidFill>
              </a:rPr>
              <a:t>contenuto entalpico </a:t>
            </a:r>
            <a:r>
              <a:rPr lang="it-IT" sz="2000" dirty="0">
                <a:solidFill>
                  <a:srgbClr val="170AC6"/>
                </a:solidFill>
              </a:rPr>
              <a:t>o del </a:t>
            </a:r>
            <a:r>
              <a:rPr lang="it-IT" sz="2000" b="1" i="1" dirty="0">
                <a:solidFill>
                  <a:srgbClr val="C00000"/>
                </a:solidFill>
              </a:rPr>
              <a:t>modulo elastico</a:t>
            </a:r>
            <a:r>
              <a:rPr lang="it-IT" sz="2000" dirty="0">
                <a:solidFill>
                  <a:srgbClr val="170AC6"/>
                </a:solidFill>
              </a:rPr>
              <a:t>.</a:t>
            </a:r>
            <a:r>
              <a:rPr lang="it-IT" sz="2000" dirty="0"/>
              <a:t> </a:t>
            </a:r>
          </a:p>
          <a:p>
            <a:pPr algn="just"/>
            <a:endParaRPr lang="it-IT" sz="2000" dirty="0">
              <a:solidFill>
                <a:srgbClr val="170AC6"/>
              </a:solidFill>
            </a:endParaRPr>
          </a:p>
          <a:p>
            <a:pPr algn="just"/>
            <a:r>
              <a:rPr lang="it-IT" sz="2000" dirty="0">
                <a:solidFill>
                  <a:srgbClr val="170AC6"/>
                </a:solidFill>
              </a:rPr>
              <a:t>Volume specifico e contenuto entalpico di un polimero sono correlati con la struttura intermolecolare e le sue variazioni con la temperatura; sono direttamente o indirettamente misurabili.</a:t>
            </a:r>
          </a:p>
          <a:p>
            <a:pPr algn="just"/>
            <a:endParaRPr lang="it-IT" sz="2000" dirty="0">
              <a:solidFill>
                <a:srgbClr val="170AC6"/>
              </a:solidFill>
            </a:endParaRPr>
          </a:p>
          <a:p>
            <a:pPr algn="just"/>
            <a:r>
              <a:rPr lang="it-IT" sz="2000" dirty="0">
                <a:solidFill>
                  <a:srgbClr val="170AC6"/>
                </a:solidFill>
              </a:rPr>
              <a:t>La diminuzione del volume specifico e dell’</a:t>
            </a:r>
            <a:r>
              <a:rPr lang="it-IT" sz="2000" dirty="0" err="1">
                <a:solidFill>
                  <a:srgbClr val="170AC6"/>
                </a:solidFill>
              </a:rPr>
              <a:t>entalpia</a:t>
            </a:r>
            <a:r>
              <a:rPr lang="it-IT" sz="2000" dirty="0">
                <a:solidFill>
                  <a:srgbClr val="170AC6"/>
                </a:solidFill>
              </a:rPr>
              <a:t> che accompagna il</a:t>
            </a:r>
          </a:p>
          <a:p>
            <a:pPr algn="just"/>
            <a:r>
              <a:rPr lang="it-IT" sz="2000" dirty="0">
                <a:solidFill>
                  <a:srgbClr val="170AC6"/>
                </a:solidFill>
              </a:rPr>
              <a:t>raffreddamento di un campione è meno veloce quando il sistema passa da liquido sottoraffreddato a vetro: in conseguenza di ciò entrambe queste grandezze hanno, nel vetro, valori superiori a quelli che avrebbero, a parità di temperatura, nel corrispondente liquido sottoraffreddato.</a:t>
            </a:r>
          </a:p>
        </p:txBody>
      </p:sp>
      <p:pic>
        <p:nvPicPr>
          <p:cNvPr id="22530" name="Picture 2"/>
          <p:cNvPicPr>
            <a:picLocks noChangeAspect="1" noChangeArrowheads="1"/>
          </p:cNvPicPr>
          <p:nvPr/>
        </p:nvPicPr>
        <p:blipFill>
          <a:blip r:embed="rId2" cstate="print"/>
          <a:srcRect/>
          <a:stretch>
            <a:fillRect/>
          </a:stretch>
        </p:blipFill>
        <p:spPr bwMode="auto">
          <a:xfrm>
            <a:off x="1331640" y="4221088"/>
            <a:ext cx="2273395" cy="2448272"/>
          </a:xfrm>
          <a:prstGeom prst="rect">
            <a:avLst/>
          </a:prstGeom>
          <a:noFill/>
          <a:ln w="9525">
            <a:noFill/>
            <a:miter lim="800000"/>
            <a:headEnd/>
            <a:tailEnd/>
          </a:ln>
        </p:spPr>
      </p:pic>
      <p:sp>
        <p:nvSpPr>
          <p:cNvPr id="4" name="CasellaDiTesto 3"/>
          <p:cNvSpPr txBox="1"/>
          <p:nvPr/>
        </p:nvSpPr>
        <p:spPr>
          <a:xfrm>
            <a:off x="3779912" y="4293096"/>
            <a:ext cx="4536504" cy="2246769"/>
          </a:xfrm>
          <a:prstGeom prst="rect">
            <a:avLst/>
          </a:prstGeom>
          <a:noFill/>
        </p:spPr>
        <p:txBody>
          <a:bodyPr wrap="square" rtlCol="0">
            <a:spAutoFit/>
          </a:bodyPr>
          <a:lstStyle/>
          <a:p>
            <a:pPr algn="just"/>
            <a:r>
              <a:rPr lang="it-IT" sz="2000" dirty="0">
                <a:solidFill>
                  <a:srgbClr val="170AC6"/>
                </a:solidFill>
              </a:rPr>
              <a:t>Variazioni misurate per due diverse velocità di raffreddamento.</a:t>
            </a:r>
          </a:p>
          <a:p>
            <a:pPr algn="just"/>
            <a:r>
              <a:rPr lang="it-IT" sz="2000" dirty="0">
                <a:solidFill>
                  <a:srgbClr val="170AC6"/>
                </a:solidFill>
              </a:rPr>
              <a:t>Correlare con il grafico di </a:t>
            </a:r>
            <a:r>
              <a:rPr lang="it-IT" sz="2000" b="1" i="1" dirty="0">
                <a:solidFill>
                  <a:srgbClr val="C00000"/>
                </a:solidFill>
                <a:latin typeface="Cambria Math" pitchFamily="18" charset="0"/>
                <a:ea typeface="Cambria Math" pitchFamily="18" charset="0"/>
              </a:rPr>
              <a:t>1/Z (T)</a:t>
            </a:r>
            <a:r>
              <a:rPr lang="it-IT" sz="2000" dirty="0">
                <a:solidFill>
                  <a:srgbClr val="170AC6"/>
                </a:solidFill>
              </a:rPr>
              <a:t>.</a:t>
            </a:r>
            <a:endParaRPr lang="it-IT" sz="2000" dirty="0"/>
          </a:p>
          <a:p>
            <a:pPr algn="just"/>
            <a:r>
              <a:rPr lang="it-IT" sz="2000" dirty="0">
                <a:solidFill>
                  <a:srgbClr val="170AC6"/>
                </a:solidFill>
              </a:rPr>
              <a:t>Il valore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viene definito dall’intersezione dei due tratti rettilinei a diversa pendenza. (Analogia con le transizioni di fase).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7992888" cy="3231654"/>
          </a:xfrm>
          <a:prstGeom prst="rect">
            <a:avLst/>
          </a:prstGeom>
          <a:noFill/>
        </p:spPr>
        <p:txBody>
          <a:bodyPr wrap="square" rtlCol="0">
            <a:spAutoFit/>
          </a:bodyPr>
          <a:lstStyle/>
          <a:p>
            <a:pPr algn="just"/>
            <a:r>
              <a:rPr lang="it-IT" sz="2400" b="1" i="1" u="sng" dirty="0">
                <a:solidFill>
                  <a:srgbClr val="170AC6"/>
                </a:solidFill>
              </a:rPr>
              <a:t>Dati sperimentali</a:t>
            </a:r>
            <a:r>
              <a:rPr lang="it-IT" sz="2400" u="sng" dirty="0">
                <a:solidFill>
                  <a:srgbClr val="170AC6"/>
                </a:solidFill>
              </a:rPr>
              <a:t>:</a:t>
            </a:r>
          </a:p>
          <a:p>
            <a:pPr algn="just"/>
            <a:r>
              <a:rPr lang="it-IT" sz="2000" dirty="0">
                <a:solidFill>
                  <a:srgbClr val="170AC6"/>
                </a:solidFill>
              </a:rPr>
              <a:t>Il </a:t>
            </a:r>
            <a:r>
              <a:rPr lang="it-IT" sz="2000" i="1" dirty="0">
                <a:solidFill>
                  <a:srgbClr val="170AC6"/>
                </a:solidFill>
              </a:rPr>
              <a:t>coefficiente di espansione</a:t>
            </a:r>
            <a:r>
              <a:rPr lang="it-IT" sz="2000" dirty="0">
                <a:solidFill>
                  <a:srgbClr val="170AC6"/>
                </a:solidFill>
              </a:rPr>
              <a:t> è dato da:</a:t>
            </a:r>
          </a:p>
          <a:p>
            <a:pPr algn="just"/>
            <a:endParaRPr lang="it-IT" sz="2000" dirty="0">
              <a:solidFill>
                <a:srgbClr val="170AC6"/>
              </a:solidFill>
            </a:endParaRPr>
          </a:p>
          <a:p>
            <a:pPr algn="just"/>
            <a:r>
              <a:rPr lang="it-IT" sz="2000" dirty="0">
                <a:solidFill>
                  <a:srgbClr val="170AC6"/>
                </a:solidFill>
              </a:rPr>
              <a:t>Significa che il volume del materiale cambia di una quantità frazionale fissa.</a:t>
            </a:r>
          </a:p>
          <a:p>
            <a:pPr algn="just"/>
            <a:r>
              <a:rPr lang="it-IT" sz="2000" dirty="0">
                <a:solidFill>
                  <a:srgbClr val="170AC6"/>
                </a:solidFill>
              </a:rPr>
              <a:t>Es. un blocco di acciaio di 1m</a:t>
            </a:r>
            <a:r>
              <a:rPr lang="it-IT" sz="2000" baseline="30000" dirty="0">
                <a:solidFill>
                  <a:srgbClr val="170AC6"/>
                </a:solidFill>
              </a:rPr>
              <a:t>3</a:t>
            </a:r>
            <a:r>
              <a:rPr lang="it-IT" sz="2000" dirty="0">
                <a:solidFill>
                  <a:srgbClr val="170AC6"/>
                </a:solidFill>
              </a:rPr>
              <a:t> si espande a 1.002 m</a:t>
            </a:r>
            <a:r>
              <a:rPr lang="it-IT" sz="2000" baseline="30000" dirty="0">
                <a:solidFill>
                  <a:srgbClr val="170AC6"/>
                </a:solidFill>
              </a:rPr>
              <a:t>3</a:t>
            </a:r>
            <a:r>
              <a:rPr lang="it-IT" sz="2000" dirty="0">
                <a:solidFill>
                  <a:srgbClr val="170AC6"/>
                </a:solidFill>
              </a:rPr>
              <a:t> per un aumento di 50°C (20% di espansione).  Un blocco di 2 m</a:t>
            </a:r>
            <a:r>
              <a:rPr lang="it-IT" sz="2000" baseline="30000" dirty="0">
                <a:solidFill>
                  <a:srgbClr val="170AC6"/>
                </a:solidFill>
              </a:rPr>
              <a:t>3</a:t>
            </a:r>
            <a:r>
              <a:rPr lang="it-IT" sz="2000" dirty="0">
                <a:solidFill>
                  <a:srgbClr val="170AC6"/>
                </a:solidFill>
              </a:rPr>
              <a:t> si espande a 2.004 m</a:t>
            </a:r>
            <a:r>
              <a:rPr lang="it-IT" sz="2000" baseline="30000" dirty="0">
                <a:solidFill>
                  <a:srgbClr val="170AC6"/>
                </a:solidFill>
              </a:rPr>
              <a:t>3</a:t>
            </a:r>
            <a:r>
              <a:rPr lang="it-IT" sz="2000" dirty="0">
                <a:solidFill>
                  <a:srgbClr val="170AC6"/>
                </a:solidFill>
              </a:rPr>
              <a:t> quindi sempre del 20%.</a:t>
            </a:r>
          </a:p>
          <a:p>
            <a:pPr algn="just"/>
            <a:endParaRPr lang="it-IT" sz="2000" dirty="0">
              <a:solidFill>
                <a:srgbClr val="170AC6"/>
              </a:solidFill>
            </a:endParaRPr>
          </a:p>
          <a:p>
            <a:pPr algn="just"/>
            <a:r>
              <a:rPr lang="it-IT" sz="2000" i="1" dirty="0">
                <a:solidFill>
                  <a:srgbClr val="170AC6"/>
                </a:solidFill>
              </a:rPr>
              <a:t>Calore specifico</a:t>
            </a:r>
            <a:r>
              <a:rPr lang="it-IT" sz="2000" dirty="0">
                <a:solidFill>
                  <a:srgbClr val="170AC6"/>
                </a:solidFill>
              </a:rPr>
              <a:t>:                                 si misura col </a:t>
            </a:r>
            <a:r>
              <a:rPr lang="it-IT" sz="2000" b="1" i="1" dirty="0">
                <a:solidFill>
                  <a:srgbClr val="C00000"/>
                </a:solidFill>
              </a:rPr>
              <a:t>calorimetro differenziale a scansione (DSC)</a:t>
            </a:r>
            <a:r>
              <a:rPr lang="it-IT" sz="2000" dirty="0">
                <a:solidFill>
                  <a:srgbClr val="170AC6"/>
                </a:solidFill>
              </a:rPr>
              <a:t>.</a:t>
            </a:r>
          </a:p>
        </p:txBody>
      </p:sp>
      <p:graphicFrame>
        <p:nvGraphicFramePr>
          <p:cNvPr id="4" name="Oggetto 3"/>
          <p:cNvGraphicFramePr>
            <a:graphicFrameLocks noChangeAspect="1"/>
          </p:cNvGraphicFramePr>
          <p:nvPr/>
        </p:nvGraphicFramePr>
        <p:xfrm>
          <a:off x="4988504" y="591504"/>
          <a:ext cx="1826946" cy="864096"/>
        </p:xfrm>
        <a:graphic>
          <a:graphicData uri="http://schemas.openxmlformats.org/presentationml/2006/ole">
            <mc:AlternateContent xmlns:mc="http://schemas.openxmlformats.org/markup-compatibility/2006">
              <mc:Choice xmlns:v="urn:schemas-microsoft-com:vml" Requires="v">
                <p:oleObj spid="_x0000_s23618" name="Equation" r:id="rId3" imgW="939392" imgH="444307" progId="Equation.3">
                  <p:embed/>
                </p:oleObj>
              </mc:Choice>
              <mc:Fallback>
                <p:oleObj name="Equation" r:id="rId3" imgW="939392" imgH="444307" progId="Equation.3">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504" y="591504"/>
                        <a:ext cx="182694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2580833" y="2776371"/>
          <a:ext cx="1581150" cy="863600"/>
        </p:xfrm>
        <a:graphic>
          <a:graphicData uri="http://schemas.openxmlformats.org/presentationml/2006/ole">
            <mc:AlternateContent xmlns:mc="http://schemas.openxmlformats.org/markup-compatibility/2006">
              <mc:Choice xmlns:v="urn:schemas-microsoft-com:vml" Requires="v">
                <p:oleObj spid="_x0000_s23619" name="Equation" r:id="rId5" imgW="812447" imgH="444307" progId="Equation.3">
                  <p:embed/>
                </p:oleObj>
              </mc:Choice>
              <mc:Fallback>
                <p:oleObj name="Equation" r:id="rId5" imgW="812447" imgH="444307" progId="Equation.3">
                  <p:embed/>
                  <p:pic>
                    <p:nvPicPr>
                      <p:cNvPr id="0"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833" y="2776371"/>
                        <a:ext cx="15811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556" name="Picture 4"/>
          <p:cNvPicPr>
            <a:picLocks noChangeAspect="1" noChangeArrowheads="1"/>
          </p:cNvPicPr>
          <p:nvPr/>
        </p:nvPicPr>
        <p:blipFill>
          <a:blip r:embed="rId7" cstate="print"/>
          <a:srcRect/>
          <a:stretch>
            <a:fillRect/>
          </a:stretch>
        </p:blipFill>
        <p:spPr bwMode="auto">
          <a:xfrm>
            <a:off x="2555776" y="3789040"/>
            <a:ext cx="3905250" cy="2762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25" y="3429000"/>
            <a:ext cx="3600400" cy="310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803095"/>
            <a:ext cx="42862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188640"/>
            <a:ext cx="4140740" cy="461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67544" y="5280758"/>
            <a:ext cx="3672408" cy="707886"/>
          </a:xfrm>
          <a:prstGeom prst="rect">
            <a:avLst/>
          </a:prstGeom>
          <a:noFill/>
        </p:spPr>
        <p:txBody>
          <a:bodyPr wrap="square" rtlCol="0">
            <a:spAutoFit/>
          </a:bodyPr>
          <a:lstStyle/>
          <a:p>
            <a:pPr algn="ctr"/>
            <a:r>
              <a:rPr lang="it-IT" sz="2000" b="1" dirty="0">
                <a:solidFill>
                  <a:srgbClr val="170AC6"/>
                </a:solidFill>
              </a:rPr>
              <a:t>Schema di un calorimetro differenziale a scansione</a:t>
            </a:r>
            <a:endParaRPr lang="en-US" sz="2000" b="1" dirty="0">
              <a:solidFill>
                <a:srgbClr val="170AC6"/>
              </a:solidFill>
            </a:endParaRPr>
          </a:p>
        </p:txBody>
      </p:sp>
    </p:spTree>
    <p:extLst>
      <p:ext uri="{BB962C8B-B14F-4D97-AF65-F5344CB8AC3E}">
        <p14:creationId xmlns:p14="http://schemas.microsoft.com/office/powerpoint/2010/main" val="43608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117693"/>
            <a:ext cx="8784976" cy="6247864"/>
          </a:xfrm>
          <a:prstGeom prst="rect">
            <a:avLst/>
          </a:prstGeom>
        </p:spPr>
        <p:txBody>
          <a:bodyPr wrap="square">
            <a:spAutoFit/>
          </a:bodyPr>
          <a:lstStyle/>
          <a:p>
            <a:pPr marL="3763963" algn="just"/>
            <a:r>
              <a:rPr lang="it-IT" sz="2000" i="1" dirty="0">
                <a:solidFill>
                  <a:srgbClr val="170AC6"/>
                </a:solidFill>
              </a:rPr>
              <a:t>Riscaldamento di un fuso polimerico “sottoraffreddato” a valori di temperatura sotto la Tg in modo da conservare a basse temperature la fase disordinata amorfa.</a:t>
            </a:r>
          </a:p>
          <a:p>
            <a:pPr marL="3763963" algn="just"/>
            <a:endParaRPr lang="it-IT" sz="2000" i="1" dirty="0">
              <a:solidFill>
                <a:srgbClr val="170AC6"/>
              </a:solidFill>
            </a:endParaRPr>
          </a:p>
          <a:p>
            <a:pPr marL="3763963" algn="just"/>
            <a:r>
              <a:rPr lang="it-IT" sz="2000" dirty="0">
                <a:solidFill>
                  <a:srgbClr val="170AC6"/>
                </a:solidFill>
              </a:rPr>
              <a:t>La transizione vetrosa è associata una variazione brusca nel valore numerico del </a:t>
            </a:r>
            <a:r>
              <a:rPr lang="it-IT" sz="2000" b="1" i="1" dirty="0" err="1">
                <a:solidFill>
                  <a:srgbClr val="C00000"/>
                </a:solidFill>
                <a:latin typeface="Cambria Math" pitchFamily="18" charset="0"/>
                <a:ea typeface="Cambria Math" pitchFamily="18" charset="0"/>
              </a:rPr>
              <a:t>C</a:t>
            </a:r>
            <a:r>
              <a:rPr lang="it-IT" sz="2000" b="1" i="1" baseline="-25000" dirty="0" err="1">
                <a:solidFill>
                  <a:srgbClr val="C00000"/>
                </a:solidFill>
                <a:latin typeface="Cambria Math" pitchFamily="18" charset="0"/>
                <a:ea typeface="Cambria Math" pitchFamily="18" charset="0"/>
              </a:rPr>
              <a:t>p</a:t>
            </a:r>
            <a:r>
              <a:rPr lang="it-IT" sz="2000" b="1" i="1" baseline="-25000" dirty="0">
                <a:solidFill>
                  <a:srgbClr val="C00000"/>
                </a:solidFill>
                <a:latin typeface="Cambria Math" pitchFamily="18" charset="0"/>
                <a:ea typeface="Cambria Math" pitchFamily="18" charset="0"/>
              </a:rPr>
              <a:t> </a:t>
            </a:r>
            <a:r>
              <a:rPr lang="it-IT" sz="2000" dirty="0">
                <a:solidFill>
                  <a:srgbClr val="170AC6"/>
                </a:solidFill>
              </a:rPr>
              <a:t>, e del fenomeno di “invecchiamento fisico”</a:t>
            </a:r>
          </a:p>
          <a:p>
            <a:pPr marL="3763963" algn="just"/>
            <a:r>
              <a:rPr lang="it-IT" sz="2000" dirty="0">
                <a:solidFill>
                  <a:srgbClr val="170AC6"/>
                </a:solidFill>
              </a:rPr>
              <a:t>del campione (rilassamento entalpico).</a:t>
            </a:r>
          </a:p>
          <a:p>
            <a:pPr algn="just"/>
            <a:r>
              <a:rPr lang="it-IT" sz="2000" dirty="0">
                <a:solidFill>
                  <a:srgbClr val="170AC6"/>
                </a:solidFill>
              </a:rPr>
              <a:t>Superata la transizione vetrosa, il campione polimerico si trova in uno stato di “fuso sottoraffreddato”, cioè in uno stato metastabile che dovrebbe trasformarlo in una fase cristallina se i moti molecolari fossero sufficientemente ampi da consentire la formazione di nuclei cristallini e l’accrescimento della fase cristallina (purché il polimero fosse strutturalmente regolare e perciò “cristallizzabile”). Ciò accade qualche decina di gradi sopra la temperatura </a:t>
            </a:r>
            <a:r>
              <a:rPr lang="it-IT" sz="2000" b="1" i="1" dirty="0">
                <a:solidFill>
                  <a:srgbClr val="C00000"/>
                </a:solidFill>
              </a:rPr>
              <a:t>T</a:t>
            </a:r>
            <a:r>
              <a:rPr lang="it-IT" sz="2000" b="1" i="1" baseline="-25000" dirty="0">
                <a:solidFill>
                  <a:srgbClr val="C00000"/>
                </a:solidFill>
              </a:rPr>
              <a:t>g</a:t>
            </a:r>
            <a:r>
              <a:rPr lang="it-IT" sz="2000" dirty="0">
                <a:solidFill>
                  <a:srgbClr val="170AC6"/>
                </a:solidFill>
              </a:rPr>
              <a:t>.</a:t>
            </a:r>
          </a:p>
          <a:p>
            <a:pPr algn="just"/>
            <a:r>
              <a:rPr lang="it-IT" sz="2000" dirty="0">
                <a:solidFill>
                  <a:srgbClr val="170AC6"/>
                </a:solidFill>
              </a:rPr>
              <a:t>Il processo spontaneo di cristallizzazione a partire da uno stato metastabile ottenuto per raffreddamento, è denominato in inglese “</a:t>
            </a:r>
            <a:r>
              <a:rPr lang="it-IT" sz="2000" b="1" i="1" dirty="0" err="1">
                <a:solidFill>
                  <a:srgbClr val="C00000"/>
                </a:solidFill>
              </a:rPr>
              <a:t>cold-crystallization</a:t>
            </a:r>
            <a:r>
              <a:rPr lang="it-IT" sz="2000" dirty="0">
                <a:solidFill>
                  <a:srgbClr val="170AC6"/>
                </a:solidFill>
              </a:rPr>
              <a:t>” per sottolineare che il campione cristallizza mentre si proviene da temperature basse.</a:t>
            </a:r>
          </a:p>
          <a:p>
            <a:pPr algn="just"/>
            <a:r>
              <a:rPr lang="it-IT" sz="2000" dirty="0">
                <a:solidFill>
                  <a:srgbClr val="170AC6"/>
                </a:solidFill>
              </a:rPr>
              <a:t>Continuando a riscaldare la fase cristallina così ottenuta si raggiunge una temperatura a cui il campione subisce un processo di fusione.</a:t>
            </a:r>
          </a:p>
        </p:txBody>
      </p:sp>
      <p:pic>
        <p:nvPicPr>
          <p:cNvPr id="24578" name="Picture 2"/>
          <p:cNvPicPr>
            <a:picLocks noChangeAspect="1" noChangeArrowheads="1"/>
          </p:cNvPicPr>
          <p:nvPr/>
        </p:nvPicPr>
        <p:blipFill>
          <a:blip r:embed="rId2" cstate="print"/>
          <a:srcRect/>
          <a:stretch>
            <a:fillRect/>
          </a:stretch>
        </p:blipFill>
        <p:spPr bwMode="auto">
          <a:xfrm>
            <a:off x="323528" y="188640"/>
            <a:ext cx="3528392" cy="24956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4517" y="106760"/>
            <a:ext cx="8424936"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170AC6"/>
                </a:solidFill>
                <a:effectLst/>
                <a:cs typeface="Arial" charset="0"/>
              </a:rPr>
              <a:t>Il</a:t>
            </a:r>
            <a:r>
              <a:rPr kumimoji="0" lang="it-IT" sz="2000" b="0" i="0" u="none" strike="noStrike" cap="none" normalizeH="0" baseline="0" dirty="0">
                <a:ln>
                  <a:noFill/>
                </a:ln>
                <a:solidFill>
                  <a:schemeClr val="tx1"/>
                </a:solidFill>
                <a:effectLst/>
                <a:cs typeface="Arial" charset="0"/>
              </a:rPr>
              <a:t> </a:t>
            </a:r>
            <a:r>
              <a:rPr kumimoji="0" lang="it-IT" sz="2000" b="1" i="1" u="none" strike="noStrike" cap="none" normalizeH="0" baseline="0" dirty="0">
                <a:ln>
                  <a:noFill/>
                </a:ln>
                <a:solidFill>
                  <a:srgbClr val="C00000"/>
                </a:solidFill>
                <a:effectLst/>
                <a:cs typeface="Arial" charset="0"/>
              </a:rPr>
              <a:t>modulo elastico </a:t>
            </a:r>
            <a:r>
              <a:rPr kumimoji="0" lang="it-IT" sz="2000" b="0" i="0" u="none" strike="noStrike" cap="none" normalizeH="0" baseline="0" dirty="0">
                <a:ln>
                  <a:noFill/>
                </a:ln>
                <a:solidFill>
                  <a:srgbClr val="170AC6"/>
                </a:solidFill>
                <a:effectLst/>
                <a:cs typeface="Arial" charset="0"/>
              </a:rPr>
              <a:t>descrive la tendenza di un oggetto a deformarsi</a:t>
            </a:r>
            <a:r>
              <a:rPr kumimoji="0" lang="it-IT" sz="2000" b="0" i="0" u="none" strike="noStrike" cap="none" normalizeH="0" dirty="0">
                <a:ln>
                  <a:noFill/>
                </a:ln>
                <a:solidFill>
                  <a:srgbClr val="170AC6"/>
                </a:solidFill>
                <a:effectLst/>
                <a:cs typeface="Arial" charset="0"/>
              </a:rPr>
              <a:t> elasticamente (</a:t>
            </a:r>
            <a:r>
              <a:rPr kumimoji="0" lang="it-IT" sz="2000" b="1" i="1" u="sng" strike="noStrike" cap="none" normalizeH="0" dirty="0">
                <a:ln>
                  <a:noFill/>
                </a:ln>
                <a:solidFill>
                  <a:srgbClr val="C00000"/>
                </a:solidFill>
                <a:effectLst/>
                <a:cs typeface="Arial" charset="0"/>
              </a:rPr>
              <a:t>non permanentemente</a:t>
            </a:r>
            <a:r>
              <a:rPr kumimoji="0" lang="it-IT" sz="2000" b="0" i="0" u="none" strike="noStrike" cap="none" normalizeH="0" dirty="0">
                <a:ln>
                  <a:noFill/>
                </a:ln>
                <a:solidFill>
                  <a:srgbClr val="170AC6"/>
                </a:solidFill>
                <a:effectLst/>
                <a:cs typeface="Arial" charset="0"/>
              </a:rPr>
              <a:t>) quando si applica una forza. E’ definito come la pendenza di una curva </a:t>
            </a:r>
            <a:r>
              <a:rPr kumimoji="0" lang="it-IT" sz="2000" b="1" i="1" u="none" strike="noStrike" cap="none" normalizeH="0" dirty="0">
                <a:ln>
                  <a:noFill/>
                </a:ln>
                <a:solidFill>
                  <a:srgbClr val="C00000"/>
                </a:solidFill>
                <a:effectLst/>
                <a:cs typeface="Arial" charset="0"/>
              </a:rPr>
              <a:t>forza di risposta </a:t>
            </a:r>
            <a:r>
              <a:rPr kumimoji="0" lang="it-IT" sz="2000" b="1" i="0" u="none" strike="noStrike" cap="none" normalizeH="0" dirty="0">
                <a:ln>
                  <a:noFill/>
                </a:ln>
                <a:solidFill>
                  <a:srgbClr val="C00000"/>
                </a:solidFill>
                <a:effectLst/>
                <a:cs typeface="Arial" charset="0"/>
              </a:rPr>
              <a:t>- </a:t>
            </a:r>
            <a:r>
              <a:rPr kumimoji="0" lang="it-IT" sz="2000" b="1" i="1" u="none" strike="noStrike" cap="none" normalizeH="0" dirty="0">
                <a:ln>
                  <a:noFill/>
                </a:ln>
                <a:solidFill>
                  <a:srgbClr val="C00000"/>
                </a:solidFill>
                <a:effectLst/>
                <a:cs typeface="Arial" charset="0"/>
              </a:rPr>
              <a:t>deformazione</a:t>
            </a:r>
            <a:r>
              <a:rPr kumimoji="0" lang="it-IT" sz="2000" b="1" i="0" u="none" strike="noStrike" cap="none" normalizeH="0" dirty="0">
                <a:ln>
                  <a:noFill/>
                </a:ln>
                <a:solidFill>
                  <a:srgbClr val="C00000"/>
                </a:solidFill>
                <a:effectLst/>
                <a:cs typeface="Arial" charset="0"/>
              </a:rPr>
              <a:t> </a:t>
            </a:r>
            <a:r>
              <a:rPr kumimoji="0" lang="it-IT" sz="2000" b="0" i="0" u="none" strike="noStrike" cap="none" normalizeH="0" dirty="0">
                <a:ln>
                  <a:noFill/>
                </a:ln>
                <a:solidFill>
                  <a:srgbClr val="170AC6"/>
                </a:solidFill>
                <a:effectLst/>
                <a:cs typeface="Arial" charset="0"/>
              </a:rPr>
              <a:t>(nell’intervallo della deformazione elastica).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a:ln>
                <a:noFill/>
              </a:ln>
              <a:solidFill>
                <a:srgbClr val="170AC6"/>
              </a:solidFill>
              <a:effectLst/>
              <a:cs typeface="Arial" charset="0"/>
            </a:endParaRPr>
          </a:p>
          <a:p>
            <a:pPr lvl="0" algn="just" fontAlgn="base">
              <a:spcBef>
                <a:spcPct val="0"/>
              </a:spcBef>
              <a:spcAft>
                <a:spcPct val="0"/>
              </a:spcAft>
            </a:pPr>
            <a:r>
              <a:rPr lang="it-IT" sz="2000" dirty="0">
                <a:solidFill>
                  <a:srgbClr val="170AC6"/>
                </a:solidFill>
              </a:rPr>
              <a:t>Il</a:t>
            </a:r>
            <a:r>
              <a:rPr lang="it-IT" sz="2000" i="1" dirty="0"/>
              <a:t> </a:t>
            </a:r>
            <a:r>
              <a:rPr lang="it-IT" sz="2000" b="1" i="1" dirty="0">
                <a:solidFill>
                  <a:srgbClr val="C00000"/>
                </a:solidFill>
              </a:rPr>
              <a:t>modulo di Young </a:t>
            </a:r>
            <a:r>
              <a:rPr lang="it-IT" sz="2000" b="1" dirty="0">
                <a:solidFill>
                  <a:srgbClr val="C00000"/>
                </a:solidFill>
              </a:rPr>
              <a:t> </a:t>
            </a:r>
            <a:r>
              <a:rPr lang="it-IT" sz="2000" dirty="0">
                <a:solidFill>
                  <a:srgbClr val="170AC6"/>
                </a:solidFill>
              </a:rPr>
              <a:t>(</a:t>
            </a:r>
            <a:r>
              <a:rPr lang="it-IT" sz="2000" b="1" i="1" dirty="0">
                <a:solidFill>
                  <a:srgbClr val="C00000"/>
                </a:solidFill>
              </a:rPr>
              <a:t>E</a:t>
            </a:r>
            <a:r>
              <a:rPr lang="it-IT" sz="2000" dirty="0">
                <a:solidFill>
                  <a:srgbClr val="170AC6"/>
                </a:solidFill>
              </a:rPr>
              <a:t>)</a:t>
            </a:r>
            <a:r>
              <a:rPr lang="it-IT" sz="2000" dirty="0"/>
              <a:t> </a:t>
            </a:r>
            <a:r>
              <a:rPr lang="it-IT" sz="2000" dirty="0">
                <a:solidFill>
                  <a:srgbClr val="170AC6"/>
                </a:solidFill>
              </a:rPr>
              <a:t>descrive l’elasticità alla trazione, ovvero la tendenza di un oggetto a deformarsi lungo un asse (spesso è definito come </a:t>
            </a:r>
            <a:r>
              <a:rPr lang="it-IT" sz="2000" i="1" dirty="0">
                <a:solidFill>
                  <a:srgbClr val="170AC6"/>
                </a:solidFill>
              </a:rPr>
              <a:t>modulo elastico</a:t>
            </a:r>
            <a:r>
              <a:rPr lang="it-IT" sz="2000" dirty="0">
                <a:solidFill>
                  <a:srgbClr val="170AC6"/>
                </a:solidFill>
              </a:rPr>
              <a:t>)</a:t>
            </a:r>
          </a:p>
          <a:p>
            <a:pPr lvl="0" algn="just" fontAlgn="base">
              <a:spcBef>
                <a:spcPct val="0"/>
              </a:spcBef>
              <a:spcAft>
                <a:spcPct val="0"/>
              </a:spcAft>
            </a:pPr>
            <a:endParaRPr lang="it-IT" sz="2000" dirty="0">
              <a:solidFill>
                <a:srgbClr val="170AC6"/>
              </a:solidFill>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a:ln>
                <a:noFill/>
              </a:ln>
              <a:solidFill>
                <a:schemeClr val="tx1"/>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baseline="0" dirty="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a:ln>
                <a:noFill/>
              </a:ln>
              <a:solidFill>
                <a:schemeClr val="tx1"/>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baseline="0" dirty="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a:ln>
                <a:noFill/>
              </a:ln>
              <a:solidFill>
                <a:schemeClr val="tx1"/>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a:solidFill>
                <a:srgbClr val="170AC6"/>
              </a:solidFill>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a:ln>
                  <a:noFill/>
                </a:ln>
                <a:solidFill>
                  <a:srgbClr val="170AC6"/>
                </a:solidFill>
                <a:effectLst/>
                <a:cs typeface="Arial" charset="0"/>
              </a:rPr>
              <a:t>Quindi un materiale molto rigido ha un modulo  elastico</a:t>
            </a:r>
            <a:r>
              <a:rPr kumimoji="0" lang="it-IT" sz="2000" b="0" i="0" u="none" strike="noStrike" cap="none" normalizeH="0" dirty="0">
                <a:ln>
                  <a:noFill/>
                </a:ln>
                <a:solidFill>
                  <a:srgbClr val="170AC6"/>
                </a:solidFill>
                <a:effectLst/>
                <a:cs typeface="Arial" charset="0"/>
              </a:rPr>
              <a:t> molto alto</a:t>
            </a:r>
            <a:r>
              <a:rPr kumimoji="0" lang="it-IT" sz="2000" b="0" i="0" u="none" strike="noStrike" cap="none" normalizeH="0" baseline="0" dirty="0">
                <a:ln>
                  <a:noFill/>
                </a:ln>
                <a:solidFill>
                  <a:srgbClr val="170AC6"/>
                </a:solidFill>
                <a:effectLst/>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lang="it-IT" sz="2000" dirty="0">
                <a:solidFill>
                  <a:srgbClr val="170AC6"/>
                </a:solidFill>
                <a:cs typeface="Arial" charset="0"/>
              </a:rPr>
              <a:t>Un acciaio con un modulo di Young di 30 </a:t>
            </a:r>
            <a:r>
              <a:rPr lang="it-IT" sz="2000" dirty="0" err="1">
                <a:solidFill>
                  <a:srgbClr val="170AC6"/>
                </a:solidFill>
                <a:cs typeface="Arial" charset="0"/>
              </a:rPr>
              <a:t>GPa</a:t>
            </a:r>
            <a:r>
              <a:rPr lang="it-IT" sz="2000" dirty="0">
                <a:solidFill>
                  <a:srgbClr val="170AC6"/>
                </a:solidFill>
                <a:cs typeface="Arial" charset="0"/>
              </a:rPr>
              <a:t> con un carico di 30 </a:t>
            </a:r>
            <a:r>
              <a:rPr lang="it-IT" sz="2000" dirty="0" err="1">
                <a:solidFill>
                  <a:srgbClr val="170AC6"/>
                </a:solidFill>
                <a:cs typeface="Arial" charset="0"/>
              </a:rPr>
              <a:t>MPa</a:t>
            </a:r>
            <a:r>
              <a:rPr lang="it-IT" sz="2000" dirty="0">
                <a:solidFill>
                  <a:srgbClr val="170AC6"/>
                </a:solidFill>
                <a:cs typeface="Arial" charset="0"/>
              </a:rPr>
              <a:t> darà l’allungamento di 1 mm per una barra di 1 metro.</a:t>
            </a:r>
            <a:endParaRPr kumimoji="0" lang="it-IT" sz="2000" b="0" i="0" u="none" strike="noStrike" cap="none" normalizeH="0" baseline="0" dirty="0">
              <a:ln>
                <a:noFill/>
              </a:ln>
              <a:solidFill>
                <a:srgbClr val="170AC6"/>
              </a:solidFill>
              <a:effectLst/>
              <a:cs typeface="Arial"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2645290737"/>
              </p:ext>
            </p:extLst>
          </p:nvPr>
        </p:nvGraphicFramePr>
        <p:xfrm>
          <a:off x="611560" y="2492896"/>
          <a:ext cx="7584321" cy="1224136"/>
        </p:xfrm>
        <a:graphic>
          <a:graphicData uri="http://schemas.openxmlformats.org/presentationml/2006/ole">
            <mc:AlternateContent xmlns:mc="http://schemas.openxmlformats.org/markup-compatibility/2006">
              <mc:Choice xmlns:v="urn:schemas-microsoft-com:vml" Requires="v">
                <p:oleObj spid="_x0000_s25639" name="Equazione" r:id="rId3" imgW="3619440" imgH="583920" progId="Equation.3">
                  <p:embed/>
                </p:oleObj>
              </mc:Choice>
              <mc:Fallback>
                <p:oleObj name="Equazione" r:id="rId3" imgW="3619440" imgH="583920" progId="Equation.3">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2896"/>
                        <a:ext cx="7584321"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7" name="Picture 7" descr="http://i.ytimg.com/vi/jqFoHaGtkig/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9365" y="3717032"/>
            <a:ext cx="2376264" cy="1782199"/>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http://www.pavementinteractive.org/wp-content/uploads/2007/08/Elast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3638101"/>
            <a:ext cx="2592288" cy="186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6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916832"/>
            <a:ext cx="4995555" cy="350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831734" y="1063481"/>
            <a:ext cx="5579541" cy="400110"/>
          </a:xfrm>
          <a:prstGeom prst="rect">
            <a:avLst/>
          </a:prstGeom>
          <a:noFill/>
        </p:spPr>
        <p:txBody>
          <a:bodyPr wrap="none" rtlCol="0">
            <a:spAutoFit/>
          </a:bodyPr>
          <a:lstStyle/>
          <a:p>
            <a:r>
              <a:rPr lang="it-IT" sz="2000" dirty="0">
                <a:solidFill>
                  <a:srgbClr val="170AC6"/>
                </a:solidFill>
              </a:rPr>
              <a:t>Valori tipici del modulo elastico per diversi materiali</a:t>
            </a:r>
            <a:endParaRPr lang="en-US" sz="2000" dirty="0">
              <a:solidFill>
                <a:srgbClr val="170AC6"/>
              </a:solidFill>
            </a:endParaRPr>
          </a:p>
        </p:txBody>
      </p:sp>
      <p:sp>
        <p:nvSpPr>
          <p:cNvPr id="3" name="CasellaDiTesto 2"/>
          <p:cNvSpPr txBox="1"/>
          <p:nvPr/>
        </p:nvSpPr>
        <p:spPr>
          <a:xfrm>
            <a:off x="823336" y="5805264"/>
            <a:ext cx="7596336" cy="400110"/>
          </a:xfrm>
          <a:prstGeom prst="rect">
            <a:avLst/>
          </a:prstGeom>
          <a:noFill/>
        </p:spPr>
        <p:txBody>
          <a:bodyPr wrap="square" rtlCol="0">
            <a:spAutoFit/>
          </a:bodyPr>
          <a:lstStyle/>
          <a:p>
            <a:pPr algn="ctr"/>
            <a:r>
              <a:rPr lang="it-IT" sz="2000" dirty="0" err="1">
                <a:solidFill>
                  <a:srgbClr val="170AC6"/>
                </a:solidFill>
              </a:rPr>
              <a:t>silty</a:t>
            </a:r>
            <a:r>
              <a:rPr lang="it-IT" sz="2000" dirty="0">
                <a:solidFill>
                  <a:srgbClr val="170AC6"/>
                </a:solidFill>
              </a:rPr>
              <a:t> </a:t>
            </a:r>
            <a:r>
              <a:rPr lang="it-IT" sz="2000" dirty="0" err="1">
                <a:solidFill>
                  <a:srgbClr val="170AC6"/>
                </a:solidFill>
              </a:rPr>
              <a:t>soil</a:t>
            </a:r>
            <a:r>
              <a:rPr lang="it-IT" sz="2000" dirty="0">
                <a:solidFill>
                  <a:srgbClr val="170AC6"/>
                </a:solidFill>
              </a:rPr>
              <a:t> = terreno limoso;  </a:t>
            </a:r>
            <a:r>
              <a:rPr lang="it-IT" sz="2000" dirty="0" err="1">
                <a:solidFill>
                  <a:srgbClr val="170AC6"/>
                </a:solidFill>
              </a:rPr>
              <a:t>clay</a:t>
            </a:r>
            <a:r>
              <a:rPr lang="it-IT" sz="2000" dirty="0">
                <a:solidFill>
                  <a:srgbClr val="170AC6"/>
                </a:solidFill>
              </a:rPr>
              <a:t> </a:t>
            </a:r>
            <a:r>
              <a:rPr lang="it-IT" sz="2000" dirty="0" err="1">
                <a:solidFill>
                  <a:srgbClr val="170AC6"/>
                </a:solidFill>
              </a:rPr>
              <a:t>soil</a:t>
            </a:r>
            <a:r>
              <a:rPr lang="it-IT" sz="2000" dirty="0">
                <a:solidFill>
                  <a:srgbClr val="170AC6"/>
                </a:solidFill>
              </a:rPr>
              <a:t> = terreno argilloso</a:t>
            </a:r>
            <a:endParaRPr lang="en-US" sz="2000" dirty="0">
              <a:solidFill>
                <a:srgbClr val="170AC6"/>
              </a:solidFill>
            </a:endParaRPr>
          </a:p>
        </p:txBody>
      </p:sp>
    </p:spTree>
    <p:extLst>
      <p:ext uri="{BB962C8B-B14F-4D97-AF65-F5344CB8AC3E}">
        <p14:creationId xmlns:p14="http://schemas.microsoft.com/office/powerpoint/2010/main" val="188590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5" y="404664"/>
            <a:ext cx="8280920" cy="1631216"/>
          </a:xfrm>
          <a:prstGeom prst="rect">
            <a:avLst/>
          </a:prstGeom>
          <a:noFill/>
        </p:spPr>
        <p:txBody>
          <a:bodyPr wrap="square" rtlCol="0">
            <a:spAutoFit/>
          </a:bodyPr>
          <a:lstStyle/>
          <a:p>
            <a:pPr algn="just"/>
            <a:r>
              <a:rPr lang="it-IT" sz="2000" dirty="0">
                <a:solidFill>
                  <a:srgbClr val="170AC6"/>
                </a:solidFill>
              </a:rPr>
              <a:t>I materiali polimerici presentano un andamento specifico del </a:t>
            </a:r>
            <a:r>
              <a:rPr lang="it-IT" sz="2000" b="1" i="1" u="sng" dirty="0">
                <a:solidFill>
                  <a:srgbClr val="C00000"/>
                </a:solidFill>
              </a:rPr>
              <a:t>modulo elastico</a:t>
            </a:r>
            <a:r>
              <a:rPr lang="it-IT" sz="2000" i="1" u="sng" dirty="0">
                <a:solidFill>
                  <a:srgbClr val="170AC6"/>
                </a:solidFill>
              </a:rPr>
              <a:t> </a:t>
            </a:r>
            <a:r>
              <a:rPr lang="it-IT" sz="2000" b="1" i="1" dirty="0">
                <a:solidFill>
                  <a:srgbClr val="C00000"/>
                </a:solidFill>
                <a:latin typeface="Cambria Math" pitchFamily="18" charset="0"/>
                <a:ea typeface="Cambria Math" pitchFamily="18" charset="0"/>
              </a:rPr>
              <a:t>E</a:t>
            </a:r>
            <a:r>
              <a:rPr lang="it-IT" sz="2000" dirty="0">
                <a:solidFill>
                  <a:srgbClr val="170AC6"/>
                </a:solidFill>
              </a:rPr>
              <a:t>  in funzione della temperatura. </a:t>
            </a:r>
            <a:r>
              <a:rPr lang="it-IT" sz="2000" b="1" i="1" dirty="0">
                <a:solidFill>
                  <a:srgbClr val="C00000"/>
                </a:solidFill>
                <a:latin typeface="Cambria Math" pitchFamily="18" charset="0"/>
                <a:ea typeface="Cambria Math" pitchFamily="18" charset="0"/>
              </a:rPr>
              <a:t>E</a:t>
            </a:r>
            <a:r>
              <a:rPr lang="it-IT" sz="2000" dirty="0">
                <a:solidFill>
                  <a:srgbClr val="170AC6"/>
                </a:solidFill>
              </a:rPr>
              <a:t>   ha un valore dell’ordine di </a:t>
            </a:r>
            <a:r>
              <a:rPr lang="it-IT" sz="2000" b="1" i="1" dirty="0">
                <a:solidFill>
                  <a:srgbClr val="C00000"/>
                </a:solidFill>
              </a:rPr>
              <a:t>10</a:t>
            </a:r>
            <a:r>
              <a:rPr lang="it-IT" sz="2000" b="1" i="1" baseline="30000" dirty="0">
                <a:solidFill>
                  <a:srgbClr val="C00000"/>
                </a:solidFill>
              </a:rPr>
              <a:t>10</a:t>
            </a:r>
            <a:r>
              <a:rPr lang="it-IT" sz="2000" b="1" i="1" dirty="0">
                <a:solidFill>
                  <a:srgbClr val="C00000"/>
                </a:solidFill>
              </a:rPr>
              <a:t> Nm</a:t>
            </a:r>
            <a:r>
              <a:rPr lang="it-IT" sz="2000" b="1" i="1" baseline="30000" dirty="0">
                <a:solidFill>
                  <a:srgbClr val="C00000"/>
                </a:solidFill>
              </a:rPr>
              <a:t>-2</a:t>
            </a:r>
            <a:r>
              <a:rPr lang="it-IT" sz="2000" b="1" i="1" dirty="0">
                <a:solidFill>
                  <a:srgbClr val="C00000"/>
                </a:solidFill>
              </a:rPr>
              <a:t> per i polimeri vetrosi</a:t>
            </a:r>
            <a:r>
              <a:rPr lang="it-IT" sz="2000" dirty="0">
                <a:solidFill>
                  <a:srgbClr val="170AC6"/>
                </a:solidFill>
              </a:rPr>
              <a:t> e subisce una variazione piuttosto brusca nel passaggio dallo stato vetroso allo stato viscoelastico (</a:t>
            </a:r>
            <a:r>
              <a:rPr lang="it-IT" sz="2000" b="1" i="1" dirty="0">
                <a:solidFill>
                  <a:srgbClr val="C00000"/>
                </a:solidFill>
              </a:rPr>
              <a:t>10</a:t>
            </a:r>
            <a:r>
              <a:rPr lang="it-IT" sz="2000" b="1" i="1" baseline="30000" dirty="0">
                <a:solidFill>
                  <a:srgbClr val="C00000"/>
                </a:solidFill>
              </a:rPr>
              <a:t>6</a:t>
            </a:r>
            <a:r>
              <a:rPr lang="it-IT" sz="2000" b="1" i="1" dirty="0">
                <a:solidFill>
                  <a:srgbClr val="C00000"/>
                </a:solidFill>
              </a:rPr>
              <a:t> Nm</a:t>
            </a:r>
            <a:r>
              <a:rPr lang="it-IT" sz="2000" b="1" i="1" baseline="30000" dirty="0">
                <a:solidFill>
                  <a:srgbClr val="C00000"/>
                </a:solidFill>
              </a:rPr>
              <a:t>-2</a:t>
            </a:r>
            <a:r>
              <a:rPr lang="it-IT" sz="2000" dirty="0">
                <a:solidFill>
                  <a:srgbClr val="170AC6"/>
                </a:solidFill>
              </a:rPr>
              <a:t>),  per poi subire lente variazioni e crollare a valori bassissimi nel liquido.</a:t>
            </a:r>
          </a:p>
        </p:txBody>
      </p:sp>
      <p:pic>
        <p:nvPicPr>
          <p:cNvPr id="25602" name="Picture 2"/>
          <p:cNvPicPr>
            <a:picLocks noChangeAspect="1" noChangeArrowheads="1"/>
          </p:cNvPicPr>
          <p:nvPr/>
        </p:nvPicPr>
        <p:blipFill>
          <a:blip r:embed="rId2" cstate="print"/>
          <a:srcRect/>
          <a:stretch>
            <a:fillRect/>
          </a:stretch>
        </p:blipFill>
        <p:spPr bwMode="auto">
          <a:xfrm>
            <a:off x="2339752" y="2276872"/>
            <a:ext cx="4690158" cy="34563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67544" y="404664"/>
            <a:ext cx="8280920" cy="2862322"/>
          </a:xfrm>
          <a:prstGeom prst="rect">
            <a:avLst/>
          </a:prstGeom>
          <a:noFill/>
        </p:spPr>
        <p:txBody>
          <a:bodyPr wrap="square" rtlCol="0">
            <a:spAutoFit/>
          </a:bodyPr>
          <a:lstStyle/>
          <a:p>
            <a:pPr algn="just"/>
            <a:r>
              <a:rPr lang="it-IT" sz="2000" dirty="0">
                <a:solidFill>
                  <a:srgbClr val="170AC6"/>
                </a:solidFill>
              </a:rPr>
              <a:t>Nel raffreddamento del fuso si può avere un sottoraffreddamento: una fase liquida permane al di sotto della </a:t>
            </a:r>
            <a:r>
              <a:rPr lang="it-IT" sz="2000" b="1" i="1" dirty="0" err="1">
                <a:solidFill>
                  <a:srgbClr val="C00000"/>
                </a:solidFill>
              </a:rPr>
              <a:t>T°</a:t>
            </a:r>
            <a:r>
              <a:rPr lang="it-IT" sz="2000" b="1" i="1" baseline="-25000" dirty="0" err="1">
                <a:solidFill>
                  <a:srgbClr val="C00000"/>
                </a:solidFill>
              </a:rPr>
              <a:t>f</a:t>
            </a:r>
            <a:r>
              <a:rPr lang="it-IT" sz="2000" dirty="0">
                <a:solidFill>
                  <a:srgbClr val="170AC6"/>
                </a:solidFill>
              </a:rPr>
              <a:t>.</a:t>
            </a:r>
          </a:p>
          <a:p>
            <a:pPr algn="just"/>
            <a:endParaRPr lang="it-IT" sz="2000" dirty="0">
              <a:solidFill>
                <a:srgbClr val="170AC6"/>
              </a:solidFill>
            </a:endParaRPr>
          </a:p>
          <a:p>
            <a:pPr algn="just"/>
            <a:r>
              <a:rPr lang="it-IT" sz="2000" dirty="0">
                <a:solidFill>
                  <a:srgbClr val="170AC6"/>
                </a:solidFill>
              </a:rPr>
              <a:t>In un raffreddamento molto veloce (immersione in azoto liquido) il materiale rimane in uno stato disordinato:  → </a:t>
            </a:r>
            <a:r>
              <a:rPr lang="it-IT" sz="2000" b="1" i="1" dirty="0">
                <a:solidFill>
                  <a:srgbClr val="C00000"/>
                </a:solidFill>
              </a:rPr>
              <a:t>vetro</a:t>
            </a:r>
            <a:r>
              <a:rPr lang="it-IT" sz="2000" dirty="0">
                <a:solidFill>
                  <a:srgbClr val="170AC6"/>
                </a:solidFill>
              </a:rPr>
              <a:t>.</a:t>
            </a:r>
          </a:p>
          <a:p>
            <a:pPr algn="just"/>
            <a:endParaRPr lang="it-IT" sz="2000" dirty="0">
              <a:solidFill>
                <a:srgbClr val="170AC6"/>
              </a:solidFill>
            </a:endParaRPr>
          </a:p>
          <a:p>
            <a:pPr algn="just"/>
            <a:r>
              <a:rPr lang="it-IT" sz="2000" dirty="0">
                <a:solidFill>
                  <a:srgbClr val="170AC6"/>
                </a:solidFill>
              </a:rPr>
              <a:t>Diagramma </a:t>
            </a:r>
            <a:r>
              <a:rPr lang="it-IT" sz="2000" b="1" i="1" dirty="0">
                <a:solidFill>
                  <a:srgbClr val="C00000"/>
                </a:solidFill>
              </a:rPr>
              <a:t>TTT</a:t>
            </a:r>
            <a:r>
              <a:rPr lang="it-IT" sz="2000" dirty="0">
                <a:solidFill>
                  <a:srgbClr val="170AC6"/>
                </a:solidFill>
              </a:rPr>
              <a:t> (Temperatura – Tempo - Trasformazione): prende in considerazione anche il tempo.  Il processo di cristallizzazione è rappresentato da due curve relative alle condizioni di inizio e di fine della trasformazione.</a:t>
            </a:r>
          </a:p>
        </p:txBody>
      </p:sp>
      <p:pic>
        <p:nvPicPr>
          <p:cNvPr id="1026" name="Picture 2"/>
          <p:cNvPicPr>
            <a:picLocks noChangeAspect="1" noChangeArrowheads="1"/>
          </p:cNvPicPr>
          <p:nvPr/>
        </p:nvPicPr>
        <p:blipFill>
          <a:blip r:embed="rId2" cstate="print"/>
          <a:srcRect/>
          <a:stretch>
            <a:fillRect/>
          </a:stretch>
        </p:blipFill>
        <p:spPr bwMode="auto">
          <a:xfrm>
            <a:off x="611560" y="3645024"/>
            <a:ext cx="4320480" cy="2541028"/>
          </a:xfrm>
          <a:prstGeom prst="rect">
            <a:avLst/>
          </a:prstGeom>
          <a:noFill/>
          <a:ln w="9525">
            <a:noFill/>
            <a:miter lim="800000"/>
            <a:headEnd/>
            <a:tailEnd/>
          </a:ln>
        </p:spPr>
      </p:pic>
      <p:sp>
        <p:nvSpPr>
          <p:cNvPr id="8" name="Rettangolo 7"/>
          <p:cNvSpPr/>
          <p:nvPr/>
        </p:nvSpPr>
        <p:spPr>
          <a:xfrm>
            <a:off x="5220072" y="3429000"/>
            <a:ext cx="3528392" cy="2862322"/>
          </a:xfrm>
          <a:prstGeom prst="rect">
            <a:avLst/>
          </a:prstGeom>
        </p:spPr>
        <p:txBody>
          <a:bodyPr wrap="square">
            <a:spAutoFit/>
          </a:bodyPr>
          <a:lstStyle/>
          <a:p>
            <a:r>
              <a:rPr lang="it-IT" sz="2000" dirty="0">
                <a:solidFill>
                  <a:srgbClr val="170AC6"/>
                </a:solidFill>
              </a:rPr>
              <a:t>Grado di cristallinità x = </a:t>
            </a:r>
            <a:r>
              <a:rPr lang="it-IT" sz="2000" dirty="0">
                <a:solidFill>
                  <a:srgbClr val="C00000"/>
                </a:solidFill>
              </a:rPr>
              <a:t>rapporto tra la massa del materiale in fase cristallina e la massa totale di campione  </a:t>
            </a:r>
            <a:r>
              <a:rPr lang="it-IT" sz="2000" dirty="0">
                <a:solidFill>
                  <a:srgbClr val="170AC6"/>
                </a:solidFill>
              </a:rPr>
              <a:t>→</a:t>
            </a:r>
          </a:p>
          <a:p>
            <a:endParaRPr lang="it-IT" sz="2000" dirty="0">
              <a:solidFill>
                <a:srgbClr val="170AC6"/>
              </a:solidFill>
            </a:endParaRPr>
          </a:p>
          <a:p>
            <a:r>
              <a:rPr lang="it-IT" sz="2000" dirty="0">
                <a:solidFill>
                  <a:srgbClr val="170AC6"/>
                </a:solidFill>
              </a:rPr>
              <a:t>inizio cristallizzazione: x = zero</a:t>
            </a:r>
          </a:p>
          <a:p>
            <a:endParaRPr lang="it-IT" sz="2000" dirty="0">
              <a:solidFill>
                <a:srgbClr val="170AC6"/>
              </a:solidFill>
            </a:endParaRPr>
          </a:p>
          <a:p>
            <a:r>
              <a:rPr lang="it-IT" sz="2000" dirty="0">
                <a:solidFill>
                  <a:srgbClr val="170AC6"/>
                </a:solidFill>
              </a:rPr>
              <a:t>fine  cristallizzazione x = 1 (nei casi reali x &lt;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331640" y="1052736"/>
            <a:ext cx="6430482" cy="4320480"/>
          </a:xfrm>
          <a:prstGeom prst="rect">
            <a:avLst/>
          </a:prstGeom>
          <a:noFill/>
          <a:ln w="9525">
            <a:noFill/>
            <a:miter lim="800000"/>
            <a:headEnd/>
            <a:tailEnd/>
          </a:ln>
        </p:spPr>
      </p:pic>
      <p:sp>
        <p:nvSpPr>
          <p:cNvPr id="3" name="Rettangolo 2"/>
          <p:cNvSpPr/>
          <p:nvPr/>
        </p:nvSpPr>
        <p:spPr>
          <a:xfrm>
            <a:off x="755576" y="404664"/>
            <a:ext cx="7704856" cy="400110"/>
          </a:xfrm>
          <a:prstGeom prst="rect">
            <a:avLst/>
          </a:prstGeom>
        </p:spPr>
        <p:txBody>
          <a:bodyPr wrap="square">
            <a:spAutoFit/>
          </a:bodyPr>
          <a:lstStyle/>
          <a:p>
            <a:r>
              <a:rPr lang="it-IT" sz="2000" dirty="0">
                <a:solidFill>
                  <a:srgbClr val="170AC6"/>
                </a:solidFill>
              </a:rPr>
              <a:t>Temperature di transizione vetrosa dei polimeri di più comune impiego</a:t>
            </a:r>
          </a:p>
        </p:txBody>
      </p:sp>
      <p:sp>
        <p:nvSpPr>
          <p:cNvPr id="4" name="Rettangolo 3"/>
          <p:cNvSpPr/>
          <p:nvPr/>
        </p:nvSpPr>
        <p:spPr>
          <a:xfrm>
            <a:off x="827584" y="5517232"/>
            <a:ext cx="7920880" cy="707886"/>
          </a:xfrm>
          <a:prstGeom prst="rect">
            <a:avLst/>
          </a:prstGeom>
        </p:spPr>
        <p:txBody>
          <a:bodyPr wrap="square">
            <a:spAutoFit/>
          </a:bodyPr>
          <a:lstStyle/>
          <a:p>
            <a:r>
              <a:rPr lang="it-IT" sz="2000" dirty="0">
                <a:solidFill>
                  <a:srgbClr val="170AC6"/>
                </a:solidFill>
              </a:rPr>
              <a:t>da polimero a polimero ci sono differenze di comportamento notevole che contribuiscono a definire differenti condizioni d’uso.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36712"/>
            <a:ext cx="5169495" cy="559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41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640960" cy="5940088"/>
          </a:xfrm>
          <a:prstGeom prst="rect">
            <a:avLst/>
          </a:prstGeom>
        </p:spPr>
        <p:txBody>
          <a:bodyPr wrap="square">
            <a:spAutoFit/>
          </a:bodyPr>
          <a:lstStyle/>
          <a:p>
            <a:pPr algn="just"/>
            <a:r>
              <a:rPr lang="it-IT" sz="2000" b="1" i="1" dirty="0">
                <a:solidFill>
                  <a:srgbClr val="170AC6"/>
                </a:solidFill>
              </a:rPr>
              <a:t>Parametri di diversa natura influiscono sul valore numerico della transizione vetrosa</a:t>
            </a:r>
            <a:r>
              <a:rPr lang="it-IT" sz="2000" dirty="0">
                <a:solidFill>
                  <a:srgbClr val="170AC6"/>
                </a:solidFill>
              </a:rPr>
              <a:t>  → importanza nel controllo tecnologico del materiale polimerico.</a:t>
            </a:r>
            <a:r>
              <a:rPr lang="it-IT" sz="2000" dirty="0"/>
              <a:t> </a:t>
            </a:r>
          </a:p>
          <a:p>
            <a:pPr algn="just"/>
            <a:endParaRPr lang="it-IT" sz="2000" i="1" u="sng" dirty="0">
              <a:solidFill>
                <a:srgbClr val="170AC6"/>
              </a:solidFill>
            </a:endParaRPr>
          </a:p>
          <a:p>
            <a:pPr algn="just"/>
            <a:r>
              <a:rPr lang="it-IT" sz="2000" b="1" i="1" u="sng" dirty="0">
                <a:solidFill>
                  <a:srgbClr val="C00000"/>
                </a:solidFill>
              </a:rPr>
              <a:t>Parametri interni</a:t>
            </a:r>
            <a:r>
              <a:rPr lang="it-IT" sz="2000" dirty="0">
                <a:solidFill>
                  <a:srgbClr val="170AC6"/>
                </a:solidFill>
              </a:rPr>
              <a:t>, dovuti alla natura molecolare del materiale.</a:t>
            </a:r>
          </a:p>
          <a:p>
            <a:pPr algn="just"/>
            <a:r>
              <a:rPr lang="it-IT" sz="2000" b="1" i="1" u="sng" dirty="0">
                <a:solidFill>
                  <a:srgbClr val="C00000"/>
                </a:solidFill>
              </a:rPr>
              <a:t>Parametri esterni</a:t>
            </a:r>
            <a:r>
              <a:rPr lang="it-IT" sz="2000" dirty="0">
                <a:solidFill>
                  <a:srgbClr val="170AC6"/>
                </a:solidFill>
              </a:rPr>
              <a:t>, controllabili e sui quali l’operatore può intervenire.</a:t>
            </a:r>
          </a:p>
          <a:p>
            <a:pPr algn="just"/>
            <a:endParaRPr lang="it-IT" sz="2000" dirty="0">
              <a:solidFill>
                <a:srgbClr val="170AC6"/>
              </a:solidFill>
            </a:endParaRPr>
          </a:p>
          <a:p>
            <a:pPr algn="just"/>
            <a:r>
              <a:rPr lang="it-IT" sz="2000" dirty="0">
                <a:solidFill>
                  <a:srgbClr val="170AC6"/>
                </a:solidFill>
              </a:rPr>
              <a:t>Se un parametro </a:t>
            </a:r>
            <a:r>
              <a:rPr lang="it-IT" sz="2000" b="1" dirty="0">
                <a:solidFill>
                  <a:srgbClr val="FF0000"/>
                </a:solidFill>
              </a:rPr>
              <a:t>riduce</a:t>
            </a:r>
            <a:r>
              <a:rPr lang="it-IT" sz="2000" dirty="0">
                <a:solidFill>
                  <a:srgbClr val="170AC6"/>
                </a:solidFill>
              </a:rPr>
              <a:t> la facilità con cui avvengono le modificazioni strutturali, esso determina un innalzamento nel valore numerico della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 un polimero.</a:t>
            </a:r>
            <a:r>
              <a:rPr lang="it-IT" sz="2000" dirty="0"/>
              <a:t> </a:t>
            </a:r>
          </a:p>
          <a:p>
            <a:pPr algn="just"/>
            <a:endParaRPr lang="it-IT" sz="2000" dirty="0"/>
          </a:p>
          <a:p>
            <a:pPr algn="just"/>
            <a:r>
              <a:rPr lang="it-IT" sz="2000" dirty="0">
                <a:solidFill>
                  <a:srgbClr val="170AC6"/>
                </a:solidFill>
              </a:rPr>
              <a:t>Parametri interni più importanti sono: la </a:t>
            </a:r>
            <a:r>
              <a:rPr lang="it-IT" sz="2000" b="1" i="1" u="sng" dirty="0">
                <a:solidFill>
                  <a:srgbClr val="C00000"/>
                </a:solidFill>
              </a:rPr>
              <a:t>flessibilità della catena macromolecolare</a:t>
            </a:r>
            <a:r>
              <a:rPr lang="it-IT" sz="2000" dirty="0">
                <a:solidFill>
                  <a:srgbClr val="170AC6"/>
                </a:solidFill>
              </a:rPr>
              <a:t> e le </a:t>
            </a:r>
            <a:r>
              <a:rPr lang="it-IT" sz="2000" b="1" i="1" u="sng" dirty="0">
                <a:solidFill>
                  <a:srgbClr val="C00000"/>
                </a:solidFill>
              </a:rPr>
              <a:t>forze di interazione tra le unità molecolari</a:t>
            </a:r>
            <a:r>
              <a:rPr lang="it-IT" sz="2000" dirty="0">
                <a:solidFill>
                  <a:srgbClr val="170AC6"/>
                </a:solidFill>
              </a:rPr>
              <a:t>.</a:t>
            </a:r>
            <a:endParaRPr lang="it-IT" sz="2000" dirty="0"/>
          </a:p>
          <a:p>
            <a:pPr algn="just"/>
            <a:endParaRPr lang="it-IT" sz="2000" dirty="0"/>
          </a:p>
          <a:p>
            <a:pPr algn="just"/>
            <a:r>
              <a:rPr lang="it-IT" sz="2000" dirty="0">
                <a:solidFill>
                  <a:srgbClr val="170AC6"/>
                </a:solidFill>
              </a:rPr>
              <a:t>Polimeri con alta mobilità interna (bassi impedimenti alla rotazione) hanno bassi valori della temperatura di transizione vetrosa:</a:t>
            </a:r>
          </a:p>
          <a:p>
            <a:pPr algn="ctr"/>
            <a:r>
              <a:rPr lang="it-IT" sz="2000" dirty="0">
                <a:solidFill>
                  <a:srgbClr val="170AC6"/>
                </a:solidFill>
              </a:rPr>
              <a:t>es. </a:t>
            </a:r>
            <a:r>
              <a:rPr lang="it-IT" sz="2000" dirty="0" err="1">
                <a:solidFill>
                  <a:srgbClr val="170AC6"/>
                </a:solidFill>
              </a:rPr>
              <a:t>polidimetilsilossano</a:t>
            </a:r>
            <a:r>
              <a:rPr lang="it-IT" sz="2000" dirty="0">
                <a:solidFill>
                  <a:srgbClr val="170AC6"/>
                </a:solidFill>
              </a:rPr>
              <a:t>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 </a:t>
            </a:r>
            <a:r>
              <a:rPr lang="it-IT" sz="2000" dirty="0">
                <a:solidFill>
                  <a:srgbClr val="170AC6"/>
                </a:solidFill>
              </a:rPr>
              <a:t> di -127°C.</a:t>
            </a:r>
          </a:p>
          <a:p>
            <a:pPr algn="just"/>
            <a:r>
              <a:rPr lang="it-IT" sz="2000" dirty="0">
                <a:solidFill>
                  <a:srgbClr val="170AC6"/>
                </a:solidFill>
              </a:rPr>
              <a:t>L’inserimento di monomeri meno flessibili fa aumentare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a:t>
            </a:r>
          </a:p>
          <a:p>
            <a:pPr algn="just"/>
            <a:r>
              <a:rPr lang="it-IT" sz="2000" dirty="0">
                <a:solidFill>
                  <a:srgbClr val="170AC6"/>
                </a:solidFill>
              </a:rPr>
              <a:t>il </a:t>
            </a:r>
            <a:r>
              <a:rPr lang="it-IT" sz="2000" dirty="0" err="1">
                <a:solidFill>
                  <a:srgbClr val="170AC6"/>
                </a:solidFill>
              </a:rPr>
              <a:t>polimetilene</a:t>
            </a:r>
            <a:r>
              <a:rPr lang="it-IT" sz="2000" dirty="0">
                <a:solidFill>
                  <a:srgbClr val="170AC6"/>
                </a:solidFill>
              </a:rPr>
              <a:t> ha una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più elevata (tra -80 e -125 °C) che aumenta in modo notevole con inserendo gruppi molto rigidi nella catena (</a:t>
            </a:r>
            <a:r>
              <a:rPr lang="it-IT" sz="2000" dirty="0" err="1">
                <a:solidFill>
                  <a:srgbClr val="170AC6"/>
                </a:solidFill>
              </a:rPr>
              <a:t>polietilentereftalato</a:t>
            </a:r>
            <a:r>
              <a:rPr lang="it-IT" sz="2000" dirty="0">
                <a:solidFill>
                  <a:srgbClr val="170AC6"/>
                </a:solidFill>
              </a:rPr>
              <a:t>,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 70°C).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atentados.com/img/2010/03-descripcion/materiales-con-tratamiento-antimicrobiano.7.png"/>
          <p:cNvPicPr>
            <a:picLocks noChangeAspect="1" noChangeArrowheads="1"/>
          </p:cNvPicPr>
          <p:nvPr/>
        </p:nvPicPr>
        <p:blipFill>
          <a:blip r:embed="rId2" cstate="print"/>
          <a:srcRect/>
          <a:stretch>
            <a:fillRect/>
          </a:stretch>
        </p:blipFill>
        <p:spPr bwMode="auto">
          <a:xfrm>
            <a:off x="539552" y="548680"/>
            <a:ext cx="3192940" cy="1296144"/>
          </a:xfrm>
          <a:prstGeom prst="rect">
            <a:avLst/>
          </a:prstGeom>
          <a:noFill/>
        </p:spPr>
      </p:pic>
      <p:sp>
        <p:nvSpPr>
          <p:cNvPr id="3" name="CasellaDiTesto 2"/>
          <p:cNvSpPr txBox="1"/>
          <p:nvPr/>
        </p:nvSpPr>
        <p:spPr>
          <a:xfrm>
            <a:off x="4139952" y="980728"/>
            <a:ext cx="2246064" cy="400110"/>
          </a:xfrm>
          <a:prstGeom prst="rect">
            <a:avLst/>
          </a:prstGeom>
          <a:noFill/>
        </p:spPr>
        <p:txBody>
          <a:bodyPr wrap="none" rtlCol="0">
            <a:spAutoFit/>
          </a:bodyPr>
          <a:lstStyle/>
          <a:p>
            <a:r>
              <a:rPr lang="it-IT" sz="2000" dirty="0" err="1">
                <a:solidFill>
                  <a:srgbClr val="170AC6"/>
                </a:solidFill>
              </a:rPr>
              <a:t>Polidimetilsilossano</a:t>
            </a:r>
            <a:endParaRPr lang="it-IT" sz="2000" dirty="0">
              <a:solidFill>
                <a:srgbClr val="170AC6"/>
              </a:solidFill>
            </a:endParaRPr>
          </a:p>
        </p:txBody>
      </p:sp>
      <p:pic>
        <p:nvPicPr>
          <p:cNvPr id="27652" name="Picture 4" descr="http://upload.wikimedia.org/wikipedia/commons/thumb/c/c5/Polyethylene-repeat-2D.png/220px-Polyethylene-repeat-2D.png"/>
          <p:cNvPicPr>
            <a:picLocks noChangeAspect="1" noChangeArrowheads="1"/>
          </p:cNvPicPr>
          <p:nvPr/>
        </p:nvPicPr>
        <p:blipFill>
          <a:blip r:embed="rId3" cstate="print"/>
          <a:srcRect/>
          <a:stretch>
            <a:fillRect/>
          </a:stretch>
        </p:blipFill>
        <p:spPr bwMode="auto">
          <a:xfrm>
            <a:off x="971600" y="2132856"/>
            <a:ext cx="2095500" cy="1743076"/>
          </a:xfrm>
          <a:prstGeom prst="rect">
            <a:avLst/>
          </a:prstGeom>
          <a:noFill/>
        </p:spPr>
      </p:pic>
      <p:sp>
        <p:nvSpPr>
          <p:cNvPr id="5" name="CasellaDiTesto 4"/>
          <p:cNvSpPr txBox="1"/>
          <p:nvPr/>
        </p:nvSpPr>
        <p:spPr>
          <a:xfrm>
            <a:off x="4283968" y="2780928"/>
            <a:ext cx="2855462" cy="400110"/>
          </a:xfrm>
          <a:prstGeom prst="rect">
            <a:avLst/>
          </a:prstGeom>
          <a:noFill/>
        </p:spPr>
        <p:txBody>
          <a:bodyPr wrap="none" rtlCol="0">
            <a:spAutoFit/>
          </a:bodyPr>
          <a:lstStyle/>
          <a:p>
            <a:r>
              <a:rPr lang="it-IT" sz="2000" dirty="0" err="1">
                <a:solidFill>
                  <a:srgbClr val="170AC6"/>
                </a:solidFill>
              </a:rPr>
              <a:t>Polimetilene</a:t>
            </a:r>
            <a:r>
              <a:rPr lang="it-IT" sz="2000" dirty="0">
                <a:solidFill>
                  <a:srgbClr val="170AC6"/>
                </a:solidFill>
              </a:rPr>
              <a:t> o polietilene</a:t>
            </a:r>
          </a:p>
        </p:txBody>
      </p:sp>
      <p:pic>
        <p:nvPicPr>
          <p:cNvPr id="27653" name="Picture 5"/>
          <p:cNvPicPr>
            <a:picLocks noChangeAspect="1" noChangeArrowheads="1"/>
          </p:cNvPicPr>
          <p:nvPr/>
        </p:nvPicPr>
        <p:blipFill>
          <a:blip r:embed="rId4" cstate="print"/>
          <a:srcRect/>
          <a:stretch>
            <a:fillRect/>
          </a:stretch>
        </p:blipFill>
        <p:spPr bwMode="auto">
          <a:xfrm>
            <a:off x="611560" y="4581128"/>
            <a:ext cx="3419475" cy="1181100"/>
          </a:xfrm>
          <a:prstGeom prst="rect">
            <a:avLst/>
          </a:prstGeom>
          <a:noFill/>
          <a:ln w="9525">
            <a:noFill/>
            <a:miter lim="800000"/>
            <a:headEnd/>
            <a:tailEnd/>
          </a:ln>
        </p:spPr>
      </p:pic>
      <p:sp>
        <p:nvSpPr>
          <p:cNvPr id="7" name="CasellaDiTesto 6"/>
          <p:cNvSpPr txBox="1"/>
          <p:nvPr/>
        </p:nvSpPr>
        <p:spPr>
          <a:xfrm>
            <a:off x="4499992" y="4941168"/>
            <a:ext cx="2267352" cy="400110"/>
          </a:xfrm>
          <a:prstGeom prst="rect">
            <a:avLst/>
          </a:prstGeom>
          <a:noFill/>
        </p:spPr>
        <p:txBody>
          <a:bodyPr wrap="none" rtlCol="0">
            <a:spAutoFit/>
          </a:bodyPr>
          <a:lstStyle/>
          <a:p>
            <a:r>
              <a:rPr lang="it-IT" sz="2000" dirty="0" err="1">
                <a:solidFill>
                  <a:srgbClr val="170AC6"/>
                </a:solidFill>
              </a:rPr>
              <a:t>Polietilentereftalato</a:t>
            </a:r>
            <a:endParaRPr lang="it-IT" sz="2000" dirty="0">
              <a:solidFill>
                <a:srgbClr val="170AC6"/>
              </a:solidFill>
            </a:endParaRPr>
          </a:p>
        </p:txBody>
      </p:sp>
      <p:pic>
        <p:nvPicPr>
          <p:cNvPr id="27658" name="Picture 10"/>
          <p:cNvPicPr>
            <a:picLocks noChangeAspect="1" noChangeArrowheads="1"/>
          </p:cNvPicPr>
          <p:nvPr/>
        </p:nvPicPr>
        <p:blipFill>
          <a:blip r:embed="rId5" cstate="print"/>
          <a:srcRect/>
          <a:stretch>
            <a:fillRect/>
          </a:stretch>
        </p:blipFill>
        <p:spPr bwMode="auto">
          <a:xfrm>
            <a:off x="7236296" y="2420888"/>
            <a:ext cx="1634284" cy="1224136"/>
          </a:xfrm>
          <a:prstGeom prst="rect">
            <a:avLst/>
          </a:prstGeom>
          <a:noFill/>
          <a:ln w="9525">
            <a:noFill/>
            <a:miter lim="800000"/>
            <a:headEnd/>
            <a:tailEnd/>
          </a:ln>
        </p:spPr>
      </p:pic>
      <p:pic>
        <p:nvPicPr>
          <p:cNvPr id="27660" name="Picture 12" descr="http://t0.gstatic.com/images?q=tbn:ANd9GcTz0fd8pEx9KI2VQf_k1avBkHxG3VQJH03j2E51hUnV--oXfCdF8w"/>
          <p:cNvPicPr>
            <a:picLocks noChangeAspect="1" noChangeArrowheads="1"/>
          </p:cNvPicPr>
          <p:nvPr/>
        </p:nvPicPr>
        <p:blipFill>
          <a:blip r:embed="rId6" cstate="print"/>
          <a:srcRect/>
          <a:stretch>
            <a:fillRect/>
          </a:stretch>
        </p:blipFill>
        <p:spPr bwMode="auto">
          <a:xfrm>
            <a:off x="7020272" y="4437112"/>
            <a:ext cx="1908211" cy="1368152"/>
          </a:xfrm>
          <a:prstGeom prst="rect">
            <a:avLst/>
          </a:prstGeom>
          <a:noFill/>
        </p:spPr>
      </p:pic>
      <p:pic>
        <p:nvPicPr>
          <p:cNvPr id="286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868" y="601936"/>
            <a:ext cx="2214712" cy="125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260648"/>
            <a:ext cx="8280920" cy="1323439"/>
          </a:xfrm>
          <a:prstGeom prst="rect">
            <a:avLst/>
          </a:prstGeom>
        </p:spPr>
        <p:txBody>
          <a:bodyPr wrap="square">
            <a:spAutoFit/>
          </a:bodyPr>
          <a:lstStyle/>
          <a:p>
            <a:pPr algn="just"/>
            <a:r>
              <a:rPr lang="it-IT" sz="2000" dirty="0">
                <a:solidFill>
                  <a:srgbClr val="170AC6"/>
                </a:solidFill>
              </a:rPr>
              <a:t>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del materiale varia con la presenza di sostituenti laterali. Aumenta se la catena principale ha sostituenti laterali di elevata rigidità e ingombro sterico, che diminuiscono la mobilità della catena; passando dal polimetilene               (≈-100°C) al polipropilene ed al polistirene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arriva a –23°C ed a 100°C</a:t>
            </a:r>
          </a:p>
        </p:txBody>
      </p:sp>
      <p:pic>
        <p:nvPicPr>
          <p:cNvPr id="34820" name="Picture 4" descr="http://www.las.provincia.venezia.it/discscien/chimica/materieplastiche/immplastiche/polipropilene.jpg"/>
          <p:cNvPicPr>
            <a:picLocks noChangeAspect="1" noChangeArrowheads="1"/>
          </p:cNvPicPr>
          <p:nvPr/>
        </p:nvPicPr>
        <p:blipFill>
          <a:blip r:embed="rId2" cstate="print"/>
          <a:srcRect/>
          <a:stretch>
            <a:fillRect/>
          </a:stretch>
        </p:blipFill>
        <p:spPr bwMode="auto">
          <a:xfrm>
            <a:off x="1115616" y="1628800"/>
            <a:ext cx="2304256" cy="2631172"/>
          </a:xfrm>
          <a:prstGeom prst="rect">
            <a:avLst/>
          </a:prstGeom>
          <a:noFill/>
        </p:spPr>
      </p:pic>
      <p:sp>
        <p:nvSpPr>
          <p:cNvPr id="5" name="CasellaDiTesto 4"/>
          <p:cNvSpPr txBox="1"/>
          <p:nvPr/>
        </p:nvSpPr>
        <p:spPr>
          <a:xfrm>
            <a:off x="3995936" y="2636912"/>
            <a:ext cx="1565237" cy="400110"/>
          </a:xfrm>
          <a:prstGeom prst="rect">
            <a:avLst/>
          </a:prstGeom>
          <a:noFill/>
        </p:spPr>
        <p:txBody>
          <a:bodyPr wrap="none" rtlCol="0">
            <a:spAutoFit/>
          </a:bodyPr>
          <a:lstStyle/>
          <a:p>
            <a:r>
              <a:rPr lang="it-IT" sz="2000" dirty="0">
                <a:solidFill>
                  <a:srgbClr val="170AC6"/>
                </a:solidFill>
              </a:rPr>
              <a:t>Polipropilene</a:t>
            </a:r>
          </a:p>
        </p:txBody>
      </p:sp>
      <p:sp>
        <p:nvSpPr>
          <p:cNvPr id="6" name="CasellaDiTesto 5"/>
          <p:cNvSpPr txBox="1"/>
          <p:nvPr/>
        </p:nvSpPr>
        <p:spPr>
          <a:xfrm>
            <a:off x="4499992" y="4941168"/>
            <a:ext cx="1287340" cy="400110"/>
          </a:xfrm>
          <a:prstGeom prst="rect">
            <a:avLst/>
          </a:prstGeom>
          <a:noFill/>
        </p:spPr>
        <p:txBody>
          <a:bodyPr wrap="none" rtlCol="0">
            <a:spAutoFit/>
          </a:bodyPr>
          <a:lstStyle/>
          <a:p>
            <a:r>
              <a:rPr lang="it-IT" sz="2000" dirty="0">
                <a:solidFill>
                  <a:srgbClr val="170AC6"/>
                </a:solidFill>
              </a:rPr>
              <a:t>Polistirene</a:t>
            </a:r>
          </a:p>
        </p:txBody>
      </p:sp>
      <p:pic>
        <p:nvPicPr>
          <p:cNvPr id="34821" name="Picture 5"/>
          <p:cNvPicPr>
            <a:picLocks noChangeAspect="1" noChangeArrowheads="1"/>
          </p:cNvPicPr>
          <p:nvPr/>
        </p:nvPicPr>
        <p:blipFill>
          <a:blip r:embed="rId3" cstate="print"/>
          <a:srcRect/>
          <a:stretch>
            <a:fillRect/>
          </a:stretch>
        </p:blipFill>
        <p:spPr bwMode="auto">
          <a:xfrm>
            <a:off x="539552" y="4437112"/>
            <a:ext cx="3672408" cy="1372926"/>
          </a:xfrm>
          <a:prstGeom prst="rect">
            <a:avLst/>
          </a:prstGeom>
          <a:noFill/>
          <a:ln w="9525">
            <a:noFill/>
            <a:miter lim="800000"/>
            <a:headEnd/>
            <a:tailEnd/>
          </a:ln>
        </p:spPr>
      </p:pic>
      <p:pic>
        <p:nvPicPr>
          <p:cNvPr id="34823" name="Picture 7" descr="http://t1.gstatic.com/images?q=tbn:ANd9GcT9jwvFgSnvvO4C6AW9SoSbLgF12LRbyybKeuX1VORCZ40LfQfw"/>
          <p:cNvPicPr>
            <a:picLocks noChangeAspect="1" noChangeArrowheads="1"/>
          </p:cNvPicPr>
          <p:nvPr/>
        </p:nvPicPr>
        <p:blipFill>
          <a:blip r:embed="rId4" cstate="print"/>
          <a:srcRect/>
          <a:stretch>
            <a:fillRect/>
          </a:stretch>
        </p:blipFill>
        <p:spPr bwMode="auto">
          <a:xfrm>
            <a:off x="6660232" y="4077072"/>
            <a:ext cx="2171700" cy="2105026"/>
          </a:xfrm>
          <a:prstGeom prst="rect">
            <a:avLst/>
          </a:prstGeom>
          <a:noFill/>
        </p:spPr>
      </p:pic>
      <p:pic>
        <p:nvPicPr>
          <p:cNvPr id="307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2132" y="1803504"/>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60648"/>
            <a:ext cx="8064896" cy="1015663"/>
          </a:xfrm>
          <a:prstGeom prst="rect">
            <a:avLst/>
          </a:prstGeom>
        </p:spPr>
        <p:txBody>
          <a:bodyPr wrap="square">
            <a:spAutoFit/>
          </a:bodyPr>
          <a:lstStyle/>
          <a:p>
            <a:pPr algn="just"/>
            <a:r>
              <a:rPr lang="it-IT" sz="2000" dirty="0">
                <a:solidFill>
                  <a:srgbClr val="170AC6"/>
                </a:solidFill>
              </a:rPr>
              <a:t>Catene laterali flessibili provocano un aumento di mobilità (“plastificazione interna”);  nella serie degli </a:t>
            </a:r>
            <a:r>
              <a:rPr lang="it-IT" sz="2000" dirty="0" err="1">
                <a:solidFill>
                  <a:srgbClr val="170AC6"/>
                </a:solidFill>
              </a:rPr>
              <a:t>alchil-metacrilati</a:t>
            </a:r>
            <a:r>
              <a:rPr lang="it-IT" sz="2000" dirty="0">
                <a:solidFill>
                  <a:srgbClr val="170AC6"/>
                </a:solidFill>
              </a:rPr>
              <a:t>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diminuisce al crescere della lunghezza della catena alifatica.</a:t>
            </a:r>
          </a:p>
        </p:txBody>
      </p:sp>
      <p:pic>
        <p:nvPicPr>
          <p:cNvPr id="35842" name="Picture 2" descr="http://t1.gstatic.com/images?q=tbn:ANd9GcQRduxjDIo_R_FyC-XtcdEiLQ0HdqIEsjctUyC_bR_0etyre48sLA"/>
          <p:cNvPicPr>
            <a:picLocks noChangeAspect="1" noChangeArrowheads="1"/>
          </p:cNvPicPr>
          <p:nvPr/>
        </p:nvPicPr>
        <p:blipFill>
          <a:blip r:embed="rId2" cstate="print"/>
          <a:srcRect/>
          <a:stretch>
            <a:fillRect/>
          </a:stretch>
        </p:blipFill>
        <p:spPr bwMode="auto">
          <a:xfrm>
            <a:off x="2483768" y="1340768"/>
            <a:ext cx="1296143" cy="1312345"/>
          </a:xfrm>
          <a:prstGeom prst="rect">
            <a:avLst/>
          </a:prstGeom>
          <a:noFill/>
        </p:spPr>
      </p:pic>
      <p:pic>
        <p:nvPicPr>
          <p:cNvPr id="35845" name="Picture 5"/>
          <p:cNvPicPr>
            <a:picLocks noChangeAspect="1" noChangeArrowheads="1"/>
          </p:cNvPicPr>
          <p:nvPr/>
        </p:nvPicPr>
        <p:blipFill>
          <a:blip r:embed="rId3" cstate="print"/>
          <a:srcRect/>
          <a:stretch>
            <a:fillRect/>
          </a:stretch>
        </p:blipFill>
        <p:spPr bwMode="auto">
          <a:xfrm>
            <a:off x="4499992" y="1340768"/>
            <a:ext cx="1822898" cy="1224136"/>
          </a:xfrm>
          <a:prstGeom prst="rect">
            <a:avLst/>
          </a:prstGeom>
          <a:noFill/>
          <a:ln w="9525">
            <a:noFill/>
            <a:miter lim="800000"/>
            <a:headEnd/>
            <a:tailEnd/>
          </a:ln>
        </p:spPr>
      </p:pic>
      <p:sp>
        <p:nvSpPr>
          <p:cNvPr id="6" name="Rettangolo 5"/>
          <p:cNvSpPr/>
          <p:nvPr/>
        </p:nvSpPr>
        <p:spPr>
          <a:xfrm>
            <a:off x="395536" y="2780928"/>
            <a:ext cx="8424936" cy="2554545"/>
          </a:xfrm>
          <a:prstGeom prst="rect">
            <a:avLst/>
          </a:prstGeom>
        </p:spPr>
        <p:txBody>
          <a:bodyPr wrap="square">
            <a:spAutoFit/>
          </a:bodyPr>
          <a:lstStyle/>
          <a:p>
            <a:pPr algn="just"/>
            <a:r>
              <a:rPr lang="it-IT" sz="2000" b="1" i="1" dirty="0">
                <a:solidFill>
                  <a:srgbClr val="C00000"/>
                </a:solidFill>
              </a:rPr>
              <a:t>Variazione delle forze intermolecolari</a:t>
            </a:r>
            <a:r>
              <a:rPr lang="it-IT" sz="2000" dirty="0">
                <a:solidFill>
                  <a:srgbClr val="170AC6"/>
                </a:solidFill>
              </a:rPr>
              <a:t>:  in generale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aumenta all’aumentare dell’energia di coesione.  La presenza di gruppi polari o di legami idrogeno, aumentando l’intensità delle forze intermolecolari, riduce la mobilita molecolare ed innalza il valore della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   Es. sulla catena polietilenica la presenza di gruppi  come –Cl, -OH, -CN aumenta il valore della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 </a:t>
            </a:r>
            <a:r>
              <a:rPr lang="it-IT" sz="2000" dirty="0">
                <a:solidFill>
                  <a:srgbClr val="170AC6"/>
                </a:solidFill>
              </a:rPr>
              <a:t> molto di più di gruppi non polari (di dimensioni equivalenti) come –CH</a:t>
            </a:r>
            <a:r>
              <a:rPr lang="it-IT" sz="2000" baseline="-25000" dirty="0">
                <a:solidFill>
                  <a:srgbClr val="170AC6"/>
                </a:solidFill>
              </a:rPr>
              <a:t>3</a:t>
            </a:r>
            <a:r>
              <a:rPr lang="it-IT" sz="2000" dirty="0">
                <a:solidFill>
                  <a:srgbClr val="170AC6"/>
                </a:solidFill>
              </a:rPr>
              <a:t>.</a:t>
            </a:r>
          </a:p>
          <a:p>
            <a:pPr algn="just"/>
            <a:r>
              <a:rPr lang="it-IT" sz="2000" dirty="0">
                <a:solidFill>
                  <a:srgbClr val="170AC6"/>
                </a:solidFill>
              </a:rPr>
              <a:t>il polivinilcloruro ha una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 80°C, molto superiore a quella del polipropilene atattico, che è -23°C. Il Nylon 6,x ha una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 47-60°C.</a:t>
            </a:r>
          </a:p>
        </p:txBody>
      </p:sp>
      <p:pic>
        <p:nvPicPr>
          <p:cNvPr id="35848" name="Picture 8"/>
          <p:cNvPicPr>
            <a:picLocks noChangeAspect="1" noChangeArrowheads="1"/>
          </p:cNvPicPr>
          <p:nvPr/>
        </p:nvPicPr>
        <p:blipFill>
          <a:blip r:embed="rId4" cstate="print"/>
          <a:srcRect/>
          <a:stretch>
            <a:fillRect/>
          </a:stretch>
        </p:blipFill>
        <p:spPr bwMode="auto">
          <a:xfrm>
            <a:off x="1915097" y="5355186"/>
            <a:ext cx="1278993" cy="1165473"/>
          </a:xfrm>
          <a:prstGeom prst="rect">
            <a:avLst/>
          </a:prstGeom>
          <a:noFill/>
          <a:ln w="9525">
            <a:noFill/>
            <a:miter lim="800000"/>
            <a:headEnd/>
            <a:tailEnd/>
          </a:ln>
        </p:spPr>
      </p:pic>
      <p:sp>
        <p:nvSpPr>
          <p:cNvPr id="9" name="CasellaDiTesto 8"/>
          <p:cNvSpPr txBox="1"/>
          <p:nvPr/>
        </p:nvSpPr>
        <p:spPr>
          <a:xfrm>
            <a:off x="3563888" y="5589240"/>
            <a:ext cx="1741567" cy="400110"/>
          </a:xfrm>
          <a:prstGeom prst="rect">
            <a:avLst/>
          </a:prstGeom>
          <a:noFill/>
        </p:spPr>
        <p:txBody>
          <a:bodyPr wrap="none" rtlCol="0">
            <a:spAutoFit/>
          </a:bodyPr>
          <a:lstStyle/>
          <a:p>
            <a:r>
              <a:rPr lang="it-IT" sz="2000" dirty="0">
                <a:solidFill>
                  <a:srgbClr val="170AC6"/>
                </a:solidFill>
              </a:rPr>
              <a:t>Polivinilcloruro</a:t>
            </a:r>
          </a:p>
        </p:txBody>
      </p:sp>
      <p:pic>
        <p:nvPicPr>
          <p:cNvPr id="296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159846"/>
            <a:ext cx="1365498" cy="136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8136904" cy="3170099"/>
          </a:xfrm>
          <a:prstGeom prst="rect">
            <a:avLst/>
          </a:prstGeom>
        </p:spPr>
        <p:txBody>
          <a:bodyPr wrap="square">
            <a:spAutoFit/>
          </a:bodyPr>
          <a:lstStyle/>
          <a:p>
            <a:pPr algn="just"/>
            <a:r>
              <a:rPr lang="it-IT" sz="2000" b="1" i="1" dirty="0">
                <a:solidFill>
                  <a:srgbClr val="170AC6"/>
                </a:solidFill>
              </a:rPr>
              <a:t>Parametri esterni </a:t>
            </a:r>
            <a:r>
              <a:rPr lang="it-IT" sz="2000" dirty="0">
                <a:solidFill>
                  <a:srgbClr val="170AC6"/>
                </a:solidFill>
              </a:rPr>
              <a:t>che influenzano la temperatura di transizione vetrosa sono: </a:t>
            </a:r>
            <a:r>
              <a:rPr lang="it-IT" sz="2000" b="1" i="1" dirty="0">
                <a:solidFill>
                  <a:srgbClr val="C00000"/>
                </a:solidFill>
              </a:rPr>
              <a:t>massa molecolare</a:t>
            </a:r>
            <a:r>
              <a:rPr lang="it-IT" sz="2000" b="1" dirty="0">
                <a:solidFill>
                  <a:srgbClr val="170AC6"/>
                </a:solidFill>
              </a:rPr>
              <a:t>, </a:t>
            </a:r>
            <a:r>
              <a:rPr lang="it-IT" sz="2000" b="1" i="1" dirty="0">
                <a:solidFill>
                  <a:srgbClr val="C00000"/>
                </a:solidFill>
              </a:rPr>
              <a:t>grado di reticolazione</a:t>
            </a:r>
            <a:r>
              <a:rPr lang="it-IT" sz="2000" b="1" dirty="0">
                <a:solidFill>
                  <a:srgbClr val="170AC6"/>
                </a:solidFill>
              </a:rPr>
              <a:t>, </a:t>
            </a:r>
            <a:r>
              <a:rPr lang="it-IT" sz="2000" b="1" i="1" dirty="0">
                <a:solidFill>
                  <a:srgbClr val="C00000"/>
                </a:solidFill>
              </a:rPr>
              <a:t>cristallinità</a:t>
            </a:r>
            <a:r>
              <a:rPr lang="it-IT" sz="2000" b="1" dirty="0">
                <a:solidFill>
                  <a:srgbClr val="170AC6"/>
                </a:solidFill>
              </a:rPr>
              <a:t>, </a:t>
            </a:r>
            <a:r>
              <a:rPr lang="it-IT" sz="2000" b="1" i="1" dirty="0">
                <a:solidFill>
                  <a:srgbClr val="C00000"/>
                </a:solidFill>
              </a:rPr>
              <a:t>effetto di un diluente</a:t>
            </a:r>
            <a:r>
              <a:rPr lang="it-IT" sz="2000" i="1" dirty="0">
                <a:solidFill>
                  <a:srgbClr val="170AC6"/>
                </a:solidFill>
              </a:rPr>
              <a:t>.</a:t>
            </a:r>
            <a:endParaRPr lang="it-IT" sz="2000" i="1" dirty="0"/>
          </a:p>
          <a:p>
            <a:pPr algn="just"/>
            <a:r>
              <a:rPr lang="it-IT" sz="2000" dirty="0">
                <a:solidFill>
                  <a:srgbClr val="170AC6"/>
                </a:solidFill>
              </a:rPr>
              <a:t>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 un polimero aumenta con la sua </a:t>
            </a:r>
            <a:r>
              <a:rPr lang="it-IT" sz="2000" b="1" i="1" dirty="0">
                <a:solidFill>
                  <a:srgbClr val="C00000"/>
                </a:solidFill>
              </a:rPr>
              <a:t>massa molecolare</a:t>
            </a:r>
            <a:r>
              <a:rPr lang="it-IT" sz="2000" dirty="0">
                <a:solidFill>
                  <a:srgbClr val="170AC6"/>
                </a:solidFill>
              </a:rPr>
              <a:t>, dapprima velocemente e poi lentamente, per raggiungere un valore costante al di sopra di una massa dell’ordine di una decina di migliaia. Si può attribuire il fenomeno all’effetto che hanno i terminali (in genere molto mobili) rispetto agli elementi centrali della catena.</a:t>
            </a:r>
          </a:p>
          <a:p>
            <a:pPr algn="just"/>
            <a:r>
              <a:rPr lang="it-IT" sz="2000" dirty="0">
                <a:solidFill>
                  <a:srgbClr val="170AC6"/>
                </a:solidFill>
              </a:rPr>
              <a:t>La dipendenza dalla massa molecolare è data dall’ </a:t>
            </a:r>
            <a:r>
              <a:rPr lang="it-IT" sz="2000" b="1" i="1" dirty="0">
                <a:solidFill>
                  <a:srgbClr val="C00000"/>
                </a:solidFill>
              </a:rPr>
              <a:t>equazione di </a:t>
            </a:r>
            <a:r>
              <a:rPr lang="it-IT" sz="2000" b="1" i="1" dirty="0" err="1">
                <a:solidFill>
                  <a:srgbClr val="C00000"/>
                </a:solidFill>
              </a:rPr>
              <a:t>Flory</a:t>
            </a:r>
            <a:r>
              <a:rPr lang="it-IT" sz="2000" b="1" i="1" dirty="0">
                <a:solidFill>
                  <a:srgbClr val="C00000"/>
                </a:solidFill>
              </a:rPr>
              <a:t>-Fox</a:t>
            </a:r>
            <a:r>
              <a:rPr lang="it-IT" sz="2000" dirty="0">
                <a:solidFill>
                  <a:srgbClr val="170AC6"/>
                </a:solidFill>
              </a:rPr>
              <a:t>:</a:t>
            </a:r>
          </a:p>
          <a:p>
            <a:pPr algn="just"/>
            <a:r>
              <a:rPr lang="it-IT" sz="2000" dirty="0">
                <a:solidFill>
                  <a:srgbClr val="170AC6"/>
                </a:solidFill>
              </a:rPr>
              <a:t>(</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a:t>
            </a:r>
            <a:r>
              <a:rPr lang="it-IT" sz="2000" b="1" i="1" baseline="-25000" dirty="0">
                <a:solidFill>
                  <a:srgbClr val="C00000"/>
                </a:solidFill>
                <a:latin typeface="Cambria Math" pitchFamily="18" charset="0"/>
                <a:ea typeface="Cambria Math" pitchFamily="18" charset="0"/>
              </a:rPr>
              <a:t>∞</a:t>
            </a:r>
            <a:r>
              <a:rPr lang="it-IT" sz="2000" dirty="0">
                <a:solidFill>
                  <a:srgbClr val="170AC6"/>
                </a:solidFill>
              </a:rPr>
              <a:t> è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per una massa molto alta e </a:t>
            </a:r>
            <a:r>
              <a:rPr lang="it-IT" sz="2000" b="1" i="1" dirty="0">
                <a:solidFill>
                  <a:srgbClr val="C00000"/>
                </a:solidFill>
                <a:latin typeface="Cambria Math" pitchFamily="18" charset="0"/>
                <a:ea typeface="Cambria Math" pitchFamily="18" charset="0"/>
              </a:rPr>
              <a:t>K </a:t>
            </a:r>
            <a:r>
              <a:rPr lang="it-IT" sz="2000" dirty="0">
                <a:solidFill>
                  <a:srgbClr val="170AC6"/>
                </a:solidFill>
              </a:rPr>
              <a:t> è una costante empirica):</a:t>
            </a:r>
          </a:p>
        </p:txBody>
      </p:sp>
      <p:graphicFrame>
        <p:nvGraphicFramePr>
          <p:cNvPr id="3" name="Oggetto 2"/>
          <p:cNvGraphicFramePr>
            <a:graphicFrameLocks noChangeAspect="1"/>
          </p:cNvGraphicFramePr>
          <p:nvPr>
            <p:extLst>
              <p:ext uri="{D42A27DB-BD31-4B8C-83A1-F6EECF244321}">
                <p14:modId xmlns:p14="http://schemas.microsoft.com/office/powerpoint/2010/main" val="1876799709"/>
              </p:ext>
            </p:extLst>
          </p:nvPr>
        </p:nvGraphicFramePr>
        <p:xfrm>
          <a:off x="1160463" y="4005263"/>
          <a:ext cx="1924050" cy="863600"/>
        </p:xfrm>
        <a:graphic>
          <a:graphicData uri="http://schemas.openxmlformats.org/presentationml/2006/ole">
            <mc:AlternateContent xmlns:mc="http://schemas.openxmlformats.org/markup-compatibility/2006">
              <mc:Choice xmlns:v="urn:schemas-microsoft-com:vml" Requires="v">
                <p:oleObj spid="_x0000_s24610" name="Equazione" r:id="rId3" imgW="876240" imgH="393480" progId="Equation.3">
                  <p:embed/>
                </p:oleObj>
              </mc:Choice>
              <mc:Fallback>
                <p:oleObj name="Equazione" r:id="rId3" imgW="876240" imgH="393480" progId="Equation.3">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4005263"/>
                        <a:ext cx="19240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646771"/>
            <a:ext cx="4320480" cy="293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48680"/>
            <a:ext cx="8280920" cy="5940088"/>
          </a:xfrm>
          <a:prstGeom prst="rect">
            <a:avLst/>
          </a:prstGeom>
        </p:spPr>
        <p:txBody>
          <a:bodyPr wrap="square">
            <a:spAutoFit/>
          </a:bodyPr>
          <a:lstStyle/>
          <a:p>
            <a:pPr algn="just"/>
            <a:r>
              <a:rPr lang="it-IT" sz="2000" dirty="0">
                <a:solidFill>
                  <a:srgbClr val="170AC6"/>
                </a:solidFill>
              </a:rPr>
              <a:t>L’introduzione di unità con funzionalità maggiore di 2, possono portare a risultati differenti, ma correlati con il concetto di diminuzione oppure aumento di mobilità complessiva.</a:t>
            </a:r>
          </a:p>
          <a:p>
            <a:pPr algn="just"/>
            <a:r>
              <a:rPr lang="it-IT" sz="2000" dirty="0">
                <a:solidFill>
                  <a:srgbClr val="170AC6"/>
                </a:solidFill>
              </a:rPr>
              <a:t>Per </a:t>
            </a:r>
            <a:r>
              <a:rPr lang="it-IT" sz="2000" b="1" i="1" dirty="0">
                <a:solidFill>
                  <a:srgbClr val="C00000"/>
                </a:solidFill>
              </a:rPr>
              <a:t>catene non lineari </a:t>
            </a:r>
            <a:r>
              <a:rPr lang="it-IT" sz="2000" dirty="0">
                <a:solidFill>
                  <a:srgbClr val="170AC6"/>
                </a:solidFill>
              </a:rPr>
              <a:t>(ramificate, a stella, a pettine, ecc.), a parità di peso molecolare,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diminuisce con l’aumentare delle ramificazioni → aumenta il numero dei residui terminali più mobili.</a:t>
            </a:r>
          </a:p>
          <a:p>
            <a:pPr algn="just"/>
            <a:r>
              <a:rPr lang="it-IT" sz="2000" dirty="0">
                <a:solidFill>
                  <a:srgbClr val="170AC6"/>
                </a:solidFill>
              </a:rPr>
              <a:t>L’introduzione di reticolazione fa aumentare notevolmente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 aumento della massa molecolare (mentre il numero dei terminali è costante) e diminuzione della mobilità interna.</a:t>
            </a:r>
            <a:endParaRPr lang="it-IT" sz="2000" dirty="0"/>
          </a:p>
          <a:p>
            <a:pPr algn="just"/>
            <a:r>
              <a:rPr lang="it-IT" sz="2000" b="1" i="1" dirty="0">
                <a:solidFill>
                  <a:srgbClr val="C00000"/>
                </a:solidFill>
              </a:rPr>
              <a:t>Parziale cristallinità  </a:t>
            </a:r>
            <a:r>
              <a:rPr lang="it-IT" sz="2000" dirty="0">
                <a:solidFill>
                  <a:srgbClr val="170AC6"/>
                </a:solidFill>
              </a:rPr>
              <a:t>→</a:t>
            </a:r>
            <a:r>
              <a:rPr lang="it-IT" sz="2000" dirty="0"/>
              <a:t> </a:t>
            </a:r>
            <a:r>
              <a:rPr lang="it-IT" sz="2000" dirty="0">
                <a:solidFill>
                  <a:srgbClr val="170AC6"/>
                </a:solidFill>
              </a:rPr>
              <a:t>i segmenti molecolari che costituiscono la frazione non cristallina sono caratterizzati da una mobilità ridotta. Le zone cristalline agiscono da vincoli fisici  → 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aumenta  all’aumentare del grado di cristallinità del polimero.   Ma …. nei polimeri semi-cristallini, il fenomeno della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risulta meno evidente all’aumentare della cristallinità, in quanto si manifesta solo in una frazione del materiale.</a:t>
            </a:r>
            <a:endParaRPr lang="it-IT" sz="2000" dirty="0"/>
          </a:p>
          <a:p>
            <a:pPr algn="just"/>
            <a:r>
              <a:rPr lang="it-IT" sz="2000" dirty="0">
                <a:solidFill>
                  <a:srgbClr val="170AC6"/>
                </a:solidFill>
              </a:rPr>
              <a:t>I </a:t>
            </a:r>
            <a:r>
              <a:rPr lang="it-IT" sz="2000" b="1" i="1" dirty="0">
                <a:solidFill>
                  <a:srgbClr val="C00000"/>
                </a:solidFill>
              </a:rPr>
              <a:t>copolimeri statistici </a:t>
            </a:r>
            <a:r>
              <a:rPr lang="it-IT" sz="2000" dirty="0">
                <a:solidFill>
                  <a:srgbClr val="170AC6"/>
                </a:solidFill>
              </a:rPr>
              <a:t>mostrano quasi sempre un valore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intermedio tra le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dei due corrispondenti </a:t>
            </a:r>
            <a:r>
              <a:rPr lang="it-IT" sz="2000" dirty="0" err="1">
                <a:solidFill>
                  <a:srgbClr val="170AC6"/>
                </a:solidFill>
              </a:rPr>
              <a:t>omopolimeri</a:t>
            </a:r>
            <a:r>
              <a:rPr lang="it-IT" sz="2000" dirty="0">
                <a:solidFill>
                  <a:srgbClr val="170AC6"/>
                </a:solidFill>
              </a:rPr>
              <a:t>.</a:t>
            </a:r>
          </a:p>
          <a:p>
            <a:pPr algn="just"/>
            <a:r>
              <a:rPr lang="it-IT" sz="2000" dirty="0">
                <a:solidFill>
                  <a:srgbClr val="170AC6"/>
                </a:solidFill>
              </a:rPr>
              <a:t>Invece, i </a:t>
            </a:r>
            <a:r>
              <a:rPr lang="it-IT" sz="2000" b="1" i="1" dirty="0">
                <a:solidFill>
                  <a:srgbClr val="C00000"/>
                </a:solidFill>
              </a:rPr>
              <a:t>copolimeri a blocchi </a:t>
            </a:r>
            <a:r>
              <a:rPr lang="it-IT" sz="2000" dirty="0">
                <a:solidFill>
                  <a:srgbClr val="170AC6"/>
                </a:solidFill>
              </a:rPr>
              <a:t>presentano due valori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 una per ciascun </a:t>
            </a:r>
            <a:r>
              <a:rPr lang="it-IT" sz="2000" dirty="0" err="1">
                <a:solidFill>
                  <a:srgbClr val="170AC6"/>
                </a:solidFill>
              </a:rPr>
              <a:t>omopolimero</a:t>
            </a:r>
            <a:r>
              <a:rPr lang="it-IT" sz="2000" dirty="0">
                <a:solidFill>
                  <a:srgbClr val="170AC6"/>
                </a:solidFill>
              </a:rPr>
              <a:t> (se cristallizzabili, si hanno anche due valori di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m</a:t>
            </a:r>
            <a:r>
              <a:rPr lang="it-IT" sz="2000" b="1" i="1" dirty="0">
                <a:solidFill>
                  <a:srgbClr val="C00000"/>
                </a:solidFill>
                <a:latin typeface="Cambria Math" pitchFamily="18" charset="0"/>
                <a:ea typeface="Cambria Math" pitchFamily="18" charset="0"/>
              </a:rPr>
              <a:t> </a:t>
            </a:r>
            <a:r>
              <a:rPr lang="it-IT" sz="2000" dirty="0">
                <a:solidFill>
                  <a:srgbClr val="170AC6"/>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7920880" cy="1938992"/>
          </a:xfrm>
          <a:prstGeom prst="rect">
            <a:avLst/>
          </a:prstGeom>
        </p:spPr>
        <p:txBody>
          <a:bodyPr wrap="square">
            <a:spAutoFit/>
          </a:bodyPr>
          <a:lstStyle/>
          <a:p>
            <a:pPr algn="just"/>
            <a:r>
              <a:rPr lang="it-IT" sz="2000" dirty="0">
                <a:solidFill>
                  <a:srgbClr val="170AC6"/>
                </a:solidFill>
              </a:rPr>
              <a:t>La</a:t>
            </a:r>
            <a:r>
              <a:rPr lang="it-IT" sz="2000" dirty="0"/>
              <a:t>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solidFill>
                  <a:srgbClr val="170AC6"/>
                </a:solidFill>
              </a:rPr>
              <a:t>  di un polimero può essere abbassata mescolando ad esso un composto a </a:t>
            </a:r>
            <a:r>
              <a:rPr lang="it-IT" sz="2000" b="1" i="1" dirty="0">
                <a:solidFill>
                  <a:srgbClr val="C00000"/>
                </a:solidFill>
                <a:latin typeface="Cambria Math" pitchFamily="18" charset="0"/>
                <a:ea typeface="Cambria Math" pitchFamily="18" charset="0"/>
              </a:rPr>
              <a:t>T</a:t>
            </a:r>
            <a:r>
              <a:rPr lang="it-IT" sz="2000" b="1" i="1" baseline="-25000" dirty="0">
                <a:solidFill>
                  <a:srgbClr val="C00000"/>
                </a:solidFill>
                <a:latin typeface="Cambria Math" pitchFamily="18" charset="0"/>
                <a:ea typeface="Cambria Math" pitchFamily="18" charset="0"/>
              </a:rPr>
              <a:t>g</a:t>
            </a:r>
            <a:r>
              <a:rPr lang="it-IT" sz="2000" dirty="0"/>
              <a:t>   </a:t>
            </a:r>
            <a:r>
              <a:rPr lang="it-IT" sz="2000" dirty="0">
                <a:solidFill>
                  <a:srgbClr val="170AC6"/>
                </a:solidFill>
              </a:rPr>
              <a:t>inferiore:   si tratta di sostanze a bassa massa molecolare, che devono essere compatibili con il polimero stesso.   L’effetto prende il nome di </a:t>
            </a:r>
            <a:r>
              <a:rPr lang="it-IT" sz="2000" b="1" i="1" dirty="0">
                <a:solidFill>
                  <a:srgbClr val="C00000"/>
                </a:solidFill>
              </a:rPr>
              <a:t>plastificazione</a:t>
            </a:r>
            <a:r>
              <a:rPr lang="it-IT" sz="2000" dirty="0">
                <a:solidFill>
                  <a:srgbClr val="170AC6"/>
                </a:solidFill>
              </a:rPr>
              <a:t> ed il prodotto aggiunto di </a:t>
            </a:r>
            <a:r>
              <a:rPr lang="it-IT" sz="2000" b="1" i="1" dirty="0">
                <a:solidFill>
                  <a:srgbClr val="C00000"/>
                </a:solidFill>
              </a:rPr>
              <a:t>plastificante</a:t>
            </a:r>
            <a:r>
              <a:rPr lang="it-IT" sz="2000" dirty="0">
                <a:solidFill>
                  <a:srgbClr val="170AC6"/>
                </a:solidFill>
              </a:rPr>
              <a:t>:  utilizzato  per migliorare la </a:t>
            </a:r>
            <a:r>
              <a:rPr lang="it-IT" sz="2000" b="1" i="1" dirty="0" err="1">
                <a:solidFill>
                  <a:srgbClr val="C00000"/>
                </a:solidFill>
              </a:rPr>
              <a:t>processabilità</a:t>
            </a:r>
            <a:r>
              <a:rPr lang="it-IT" sz="2000" dirty="0">
                <a:solidFill>
                  <a:srgbClr val="170AC6"/>
                </a:solidFill>
              </a:rPr>
              <a:t> del polimero e per </a:t>
            </a:r>
            <a:r>
              <a:rPr lang="it-IT" sz="2000" b="1" i="1" dirty="0">
                <a:solidFill>
                  <a:srgbClr val="C00000"/>
                </a:solidFill>
              </a:rPr>
              <a:t>modificare le caratteristiche fisico-meccaniche</a:t>
            </a:r>
            <a:r>
              <a:rPr lang="it-IT" sz="2000" i="1" dirty="0">
                <a:solidFill>
                  <a:srgbClr val="C00000"/>
                </a:solidFill>
              </a:rPr>
              <a:t> </a:t>
            </a:r>
            <a:r>
              <a:rPr lang="it-IT" sz="2000" dirty="0">
                <a:solidFill>
                  <a:srgbClr val="170AC6"/>
                </a:solidFill>
              </a:rPr>
              <a:t>di molti materiali  polimerici.</a:t>
            </a:r>
          </a:p>
        </p:txBody>
      </p:sp>
      <p:pic>
        <p:nvPicPr>
          <p:cNvPr id="38914" name="Picture 2"/>
          <p:cNvPicPr>
            <a:picLocks noChangeAspect="1" noChangeArrowheads="1"/>
          </p:cNvPicPr>
          <p:nvPr/>
        </p:nvPicPr>
        <p:blipFill>
          <a:blip r:embed="rId2" cstate="print"/>
          <a:srcRect/>
          <a:stretch>
            <a:fillRect/>
          </a:stretch>
        </p:blipFill>
        <p:spPr bwMode="auto">
          <a:xfrm>
            <a:off x="2591780" y="2708920"/>
            <a:ext cx="3816424" cy="2831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23728" y="332656"/>
            <a:ext cx="5184576" cy="3049234"/>
          </a:xfrm>
          <a:prstGeom prst="rect">
            <a:avLst/>
          </a:prstGeom>
          <a:noFill/>
          <a:ln w="9525">
            <a:noFill/>
            <a:miter lim="800000"/>
            <a:headEnd/>
            <a:tailEnd/>
          </a:ln>
        </p:spPr>
      </p:pic>
      <p:sp>
        <p:nvSpPr>
          <p:cNvPr id="3" name="Rettangolo 2"/>
          <p:cNvSpPr/>
          <p:nvPr/>
        </p:nvSpPr>
        <p:spPr>
          <a:xfrm>
            <a:off x="827584" y="3645024"/>
            <a:ext cx="7920880" cy="1938992"/>
          </a:xfrm>
          <a:prstGeom prst="rect">
            <a:avLst/>
          </a:prstGeom>
        </p:spPr>
        <p:txBody>
          <a:bodyPr wrap="square">
            <a:spAutoFit/>
          </a:bodyPr>
          <a:lstStyle/>
          <a:p>
            <a:pPr algn="just"/>
            <a:r>
              <a:rPr lang="it-IT" sz="2000" dirty="0">
                <a:solidFill>
                  <a:srgbClr val="170AC6"/>
                </a:solidFill>
              </a:rPr>
              <a:t>Nel campo delle alte temperature le due curve sono asintotiche al valore della temperatura termodinamica di fusione </a:t>
            </a:r>
            <a:r>
              <a:rPr lang="it-IT" sz="2000" b="1" i="1" dirty="0" err="1">
                <a:solidFill>
                  <a:srgbClr val="C00000"/>
                </a:solidFill>
              </a:rPr>
              <a:t>T°</a:t>
            </a:r>
            <a:r>
              <a:rPr lang="it-IT" sz="2000" b="1" i="1" baseline="-25000" dirty="0" err="1">
                <a:solidFill>
                  <a:srgbClr val="C00000"/>
                </a:solidFill>
              </a:rPr>
              <a:t>f</a:t>
            </a:r>
            <a:r>
              <a:rPr lang="it-IT" sz="2000" dirty="0">
                <a:solidFill>
                  <a:srgbClr val="170AC6"/>
                </a:solidFill>
              </a:rPr>
              <a:t>.</a:t>
            </a:r>
          </a:p>
          <a:p>
            <a:pPr algn="just"/>
            <a:endParaRPr lang="it-IT" sz="2000" dirty="0">
              <a:solidFill>
                <a:srgbClr val="170AC6"/>
              </a:solidFill>
            </a:endParaRPr>
          </a:p>
          <a:p>
            <a:pPr algn="just"/>
            <a:r>
              <a:rPr lang="it-IT" sz="2000" dirty="0">
                <a:solidFill>
                  <a:srgbClr val="170AC6"/>
                </a:solidFill>
              </a:rPr>
              <a:t>Nel campo delle basse temperature, le due curve sono “tagliate” al di sotto di una temperatura a cui avviene la vetrificazione, che è caratteristica del materiale e che è indicata con </a:t>
            </a:r>
            <a:r>
              <a:rPr lang="it-IT" sz="2000" b="1" i="1" dirty="0">
                <a:solidFill>
                  <a:srgbClr val="C00000"/>
                </a:solidFill>
              </a:rPr>
              <a:t>T</a:t>
            </a:r>
            <a:r>
              <a:rPr lang="it-IT" sz="2000" b="1" i="1" baseline="-25000" dirty="0">
                <a:solidFill>
                  <a:srgbClr val="C00000"/>
                </a:solidFill>
              </a:rPr>
              <a:t>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786028416"/>
              </p:ext>
            </p:extLst>
          </p:nvPr>
        </p:nvGraphicFramePr>
        <p:xfrm>
          <a:off x="2915816" y="332656"/>
          <a:ext cx="3168352" cy="614272"/>
        </p:xfrm>
        <a:graphic>
          <a:graphicData uri="http://schemas.openxmlformats.org/presentationml/2006/ole">
            <mc:AlternateContent xmlns:mc="http://schemas.openxmlformats.org/markup-compatibility/2006">
              <mc:Choice xmlns:v="urn:schemas-microsoft-com:vml" Requires="v">
                <p:oleObj spid="_x0000_s2091" name="Equation" r:id="rId3" imgW="1244600" imgH="241300" progId="Equation.3">
                  <p:embed/>
                </p:oleObj>
              </mc:Choice>
              <mc:Fallback>
                <p:oleObj name="Equation" r:id="rId3" imgW="1244600" imgH="241300" progId="Equation.3">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32656"/>
                        <a:ext cx="3168352" cy="614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ttangolo 2"/>
          <p:cNvSpPr/>
          <p:nvPr/>
        </p:nvSpPr>
        <p:spPr>
          <a:xfrm>
            <a:off x="179512" y="1124744"/>
            <a:ext cx="8712968" cy="4708981"/>
          </a:xfrm>
          <a:prstGeom prst="rect">
            <a:avLst/>
          </a:prstGeom>
        </p:spPr>
        <p:txBody>
          <a:bodyPr wrap="square">
            <a:spAutoFit/>
          </a:bodyPr>
          <a:lstStyle/>
          <a:p>
            <a:pPr algn="just"/>
            <a:r>
              <a:rPr lang="it-IT" sz="2000" b="1" i="1" dirty="0" err="1">
                <a:solidFill>
                  <a:srgbClr val="C00000"/>
                </a:solidFill>
              </a:rPr>
              <a:t>ΔH</a:t>
            </a:r>
            <a:r>
              <a:rPr lang="it-IT" sz="2000" b="1" i="1" baseline="-25000" dirty="0" err="1">
                <a:solidFill>
                  <a:srgbClr val="C00000"/>
                </a:solidFill>
              </a:rPr>
              <a:t>f</a:t>
            </a:r>
            <a:r>
              <a:rPr lang="it-IT" sz="2000" b="1" i="1" dirty="0">
                <a:solidFill>
                  <a:srgbClr val="C00000"/>
                </a:solidFill>
              </a:rPr>
              <a:t> è sempre &gt; 0</a:t>
            </a:r>
            <a:r>
              <a:rPr lang="it-IT" sz="2000" dirty="0">
                <a:solidFill>
                  <a:srgbClr val="170AC6"/>
                </a:solidFill>
              </a:rPr>
              <a:t>. La  fusione è un processo endotermico: nel fuso le forze di interazione </a:t>
            </a:r>
            <a:r>
              <a:rPr lang="it-IT" sz="2000" dirty="0" err="1">
                <a:solidFill>
                  <a:srgbClr val="170AC6"/>
                </a:solidFill>
              </a:rPr>
              <a:t>inter-</a:t>
            </a:r>
            <a:r>
              <a:rPr lang="it-IT" sz="2000" dirty="0">
                <a:solidFill>
                  <a:srgbClr val="170AC6"/>
                </a:solidFill>
              </a:rPr>
              <a:t> ed intra-molecolari sono minori rispetto al solido cristallino (distanze tra molecole non corrispondono più al minimo della curva di potenziale).</a:t>
            </a:r>
          </a:p>
          <a:p>
            <a:pPr algn="just"/>
            <a:endParaRPr lang="it-IT" sz="2000" dirty="0">
              <a:solidFill>
                <a:srgbClr val="170AC6"/>
              </a:solidFill>
            </a:endParaRPr>
          </a:p>
          <a:p>
            <a:pPr algn="just"/>
            <a:r>
              <a:rPr lang="it-IT" sz="2000" b="1" i="1" dirty="0" err="1">
                <a:solidFill>
                  <a:srgbClr val="C00000"/>
                </a:solidFill>
              </a:rPr>
              <a:t>ΔS</a:t>
            </a:r>
            <a:r>
              <a:rPr lang="it-IT" sz="2000" b="1" i="1" baseline="-25000" dirty="0" err="1">
                <a:solidFill>
                  <a:srgbClr val="C00000"/>
                </a:solidFill>
              </a:rPr>
              <a:t>f</a:t>
            </a:r>
            <a:r>
              <a:rPr lang="it-IT" sz="2000" b="1" i="1" dirty="0">
                <a:solidFill>
                  <a:srgbClr val="C00000"/>
                </a:solidFill>
              </a:rPr>
              <a:t> è sempre &gt; 0</a:t>
            </a:r>
            <a:r>
              <a:rPr lang="it-IT" sz="2000" dirty="0">
                <a:solidFill>
                  <a:srgbClr val="170AC6"/>
                </a:solidFill>
              </a:rPr>
              <a:t>.  Nel fuso le molecole hanno maggiore mobilità e quindi maggiore disordine.</a:t>
            </a:r>
          </a:p>
          <a:p>
            <a:pPr algn="just"/>
            <a:endParaRPr lang="it-IT" sz="2000" dirty="0">
              <a:solidFill>
                <a:srgbClr val="170AC6"/>
              </a:solidFill>
            </a:endParaRPr>
          </a:p>
          <a:p>
            <a:pPr algn="just"/>
            <a:r>
              <a:rPr lang="it-IT" sz="2000" dirty="0">
                <a:solidFill>
                  <a:srgbClr val="170AC6"/>
                </a:solidFill>
              </a:rPr>
              <a:t>Il termine entalpico è sempre </a:t>
            </a:r>
            <a:r>
              <a:rPr lang="it-IT" sz="2000" i="1" dirty="0">
                <a:solidFill>
                  <a:srgbClr val="C00000"/>
                </a:solidFill>
              </a:rPr>
              <a:t>sfavorevole</a:t>
            </a:r>
            <a:r>
              <a:rPr lang="it-IT" sz="2000" dirty="0">
                <a:solidFill>
                  <a:srgbClr val="C00000"/>
                </a:solidFill>
              </a:rPr>
              <a:t> </a:t>
            </a:r>
            <a:r>
              <a:rPr lang="it-IT" sz="2000" dirty="0">
                <a:solidFill>
                  <a:srgbClr val="170AC6"/>
                </a:solidFill>
              </a:rPr>
              <a:t>al processo di fusione; il termine entropico è invece sempre favorevole.</a:t>
            </a:r>
          </a:p>
          <a:p>
            <a:pPr algn="just"/>
            <a:endParaRPr lang="it-IT" sz="2000" dirty="0">
              <a:solidFill>
                <a:srgbClr val="170AC6"/>
              </a:solidFill>
            </a:endParaRPr>
          </a:p>
          <a:p>
            <a:pPr algn="just"/>
            <a:r>
              <a:rPr lang="it-IT" sz="2000" dirty="0">
                <a:solidFill>
                  <a:srgbClr val="170AC6"/>
                </a:solidFill>
              </a:rPr>
              <a:t>Il </a:t>
            </a:r>
            <a:r>
              <a:rPr lang="it-IT" sz="2000" b="1" i="1" dirty="0" err="1">
                <a:solidFill>
                  <a:srgbClr val="C00000"/>
                </a:solidFill>
              </a:rPr>
              <a:t>ΔH</a:t>
            </a:r>
            <a:r>
              <a:rPr lang="it-IT" sz="2000" b="1" i="1" baseline="-25000" dirty="0" err="1">
                <a:solidFill>
                  <a:srgbClr val="C00000"/>
                </a:solidFill>
              </a:rPr>
              <a:t>f</a:t>
            </a:r>
            <a:r>
              <a:rPr lang="it-IT" sz="2000" i="1" baseline="-25000" dirty="0">
                <a:solidFill>
                  <a:srgbClr val="C00000"/>
                </a:solidFill>
              </a:rPr>
              <a:t>  </a:t>
            </a:r>
            <a:r>
              <a:rPr lang="it-IT" sz="2000" dirty="0">
                <a:solidFill>
                  <a:srgbClr val="170AC6"/>
                </a:solidFill>
              </a:rPr>
              <a:t>varia poco con la temperatura, ma non il </a:t>
            </a:r>
            <a:r>
              <a:rPr lang="it-IT" sz="2000" b="1" i="1" dirty="0" err="1">
                <a:solidFill>
                  <a:srgbClr val="C00000"/>
                </a:solidFill>
              </a:rPr>
              <a:t>ΔS</a:t>
            </a:r>
            <a:r>
              <a:rPr lang="it-IT" sz="2000" b="1" i="1" baseline="-25000" dirty="0" err="1">
                <a:solidFill>
                  <a:srgbClr val="C00000"/>
                </a:solidFill>
              </a:rPr>
              <a:t>f</a:t>
            </a:r>
            <a:r>
              <a:rPr lang="it-IT" sz="2000" i="1" dirty="0">
                <a:solidFill>
                  <a:srgbClr val="C00000"/>
                </a:solidFill>
              </a:rPr>
              <a:t> </a:t>
            </a:r>
            <a:r>
              <a:rPr lang="it-IT" sz="2000" dirty="0">
                <a:solidFill>
                  <a:srgbClr val="170AC6"/>
                </a:solidFill>
              </a:rPr>
              <a:t> (il disordine cresce con </a:t>
            </a:r>
            <a:r>
              <a:rPr lang="it-IT" sz="2000" b="1" i="1" dirty="0">
                <a:solidFill>
                  <a:srgbClr val="C00000"/>
                </a:solidFill>
                <a:latin typeface="Cambria Math" pitchFamily="18" charset="0"/>
                <a:ea typeface="Cambria Math" pitchFamily="18" charset="0"/>
              </a:rPr>
              <a:t>T</a:t>
            </a:r>
            <a:r>
              <a:rPr lang="it-IT" sz="2000" dirty="0">
                <a:solidFill>
                  <a:srgbClr val="C00000"/>
                </a:solidFill>
              </a:rPr>
              <a:t>  </a:t>
            </a:r>
            <a:r>
              <a:rPr lang="it-IT" sz="2000" dirty="0">
                <a:solidFill>
                  <a:srgbClr val="170AC6"/>
                </a:solidFill>
              </a:rPr>
              <a:t>anche in fase liquida), inoltre </a:t>
            </a:r>
            <a:r>
              <a:rPr lang="it-IT" sz="2000" b="1" i="1" dirty="0" err="1">
                <a:solidFill>
                  <a:srgbClr val="C00000"/>
                </a:solidFill>
              </a:rPr>
              <a:t>ΔS</a:t>
            </a:r>
            <a:r>
              <a:rPr lang="it-IT" sz="2000" b="1" i="1" baseline="-25000" dirty="0" err="1">
                <a:solidFill>
                  <a:srgbClr val="C00000"/>
                </a:solidFill>
              </a:rPr>
              <a:t>f</a:t>
            </a:r>
            <a:r>
              <a:rPr lang="it-IT" sz="2000" i="1" dirty="0">
                <a:solidFill>
                  <a:srgbClr val="C00000"/>
                </a:solidFill>
              </a:rPr>
              <a:t>  </a:t>
            </a:r>
            <a:r>
              <a:rPr lang="it-IT" sz="2000" dirty="0">
                <a:solidFill>
                  <a:srgbClr val="170AC6"/>
                </a:solidFill>
              </a:rPr>
              <a:t>è moltiplicato per </a:t>
            </a:r>
            <a:r>
              <a:rPr lang="it-IT" sz="2000" b="1" i="1" dirty="0">
                <a:solidFill>
                  <a:srgbClr val="C00000"/>
                </a:solidFill>
                <a:latin typeface="Cambria Math" pitchFamily="18" charset="0"/>
                <a:ea typeface="Cambria Math" pitchFamily="18" charset="0"/>
              </a:rPr>
              <a:t>T</a:t>
            </a:r>
            <a:r>
              <a:rPr lang="it-IT" sz="2000" dirty="0">
                <a:solidFill>
                  <a:srgbClr val="170AC6"/>
                </a:solidFill>
              </a:rPr>
              <a:t>  nell’espressione del </a:t>
            </a:r>
            <a:r>
              <a:rPr lang="it-IT" sz="2000" b="1" i="1" dirty="0" err="1">
                <a:solidFill>
                  <a:srgbClr val="C00000"/>
                </a:solidFill>
              </a:rPr>
              <a:t>ΔG</a:t>
            </a:r>
            <a:r>
              <a:rPr lang="it-IT" sz="2000" b="1" i="1" baseline="-25000" dirty="0" err="1">
                <a:solidFill>
                  <a:srgbClr val="C00000"/>
                </a:solidFill>
              </a:rPr>
              <a:t>f</a:t>
            </a:r>
            <a:r>
              <a:rPr lang="it-IT" sz="2000" i="1" dirty="0">
                <a:solidFill>
                  <a:srgbClr val="C00000"/>
                </a:solidFill>
              </a:rPr>
              <a:t> </a:t>
            </a:r>
            <a:r>
              <a:rPr lang="it-IT" sz="2000" i="1" dirty="0">
                <a:solidFill>
                  <a:srgbClr val="170AC6"/>
                </a:solidFill>
              </a:rPr>
              <a:t>.</a:t>
            </a:r>
          </a:p>
          <a:p>
            <a:pPr algn="just"/>
            <a:endParaRPr lang="it-IT" sz="2000" i="1" dirty="0">
              <a:solidFill>
                <a:srgbClr val="170AC6"/>
              </a:solidFill>
            </a:endParaRPr>
          </a:p>
          <a:p>
            <a:pPr algn="just"/>
            <a:r>
              <a:rPr lang="it-IT" sz="2000" dirty="0">
                <a:solidFill>
                  <a:srgbClr val="170AC6"/>
                </a:solidFill>
              </a:rPr>
              <a:t>A basse </a:t>
            </a:r>
            <a:r>
              <a:rPr lang="it-IT" sz="2000" b="1" i="1" dirty="0">
                <a:solidFill>
                  <a:srgbClr val="C00000"/>
                </a:solidFill>
                <a:latin typeface="Cambria Math" pitchFamily="18" charset="0"/>
                <a:ea typeface="Cambria Math" pitchFamily="18" charset="0"/>
              </a:rPr>
              <a:t>T </a:t>
            </a:r>
            <a:r>
              <a:rPr lang="it-IT" sz="2000" dirty="0">
                <a:solidFill>
                  <a:srgbClr val="170AC6"/>
                </a:solidFill>
              </a:rPr>
              <a:t> prevale l’entalpia e </a:t>
            </a:r>
            <a:r>
              <a:rPr lang="it-IT" sz="2000" b="1" i="1" dirty="0" err="1">
                <a:solidFill>
                  <a:srgbClr val="C00000"/>
                </a:solidFill>
              </a:rPr>
              <a:t>ΔG</a:t>
            </a:r>
            <a:r>
              <a:rPr lang="it-IT" sz="2000" b="1" i="1" baseline="-25000" dirty="0" err="1">
                <a:solidFill>
                  <a:srgbClr val="C00000"/>
                </a:solidFill>
              </a:rPr>
              <a:t>f</a:t>
            </a:r>
            <a:r>
              <a:rPr lang="it-IT" sz="2000" i="1" dirty="0">
                <a:solidFill>
                  <a:srgbClr val="C00000"/>
                </a:solidFill>
              </a:rPr>
              <a:t>  </a:t>
            </a:r>
            <a:r>
              <a:rPr lang="it-IT" sz="2000" dirty="0">
                <a:solidFill>
                  <a:srgbClr val="170AC6"/>
                </a:solidFill>
              </a:rPr>
              <a:t>è positivo (la fusione non avviene), ad alte </a:t>
            </a:r>
            <a:r>
              <a:rPr lang="it-IT" sz="2000" b="1" i="1" dirty="0">
                <a:solidFill>
                  <a:srgbClr val="C00000"/>
                </a:solidFill>
                <a:latin typeface="Cambria Math" pitchFamily="18" charset="0"/>
                <a:ea typeface="Cambria Math" pitchFamily="18" charset="0"/>
              </a:rPr>
              <a:t>T  </a:t>
            </a:r>
            <a:r>
              <a:rPr lang="it-IT" sz="2000" dirty="0">
                <a:solidFill>
                  <a:srgbClr val="170AC6"/>
                </a:solidFill>
                <a:ea typeface="Cambria Math" pitchFamily="18" charset="0"/>
              </a:rPr>
              <a:t>il contributo entropico prevale, la fusione avviene e la fase liquida è stabile.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539552" y="260648"/>
                <a:ext cx="8136904" cy="6402587"/>
              </a:xfrm>
              <a:prstGeom prst="rect">
                <a:avLst/>
              </a:prstGeom>
              <a:noFill/>
            </p:spPr>
            <p:txBody>
              <a:bodyPr wrap="square" rtlCol="0">
                <a:spAutoFit/>
              </a:bodyPr>
              <a:lstStyle/>
              <a:p>
                <a:pPr algn="just"/>
                <a:r>
                  <a:rPr lang="it-IT" sz="2000" dirty="0">
                    <a:solidFill>
                      <a:srgbClr val="170AC6"/>
                    </a:solidFill>
                  </a:rPr>
                  <a:t>La trasformazione del fuso in cristallo ha una cinetica piuttosto lenta ed è possibile sottoraffreddare il materiale.  Sia il sottoraffreddato che il vetro non sono stabili, ma sono stabilizzati dalla cinetica.  Tuttavia col tempo il sottoraffreddato cristallizza, il vetro ha tempi lunghissimi ed è praticamente stabile.</a:t>
                </a:r>
              </a:p>
              <a:p>
                <a:pPr algn="just"/>
                <a:endParaRPr lang="it-IT" sz="2000" dirty="0">
                  <a:solidFill>
                    <a:srgbClr val="170AC6"/>
                  </a:solidFill>
                </a:endParaRPr>
              </a:p>
              <a:p>
                <a:pPr algn="just"/>
                <a:r>
                  <a:rPr lang="it-IT" sz="2000" dirty="0">
                    <a:solidFill>
                      <a:srgbClr val="170AC6"/>
                    </a:solidFill>
                  </a:rPr>
                  <a:t>Se rappresentiamo la curva di lavoro che rappresenta il processo di raffreddamento otteniamo:</a:t>
                </a: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r>
                  <a:rPr lang="it-IT" sz="2000" dirty="0">
                    <a:solidFill>
                      <a:srgbClr val="170AC6"/>
                    </a:solidFill>
                  </a:rPr>
                  <a:t>Se un provino è posto rapidamente a </a:t>
                </a:r>
                <a:r>
                  <a:rPr lang="it-IT" sz="2000" b="1" i="1" dirty="0" err="1">
                    <a:solidFill>
                      <a:srgbClr val="008000"/>
                    </a:solidFill>
                    <a:latin typeface="Cambria Math" pitchFamily="18" charset="0"/>
                    <a:ea typeface="Cambria Math" pitchFamily="18" charset="0"/>
                  </a:rPr>
                  <a:t>T</a:t>
                </a:r>
                <a:r>
                  <a:rPr lang="it-IT" sz="2000" b="1" i="1" baseline="-25000" dirty="0" err="1">
                    <a:solidFill>
                      <a:srgbClr val="008000"/>
                    </a:solidFill>
                    <a:latin typeface="Cambria Math" pitchFamily="18" charset="0"/>
                    <a:ea typeface="Cambria Math" pitchFamily="18" charset="0"/>
                  </a:rPr>
                  <a:t>c</a:t>
                </a:r>
                <a:r>
                  <a:rPr lang="it-IT" sz="2000" b="1" i="1" baseline="-25000" dirty="0">
                    <a:solidFill>
                      <a:srgbClr val="008000"/>
                    </a:solidFill>
                    <a:latin typeface="Cambria Math" pitchFamily="18" charset="0"/>
                    <a:ea typeface="Cambria Math" pitchFamily="18" charset="0"/>
                  </a:rPr>
                  <a:t>  </a:t>
                </a:r>
                <a:r>
                  <a:rPr lang="it-IT" sz="2000" dirty="0">
                    <a:solidFill>
                      <a:srgbClr val="170AC6"/>
                    </a:solidFill>
                  </a:rPr>
                  <a:t>, la curva di raffreddamento mostra che si ha prima un raffreddamento veloce e poi più lento</a:t>
                </a:r>
              </a:p>
              <a:p>
                <a:pPr algn="just"/>
                <a:r>
                  <a:rPr lang="it-IT" sz="2000" dirty="0">
                    <a:solidFill>
                      <a:srgbClr val="170AC6"/>
                    </a:solidFill>
                  </a:rPr>
                  <a:t>(legge di Newton:</a:t>
                </a:r>
                <a14:m>
                  <m:oMath xmlns:m="http://schemas.openxmlformats.org/officeDocument/2006/math">
                    <m:f>
                      <m:fPr>
                        <m:ctrlPr>
                          <a:rPr lang="it-IT" sz="2000" i="1" smtClean="0">
                            <a:solidFill>
                              <a:srgbClr val="170AC6"/>
                            </a:solidFill>
                            <a:latin typeface="Cambria Math"/>
                          </a:rPr>
                        </m:ctrlPr>
                      </m:fPr>
                      <m:num>
                        <m:r>
                          <a:rPr lang="it-IT" sz="2000" b="0" i="1" smtClean="0">
                            <a:solidFill>
                              <a:srgbClr val="170AC6"/>
                            </a:solidFill>
                            <a:latin typeface="Cambria Math"/>
                          </a:rPr>
                          <m:t>𝑑𝑇</m:t>
                        </m:r>
                      </m:num>
                      <m:den>
                        <m:r>
                          <a:rPr lang="it-IT" sz="2000" b="0" i="1" smtClean="0">
                            <a:solidFill>
                              <a:srgbClr val="170AC6"/>
                            </a:solidFill>
                            <a:latin typeface="Cambria Math"/>
                          </a:rPr>
                          <m:t>𝑑𝑡</m:t>
                        </m:r>
                      </m:den>
                    </m:f>
                    <m:r>
                      <a:rPr lang="it-IT" sz="2000" i="1" smtClean="0">
                        <a:solidFill>
                          <a:srgbClr val="170AC6"/>
                        </a:solidFill>
                        <a:latin typeface="Cambria Math"/>
                        <a:ea typeface="Cambria Math"/>
                      </a:rPr>
                      <m:t>=</m:t>
                    </m:r>
                    <m:r>
                      <a:rPr lang="it-IT" sz="2000" b="0" i="1" smtClean="0">
                        <a:solidFill>
                          <a:srgbClr val="170AC6"/>
                        </a:solidFill>
                        <a:latin typeface="Cambria Math"/>
                        <a:ea typeface="Cambria Math"/>
                      </a:rPr>
                      <m:t>𝑘</m:t>
                    </m:r>
                    <m:r>
                      <a:rPr lang="it-IT" sz="2000" b="0" i="1" smtClean="0">
                        <a:solidFill>
                          <a:srgbClr val="170AC6"/>
                        </a:solidFill>
                        <a:latin typeface="Cambria Math"/>
                        <a:ea typeface="Cambria Math"/>
                      </a:rPr>
                      <m:t>∆</m:t>
                    </m:r>
                    <m:r>
                      <a:rPr lang="it-IT" sz="2000" b="0" i="1" smtClean="0">
                        <a:solidFill>
                          <a:srgbClr val="170AC6"/>
                        </a:solidFill>
                        <a:latin typeface="Cambria Math"/>
                        <a:ea typeface="Cambria Math"/>
                      </a:rPr>
                      <m:t>𝑇</m:t>
                    </m:r>
                  </m:oMath>
                </a14:m>
                <a:r>
                  <a:rPr lang="en-US" sz="2000" dirty="0">
                    <a:solidFill>
                      <a:srgbClr val="170AC6"/>
                    </a:solidFill>
                  </a:rPr>
                  <a:t>).</a:t>
                </a:r>
              </a:p>
            </p:txBody>
          </p:sp>
        </mc:Choice>
        <mc:Fallback xmlns="">
          <p:sp>
            <p:nvSpPr>
              <p:cNvPr id="2" name="CasellaDiTesto 1"/>
              <p:cNvSpPr txBox="1">
                <a:spLocks noRot="1" noChangeAspect="1" noMove="1" noResize="1" noEditPoints="1" noAdjustHandles="1" noChangeArrowheads="1" noChangeShapeType="1" noTextEdit="1"/>
              </p:cNvSpPr>
              <p:nvPr/>
            </p:nvSpPr>
            <p:spPr>
              <a:xfrm>
                <a:off x="539552" y="260648"/>
                <a:ext cx="8136904" cy="6402587"/>
              </a:xfrm>
              <a:prstGeom prst="rect">
                <a:avLst/>
              </a:prstGeom>
              <a:blipFill rotWithShape="1">
                <a:blip r:embed="rId2" cstate="print"/>
                <a:stretch>
                  <a:fillRect l="-825" t="-476" r="-825"/>
                </a:stretch>
              </a:blipFill>
            </p:spPr>
            <p:txBody>
              <a:bodyPr/>
              <a:lstStyle/>
              <a:p>
                <a:r>
                  <a:rPr lang="en-US">
                    <a:noFill/>
                  </a:rPr>
                  <a:t> </a:t>
                </a:r>
              </a:p>
            </p:txBody>
          </p:sp>
        </mc:Fallback>
      </mc:AlternateContent>
      <p:sp>
        <p:nvSpPr>
          <p:cNvPr id="6" name="CasellaDiTesto 5"/>
          <p:cNvSpPr txBox="1"/>
          <p:nvPr/>
        </p:nvSpPr>
        <p:spPr>
          <a:xfrm>
            <a:off x="1466171" y="4005064"/>
            <a:ext cx="369525" cy="369332"/>
          </a:xfrm>
          <a:prstGeom prst="rect">
            <a:avLst/>
          </a:prstGeom>
          <a:noFill/>
        </p:spPr>
        <p:txBody>
          <a:bodyPr wrap="none" rtlCol="0">
            <a:spAutoFit/>
          </a:bodyPr>
          <a:lstStyle/>
          <a:p>
            <a:r>
              <a:rPr lang="it-IT" b="1" i="1" dirty="0" err="1">
                <a:solidFill>
                  <a:srgbClr val="008000"/>
                </a:solidFill>
                <a:latin typeface="Cambria Math" pitchFamily="18" charset="0"/>
                <a:ea typeface="Cambria Math" pitchFamily="18" charset="0"/>
              </a:rPr>
              <a:t>T</a:t>
            </a:r>
            <a:r>
              <a:rPr lang="it-IT" b="1" i="1" baseline="-25000" dirty="0" err="1">
                <a:solidFill>
                  <a:srgbClr val="008000"/>
                </a:solidFill>
                <a:latin typeface="Cambria Math" pitchFamily="18" charset="0"/>
                <a:ea typeface="Cambria Math" pitchFamily="18" charset="0"/>
              </a:rPr>
              <a:t>c</a:t>
            </a:r>
            <a:endParaRPr lang="en-US" b="1" i="1" dirty="0">
              <a:solidFill>
                <a:srgbClr val="008000"/>
              </a:solidFill>
              <a:latin typeface="Cambria Math" pitchFamily="18" charset="0"/>
              <a:ea typeface="Cambria Math" pitchFamily="18" charset="0"/>
            </a:endParaRPr>
          </a:p>
        </p:txBody>
      </p:sp>
      <p:grpSp>
        <p:nvGrpSpPr>
          <p:cNvPr id="10" name="Gruppo 9"/>
          <p:cNvGrpSpPr/>
          <p:nvPr/>
        </p:nvGrpSpPr>
        <p:grpSpPr>
          <a:xfrm>
            <a:off x="1907704" y="2815193"/>
            <a:ext cx="4824536" cy="2543175"/>
            <a:chOff x="1907704" y="2815193"/>
            <a:chExt cx="4824536" cy="254317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3590" y="2815193"/>
              <a:ext cx="44386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o 8"/>
            <p:cNvGrpSpPr/>
            <p:nvPr/>
          </p:nvGrpSpPr>
          <p:grpSpPr>
            <a:xfrm>
              <a:off x="1907704" y="4232963"/>
              <a:ext cx="3672408" cy="0"/>
              <a:chOff x="1907704" y="4232963"/>
              <a:chExt cx="3672408" cy="0"/>
            </a:xfrm>
          </p:grpSpPr>
          <p:cxnSp>
            <p:nvCxnSpPr>
              <p:cNvPr id="4" name="Connettore 2 3"/>
              <p:cNvCxnSpPr/>
              <p:nvPr/>
            </p:nvCxnSpPr>
            <p:spPr>
              <a:xfrm>
                <a:off x="1907704" y="4232963"/>
                <a:ext cx="648072" cy="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2699792" y="4232963"/>
                <a:ext cx="2880320" cy="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147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513248"/>
            <a:ext cx="8491998" cy="5940088"/>
          </a:xfrm>
          <a:prstGeom prst="rect">
            <a:avLst/>
          </a:prstGeom>
          <a:noFill/>
        </p:spPr>
        <p:txBody>
          <a:bodyPr wrap="square" rtlCol="0">
            <a:spAutoFit/>
          </a:bodyPr>
          <a:lstStyle/>
          <a:p>
            <a:pPr algn="just"/>
            <a:r>
              <a:rPr lang="it-IT" sz="2000" dirty="0">
                <a:solidFill>
                  <a:srgbClr val="170AC6"/>
                </a:solidFill>
              </a:rPr>
              <a:t>Supponiamo (idealmente) che la velocità di raffreddamento sia costante (una retta):</a:t>
            </a: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endParaRPr lang="it-IT" sz="2000" dirty="0">
              <a:solidFill>
                <a:srgbClr val="170AC6"/>
              </a:solidFill>
            </a:endParaRPr>
          </a:p>
          <a:p>
            <a:pPr algn="just"/>
            <a:r>
              <a:rPr lang="it-IT" sz="2000" b="1" i="1" dirty="0">
                <a:solidFill>
                  <a:srgbClr val="C00000"/>
                </a:solidFill>
                <a:latin typeface="Cambria Math" pitchFamily="18" charset="0"/>
                <a:ea typeface="Cambria Math" pitchFamily="18" charset="0"/>
              </a:rPr>
              <a:t>A</a:t>
            </a:r>
            <a:r>
              <a:rPr lang="it-IT" sz="2000" dirty="0">
                <a:solidFill>
                  <a:srgbClr val="170AC6"/>
                </a:solidFill>
              </a:rPr>
              <a:t>  è una velocità di raffreddamento alta, </a:t>
            </a:r>
            <a:r>
              <a:rPr lang="it-IT" sz="2000" b="1" i="1" dirty="0">
                <a:solidFill>
                  <a:srgbClr val="C00000"/>
                </a:solidFill>
                <a:latin typeface="Cambria Math" pitchFamily="18" charset="0"/>
                <a:ea typeface="Cambria Math" pitchFamily="18" charset="0"/>
              </a:rPr>
              <a:t>C</a:t>
            </a:r>
            <a:r>
              <a:rPr lang="it-IT" sz="2000" dirty="0">
                <a:solidFill>
                  <a:srgbClr val="170AC6"/>
                </a:solidFill>
              </a:rPr>
              <a:t>  una bassa e </a:t>
            </a:r>
            <a:r>
              <a:rPr lang="it-IT" sz="2000" b="1" i="1" dirty="0">
                <a:solidFill>
                  <a:srgbClr val="C00000"/>
                </a:solidFill>
                <a:latin typeface="Cambria Math" pitchFamily="18" charset="0"/>
                <a:ea typeface="Cambria Math" pitchFamily="18" charset="0"/>
              </a:rPr>
              <a:t>B</a:t>
            </a:r>
            <a:r>
              <a:rPr lang="it-IT" sz="2000" dirty="0">
                <a:solidFill>
                  <a:srgbClr val="170AC6"/>
                </a:solidFill>
              </a:rPr>
              <a:t>  una </a:t>
            </a:r>
            <a:r>
              <a:rPr lang="it-IT" sz="2000" b="1" i="1" dirty="0">
                <a:solidFill>
                  <a:srgbClr val="C00000"/>
                </a:solidFill>
              </a:rPr>
              <a:t>critica</a:t>
            </a:r>
            <a:r>
              <a:rPr lang="it-IT" sz="2000" dirty="0">
                <a:solidFill>
                  <a:srgbClr val="C00000"/>
                </a:solidFill>
              </a:rPr>
              <a:t> </a:t>
            </a:r>
            <a:r>
              <a:rPr lang="it-IT" sz="2000" dirty="0">
                <a:solidFill>
                  <a:srgbClr val="170AC6"/>
                </a:solidFill>
              </a:rPr>
              <a:t>tangenziale alla curva di inizio cristallizzazione.  Con velocità basse si ottiene il cristallo, ma con velocità alte si ha solo parziale cristallizzazione e sotto la velocità critica si ottiene un vetro.</a:t>
            </a:r>
          </a:p>
          <a:p>
            <a:pPr algn="just"/>
            <a:r>
              <a:rPr lang="it-IT" sz="2000" dirty="0">
                <a:solidFill>
                  <a:srgbClr val="170AC6"/>
                </a:solidFill>
              </a:rPr>
              <a:t>Per i polimeri la natura macromolecolare implica una cristallizzazione con cinetica molto lenta (</a:t>
            </a:r>
            <a:r>
              <a:rPr lang="it-IT" sz="2000" b="1" i="1" dirty="0">
                <a:solidFill>
                  <a:srgbClr val="C00000"/>
                </a:solidFill>
              </a:rPr>
              <a:t>le curve x=0 e x=1 sono spostate molto a destra</a:t>
            </a:r>
            <a:r>
              <a:rPr lang="it-IT" sz="2000" dirty="0">
                <a:solidFill>
                  <a:srgbClr val="170AC6"/>
                </a:solidFill>
              </a:rPr>
              <a:t>) e la vetrificazione è facile.</a:t>
            </a:r>
          </a:p>
          <a:p>
            <a:pPr algn="just"/>
            <a:r>
              <a:rPr lang="it-IT" sz="2000" dirty="0">
                <a:solidFill>
                  <a:srgbClr val="170AC6"/>
                </a:solidFill>
              </a:rPr>
              <a:t>Ma…. polimeri stereo-regolari sono in grado di cristallizzare, polimeri non stereo-regolari mantengono sempre lo stato disordinato del liquido.</a:t>
            </a:r>
            <a:endParaRPr lang="en-US" sz="2000" dirty="0">
              <a:solidFill>
                <a:srgbClr val="170AC6"/>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846" y="898481"/>
            <a:ext cx="4464496" cy="267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80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3794" y="260648"/>
            <a:ext cx="8280920" cy="5940088"/>
          </a:xfrm>
          <a:prstGeom prst="rect">
            <a:avLst/>
          </a:prstGeom>
          <a:noFill/>
        </p:spPr>
        <p:txBody>
          <a:bodyPr wrap="square" rtlCol="0">
            <a:spAutoFit/>
          </a:bodyPr>
          <a:lstStyle/>
          <a:p>
            <a:r>
              <a:rPr lang="it-IT" sz="2000" dirty="0">
                <a:solidFill>
                  <a:srgbClr val="170AC6"/>
                </a:solidFill>
              </a:rPr>
              <a:t>La proprietà che più caratterizza lo stato vetroso è la variazione di viscosità (</a:t>
            </a:r>
            <a:r>
              <a:rPr lang="it-IT" sz="2000" b="1" i="1" dirty="0">
                <a:solidFill>
                  <a:srgbClr val="C00000"/>
                </a:solidFill>
                <a:sym typeface="Symbol"/>
              </a:rPr>
              <a:t></a:t>
            </a:r>
            <a:r>
              <a:rPr lang="it-IT" sz="2000" dirty="0">
                <a:solidFill>
                  <a:srgbClr val="170AC6"/>
                </a:solidFill>
                <a:sym typeface="Symbol"/>
              </a:rPr>
              <a:t>) </a:t>
            </a:r>
          </a:p>
          <a:p>
            <a:endParaRPr lang="it-IT" sz="2000" dirty="0">
              <a:solidFill>
                <a:srgbClr val="170AC6"/>
              </a:solidFill>
              <a:sym typeface="Symbol"/>
            </a:endParaRPr>
          </a:p>
          <a:p>
            <a:r>
              <a:rPr lang="it-IT" sz="2000" dirty="0">
                <a:solidFill>
                  <a:srgbClr val="170AC6"/>
                </a:solidFill>
                <a:sym typeface="Symbol"/>
              </a:rPr>
              <a:t>che aumenta al diminuire della temperatura:                         (</a:t>
            </a:r>
            <a:r>
              <a:rPr lang="it-IT" sz="2000" b="1" i="1" dirty="0">
                <a:solidFill>
                  <a:srgbClr val="C00000"/>
                </a:solidFill>
                <a:latin typeface="Cambria Math" pitchFamily="18" charset="0"/>
                <a:ea typeface="Cambria Math" pitchFamily="18" charset="0"/>
                <a:sym typeface="Symbol"/>
              </a:rPr>
              <a:t>K</a:t>
            </a:r>
            <a:r>
              <a:rPr lang="it-IT" sz="2000" dirty="0">
                <a:solidFill>
                  <a:srgbClr val="170AC6"/>
                </a:solidFill>
                <a:sym typeface="Symbol"/>
              </a:rPr>
              <a:t>  è una costante empirica e </a:t>
            </a:r>
            <a:r>
              <a:rPr lang="it-IT" sz="2000" b="1" i="1" dirty="0">
                <a:solidFill>
                  <a:srgbClr val="C00000"/>
                </a:solidFill>
                <a:latin typeface="Cambria Math" pitchFamily="18" charset="0"/>
                <a:ea typeface="Cambria Math" pitchFamily="18" charset="0"/>
                <a:sym typeface="Symbol"/>
              </a:rPr>
              <a:t>B</a:t>
            </a:r>
            <a:r>
              <a:rPr lang="it-IT" sz="2000" dirty="0">
                <a:solidFill>
                  <a:srgbClr val="170AC6"/>
                </a:solidFill>
                <a:sym typeface="Symbol"/>
              </a:rPr>
              <a:t>  è l’energia di attivazione dei movimenti strutturali).</a:t>
            </a:r>
          </a:p>
          <a:p>
            <a:endParaRPr lang="it-IT" sz="2000" dirty="0">
              <a:solidFill>
                <a:srgbClr val="170AC6"/>
              </a:solidFill>
              <a:sym typeface="Symbol"/>
            </a:endParaRPr>
          </a:p>
          <a:p>
            <a:r>
              <a:rPr lang="it-IT" sz="2000" dirty="0">
                <a:solidFill>
                  <a:srgbClr val="170AC6"/>
                </a:solidFill>
                <a:sym typeface="Symbol"/>
              </a:rPr>
              <a:t>L’andamento è dato dalla curva sperimentale:</a:t>
            </a:r>
          </a:p>
          <a:p>
            <a:endParaRPr lang="it-IT" sz="2000" dirty="0">
              <a:solidFill>
                <a:srgbClr val="170AC6"/>
              </a:solidFill>
              <a:sym typeface="Symbol"/>
            </a:endParaRPr>
          </a:p>
          <a:p>
            <a:endParaRPr lang="it-IT" sz="2000" dirty="0">
              <a:solidFill>
                <a:srgbClr val="170AC6"/>
              </a:solidFill>
              <a:sym typeface="Symbol"/>
            </a:endParaRPr>
          </a:p>
          <a:p>
            <a:r>
              <a:rPr lang="it-IT" sz="2000" dirty="0">
                <a:solidFill>
                  <a:srgbClr val="170AC6"/>
                </a:solidFill>
                <a:sym typeface="Symbol"/>
              </a:rPr>
              <a:t>                                           equazione (Cohen-</a:t>
            </a:r>
            <a:r>
              <a:rPr lang="it-IT" sz="2000" dirty="0" err="1">
                <a:solidFill>
                  <a:srgbClr val="170AC6"/>
                </a:solidFill>
                <a:sym typeface="Symbol"/>
              </a:rPr>
              <a:t>Turnbull</a:t>
            </a:r>
            <a:r>
              <a:rPr lang="it-IT" sz="2000" dirty="0">
                <a:solidFill>
                  <a:srgbClr val="170AC6"/>
                </a:solidFill>
                <a:sym typeface="Symbol"/>
              </a:rPr>
              <a:t>),</a:t>
            </a:r>
          </a:p>
          <a:p>
            <a:endParaRPr lang="it-IT" sz="2000" dirty="0">
              <a:solidFill>
                <a:srgbClr val="170AC6"/>
              </a:solidFill>
              <a:sym typeface="Symbol"/>
            </a:endParaRPr>
          </a:p>
          <a:p>
            <a:r>
              <a:rPr lang="it-IT" sz="2000" dirty="0">
                <a:solidFill>
                  <a:srgbClr val="170AC6"/>
                </a:solidFill>
                <a:sym typeface="Symbol"/>
              </a:rPr>
              <a:t>dove </a:t>
            </a:r>
            <a:r>
              <a:rPr lang="it-IT" sz="2000" b="1" i="1" dirty="0">
                <a:solidFill>
                  <a:srgbClr val="C00000"/>
                </a:solidFill>
                <a:latin typeface="Cambria Math" pitchFamily="18" charset="0"/>
                <a:ea typeface="Cambria Math" pitchFamily="18" charset="0"/>
                <a:sym typeface="Symbol"/>
              </a:rPr>
              <a:t>A = </a:t>
            </a:r>
            <a:r>
              <a:rPr lang="it-IT" sz="2000" b="1" i="1" dirty="0" err="1">
                <a:solidFill>
                  <a:srgbClr val="C00000"/>
                </a:solidFill>
                <a:latin typeface="Cambria Math" pitchFamily="18" charset="0"/>
                <a:ea typeface="Cambria Math" pitchFamily="18" charset="0"/>
                <a:sym typeface="Symbol"/>
              </a:rPr>
              <a:t>ln</a:t>
            </a:r>
            <a:r>
              <a:rPr lang="it-IT" sz="2000" b="1" i="1" dirty="0">
                <a:solidFill>
                  <a:srgbClr val="C00000"/>
                </a:solidFill>
                <a:latin typeface="Cambria Math" pitchFamily="18" charset="0"/>
                <a:ea typeface="Cambria Math" pitchFamily="18" charset="0"/>
                <a:sym typeface="Symbol"/>
              </a:rPr>
              <a:t> K</a:t>
            </a:r>
            <a:r>
              <a:rPr lang="it-IT" sz="2000" dirty="0">
                <a:solidFill>
                  <a:srgbClr val="C00000"/>
                </a:solidFill>
                <a:ea typeface="Cambria Math" pitchFamily="18" charset="0"/>
                <a:sym typeface="Symbol"/>
              </a:rPr>
              <a:t>    </a:t>
            </a:r>
            <a:r>
              <a:rPr lang="it-IT" sz="2000" dirty="0">
                <a:solidFill>
                  <a:srgbClr val="170AC6"/>
                </a:solidFill>
                <a:ea typeface="Cambria Math" pitchFamily="18" charset="0"/>
                <a:sym typeface="Symbol"/>
              </a:rPr>
              <a:t>(poiché la </a:t>
            </a:r>
            <a:r>
              <a:rPr lang="it-IT" sz="2000" b="1" i="1" dirty="0">
                <a:solidFill>
                  <a:srgbClr val="C00000"/>
                </a:solidFill>
                <a:sym typeface="Symbol"/>
              </a:rPr>
              <a:t></a:t>
            </a:r>
            <a:r>
              <a:rPr lang="it-IT" sz="2000" i="1" dirty="0">
                <a:solidFill>
                  <a:srgbClr val="170AC6"/>
                </a:solidFill>
                <a:sym typeface="Symbol"/>
              </a:rPr>
              <a:t> </a:t>
            </a:r>
            <a:r>
              <a:rPr lang="it-IT" sz="2000" dirty="0">
                <a:solidFill>
                  <a:srgbClr val="170AC6"/>
                </a:solidFill>
                <a:sym typeface="Symbol"/>
              </a:rPr>
              <a:t>è decine di ordini di</a:t>
            </a:r>
          </a:p>
          <a:p>
            <a:r>
              <a:rPr lang="it-IT" sz="2000" dirty="0">
                <a:solidFill>
                  <a:srgbClr val="170AC6"/>
                </a:solidFill>
                <a:sym typeface="Symbol"/>
              </a:rPr>
              <a:t>grandezza superiore a quella del fuso la curva sembra</a:t>
            </a:r>
          </a:p>
          <a:p>
            <a:r>
              <a:rPr lang="it-IT" sz="2000" dirty="0">
                <a:solidFill>
                  <a:srgbClr val="170AC6"/>
                </a:solidFill>
                <a:sym typeface="Symbol"/>
              </a:rPr>
              <a:t>tendere ad un asintoto).</a:t>
            </a:r>
          </a:p>
          <a:p>
            <a:endParaRPr lang="it-IT" sz="2000" dirty="0">
              <a:solidFill>
                <a:srgbClr val="170AC6"/>
              </a:solidFill>
              <a:ea typeface="Cambria Math" pitchFamily="18" charset="0"/>
              <a:sym typeface="Symbol"/>
            </a:endParaRPr>
          </a:p>
          <a:p>
            <a:endParaRPr lang="it-IT" sz="2000" dirty="0">
              <a:solidFill>
                <a:srgbClr val="170AC6"/>
              </a:solidFill>
              <a:ea typeface="Cambria Math" pitchFamily="18" charset="0"/>
              <a:sym typeface="Symbol"/>
            </a:endParaRPr>
          </a:p>
          <a:p>
            <a:endParaRPr lang="it-IT" sz="2000" dirty="0">
              <a:solidFill>
                <a:srgbClr val="170AC6"/>
              </a:solidFill>
              <a:ea typeface="Cambria Math" pitchFamily="18" charset="0"/>
              <a:sym typeface="Symbol"/>
            </a:endParaRPr>
          </a:p>
          <a:p>
            <a:r>
              <a:rPr lang="it-IT" sz="2000" dirty="0">
                <a:solidFill>
                  <a:srgbClr val="170AC6"/>
                </a:solidFill>
                <a:ea typeface="Cambria Math" pitchFamily="18" charset="0"/>
                <a:sym typeface="Symbol"/>
              </a:rPr>
              <a:t>Le proprietà del sistema sottoraffreddato e  di quello </a:t>
            </a:r>
            <a:r>
              <a:rPr lang="it-IT" sz="2000">
                <a:solidFill>
                  <a:srgbClr val="170AC6"/>
                </a:solidFill>
                <a:ea typeface="Cambria Math" pitchFamily="18" charset="0"/>
                <a:sym typeface="Symbol"/>
              </a:rPr>
              <a:t>vetroso sono diverse </a:t>
            </a:r>
            <a:r>
              <a:rPr lang="it-IT" sz="2000" dirty="0">
                <a:solidFill>
                  <a:srgbClr val="170AC6"/>
                </a:solidFill>
                <a:ea typeface="Cambria Math" pitchFamily="18" charset="0"/>
                <a:sym typeface="Symbol"/>
              </a:rPr>
              <a:t>e si può (quasi) parlare di due fasi separate da una transizione:   </a:t>
            </a:r>
            <a:r>
              <a:rPr lang="it-IT" sz="2000" b="1" i="1" u="sng" dirty="0">
                <a:solidFill>
                  <a:srgbClr val="C00000"/>
                </a:solidFill>
                <a:ea typeface="Cambria Math" pitchFamily="18" charset="0"/>
                <a:sym typeface="Symbol"/>
              </a:rPr>
              <a:t>la transizione vetrosa</a:t>
            </a:r>
            <a:r>
              <a:rPr lang="it-IT" sz="2000" dirty="0">
                <a:solidFill>
                  <a:srgbClr val="170AC6"/>
                </a:solidFill>
                <a:ea typeface="Cambria Math" pitchFamily="18" charset="0"/>
                <a:sym typeface="Symbol"/>
              </a:rPr>
              <a:t>.</a:t>
            </a:r>
          </a:p>
        </p:txBody>
      </p:sp>
      <p:graphicFrame>
        <p:nvGraphicFramePr>
          <p:cNvPr id="3" name="Oggetto 2"/>
          <p:cNvGraphicFramePr>
            <a:graphicFrameLocks noChangeAspect="1"/>
          </p:cNvGraphicFramePr>
          <p:nvPr/>
        </p:nvGraphicFramePr>
        <p:xfrm>
          <a:off x="5292080" y="692696"/>
          <a:ext cx="1049337" cy="568325"/>
        </p:xfrm>
        <a:graphic>
          <a:graphicData uri="http://schemas.openxmlformats.org/presentationml/2006/ole">
            <mc:AlternateContent xmlns:mc="http://schemas.openxmlformats.org/markup-compatibility/2006">
              <mc:Choice xmlns:v="urn:schemas-microsoft-com:vml" Requires="v">
                <p:oleObj spid="_x0000_s19523" name="Equation" r:id="rId3" imgW="609600" imgH="330200" progId="Equation.3">
                  <p:embed/>
                </p:oleObj>
              </mc:Choice>
              <mc:Fallback>
                <p:oleObj name="Equation" r:id="rId3" imgW="609600" imgH="330200"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692696"/>
                        <a:ext cx="104933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59" name="Picture 3"/>
          <p:cNvPicPr>
            <a:picLocks noChangeAspect="1" noChangeArrowheads="1"/>
          </p:cNvPicPr>
          <p:nvPr/>
        </p:nvPicPr>
        <p:blipFill>
          <a:blip r:embed="rId5" cstate="print"/>
          <a:srcRect/>
          <a:stretch>
            <a:fillRect/>
          </a:stretch>
        </p:blipFill>
        <p:spPr bwMode="auto">
          <a:xfrm>
            <a:off x="6156176" y="1700808"/>
            <a:ext cx="2448272" cy="2680703"/>
          </a:xfrm>
          <a:prstGeom prst="rect">
            <a:avLst/>
          </a:prstGeom>
          <a:noFill/>
          <a:ln w="9525">
            <a:noFill/>
            <a:miter lim="800000"/>
            <a:headEnd/>
            <a:tailEnd/>
          </a:ln>
        </p:spPr>
      </p:pic>
      <p:graphicFrame>
        <p:nvGraphicFramePr>
          <p:cNvPr id="5" name="Oggetto 4"/>
          <p:cNvGraphicFramePr>
            <a:graphicFrameLocks noChangeAspect="1"/>
          </p:cNvGraphicFramePr>
          <p:nvPr>
            <p:extLst>
              <p:ext uri="{D42A27DB-BD31-4B8C-83A1-F6EECF244321}">
                <p14:modId xmlns:p14="http://schemas.microsoft.com/office/powerpoint/2010/main" val="289102392"/>
              </p:ext>
            </p:extLst>
          </p:nvPr>
        </p:nvGraphicFramePr>
        <p:xfrm>
          <a:off x="481013" y="2492375"/>
          <a:ext cx="2144712" cy="792163"/>
        </p:xfrm>
        <a:graphic>
          <a:graphicData uri="http://schemas.openxmlformats.org/presentationml/2006/ole">
            <mc:AlternateContent xmlns:mc="http://schemas.openxmlformats.org/markup-compatibility/2006">
              <mc:Choice xmlns:v="urn:schemas-microsoft-com:vml" Requires="v">
                <p:oleObj spid="_x0000_s19524" name="Equazione" r:id="rId6" imgW="1168200" imgH="431640" progId="Equation.3">
                  <p:embed/>
                </p:oleObj>
              </mc:Choice>
              <mc:Fallback>
                <p:oleObj name="Equazione" r:id="rId6" imgW="1168200" imgH="431640" progId="Equation.3">
                  <p:embed/>
                  <p:pic>
                    <p:nvPicPr>
                      <p:cNvPr id="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3" y="2492375"/>
                        <a:ext cx="214471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8913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84817" y="260648"/>
            <a:ext cx="2651752" cy="461665"/>
          </a:xfrm>
          <a:prstGeom prst="rect">
            <a:avLst/>
          </a:prstGeom>
          <a:noFill/>
        </p:spPr>
        <p:txBody>
          <a:bodyPr wrap="none" rtlCol="0">
            <a:spAutoFit/>
          </a:bodyPr>
          <a:lstStyle/>
          <a:p>
            <a:r>
              <a:rPr lang="it-IT" sz="2400" b="1" i="1" dirty="0">
                <a:solidFill>
                  <a:srgbClr val="C00000"/>
                </a:solidFill>
              </a:rPr>
              <a:t>Transizione vetrosa</a:t>
            </a:r>
          </a:p>
        </p:txBody>
      </p:sp>
      <p:sp>
        <p:nvSpPr>
          <p:cNvPr id="3" name="CasellaDiTesto 2"/>
          <p:cNvSpPr txBox="1"/>
          <p:nvPr/>
        </p:nvSpPr>
        <p:spPr>
          <a:xfrm>
            <a:off x="467544" y="836712"/>
            <a:ext cx="8424936" cy="5324535"/>
          </a:xfrm>
          <a:prstGeom prst="rect">
            <a:avLst/>
          </a:prstGeom>
          <a:noFill/>
        </p:spPr>
        <p:txBody>
          <a:bodyPr wrap="square" rtlCol="0">
            <a:spAutoFit/>
          </a:bodyPr>
          <a:lstStyle/>
          <a:p>
            <a:pPr algn="just"/>
            <a:r>
              <a:rPr lang="it-IT" sz="2000" dirty="0">
                <a:solidFill>
                  <a:srgbClr val="170AC6"/>
                </a:solidFill>
              </a:rPr>
              <a:t>C’è una diversa possibilità di movimento degli elementi strutturali del sistema al di sopra ed al di sotto della transizione vetrosa.</a:t>
            </a:r>
          </a:p>
          <a:p>
            <a:pPr algn="just"/>
            <a:endParaRPr lang="it-IT" sz="2000" dirty="0">
              <a:solidFill>
                <a:srgbClr val="170AC6"/>
              </a:solidFill>
            </a:endParaRPr>
          </a:p>
          <a:p>
            <a:pPr algn="just"/>
            <a:r>
              <a:rPr lang="it-IT" sz="2000" b="1" i="1" u="sng" dirty="0">
                <a:solidFill>
                  <a:srgbClr val="C00000"/>
                </a:solidFill>
              </a:rPr>
              <a:t>Liquido sottoraffreddato</a:t>
            </a:r>
            <a:r>
              <a:rPr lang="it-IT" sz="2000" dirty="0">
                <a:solidFill>
                  <a:srgbClr val="170AC6"/>
                </a:solidFill>
              </a:rPr>
              <a:t>:    gli elementi strutturali si possono spostare, sono permesse rotazioni attorno a legami di valenza e movimenti </a:t>
            </a:r>
            <a:r>
              <a:rPr lang="it-IT" sz="2000" dirty="0" err="1">
                <a:solidFill>
                  <a:srgbClr val="170AC6"/>
                </a:solidFill>
              </a:rPr>
              <a:t>traslazionali</a:t>
            </a:r>
            <a:r>
              <a:rPr lang="it-IT" sz="2000" dirty="0">
                <a:solidFill>
                  <a:srgbClr val="170AC6"/>
                </a:solidFill>
              </a:rPr>
              <a:t> →</a:t>
            </a:r>
          </a:p>
          <a:p>
            <a:pPr algn="just"/>
            <a:r>
              <a:rPr lang="it-IT" sz="2000" dirty="0">
                <a:solidFill>
                  <a:srgbClr val="170AC6"/>
                </a:solidFill>
              </a:rPr>
              <a:t>La struttura può raggiungere l’equilibrio dato dalle condizioni al contorno di temperatura e pressione.</a:t>
            </a:r>
          </a:p>
          <a:p>
            <a:pPr algn="just"/>
            <a:endParaRPr lang="it-IT" sz="2000" dirty="0">
              <a:solidFill>
                <a:srgbClr val="170AC6"/>
              </a:solidFill>
            </a:endParaRPr>
          </a:p>
          <a:p>
            <a:pPr algn="just"/>
            <a:r>
              <a:rPr lang="it-IT" sz="2000" b="1" i="1" u="sng" dirty="0">
                <a:solidFill>
                  <a:srgbClr val="C00000"/>
                </a:solidFill>
              </a:rPr>
              <a:t>Solido vetroso</a:t>
            </a:r>
            <a:r>
              <a:rPr lang="it-IT" sz="2000" dirty="0">
                <a:solidFill>
                  <a:srgbClr val="170AC6"/>
                </a:solidFill>
              </a:rPr>
              <a:t>:  i movimenti degli elementi strutturali sono parzialmente bloccati, sono possibili vibrazioni, ma non rotazioni e traslazioni.  Il sistema è bloccato in una situazione di </a:t>
            </a:r>
            <a:r>
              <a:rPr lang="it-IT" sz="2000" dirty="0" err="1">
                <a:solidFill>
                  <a:srgbClr val="170AC6"/>
                </a:solidFill>
              </a:rPr>
              <a:t>non-equilibrio</a:t>
            </a:r>
            <a:r>
              <a:rPr lang="it-IT" sz="2000" dirty="0">
                <a:solidFill>
                  <a:srgbClr val="170AC6"/>
                </a:solidFill>
              </a:rPr>
              <a:t>.</a:t>
            </a:r>
          </a:p>
          <a:p>
            <a:pPr algn="just"/>
            <a:endParaRPr lang="it-IT" sz="2000" dirty="0">
              <a:solidFill>
                <a:srgbClr val="170AC6"/>
              </a:solidFill>
            </a:endParaRPr>
          </a:p>
          <a:p>
            <a:pPr algn="just"/>
            <a:r>
              <a:rPr lang="it-IT" sz="2000" dirty="0">
                <a:solidFill>
                  <a:srgbClr val="170AC6"/>
                </a:solidFill>
              </a:rPr>
              <a:t>La </a:t>
            </a:r>
            <a:r>
              <a:rPr lang="it-IT" sz="2000" b="1" i="1" u="sng" dirty="0">
                <a:solidFill>
                  <a:srgbClr val="C00000"/>
                </a:solidFill>
              </a:rPr>
              <a:t>transizione vetrosa </a:t>
            </a:r>
            <a:r>
              <a:rPr lang="it-IT" sz="2000" dirty="0">
                <a:solidFill>
                  <a:srgbClr val="170AC6"/>
                </a:solidFill>
              </a:rPr>
              <a:t>è una transizione di </a:t>
            </a:r>
            <a:r>
              <a:rPr lang="it-IT" sz="2000" b="1" i="1" u="sng" dirty="0">
                <a:solidFill>
                  <a:srgbClr val="C00000"/>
                </a:solidFill>
              </a:rPr>
              <a:t>natura cinetica</a:t>
            </a:r>
            <a:r>
              <a:rPr lang="it-IT" sz="2000" dirty="0">
                <a:solidFill>
                  <a:srgbClr val="170AC6"/>
                </a:solidFill>
              </a:rPr>
              <a:t> legata alla maggiore e minore facilità dei movimenti rotazionali e </a:t>
            </a:r>
            <a:r>
              <a:rPr lang="it-IT" sz="2000" dirty="0" err="1">
                <a:solidFill>
                  <a:srgbClr val="170AC6"/>
                </a:solidFill>
              </a:rPr>
              <a:t>traslazionali</a:t>
            </a:r>
            <a:r>
              <a:rPr lang="it-IT" sz="2000" dirty="0">
                <a:solidFill>
                  <a:srgbClr val="170AC6"/>
                </a:solidFill>
              </a:rPr>
              <a:t> della macromolecola.</a:t>
            </a:r>
          </a:p>
          <a:p>
            <a:pPr algn="just"/>
            <a:endParaRPr lang="it-IT" sz="2000" dirty="0">
              <a:solidFill>
                <a:srgbClr val="170AC6"/>
              </a:solidFill>
            </a:endParaRPr>
          </a:p>
          <a:p>
            <a:pPr algn="just"/>
            <a:r>
              <a:rPr lang="it-IT" sz="2000" dirty="0">
                <a:solidFill>
                  <a:srgbClr val="170AC6"/>
                </a:solidFill>
              </a:rPr>
              <a:t>Dal punto di vista strutturale </a:t>
            </a:r>
            <a:r>
              <a:rPr lang="it-IT" sz="2000" i="1" dirty="0">
                <a:solidFill>
                  <a:srgbClr val="C00000"/>
                </a:solidFill>
              </a:rPr>
              <a:t>il vetro ha la stessa </a:t>
            </a:r>
            <a:r>
              <a:rPr lang="it-IT" sz="2000" i="1" u="sng" dirty="0">
                <a:solidFill>
                  <a:srgbClr val="C00000"/>
                </a:solidFill>
              </a:rPr>
              <a:t>struttura disordinata e amorfa </a:t>
            </a:r>
            <a:r>
              <a:rPr lang="it-IT" sz="2000" i="1" dirty="0">
                <a:solidFill>
                  <a:srgbClr val="C00000"/>
                </a:solidFill>
              </a:rPr>
              <a:t>del liquido sottoraffreddato</a:t>
            </a:r>
            <a:r>
              <a:rPr lang="it-IT" sz="2000" dirty="0">
                <a:solidFill>
                  <a:srgbClr val="170AC6"/>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4827" y="962343"/>
            <a:ext cx="4791449" cy="291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79513" y="188640"/>
            <a:ext cx="8784976" cy="6555641"/>
          </a:xfrm>
          <a:prstGeom prst="rect">
            <a:avLst/>
          </a:prstGeom>
          <a:noFill/>
        </p:spPr>
        <p:txBody>
          <a:bodyPr wrap="square" rtlCol="0">
            <a:spAutoFit/>
          </a:bodyPr>
          <a:lstStyle/>
          <a:p>
            <a:r>
              <a:rPr lang="it-IT" sz="2000" dirty="0">
                <a:solidFill>
                  <a:srgbClr val="170AC6"/>
                </a:solidFill>
              </a:rPr>
              <a:t>Parlando di struttura del sistema, possiamo definire un parametro d’ordine </a:t>
            </a:r>
            <a:r>
              <a:rPr lang="it-IT" sz="2000" b="1" i="1" dirty="0">
                <a:solidFill>
                  <a:srgbClr val="C00000"/>
                </a:solidFill>
                <a:latin typeface="Cambria Math" pitchFamily="18" charset="0"/>
                <a:ea typeface="Cambria Math" pitchFamily="18" charset="0"/>
              </a:rPr>
              <a:t>Z(T, P)</a:t>
            </a:r>
            <a:r>
              <a:rPr lang="it-IT" sz="2000" dirty="0">
                <a:solidFill>
                  <a:srgbClr val="170AC6"/>
                </a:solidFill>
              </a:rPr>
              <a:t>.</a:t>
            </a:r>
          </a:p>
          <a:p>
            <a:r>
              <a:rPr lang="it-IT" sz="2000" b="1" i="1" dirty="0">
                <a:solidFill>
                  <a:srgbClr val="C00000"/>
                </a:solidFill>
              </a:rPr>
              <a:t>Z</a:t>
            </a:r>
            <a:r>
              <a:rPr lang="it-IT" sz="2000" dirty="0">
                <a:solidFill>
                  <a:srgbClr val="170AC6"/>
                </a:solidFill>
              </a:rPr>
              <a:t> è maggiore a temperature basse ed in un processo di raffreddamento a </a:t>
            </a:r>
            <a:r>
              <a:rPr lang="it-IT" sz="2000" b="1" i="1" dirty="0">
                <a:solidFill>
                  <a:srgbClr val="C00000"/>
                </a:solidFill>
                <a:latin typeface="Cambria Math" pitchFamily="18" charset="0"/>
                <a:ea typeface="Cambria Math" pitchFamily="18" charset="0"/>
              </a:rPr>
              <a:t>P = cost.</a:t>
            </a:r>
            <a:r>
              <a:rPr lang="it-IT" sz="2000" dirty="0">
                <a:solidFill>
                  <a:srgbClr val="170AC6"/>
                </a:solidFill>
              </a:rPr>
              <a:t>  si ha:</a:t>
            </a: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endParaRPr lang="it-IT" sz="2000" dirty="0">
              <a:solidFill>
                <a:srgbClr val="170AC6"/>
              </a:solidFill>
            </a:endParaRPr>
          </a:p>
          <a:p>
            <a:r>
              <a:rPr lang="it-IT" sz="2000" dirty="0">
                <a:solidFill>
                  <a:srgbClr val="170AC6"/>
                </a:solidFill>
              </a:rPr>
              <a:t>L’andamento del parametro d’ordine è </a:t>
            </a:r>
          </a:p>
          <a:p>
            <a:r>
              <a:rPr lang="it-IT" sz="2000">
                <a:solidFill>
                  <a:srgbClr val="170AC6"/>
                </a:solidFill>
              </a:rPr>
              <a:t>il seguente:</a:t>
            </a:r>
            <a:endParaRPr lang="it-IT" sz="2000" dirty="0">
              <a:solidFill>
                <a:srgbClr val="170AC6"/>
              </a:solidFill>
            </a:endParaRPr>
          </a:p>
          <a:p>
            <a:endParaRPr lang="it-IT" sz="2000" dirty="0">
              <a:solidFill>
                <a:srgbClr val="170AC6"/>
              </a:solidFill>
            </a:endParaRPr>
          </a:p>
          <a:p>
            <a:r>
              <a:rPr lang="it-IT" sz="2000" dirty="0">
                <a:solidFill>
                  <a:srgbClr val="170AC6"/>
                </a:solidFill>
              </a:rPr>
              <a:t>fra </a:t>
            </a:r>
            <a:r>
              <a:rPr lang="it-IT" sz="2000" b="1" i="1" dirty="0">
                <a:solidFill>
                  <a:srgbClr val="C00000"/>
                </a:solidFill>
                <a:latin typeface="Cambria Math" pitchFamily="18" charset="0"/>
                <a:ea typeface="Cambria Math" pitchFamily="18" charset="0"/>
              </a:rPr>
              <a:t>T*</a:t>
            </a:r>
            <a:r>
              <a:rPr lang="it-IT" sz="2000" dirty="0">
                <a:solidFill>
                  <a:srgbClr val="170AC6"/>
                </a:solidFill>
              </a:rPr>
              <a:t> e </a:t>
            </a:r>
            <a:r>
              <a:rPr lang="it-IT" sz="2000" b="1" i="1" dirty="0">
                <a:solidFill>
                  <a:srgbClr val="C00000"/>
                </a:solidFill>
              </a:rPr>
              <a:t>T</a:t>
            </a:r>
            <a:r>
              <a:rPr lang="it-IT" sz="2000" b="1" i="1" baseline="-25000" dirty="0">
                <a:solidFill>
                  <a:srgbClr val="C00000"/>
                </a:solidFill>
              </a:rPr>
              <a:t>2</a:t>
            </a:r>
            <a:r>
              <a:rPr lang="it-IT" sz="2000" dirty="0">
                <a:solidFill>
                  <a:srgbClr val="170AC6"/>
                </a:solidFill>
              </a:rPr>
              <a:t> il sistema </a:t>
            </a:r>
            <a:r>
              <a:rPr lang="it-IT" sz="2000" b="1" i="1" u="sng" dirty="0">
                <a:solidFill>
                  <a:srgbClr val="C00000"/>
                </a:solidFill>
              </a:rPr>
              <a:t>non</a:t>
            </a:r>
            <a:r>
              <a:rPr lang="it-IT" sz="2000" dirty="0">
                <a:solidFill>
                  <a:srgbClr val="170AC6"/>
                </a:solidFill>
              </a:rPr>
              <a:t> può adeguarsi</a:t>
            </a:r>
          </a:p>
          <a:p>
            <a:r>
              <a:rPr lang="it-IT" sz="2000" dirty="0">
                <a:solidFill>
                  <a:srgbClr val="170AC6"/>
                </a:solidFill>
              </a:rPr>
              <a:t>alle condizioni esterne.</a:t>
            </a:r>
          </a:p>
          <a:p>
            <a:r>
              <a:rPr lang="it-IT" sz="2000" dirty="0">
                <a:solidFill>
                  <a:srgbClr val="170AC6"/>
                </a:solidFill>
              </a:rPr>
              <a:t>Nel processo a </a:t>
            </a:r>
            <a:r>
              <a:rPr lang="it-IT" sz="2000" b="1" i="1" dirty="0">
                <a:solidFill>
                  <a:srgbClr val="C00000"/>
                </a:solidFill>
              </a:rPr>
              <a:t>T</a:t>
            </a:r>
            <a:r>
              <a:rPr lang="it-IT" sz="2000" b="1" i="1" baseline="-25000" dirty="0">
                <a:solidFill>
                  <a:srgbClr val="C00000"/>
                </a:solidFill>
              </a:rPr>
              <a:t>2</a:t>
            </a:r>
            <a:r>
              <a:rPr lang="it-IT" sz="2000" dirty="0">
                <a:solidFill>
                  <a:srgbClr val="170AC6"/>
                </a:solidFill>
              </a:rPr>
              <a:t> cost.,  con un tempo</a:t>
            </a:r>
          </a:p>
          <a:p>
            <a:r>
              <a:rPr lang="it-IT" sz="2000" dirty="0">
                <a:solidFill>
                  <a:srgbClr val="170AC6"/>
                </a:solidFill>
              </a:rPr>
              <a:t>sufficientemente lungo il parametro </a:t>
            </a:r>
            <a:r>
              <a:rPr lang="it-IT" sz="2000" b="1" i="1" dirty="0">
                <a:solidFill>
                  <a:srgbClr val="C00000"/>
                </a:solidFill>
                <a:latin typeface="Cambria Math" pitchFamily="18" charset="0"/>
                <a:ea typeface="Cambria Math" pitchFamily="18" charset="0"/>
              </a:rPr>
              <a:t>Z</a:t>
            </a:r>
          </a:p>
          <a:p>
            <a:r>
              <a:rPr lang="it-IT" sz="2000" dirty="0">
                <a:solidFill>
                  <a:srgbClr val="170AC6"/>
                </a:solidFill>
              </a:rPr>
              <a:t>evolve al suo valore di equilibrio.</a:t>
            </a:r>
          </a:p>
        </p:txBody>
      </p:sp>
      <p:pic>
        <p:nvPicPr>
          <p:cNvPr id="22531" name="Picture 3"/>
          <p:cNvPicPr>
            <a:picLocks noChangeAspect="1" noChangeArrowheads="1"/>
          </p:cNvPicPr>
          <p:nvPr/>
        </p:nvPicPr>
        <p:blipFill>
          <a:blip r:embed="rId3" cstate="print"/>
          <a:srcRect/>
          <a:stretch>
            <a:fillRect/>
          </a:stretch>
        </p:blipFill>
        <p:spPr bwMode="auto">
          <a:xfrm>
            <a:off x="4522449" y="4005064"/>
            <a:ext cx="4009991" cy="2664296"/>
          </a:xfrm>
          <a:prstGeom prst="rect">
            <a:avLst/>
          </a:prstGeom>
          <a:noFill/>
          <a:ln w="9525">
            <a:noFill/>
            <a:miter lim="800000"/>
            <a:headEnd/>
            <a:tailEnd/>
          </a:ln>
        </p:spPr>
      </p:pic>
      <p:sp>
        <p:nvSpPr>
          <p:cNvPr id="5" name="Parentesi graffa chiusa 4"/>
          <p:cNvSpPr/>
          <p:nvPr/>
        </p:nvSpPr>
        <p:spPr>
          <a:xfrm>
            <a:off x="6588224" y="1628800"/>
            <a:ext cx="288032" cy="792088"/>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2 9"/>
          <p:cNvCxnSpPr/>
          <p:nvPr/>
        </p:nvCxnSpPr>
        <p:spPr>
          <a:xfrm>
            <a:off x="6948264" y="2017816"/>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536869" y="1593175"/>
            <a:ext cx="1440160" cy="830997"/>
          </a:xfrm>
          <a:prstGeom prst="rect">
            <a:avLst/>
          </a:prstGeom>
          <a:noFill/>
        </p:spPr>
        <p:txBody>
          <a:bodyPr wrap="square" rtlCol="0">
            <a:spAutoFit/>
          </a:bodyPr>
          <a:lstStyle/>
          <a:p>
            <a:r>
              <a:rPr lang="it-IT" sz="1600" i="1" dirty="0">
                <a:solidFill>
                  <a:srgbClr val="C00000"/>
                </a:solidFill>
              </a:rPr>
              <a:t>Stati di equilibrio con la temperatura</a:t>
            </a:r>
          </a:p>
        </p:txBody>
      </p:sp>
      <p:sp>
        <p:nvSpPr>
          <p:cNvPr id="12" name="CasellaDiTesto 11"/>
          <p:cNvSpPr txBox="1"/>
          <p:nvPr/>
        </p:nvSpPr>
        <p:spPr>
          <a:xfrm>
            <a:off x="7456406" y="2900130"/>
            <a:ext cx="1440160" cy="584775"/>
          </a:xfrm>
          <a:prstGeom prst="rect">
            <a:avLst/>
          </a:prstGeom>
          <a:noFill/>
        </p:spPr>
        <p:txBody>
          <a:bodyPr wrap="square" rtlCol="0">
            <a:spAutoFit/>
          </a:bodyPr>
          <a:lstStyle/>
          <a:p>
            <a:r>
              <a:rPr lang="it-IT" sz="1600" i="1" dirty="0">
                <a:solidFill>
                  <a:srgbClr val="C00000"/>
                </a:solidFill>
              </a:rPr>
              <a:t>Stato di non-equilibrio</a:t>
            </a:r>
          </a:p>
        </p:txBody>
      </p:sp>
      <p:cxnSp>
        <p:nvCxnSpPr>
          <p:cNvPr id="13" name="Connettore 2 12"/>
          <p:cNvCxnSpPr/>
          <p:nvPr/>
        </p:nvCxnSpPr>
        <p:spPr>
          <a:xfrm>
            <a:off x="5652120" y="2658428"/>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372200" y="2492896"/>
            <a:ext cx="1795428" cy="338554"/>
          </a:xfrm>
          <a:prstGeom prst="rect">
            <a:avLst/>
          </a:prstGeom>
          <a:noFill/>
        </p:spPr>
        <p:txBody>
          <a:bodyPr wrap="none" rtlCol="0">
            <a:spAutoFit/>
          </a:bodyPr>
          <a:lstStyle/>
          <a:p>
            <a:r>
              <a:rPr lang="it-IT" sz="1600" i="1" dirty="0">
                <a:solidFill>
                  <a:srgbClr val="C00000"/>
                </a:solidFill>
              </a:rPr>
              <a:t>temperatura critica</a:t>
            </a:r>
          </a:p>
        </p:txBody>
      </p:sp>
      <p:cxnSp>
        <p:nvCxnSpPr>
          <p:cNvPr id="15" name="Connettore 2 14"/>
          <p:cNvCxnSpPr/>
          <p:nvPr/>
        </p:nvCxnSpPr>
        <p:spPr>
          <a:xfrm>
            <a:off x="6804248" y="3191460"/>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TotalTime>
  <Words>2690</Words>
  <Application>Microsoft Office PowerPoint</Application>
  <PresentationFormat>Presentazione su schermo (4:3)</PresentationFormat>
  <Paragraphs>200</Paragraphs>
  <Slides>28</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28</vt:i4>
      </vt:variant>
    </vt:vector>
  </HeadingPairs>
  <TitlesOfParts>
    <vt:vector size="31" baseType="lpstr">
      <vt:lpstr>Tema di Office</vt:lpstr>
      <vt:lpstr>Equation</vt:lpstr>
      <vt:lpstr>Equazione</vt:lpstr>
      <vt:lpstr>LO STATO VETROSO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Roberto Rizzo</cp:lastModifiedBy>
  <cp:revision>220</cp:revision>
  <dcterms:created xsi:type="dcterms:W3CDTF">2013-03-06T13:40:11Z</dcterms:created>
  <dcterms:modified xsi:type="dcterms:W3CDTF">2017-10-23T07:16:59Z</dcterms:modified>
</cp:coreProperties>
</file>