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0" r:id="rId9"/>
    <p:sldId id="261" r:id="rId10"/>
    <p:sldId id="259" r:id="rId11"/>
    <p:sldId id="263" r:id="rId12"/>
    <p:sldId id="262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269" r:id="rId22"/>
    <p:sldId id="271" r:id="rId23"/>
    <p:sldId id="270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1" r:id="rId33"/>
    <p:sldId id="282" r:id="rId34"/>
    <p:sldId id="283" r:id="rId35"/>
    <p:sldId id="284" r:id="rId36"/>
    <p:sldId id="292" r:id="rId37"/>
    <p:sldId id="285" r:id="rId38"/>
    <p:sldId id="286" r:id="rId39"/>
    <p:sldId id="287" r:id="rId40"/>
    <p:sldId id="289" r:id="rId41"/>
    <p:sldId id="290" r:id="rId42"/>
    <p:sldId id="291" r:id="rId43"/>
    <p:sldId id="343" r:id="rId44"/>
    <p:sldId id="327" r:id="rId45"/>
    <p:sldId id="328" r:id="rId46"/>
    <p:sldId id="329" r:id="rId47"/>
    <p:sldId id="330" r:id="rId48"/>
    <p:sldId id="331" r:id="rId49"/>
    <p:sldId id="332" r:id="rId50"/>
    <p:sldId id="333" r:id="rId51"/>
    <p:sldId id="334" r:id="rId52"/>
    <p:sldId id="335" r:id="rId53"/>
    <p:sldId id="336" r:id="rId54"/>
    <p:sldId id="337" r:id="rId55"/>
    <p:sldId id="338" r:id="rId56"/>
    <p:sldId id="339" r:id="rId57"/>
    <p:sldId id="340" r:id="rId58"/>
    <p:sldId id="341" r:id="rId59"/>
    <p:sldId id="342" r:id="rId60"/>
    <p:sldId id="293" r:id="rId61"/>
    <p:sldId id="294" r:id="rId62"/>
    <p:sldId id="295" r:id="rId63"/>
    <p:sldId id="296" r:id="rId64"/>
    <p:sldId id="297" r:id="rId65"/>
    <p:sldId id="298" r:id="rId66"/>
    <p:sldId id="299" r:id="rId67"/>
    <p:sldId id="300" r:id="rId68"/>
    <p:sldId id="301" r:id="rId69"/>
    <p:sldId id="302" r:id="rId70"/>
    <p:sldId id="376" r:id="rId71"/>
    <p:sldId id="304" r:id="rId72"/>
    <p:sldId id="305" r:id="rId73"/>
    <p:sldId id="306" r:id="rId74"/>
    <p:sldId id="307" r:id="rId75"/>
    <p:sldId id="308" r:id="rId76"/>
    <p:sldId id="309" r:id="rId77"/>
    <p:sldId id="310" r:id="rId78"/>
    <p:sldId id="344" r:id="rId79"/>
    <p:sldId id="313" r:id="rId80"/>
    <p:sldId id="314" r:id="rId81"/>
    <p:sldId id="315" r:id="rId82"/>
    <p:sldId id="347" r:id="rId83"/>
    <p:sldId id="348" r:id="rId84"/>
    <p:sldId id="349" r:id="rId85"/>
    <p:sldId id="316" r:id="rId86"/>
    <p:sldId id="345" r:id="rId87"/>
    <p:sldId id="350" r:id="rId88"/>
    <p:sldId id="346" r:id="rId89"/>
    <p:sldId id="375" r:id="rId90"/>
    <p:sldId id="351" r:id="rId91"/>
    <p:sldId id="352" r:id="rId92"/>
    <p:sldId id="353" r:id="rId93"/>
    <p:sldId id="354" r:id="rId94"/>
    <p:sldId id="355" r:id="rId95"/>
    <p:sldId id="356" r:id="rId96"/>
    <p:sldId id="357" r:id="rId97"/>
    <p:sldId id="358" r:id="rId98"/>
    <p:sldId id="360" r:id="rId99"/>
    <p:sldId id="361" r:id="rId100"/>
    <p:sldId id="362" r:id="rId101"/>
    <p:sldId id="363" r:id="rId102"/>
    <p:sldId id="364" r:id="rId103"/>
    <p:sldId id="365" r:id="rId104"/>
    <p:sldId id="366" r:id="rId105"/>
    <p:sldId id="367" r:id="rId106"/>
    <p:sldId id="369" r:id="rId107"/>
    <p:sldId id="370" r:id="rId108"/>
    <p:sldId id="371" r:id="rId109"/>
    <p:sldId id="372" r:id="rId110"/>
    <p:sldId id="373" r:id="rId111"/>
    <p:sldId id="374" r:id="rId1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attrazione</c:v>
                </c:pt>
              </c:strCache>
            </c:strRef>
          </c:tx>
          <c:marker>
            <c:symbol val="none"/>
          </c:marker>
          <c:cat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0.4</c:v>
                </c:pt>
                <c:pt idx="4">
                  <c:v>0.70000000000000007</c:v>
                </c:pt>
                <c:pt idx="5">
                  <c:v>0.8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</c:numCache>
            </c:numRef>
          </c:val>
        </c:ser>
        <c:dLbls/>
        <c:marker val="1"/>
        <c:axId val="51347840"/>
        <c:axId val="51349376"/>
      </c:lineChart>
      <c:catAx>
        <c:axId val="51347840"/>
        <c:scaling>
          <c:orientation val="minMax"/>
        </c:scaling>
        <c:axPos val="b"/>
        <c:numFmt formatCode="General" sourceLinked="1"/>
        <c:tickLblPos val="nextTo"/>
        <c:crossAx val="51349376"/>
        <c:crosses val="autoZero"/>
        <c:auto val="1"/>
        <c:lblAlgn val="ctr"/>
        <c:lblOffset val="100"/>
      </c:catAx>
      <c:valAx>
        <c:axId val="51349376"/>
        <c:scaling>
          <c:orientation val="minMax"/>
        </c:scaling>
        <c:axPos val="l"/>
        <c:majorGridlines/>
        <c:numFmt formatCode="General" sourceLinked="1"/>
        <c:tickLblPos val="nextTo"/>
        <c:crossAx val="5134784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turkish nonsense words</c:v>
                </c:pt>
              </c:strCache>
            </c:strRef>
          </c:tx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  <c:pt idx="4">
                  <c:v>25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2.5</c:v>
                </c:pt>
                <c:pt idx="1">
                  <c:v>3</c:v>
                </c:pt>
                <c:pt idx="2">
                  <c:v>3.5</c:v>
                </c:pt>
                <c:pt idx="3">
                  <c:v>4.5</c:v>
                </c:pt>
                <c:pt idx="4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chinese-like charcters</c:v>
                </c:pt>
              </c:strCache>
            </c:strRef>
          </c:tx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  <c:pt idx="4">
                  <c:v>25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1">
                  <c:v>3.1</c:v>
                </c:pt>
                <c:pt idx="2">
                  <c:v>3.8</c:v>
                </c:pt>
                <c:pt idx="3">
                  <c:v>4.5999999999999996</c:v>
                </c:pt>
                <c:pt idx="4">
                  <c:v>4.5999999999999996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photographs</c:v>
                </c:pt>
              </c:strCache>
            </c:strRef>
          </c:tx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10</c:v>
                </c:pt>
                <c:pt idx="4">
                  <c:v>25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2.2999999999999998</c:v>
                </c:pt>
                <c:pt idx="1">
                  <c:v>2.9</c:v>
                </c:pt>
                <c:pt idx="2">
                  <c:v>3.4</c:v>
                </c:pt>
                <c:pt idx="3">
                  <c:v>4.7</c:v>
                </c:pt>
                <c:pt idx="4">
                  <c:v>4.7</c:v>
                </c:pt>
              </c:numCache>
            </c:numRef>
          </c:val>
        </c:ser>
        <c:dLbls/>
        <c:marker val="1"/>
        <c:axId val="52316800"/>
        <c:axId val="52384128"/>
      </c:lineChart>
      <c:catAx>
        <c:axId val="52316800"/>
        <c:scaling>
          <c:orientation val="minMax"/>
        </c:scaling>
        <c:axPos val="b"/>
        <c:numFmt formatCode="General" sourceLinked="1"/>
        <c:tickLblPos val="nextTo"/>
        <c:crossAx val="52384128"/>
        <c:crosses val="autoZero"/>
        <c:auto val="1"/>
        <c:lblAlgn val="ctr"/>
        <c:lblOffset val="100"/>
      </c:catAx>
      <c:valAx>
        <c:axId val="52384128"/>
        <c:scaling>
          <c:orientation val="minMax"/>
        </c:scaling>
        <c:axPos val="l"/>
        <c:majorGridlines/>
        <c:numFmt formatCode="General" sourceLinked="1"/>
        <c:tickLblPos val="nextTo"/>
        <c:crossAx val="52316800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title/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stima</c:v>
                </c:pt>
              </c:strCache>
            </c:strRef>
          </c:tx>
          <c:cat>
            <c:strRef>
              <c:f>Foglio1!$A$2:$A$3</c:f>
              <c:strCache>
                <c:ptCount val="2"/>
                <c:pt idx="0">
                  <c:v>feedback +</c:v>
                </c:pt>
                <c:pt idx="1">
                  <c:v>feedback -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17</c:v>
                </c:pt>
                <c:pt idx="1">
                  <c:v>11</c:v>
                </c:pt>
              </c:numCache>
            </c:numRef>
          </c:val>
        </c:ser>
        <c:dLbls/>
        <c:axId val="145298176"/>
        <c:axId val="145302656"/>
      </c:barChart>
      <c:catAx>
        <c:axId val="145298176"/>
        <c:scaling>
          <c:orientation val="minMax"/>
        </c:scaling>
        <c:axPos val="b"/>
        <c:tickLblPos val="nextTo"/>
        <c:crossAx val="145302656"/>
        <c:crosses val="autoZero"/>
        <c:auto val="1"/>
        <c:lblAlgn val="ctr"/>
        <c:lblOffset val="100"/>
      </c:catAx>
      <c:valAx>
        <c:axId val="145302656"/>
        <c:scaling>
          <c:orientation val="minMax"/>
        </c:scaling>
        <c:axPos val="l"/>
        <c:majorGridlines/>
        <c:numFmt formatCode="General" sourceLinked="1"/>
        <c:tickLblPos val="nextTo"/>
        <c:crossAx val="145298176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coraggioso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avventuroso</c:v>
                </c:pt>
                <c:pt idx="1">
                  <c:v>avventato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temerario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avventuroso</c:v>
                </c:pt>
                <c:pt idx="1">
                  <c:v>avventato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2.2000000000000002</c:v>
                </c:pt>
                <c:pt idx="1">
                  <c:v>4.9000000000000004</c:v>
                </c:pt>
              </c:numCache>
            </c:numRef>
          </c:val>
        </c:ser>
        <c:dLbls/>
        <c:marker val="1"/>
        <c:axId val="52778496"/>
        <c:axId val="52780032"/>
      </c:lineChart>
      <c:catAx>
        <c:axId val="52778496"/>
        <c:scaling>
          <c:orientation val="minMax"/>
        </c:scaling>
        <c:axPos val="b"/>
        <c:tickLblPos val="nextTo"/>
        <c:crossAx val="52780032"/>
        <c:crosses val="autoZero"/>
        <c:auto val="1"/>
        <c:lblAlgn val="ctr"/>
        <c:lblOffset val="100"/>
      </c:catAx>
      <c:valAx>
        <c:axId val="52780032"/>
        <c:scaling>
          <c:orientation val="minMax"/>
          <c:min val="1"/>
        </c:scaling>
        <c:axPos val="l"/>
        <c:majorGridlines/>
        <c:numFmt formatCode="General" sourceLinked="1"/>
        <c:tickLblPos val="nextTo"/>
        <c:crossAx val="52778496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stima: accetta</c:v>
                </c:pt>
              </c:strCache>
            </c:strRef>
          </c:tx>
          <c:cat>
            <c:strRef>
              <c:f>Foglio1!$A$2:$A$3</c:f>
              <c:strCache>
                <c:ptCount val="2"/>
                <c:pt idx="0">
                  <c:v>scelta:accetta</c:v>
                </c:pt>
                <c:pt idx="1">
                  <c:v>scelta: rifiuta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62</c:v>
                </c:pt>
                <c:pt idx="1">
                  <c:v>33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stima: rifiuta</c:v>
                </c:pt>
              </c:strCache>
            </c:strRef>
          </c:tx>
          <c:cat>
            <c:strRef>
              <c:f>Foglio1!$A$2:$A$3</c:f>
              <c:strCache>
                <c:ptCount val="2"/>
                <c:pt idx="0">
                  <c:v>scelta:accetta</c:v>
                </c:pt>
                <c:pt idx="1">
                  <c:v>scelta: rifiuta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38</c:v>
                </c:pt>
                <c:pt idx="1">
                  <c:v>67</c:v>
                </c:pt>
              </c:numCache>
            </c:numRef>
          </c:val>
        </c:ser>
        <c:dLbls/>
        <c:axId val="145838464"/>
        <c:axId val="145840000"/>
      </c:barChart>
      <c:catAx>
        <c:axId val="145838464"/>
        <c:scaling>
          <c:orientation val="minMax"/>
        </c:scaling>
        <c:axPos val="b"/>
        <c:tickLblPos val="nextTo"/>
        <c:crossAx val="145840000"/>
        <c:crosses val="autoZero"/>
        <c:auto val="1"/>
        <c:lblAlgn val="ctr"/>
        <c:lblOffset val="100"/>
      </c:catAx>
      <c:valAx>
        <c:axId val="145840000"/>
        <c:scaling>
          <c:orientation val="minMax"/>
        </c:scaling>
        <c:axPos val="l"/>
        <c:majorGridlines/>
        <c:numFmt formatCode="General" sourceLinked="1"/>
        <c:tickLblPos val="nextTo"/>
        <c:crossAx val="145838464"/>
        <c:crosses val="autoZero"/>
        <c:crossBetween val="between"/>
      </c:valAx>
    </c:plotArea>
    <c:legend>
      <c:legendPos val="r"/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pPr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indizi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0110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Mere exposure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45271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6729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Intendono stabilire la relazione tra rilevanza per il sé e la correlazione illusoria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5448215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Intendono stabilire la relazione tra rilevanza per il sé e la correlazione illusoria</a:t>
            </a:r>
          </a:p>
          <a:p>
            <a:endParaRPr lang="it-IT" dirty="0"/>
          </a:p>
          <a:p>
            <a:r>
              <a:rPr lang="it-IT" dirty="0" smtClean="0"/>
              <a:t>Sia sul giudizio valutativo dei due gruppi</a:t>
            </a:r>
          </a:p>
          <a:p>
            <a:endParaRPr lang="it-IT" dirty="0"/>
          </a:p>
          <a:p>
            <a:r>
              <a:rPr lang="it-IT" dirty="0" smtClean="0"/>
              <a:t>Sia sul comportamento effettivo del partecipante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15601367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>
                <a:solidFill>
                  <a:srgbClr val="000000"/>
                </a:solidFill>
              </a:rPr>
              <a:t>Utilizzano il paradigma classico dell’illusione di correlazione</a:t>
            </a:r>
          </a:p>
          <a:p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Gruppo HH 18 comportamenti</a:t>
            </a:r>
          </a:p>
          <a:p>
            <a:r>
              <a:rPr lang="it-IT" dirty="0" smtClean="0">
                <a:solidFill>
                  <a:srgbClr val="000000"/>
                </a:solidFill>
              </a:rPr>
              <a:t>Gruppo JJ 9 comportamenti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819655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Gruppo HH 18 comportamenti:</a:t>
            </a:r>
          </a:p>
          <a:p>
            <a:pPr lvl="1"/>
            <a:r>
              <a:rPr lang="it-IT" sz="1800" dirty="0" smtClean="0">
                <a:solidFill>
                  <a:srgbClr val="000000"/>
                </a:solidFill>
              </a:rPr>
              <a:t>12 positivi e 6 negativi</a:t>
            </a:r>
          </a:p>
          <a:p>
            <a:pPr lvl="1"/>
            <a:endParaRPr lang="it-IT" dirty="0" smtClean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Gruppo JJ 9 comportamenti</a:t>
            </a:r>
          </a:p>
          <a:p>
            <a:pPr lvl="1"/>
            <a:r>
              <a:rPr lang="it-IT" dirty="0" smtClean="0">
                <a:solidFill>
                  <a:srgbClr val="000000"/>
                </a:solidFill>
              </a:rPr>
              <a:t>6 positivi e 3 negativi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73552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</a:endParaRPr>
          </a:p>
          <a:p>
            <a:endParaRPr lang="it-IT" dirty="0" smtClean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HH e JJ si riferivano a due </a:t>
            </a:r>
            <a:r>
              <a:rPr lang="it-IT" dirty="0" err="1" smtClean="0">
                <a:solidFill>
                  <a:srgbClr val="000000"/>
                </a:solidFill>
              </a:rPr>
              <a:t>brands</a:t>
            </a:r>
            <a:r>
              <a:rPr lang="it-IT" dirty="0" smtClean="0">
                <a:solidFill>
                  <a:srgbClr val="000000"/>
                </a:solidFill>
              </a:rPr>
              <a:t> di oggetti </a:t>
            </a:r>
          </a:p>
          <a:p>
            <a:r>
              <a:rPr lang="it-IT" dirty="0" smtClean="0">
                <a:solidFill>
                  <a:srgbClr val="000000"/>
                </a:solidFill>
              </a:rPr>
              <a:t>(utili per gli studenti/partecipanti)</a:t>
            </a:r>
          </a:p>
          <a:p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A tutti i partecipanti veniva detto che avrebbero ricevuto una ricompensa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14872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</a:endParaRPr>
          </a:p>
          <a:p>
            <a:endParaRPr lang="it-IT" dirty="0" smtClean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In un gruppo sperimentale i </a:t>
            </a:r>
            <a:r>
              <a:rPr lang="it-IT" dirty="0" err="1" smtClean="0">
                <a:solidFill>
                  <a:srgbClr val="000000"/>
                </a:solidFill>
              </a:rPr>
              <a:t>pp</a:t>
            </a:r>
            <a:r>
              <a:rPr lang="it-IT" dirty="0" smtClean="0">
                <a:solidFill>
                  <a:srgbClr val="000000"/>
                </a:solidFill>
              </a:rPr>
              <a:t> dovevano leggere i comportamenti che descrivevano HH e JJ</a:t>
            </a:r>
          </a:p>
          <a:p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E, come ricompensa, avrebbero dovuto scegliere tra </a:t>
            </a:r>
            <a:r>
              <a:rPr lang="it-IT" dirty="0" err="1" smtClean="0">
                <a:solidFill>
                  <a:srgbClr val="000000"/>
                </a:solidFill>
              </a:rPr>
              <a:t>items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dirty="0" err="1" smtClean="0">
                <a:solidFill>
                  <a:srgbClr val="000000"/>
                </a:solidFill>
              </a:rPr>
              <a:t>appartenti</a:t>
            </a:r>
            <a:r>
              <a:rPr lang="it-IT" dirty="0" smtClean="0">
                <a:solidFill>
                  <a:srgbClr val="000000"/>
                </a:solidFill>
              </a:rPr>
              <a:t> ad altri brand (NON HH né JJ)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94615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</a:endParaRPr>
          </a:p>
          <a:p>
            <a:endParaRPr lang="it-IT" dirty="0" smtClean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In un gruppo sperimentale i </a:t>
            </a:r>
            <a:r>
              <a:rPr lang="it-IT" dirty="0" err="1" smtClean="0">
                <a:solidFill>
                  <a:srgbClr val="000000"/>
                </a:solidFill>
              </a:rPr>
              <a:t>pp</a:t>
            </a:r>
            <a:r>
              <a:rPr lang="it-IT" dirty="0" smtClean="0">
                <a:solidFill>
                  <a:srgbClr val="000000"/>
                </a:solidFill>
              </a:rPr>
              <a:t> dovevano leggere i comportamenti che descrivevano HH e JJ</a:t>
            </a:r>
          </a:p>
          <a:p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E, come ricompensa, avrebbero dovuto scegliere tra </a:t>
            </a:r>
            <a:r>
              <a:rPr lang="it-IT" dirty="0" err="1" smtClean="0">
                <a:solidFill>
                  <a:srgbClr val="000000"/>
                </a:solidFill>
              </a:rPr>
              <a:t>items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dirty="0" err="1" smtClean="0">
                <a:solidFill>
                  <a:srgbClr val="000000"/>
                </a:solidFill>
              </a:rPr>
              <a:t>appartenti</a:t>
            </a:r>
            <a:r>
              <a:rPr lang="it-IT" dirty="0" smtClean="0">
                <a:solidFill>
                  <a:srgbClr val="000000"/>
                </a:solidFill>
              </a:rPr>
              <a:t> a HH o JJ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331232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</a:endParaRPr>
          </a:p>
          <a:p>
            <a:endParaRPr lang="it-IT" dirty="0" smtClean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Dopo la presentazione dei comportamenti di HH  e JJ  i partecipanti dovevano stimare la frequenza di comportamenti negativi presenti in HH e in JJ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147132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</a:endParaRPr>
          </a:p>
          <a:p>
            <a:endParaRPr lang="it-IT" dirty="0" smtClean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Inoltre dovevano indicare la preferenza per i prodotti JJ e HH (1= HH vs. 5 = JJ)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957828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Frequenza % di comportamenti negativi stimati:</a:t>
            </a:r>
          </a:p>
          <a:p>
            <a:endParaRPr lang="it-IT" dirty="0" smtClean="0">
              <a:solidFill>
                <a:srgbClr val="000000"/>
              </a:solidFill>
            </a:endParaRPr>
          </a:p>
          <a:p>
            <a:r>
              <a:rPr lang="it-IT" dirty="0" err="1" smtClean="0">
                <a:solidFill>
                  <a:srgbClr val="000000"/>
                </a:solidFill>
              </a:rPr>
              <a:t>Low</a:t>
            </a:r>
            <a:r>
              <a:rPr lang="it-IT" dirty="0" smtClean="0">
                <a:solidFill>
                  <a:srgbClr val="000000"/>
                </a:solidFill>
              </a:rPr>
              <a:t> self-</a:t>
            </a:r>
            <a:r>
              <a:rPr lang="it-IT" dirty="0" err="1" smtClean="0">
                <a:solidFill>
                  <a:srgbClr val="000000"/>
                </a:solidFill>
              </a:rPr>
              <a:t>relevant</a:t>
            </a:r>
            <a:r>
              <a:rPr lang="it-IT" dirty="0" smtClean="0">
                <a:solidFill>
                  <a:srgbClr val="000000"/>
                </a:solidFill>
              </a:rPr>
              <a:t>: HH 31% negativi JJ 42% negativi (Delta = -11)</a:t>
            </a:r>
          </a:p>
          <a:p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High self-</a:t>
            </a:r>
            <a:r>
              <a:rPr lang="it-IT" dirty="0" err="1" smtClean="0">
                <a:solidFill>
                  <a:srgbClr val="000000"/>
                </a:solidFill>
              </a:rPr>
              <a:t>relevant</a:t>
            </a:r>
            <a:r>
              <a:rPr lang="it-IT" dirty="0" smtClean="0">
                <a:solidFill>
                  <a:srgbClr val="000000"/>
                </a:solidFill>
              </a:rPr>
              <a:t>: HH 37 % negativi JJ 38% negativi (Delta = -1)</a:t>
            </a:r>
          </a:p>
        </p:txBody>
      </p:sp>
    </p:spTree>
    <p:extLst>
      <p:ext uri="{BB962C8B-B14F-4D97-AF65-F5344CB8AC3E}">
        <p14:creationId xmlns:p14="http://schemas.microsoft.com/office/powerpoint/2010/main" xmlns="" val="198819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L’effetto di mere </a:t>
            </a:r>
            <a:r>
              <a:rPr lang="it-IT" dirty="0" err="1" smtClean="0"/>
              <a:t>exposure</a:t>
            </a:r>
            <a:r>
              <a:rPr lang="it-IT" dirty="0" smtClean="0"/>
              <a:t> è tanto più forte quanto:</a:t>
            </a:r>
          </a:p>
          <a:p>
            <a:r>
              <a:rPr lang="it-IT" dirty="0" smtClean="0"/>
              <a:t>1) più complessi sono gli stimoli</a:t>
            </a:r>
          </a:p>
          <a:p>
            <a:r>
              <a:rPr lang="it-IT" dirty="0" smtClean="0"/>
              <a:t>2) più breve è la presentazione dell’esposizione allo stimoli</a:t>
            </a:r>
          </a:p>
          <a:p>
            <a:r>
              <a:rPr lang="it-IT" dirty="0" smtClean="0"/>
              <a:t>3) più lungo è l’intervallo tra la presentazione degli stimoli e il giudizio</a:t>
            </a:r>
          </a:p>
          <a:p>
            <a:endParaRPr lang="en-US" dirty="0" smtClean="0"/>
          </a:p>
          <a:p>
            <a:r>
              <a:rPr lang="en-US" dirty="0" smtClean="0"/>
              <a:t>Non serve </a:t>
            </a:r>
            <a:r>
              <a:rPr lang="en-US" dirty="0" err="1" smtClean="0"/>
              <a:t>consapevolezza</a:t>
            </a:r>
            <a:r>
              <a:rPr lang="en-US" dirty="0" smtClean="0"/>
              <a:t>/recognition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549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Preferenza per la penna (1= HH </a:t>
            </a:r>
            <a:r>
              <a:rPr lang="mr-IN" dirty="0" smtClean="0">
                <a:solidFill>
                  <a:srgbClr val="000000"/>
                </a:solidFill>
              </a:rPr>
              <a:t>–</a:t>
            </a:r>
            <a:r>
              <a:rPr lang="it-IT" dirty="0" smtClean="0">
                <a:solidFill>
                  <a:srgbClr val="000000"/>
                </a:solidFill>
              </a:rPr>
              <a:t> 5 =JJ)</a:t>
            </a:r>
          </a:p>
          <a:p>
            <a:r>
              <a:rPr lang="it-IT" dirty="0" smtClean="0">
                <a:solidFill>
                  <a:srgbClr val="000000"/>
                </a:solidFill>
              </a:rPr>
              <a:t> </a:t>
            </a:r>
          </a:p>
          <a:p>
            <a:r>
              <a:rPr lang="it-IT" dirty="0" err="1" smtClean="0">
                <a:solidFill>
                  <a:srgbClr val="000000"/>
                </a:solidFill>
              </a:rPr>
              <a:t>Low</a:t>
            </a:r>
            <a:r>
              <a:rPr lang="it-IT" dirty="0" smtClean="0">
                <a:solidFill>
                  <a:srgbClr val="000000"/>
                </a:solidFill>
              </a:rPr>
              <a:t> self-</a:t>
            </a:r>
            <a:r>
              <a:rPr lang="it-IT" dirty="0" err="1" smtClean="0">
                <a:solidFill>
                  <a:srgbClr val="000000"/>
                </a:solidFill>
              </a:rPr>
              <a:t>relevant</a:t>
            </a:r>
            <a:r>
              <a:rPr lang="it-IT" dirty="0" smtClean="0">
                <a:solidFill>
                  <a:srgbClr val="000000"/>
                </a:solidFill>
              </a:rPr>
              <a:t>: 2.29*</a:t>
            </a:r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High self-</a:t>
            </a:r>
            <a:r>
              <a:rPr lang="it-IT" dirty="0" err="1" smtClean="0">
                <a:solidFill>
                  <a:srgbClr val="000000"/>
                </a:solidFill>
              </a:rPr>
              <a:t>relevant</a:t>
            </a:r>
            <a:r>
              <a:rPr lang="it-IT" dirty="0" smtClean="0">
                <a:solidFill>
                  <a:srgbClr val="000000"/>
                </a:solidFill>
              </a:rPr>
              <a:t>: 2.82*</a:t>
            </a:r>
          </a:p>
        </p:txBody>
      </p:sp>
    </p:spTree>
    <p:extLst>
      <p:ext uri="{BB962C8B-B14F-4D97-AF65-F5344CB8AC3E}">
        <p14:creationId xmlns:p14="http://schemas.microsoft.com/office/powerpoint/2010/main" xmlns="" val="95019543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pPr marL="0" indent="0">
              <a:buNone/>
            </a:pPr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Quando un giudizio è rilevante per il sé, tendiamo a processare le informazioni in maniera più accurata</a:t>
            </a:r>
          </a:p>
          <a:p>
            <a:endParaRPr lang="it-IT" dirty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La correlazione illusoria si attenua</a:t>
            </a:r>
          </a:p>
        </p:txBody>
      </p:sp>
    </p:spTree>
    <p:extLst>
      <p:ext uri="{BB962C8B-B14F-4D97-AF65-F5344CB8AC3E}">
        <p14:creationId xmlns:p14="http://schemas.microsoft.com/office/powerpoint/2010/main" xmlns="" val="4043016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9798" b="979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370645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prima impressione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Tendenza inerziale della prima impressione</a:t>
            </a:r>
          </a:p>
          <a:p>
            <a:endParaRPr lang="it-IT" dirty="0"/>
          </a:p>
          <a:p>
            <a:r>
              <a:rPr lang="it-IT" dirty="0" smtClean="0"/>
              <a:t>Tendiamo a non modificare l’idea che ‘spontaneamente’ ci siamo formati sugli altri ma anche su noi stessi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7584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prima impressione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Ross</a:t>
            </a:r>
            <a:r>
              <a:rPr lang="it-IT" dirty="0" smtClean="0"/>
              <a:t>, </a:t>
            </a:r>
            <a:r>
              <a:rPr lang="it-IT" dirty="0" err="1" smtClean="0"/>
              <a:t>Lepper</a:t>
            </a:r>
            <a:r>
              <a:rPr lang="it-IT" dirty="0" smtClean="0"/>
              <a:t> &amp; </a:t>
            </a:r>
            <a:r>
              <a:rPr lang="it-IT" dirty="0" err="1" smtClean="0"/>
              <a:t>Hubbard</a:t>
            </a:r>
            <a:r>
              <a:rPr lang="it-IT" dirty="0" smtClean="0"/>
              <a:t> (1975)</a:t>
            </a:r>
          </a:p>
          <a:p>
            <a:endParaRPr lang="it-IT" dirty="0"/>
          </a:p>
          <a:p>
            <a:r>
              <a:rPr lang="it-IT" dirty="0" smtClean="0"/>
              <a:t>PP: prestazione su differenti prove</a:t>
            </a:r>
          </a:p>
          <a:p>
            <a:endParaRPr lang="it-IT" dirty="0"/>
          </a:p>
          <a:p>
            <a:r>
              <a:rPr lang="it-IT" dirty="0" err="1" smtClean="0"/>
              <a:t>Feeback</a:t>
            </a:r>
            <a:r>
              <a:rPr lang="it-IT" dirty="0" smtClean="0"/>
              <a:t> sulla </a:t>
            </a:r>
            <a:r>
              <a:rPr lang="it-IT" dirty="0" err="1" smtClean="0"/>
              <a:t>perfomance</a:t>
            </a:r>
            <a:r>
              <a:rPr lang="it-IT" dirty="0" smtClean="0"/>
              <a:t>: positivo vs. negativo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2689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prima impressione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Ross</a:t>
            </a:r>
            <a:r>
              <a:rPr lang="it-IT" dirty="0" smtClean="0"/>
              <a:t>, </a:t>
            </a:r>
            <a:r>
              <a:rPr lang="it-IT" dirty="0" err="1" smtClean="0"/>
              <a:t>Lepper</a:t>
            </a:r>
            <a:r>
              <a:rPr lang="it-IT" dirty="0" smtClean="0"/>
              <a:t> &amp; </a:t>
            </a:r>
            <a:r>
              <a:rPr lang="it-IT" dirty="0" err="1" smtClean="0"/>
              <a:t>Hubbard</a:t>
            </a:r>
            <a:r>
              <a:rPr lang="it-IT" dirty="0" smtClean="0"/>
              <a:t> (1975)</a:t>
            </a:r>
          </a:p>
          <a:p>
            <a:endParaRPr lang="it-IT" dirty="0"/>
          </a:p>
          <a:p>
            <a:r>
              <a:rPr lang="it-IT" dirty="0" smtClean="0"/>
              <a:t>PP: prestazione su differenti prove</a:t>
            </a:r>
          </a:p>
          <a:p>
            <a:endParaRPr lang="it-IT" dirty="0"/>
          </a:p>
          <a:p>
            <a:r>
              <a:rPr lang="it-IT" dirty="0" err="1" smtClean="0"/>
              <a:t>Feeback</a:t>
            </a:r>
            <a:r>
              <a:rPr lang="it-IT" dirty="0" smtClean="0"/>
              <a:t> sulla </a:t>
            </a:r>
            <a:r>
              <a:rPr lang="it-IT" dirty="0" err="1" smtClean="0"/>
              <a:t>perfomance</a:t>
            </a:r>
            <a:r>
              <a:rPr lang="it-IT" dirty="0" smtClean="0"/>
              <a:t>: positivo vs. negativo </a:t>
            </a:r>
          </a:p>
          <a:p>
            <a:endParaRPr lang="it-IT" dirty="0"/>
          </a:p>
          <a:p>
            <a:r>
              <a:rPr lang="it-IT" dirty="0" smtClean="0"/>
              <a:t>Feedback erano dati casualmente ai </a:t>
            </a:r>
            <a:r>
              <a:rPr lang="it-IT" dirty="0" err="1" smtClean="0"/>
              <a:t>pp</a:t>
            </a:r>
            <a:endParaRPr lang="it-IT" dirty="0" smtClean="0"/>
          </a:p>
          <a:p>
            <a:r>
              <a:rPr lang="it-IT" dirty="0" smtClean="0"/>
              <a:t>Metà riceveva un feedback + e metà un feedback -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727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prima impressione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Ross</a:t>
            </a:r>
            <a:r>
              <a:rPr lang="it-IT" dirty="0" smtClean="0"/>
              <a:t>, </a:t>
            </a:r>
            <a:r>
              <a:rPr lang="it-IT" dirty="0" err="1" smtClean="0"/>
              <a:t>Lepper</a:t>
            </a:r>
            <a:r>
              <a:rPr lang="it-IT" dirty="0" smtClean="0"/>
              <a:t> &amp; </a:t>
            </a:r>
            <a:r>
              <a:rPr lang="it-IT" dirty="0" err="1" smtClean="0"/>
              <a:t>Hubbard</a:t>
            </a:r>
            <a:r>
              <a:rPr lang="it-IT" dirty="0" smtClean="0"/>
              <a:t> (1975)</a:t>
            </a:r>
          </a:p>
          <a:p>
            <a:endParaRPr lang="it-IT" dirty="0"/>
          </a:p>
          <a:p>
            <a:r>
              <a:rPr lang="it-IT" dirty="0" smtClean="0"/>
              <a:t>Viene chiesto ai </a:t>
            </a:r>
            <a:r>
              <a:rPr lang="it-IT" dirty="0" err="1" smtClean="0"/>
              <a:t>pp</a:t>
            </a:r>
            <a:r>
              <a:rPr lang="it-IT" dirty="0" smtClean="0"/>
              <a:t> di formarsi un’impressione sulla loro </a:t>
            </a:r>
            <a:r>
              <a:rPr lang="it-IT" dirty="0" err="1" smtClean="0"/>
              <a:t>perfomance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0958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prima impressione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Ross</a:t>
            </a:r>
            <a:r>
              <a:rPr lang="it-IT" dirty="0" smtClean="0"/>
              <a:t>, </a:t>
            </a:r>
            <a:r>
              <a:rPr lang="it-IT" dirty="0" err="1" smtClean="0"/>
              <a:t>Lepper</a:t>
            </a:r>
            <a:r>
              <a:rPr lang="it-IT" dirty="0" smtClean="0"/>
              <a:t> &amp; </a:t>
            </a:r>
            <a:r>
              <a:rPr lang="it-IT" dirty="0" err="1" smtClean="0"/>
              <a:t>Hubbard</a:t>
            </a:r>
            <a:r>
              <a:rPr lang="it-IT" dirty="0" smtClean="0"/>
              <a:t> (1975)</a:t>
            </a:r>
          </a:p>
          <a:p>
            <a:endParaRPr lang="it-IT" dirty="0"/>
          </a:p>
          <a:p>
            <a:r>
              <a:rPr lang="it-IT" dirty="0" smtClean="0"/>
              <a:t>Viene detto loro che il feedback non era </a:t>
            </a:r>
            <a:r>
              <a:rPr lang="it-IT" dirty="0" err="1" smtClean="0"/>
              <a:t>ttendibile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Era casuale, ossia distribuito non in funzione della loro reale </a:t>
            </a:r>
            <a:r>
              <a:rPr lang="it-IT" dirty="0" err="1" smtClean="0"/>
              <a:t>perfomance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(ergo: l’impressione che il </a:t>
            </a:r>
            <a:r>
              <a:rPr lang="it-IT" dirty="0" err="1" smtClean="0"/>
              <a:t>pp</a:t>
            </a:r>
            <a:r>
              <a:rPr lang="it-IT" dirty="0" smtClean="0"/>
              <a:t> </a:t>
            </a:r>
            <a:r>
              <a:rPr lang="it-IT" dirty="0"/>
              <a:t> </a:t>
            </a:r>
            <a:r>
              <a:rPr lang="it-IT" dirty="0" smtClean="0"/>
              <a:t>ha costruito su sé stesso è errata</a:t>
            </a:r>
            <a:r>
              <a:rPr lang="mr-IN" dirty="0" smtClean="0"/>
              <a:t>…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404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prima impressione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Ross</a:t>
            </a:r>
            <a:r>
              <a:rPr lang="it-IT" dirty="0" smtClean="0"/>
              <a:t>, </a:t>
            </a:r>
            <a:r>
              <a:rPr lang="it-IT" dirty="0" err="1" smtClean="0"/>
              <a:t>Lepper</a:t>
            </a:r>
            <a:r>
              <a:rPr lang="it-IT" dirty="0" smtClean="0"/>
              <a:t> &amp; </a:t>
            </a:r>
            <a:r>
              <a:rPr lang="it-IT" dirty="0" err="1" smtClean="0"/>
              <a:t>Hubbard</a:t>
            </a:r>
            <a:r>
              <a:rPr lang="it-IT" dirty="0" smtClean="0"/>
              <a:t> (1975)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Viene chiesto loro di stimare il numero di prove a cui avevano risposto correttamente </a:t>
            </a:r>
          </a:p>
          <a:p>
            <a:endParaRPr lang="it-IT" dirty="0"/>
          </a:p>
          <a:p>
            <a:r>
              <a:rPr lang="it-IT" dirty="0" smtClean="0"/>
              <a:t>Quale è la logica?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1785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4092600"/>
              </p:ext>
            </p:extLst>
          </p:nvPr>
        </p:nvGraphicFramePr>
        <p:xfrm>
          <a:off x="820149" y="1561274"/>
          <a:ext cx="716555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716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indizi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Familiarità:</a:t>
            </a:r>
          </a:p>
          <a:p>
            <a:endParaRPr lang="it-IT" dirty="0" smtClean="0"/>
          </a:p>
          <a:p>
            <a:r>
              <a:rPr lang="it-IT" dirty="0" smtClean="0"/>
              <a:t>Stimoli/esemplari più simili a noi vengono giudicati più piacevoli</a:t>
            </a:r>
          </a:p>
          <a:p>
            <a:endParaRPr lang="it-IT" dirty="0"/>
          </a:p>
          <a:p>
            <a:r>
              <a:rPr lang="it-IT" dirty="0" smtClean="0"/>
              <a:t>Somiglianza </a:t>
            </a:r>
            <a:r>
              <a:rPr lang="it-IT" dirty="0" err="1" smtClean="0"/>
              <a:t>perceptia</a:t>
            </a:r>
            <a:r>
              <a:rPr lang="it-IT" dirty="0" smtClean="0"/>
              <a:t> e Somiglianza effettiva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xmlns="" val="15199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prima impressione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Tendiamo a non abbandonare la prima impressione</a:t>
            </a:r>
          </a:p>
          <a:p>
            <a:endParaRPr lang="it-IT" dirty="0" smtClean="0"/>
          </a:p>
          <a:p>
            <a:r>
              <a:rPr lang="it-IT" dirty="0" smtClean="0"/>
              <a:t>Anche quando sappiamo che è basata su informazioni non ‘corrette’</a:t>
            </a:r>
          </a:p>
          <a:p>
            <a:endParaRPr lang="it-IT" dirty="0" smtClean="0"/>
          </a:p>
          <a:p>
            <a:r>
              <a:rPr lang="it-IT" dirty="0" smtClean="0"/>
              <a:t>Anche quando riguarda noi stessi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1447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Quali</a:t>
            </a:r>
            <a:r>
              <a:rPr lang="en-US" dirty="0" smtClean="0"/>
              <a:t> </a:t>
            </a:r>
            <a:r>
              <a:rPr lang="en-US" dirty="0" err="1" smtClean="0"/>
              <a:t>indizzi</a:t>
            </a:r>
            <a:r>
              <a:rPr lang="en-US" dirty="0" smtClean="0"/>
              <a:t> </a:t>
            </a:r>
            <a:r>
              <a:rPr lang="en-US" dirty="0" err="1" smtClean="0"/>
              <a:t>attraggono</a:t>
            </a:r>
            <a:r>
              <a:rPr lang="en-US" dirty="0" smtClean="0"/>
              <a:t> la nostra </a:t>
            </a:r>
            <a:r>
              <a:rPr lang="en-US" dirty="0" err="1" smtClean="0"/>
              <a:t>attenzione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Le </a:t>
            </a:r>
            <a:r>
              <a:rPr lang="en-US" dirty="0" err="1" smtClean="0"/>
              <a:t>caratteristiche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emergono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differenziano</a:t>
            </a:r>
            <a:r>
              <a:rPr lang="en-US" dirty="0" smtClean="0"/>
              <a:t>,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tratti</a:t>
            </a:r>
            <a:r>
              <a:rPr lang="en-US" dirty="0" smtClean="0"/>
              <a:t> di </a:t>
            </a:r>
            <a:r>
              <a:rPr lang="en-US" dirty="0" err="1" smtClean="0"/>
              <a:t>comportamenti</a:t>
            </a:r>
            <a:r>
              <a:rPr lang="en-US" dirty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 di </a:t>
            </a:r>
            <a:r>
              <a:rPr lang="en-US" dirty="0" err="1" smtClean="0"/>
              <a:t>caratteristiche</a:t>
            </a:r>
            <a:r>
              <a:rPr lang="en-US" dirty="0" smtClean="0"/>
              <a:t> </a:t>
            </a:r>
            <a:r>
              <a:rPr lang="en-US" dirty="0" err="1" smtClean="0"/>
              <a:t>fisiche</a:t>
            </a:r>
            <a:r>
              <a:rPr lang="en-US" dirty="0" smtClean="0"/>
              <a:t>…</a:t>
            </a:r>
            <a:r>
              <a:rPr lang="en-US" dirty="0" err="1" smtClean="0"/>
              <a:t>ecc</a:t>
            </a:r>
            <a:r>
              <a:rPr lang="en-US" dirty="0" smtClean="0"/>
              <a:t>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31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Militare</a:t>
            </a:r>
            <a:endParaRPr lang="en-US" dirty="0"/>
          </a:p>
          <a:p>
            <a:endParaRPr lang="en-US" dirty="0" smtClean="0"/>
          </a:p>
          <a:p>
            <a:r>
              <a:rPr lang="en-US" dirty="0" err="1"/>
              <a:t>Ama</a:t>
            </a:r>
            <a:r>
              <a:rPr lang="en-US" dirty="0"/>
              <a:t> </a:t>
            </a:r>
            <a:r>
              <a:rPr lang="en-US" dirty="0" err="1"/>
              <a:t>leggere</a:t>
            </a:r>
            <a:r>
              <a:rPr lang="en-US" dirty="0"/>
              <a:t> e </a:t>
            </a:r>
            <a:r>
              <a:rPr lang="en-US" dirty="0" err="1"/>
              <a:t>Sparare</a:t>
            </a:r>
            <a:r>
              <a:rPr lang="en-US" dirty="0"/>
              <a:t> al </a:t>
            </a:r>
            <a:r>
              <a:rPr lang="en-US" dirty="0" err="1" smtClean="0"/>
              <a:t>poligono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25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Studente</a:t>
            </a:r>
            <a:endParaRPr lang="en-US" dirty="0"/>
          </a:p>
          <a:p>
            <a:endParaRPr lang="en-US" dirty="0" smtClean="0"/>
          </a:p>
          <a:p>
            <a:r>
              <a:rPr lang="en-US" dirty="0" err="1"/>
              <a:t>Ama</a:t>
            </a:r>
            <a:r>
              <a:rPr lang="en-US" dirty="0"/>
              <a:t> </a:t>
            </a:r>
            <a:r>
              <a:rPr lang="en-US" dirty="0" err="1"/>
              <a:t>leggere</a:t>
            </a:r>
            <a:r>
              <a:rPr lang="en-US" dirty="0"/>
              <a:t> e </a:t>
            </a:r>
            <a:r>
              <a:rPr lang="en-US" dirty="0" err="1"/>
              <a:t>Sparare</a:t>
            </a:r>
            <a:r>
              <a:rPr lang="en-US" dirty="0"/>
              <a:t> al </a:t>
            </a:r>
            <a:r>
              <a:rPr lang="en-US" dirty="0" err="1" smtClean="0"/>
              <a:t>poligono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745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indizzi</a:t>
            </a:r>
            <a:r>
              <a:rPr lang="en-US" dirty="0" smtClean="0"/>
              <a:t> </a:t>
            </a:r>
            <a:r>
              <a:rPr lang="en-US" dirty="0" err="1" smtClean="0"/>
              <a:t>acquistano</a:t>
            </a:r>
            <a:r>
              <a:rPr lang="en-US" dirty="0" smtClean="0"/>
              <a:t> </a:t>
            </a:r>
            <a:r>
              <a:rPr lang="en-US" dirty="0" err="1" smtClean="0"/>
              <a:t>significato</a:t>
            </a:r>
            <a:r>
              <a:rPr lang="en-US" dirty="0" smtClean="0"/>
              <a:t> 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luce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conoscenze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noi</a:t>
            </a:r>
            <a:r>
              <a:rPr lang="en-US" dirty="0" smtClean="0"/>
              <a:t> </a:t>
            </a:r>
            <a:r>
              <a:rPr lang="en-US" dirty="0" err="1" smtClean="0"/>
              <a:t>abbiamo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Ossia</a:t>
            </a:r>
            <a:r>
              <a:rPr lang="en-US" dirty="0" smtClean="0"/>
              <a:t> in </a:t>
            </a:r>
            <a:r>
              <a:rPr lang="en-US" dirty="0" err="1" smtClean="0"/>
              <a:t>relazione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rappresentazioni</a:t>
            </a:r>
            <a:r>
              <a:rPr lang="en-US" dirty="0" smtClean="0"/>
              <a:t> cognitive</a:t>
            </a:r>
          </a:p>
          <a:p>
            <a:pPr lvl="1"/>
            <a:r>
              <a:rPr lang="en-US" dirty="0" err="1" smtClean="0"/>
              <a:t>Corpo</a:t>
            </a:r>
            <a:r>
              <a:rPr lang="en-US" dirty="0" smtClean="0"/>
              <a:t> di </a:t>
            </a:r>
            <a:r>
              <a:rPr lang="en-US" dirty="0" err="1" smtClean="0"/>
              <a:t>conoscenze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un </a:t>
            </a:r>
            <a:r>
              <a:rPr lang="en-US" dirty="0" err="1" smtClean="0"/>
              <a:t>individuo</a:t>
            </a:r>
            <a:r>
              <a:rPr lang="en-US" dirty="0" smtClean="0"/>
              <a:t> </a:t>
            </a:r>
            <a:r>
              <a:rPr lang="en-US" dirty="0" err="1" smtClean="0"/>
              <a:t>accumula</a:t>
            </a:r>
            <a:r>
              <a:rPr lang="en-US" dirty="0" smtClean="0"/>
              <a:t>. Legate </a:t>
            </a:r>
            <a:r>
              <a:rPr lang="en-US" dirty="0" err="1" smtClean="0"/>
              <a:t>all’esperienza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, al </a:t>
            </a:r>
            <a:r>
              <a:rPr lang="en-US" dirty="0" err="1" smtClean="0"/>
              <a:t>contesto</a:t>
            </a:r>
            <a:r>
              <a:rPr lang="en-US" dirty="0" smtClean="0"/>
              <a:t> </a:t>
            </a:r>
            <a:r>
              <a:rPr lang="en-US" dirty="0" err="1" smtClean="0"/>
              <a:t>culturale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84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stimoli</a:t>
            </a:r>
            <a:r>
              <a:rPr lang="en-US" dirty="0" smtClean="0"/>
              <a:t> </a:t>
            </a:r>
            <a:r>
              <a:rPr lang="en-US" dirty="0" err="1" smtClean="0"/>
              <a:t>salienti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richiamare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rappresentazioni</a:t>
            </a:r>
            <a:r>
              <a:rPr lang="en-US" dirty="0" smtClean="0"/>
              <a:t> cognitive</a:t>
            </a:r>
          </a:p>
          <a:p>
            <a:endParaRPr lang="en-US" dirty="0"/>
          </a:p>
          <a:p>
            <a:r>
              <a:rPr lang="en-US" dirty="0" smtClean="0"/>
              <a:t>Tale </a:t>
            </a:r>
            <a:r>
              <a:rPr lang="en-US" dirty="0" err="1" smtClean="0"/>
              <a:t>richiamo</a:t>
            </a:r>
            <a:r>
              <a:rPr lang="en-US" dirty="0" smtClean="0"/>
              <a:t> </a:t>
            </a:r>
            <a:r>
              <a:rPr lang="en-US" dirty="0" err="1" smtClean="0"/>
              <a:t>spontaneo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dovuto</a:t>
            </a:r>
            <a:r>
              <a:rPr lang="en-US" dirty="0" smtClean="0"/>
              <a:t> al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tendiamo</a:t>
            </a:r>
            <a:r>
              <a:rPr lang="en-US" dirty="0" smtClean="0"/>
              <a:t> a </a:t>
            </a:r>
            <a:r>
              <a:rPr lang="en-US" dirty="0" err="1" smtClean="0"/>
              <a:t>legare</a:t>
            </a:r>
            <a:r>
              <a:rPr lang="en-US" dirty="0" smtClean="0"/>
              <a:t> </a:t>
            </a:r>
            <a:r>
              <a:rPr lang="en-US" dirty="0" err="1" smtClean="0"/>
              <a:t>assieme</a:t>
            </a:r>
            <a:r>
              <a:rPr lang="en-US" dirty="0" smtClean="0"/>
              <a:t> le </a:t>
            </a:r>
            <a:r>
              <a:rPr lang="en-US" dirty="0" err="1" smtClean="0"/>
              <a:t>informazioni</a:t>
            </a:r>
            <a:r>
              <a:rPr lang="en-US" dirty="0" smtClean="0"/>
              <a:t> (</a:t>
            </a:r>
            <a:r>
              <a:rPr lang="en-US" dirty="0" err="1" smtClean="0"/>
              <a:t>stimoli</a:t>
            </a:r>
            <a:r>
              <a:rPr lang="en-US" dirty="0" smtClean="0"/>
              <a:t>) </a:t>
            </a:r>
            <a:r>
              <a:rPr lang="en-US" dirty="0" err="1" smtClean="0"/>
              <a:t>attraverso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associazioni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648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Associazioni</a:t>
            </a:r>
            <a:r>
              <a:rPr lang="en-US" dirty="0" smtClean="0"/>
              <a:t>: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legame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o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rappresentazioni</a:t>
            </a:r>
            <a:r>
              <a:rPr lang="en-US" dirty="0" smtClean="0"/>
              <a:t> </a:t>
            </a:r>
            <a:r>
              <a:rPr lang="en-US" dirty="0" err="1" smtClean="0"/>
              <a:t>congitive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rubando</a:t>
            </a:r>
            <a:r>
              <a:rPr lang="en-US" dirty="0" smtClean="0"/>
              <a:t> ----------- </a:t>
            </a:r>
            <a:r>
              <a:rPr lang="en-US" dirty="0" err="1" smtClean="0"/>
              <a:t>è</a:t>
            </a:r>
            <a:r>
              <a:rPr lang="en-US" dirty="0" smtClean="0"/>
              <a:t> un </a:t>
            </a:r>
            <a:r>
              <a:rPr lang="en-US" dirty="0" err="1" smtClean="0"/>
              <a:t>ladro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721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Associazioni</a:t>
            </a:r>
            <a:r>
              <a:rPr lang="en-US" dirty="0"/>
              <a:t> </a:t>
            </a:r>
            <a:r>
              <a:rPr lang="en-US" dirty="0" smtClean="0"/>
              <a:t>per </a:t>
            </a:r>
            <a:r>
              <a:rPr lang="en-US" dirty="0" err="1" smtClean="0"/>
              <a:t>somiglianza</a:t>
            </a:r>
            <a:r>
              <a:rPr lang="en-US" dirty="0" smtClean="0"/>
              <a:t> </a:t>
            </a:r>
            <a:r>
              <a:rPr lang="en-US" dirty="0" err="1" smtClean="0"/>
              <a:t>semantica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Macchina</a:t>
            </a:r>
            <a:r>
              <a:rPr lang="en-US" dirty="0" smtClean="0"/>
              <a:t>, </a:t>
            </a:r>
            <a:r>
              <a:rPr lang="en-US" dirty="0" err="1" smtClean="0"/>
              <a:t>motorino</a:t>
            </a:r>
            <a:r>
              <a:rPr lang="en-US" dirty="0" smtClean="0"/>
              <a:t>, </a:t>
            </a:r>
            <a:r>
              <a:rPr lang="en-US" dirty="0" err="1" smtClean="0"/>
              <a:t>trattore</a:t>
            </a:r>
            <a:r>
              <a:rPr lang="en-US" dirty="0" smtClean="0"/>
              <a:t>, gondola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699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Associazioni</a:t>
            </a:r>
            <a:r>
              <a:rPr lang="en-US" dirty="0"/>
              <a:t> </a:t>
            </a:r>
            <a:r>
              <a:rPr lang="en-US" dirty="0" smtClean="0"/>
              <a:t>per </a:t>
            </a:r>
            <a:r>
              <a:rPr lang="en-US" dirty="0" err="1" smtClean="0"/>
              <a:t>somiglianza</a:t>
            </a:r>
            <a:r>
              <a:rPr lang="en-US" dirty="0" smtClean="0"/>
              <a:t> </a:t>
            </a:r>
            <a:r>
              <a:rPr lang="en-US" dirty="0" err="1" smtClean="0"/>
              <a:t>valutativa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Piacevole</a:t>
            </a:r>
            <a:r>
              <a:rPr lang="en-US" dirty="0" smtClean="0"/>
              <a:t>, </a:t>
            </a:r>
            <a:r>
              <a:rPr lang="en-US" dirty="0" err="1" smtClean="0"/>
              <a:t>gioia</a:t>
            </a:r>
            <a:r>
              <a:rPr lang="en-US" dirty="0" smtClean="0"/>
              <a:t>, </a:t>
            </a:r>
            <a:r>
              <a:rPr lang="en-US" dirty="0" err="1" smtClean="0"/>
              <a:t>amicizia</a:t>
            </a:r>
            <a:r>
              <a:rPr lang="en-US" dirty="0" smtClean="0"/>
              <a:t>, </a:t>
            </a:r>
            <a:r>
              <a:rPr lang="en-US" dirty="0" err="1" smtClean="0"/>
              <a:t>sorriso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4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Associazioni</a:t>
            </a:r>
            <a:r>
              <a:rPr lang="en-US" dirty="0"/>
              <a:t> </a:t>
            </a:r>
            <a:r>
              <a:rPr lang="en-US" dirty="0" smtClean="0"/>
              <a:t>per </a:t>
            </a:r>
            <a:r>
              <a:rPr lang="en-US" dirty="0" err="1" smtClean="0"/>
              <a:t>accostamento</a:t>
            </a:r>
            <a:r>
              <a:rPr lang="en-US" dirty="0" smtClean="0"/>
              <a:t> (</a:t>
            </a:r>
            <a:r>
              <a:rPr lang="en-US" dirty="0" err="1" smtClean="0"/>
              <a:t>temporale</a:t>
            </a:r>
            <a:r>
              <a:rPr lang="en-US" dirty="0" smtClean="0"/>
              <a:t> o </a:t>
            </a:r>
            <a:r>
              <a:rPr lang="en-US" dirty="0" err="1" smtClean="0"/>
              <a:t>spaziale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Calciatori</a:t>
            </a:r>
            <a:r>
              <a:rPr lang="en-US" dirty="0" smtClean="0"/>
              <a:t> e </a:t>
            </a:r>
            <a:r>
              <a:rPr lang="en-US" dirty="0" err="1" smtClean="0"/>
              <a:t>Veline</a:t>
            </a:r>
            <a:r>
              <a:rPr lang="en-US" dirty="0" smtClean="0"/>
              <a:t>; Mac e PC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187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Numero</a:t>
            </a:r>
            <a:r>
              <a:rPr lang="en-US" dirty="0" smtClean="0"/>
              <a:t> di </a:t>
            </a:r>
            <a:r>
              <a:rPr lang="en-US" dirty="0" err="1" smtClean="0"/>
              <a:t>giudizi</a:t>
            </a:r>
            <a:r>
              <a:rPr lang="en-US" dirty="0" smtClean="0"/>
              <a:t> </a:t>
            </a:r>
            <a:r>
              <a:rPr lang="en-US" dirty="0" err="1" smtClean="0"/>
              <a:t>condivisi</a:t>
            </a:r>
            <a:r>
              <a:rPr lang="en-US" dirty="0" smtClean="0"/>
              <a:t> (</a:t>
            </a:r>
            <a:r>
              <a:rPr lang="en-US" dirty="0" err="1" smtClean="0"/>
              <a:t>percepita</a:t>
            </a:r>
            <a:r>
              <a:rPr lang="en-US" dirty="0" smtClean="0"/>
              <a:t>) e </a:t>
            </a:r>
            <a:r>
              <a:rPr lang="en-US" dirty="0" err="1" smtClean="0"/>
              <a:t>Piacevolezza</a:t>
            </a:r>
            <a:r>
              <a:rPr lang="en-US" dirty="0" smtClean="0"/>
              <a:t> (Byrne &amp; Nelson, 1965)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4244255385"/>
              </p:ext>
            </p:extLst>
          </p:nvPr>
        </p:nvGraphicFramePr>
        <p:xfrm>
          <a:off x="898444" y="253610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3032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 smtClean="0"/>
              <a:t>Quando</a:t>
            </a:r>
            <a:r>
              <a:rPr lang="en-US" dirty="0" smtClean="0"/>
              <a:t> un </a:t>
            </a:r>
            <a:r>
              <a:rPr lang="en-US" dirty="0" err="1" smtClean="0"/>
              <a:t>associazione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stabilita</a:t>
            </a:r>
            <a:r>
              <a:rPr lang="en-US" dirty="0" smtClean="0"/>
              <a:t>, la </a:t>
            </a:r>
            <a:r>
              <a:rPr lang="en-US" b="1" dirty="0" err="1" smtClean="0"/>
              <a:t>salienza</a:t>
            </a:r>
            <a:r>
              <a:rPr lang="en-US" dirty="0" smtClean="0"/>
              <a:t> </a:t>
            </a:r>
            <a:r>
              <a:rPr lang="en-US" dirty="0" err="1" smtClean="0"/>
              <a:t>dell’uno</a:t>
            </a:r>
            <a:r>
              <a:rPr lang="en-US" dirty="0" smtClean="0"/>
              <a:t> </a:t>
            </a:r>
            <a:r>
              <a:rPr lang="en-US" dirty="0" err="1" smtClean="0"/>
              <a:t>richiama</a:t>
            </a:r>
            <a:r>
              <a:rPr lang="en-US" dirty="0" smtClean="0"/>
              <a:t> </a:t>
            </a:r>
            <a:r>
              <a:rPr lang="en-US" dirty="0" err="1" smtClean="0"/>
              <a:t>l’altro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rubando</a:t>
            </a:r>
            <a:r>
              <a:rPr lang="en-US" dirty="0" smtClean="0"/>
              <a:t> ----------- </a:t>
            </a:r>
            <a:r>
              <a:rPr lang="en-US" dirty="0" err="1" smtClean="0"/>
              <a:t>è</a:t>
            </a:r>
            <a:r>
              <a:rPr lang="en-US" dirty="0" smtClean="0"/>
              <a:t> un </a:t>
            </a:r>
            <a:r>
              <a:rPr lang="en-US" dirty="0" err="1" smtClean="0"/>
              <a:t>ladro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Ossia</a:t>
            </a:r>
            <a:r>
              <a:rPr lang="en-US" dirty="0" smtClean="0"/>
              <a:t> </a:t>
            </a:r>
            <a:r>
              <a:rPr lang="en-US" dirty="0" err="1" smtClean="0"/>
              <a:t>rende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rappresentazione</a:t>
            </a:r>
            <a:r>
              <a:rPr lang="en-US" dirty="0" smtClean="0"/>
              <a:t> </a:t>
            </a:r>
            <a:r>
              <a:rPr lang="en-US" dirty="0" err="1" smtClean="0"/>
              <a:t>congitiva</a:t>
            </a:r>
            <a:r>
              <a:rPr lang="en-US" dirty="0" smtClean="0"/>
              <a:t> </a:t>
            </a:r>
            <a:r>
              <a:rPr lang="en-US" b="1" dirty="0" err="1" smtClean="0"/>
              <a:t>accessibile</a:t>
            </a:r>
            <a:endParaRPr lang="en-US" b="1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623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b="1" dirty="0" err="1" smtClean="0"/>
              <a:t>Accessibilità</a:t>
            </a:r>
            <a:r>
              <a:rPr lang="en-US" dirty="0" smtClean="0"/>
              <a:t>: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Conoscenze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facilmente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mente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err="1" smtClean="0"/>
              <a:t>Indica</a:t>
            </a:r>
            <a:r>
              <a:rPr lang="en-US" dirty="0" smtClean="0"/>
              <a:t> le </a:t>
            </a:r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disponibili</a:t>
            </a:r>
            <a:r>
              <a:rPr lang="en-US" dirty="0" smtClean="0"/>
              <a:t> in </a:t>
            </a:r>
            <a:r>
              <a:rPr lang="en-US" dirty="0" err="1" smtClean="0"/>
              <a:t>memoria</a:t>
            </a:r>
            <a:r>
              <a:rPr lang="en-US" dirty="0" smtClean="0"/>
              <a:t>,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facilmente</a:t>
            </a:r>
            <a:r>
              <a:rPr lang="en-US" dirty="0" smtClean="0"/>
              <a:t> </a:t>
            </a:r>
            <a:r>
              <a:rPr lang="en-US" dirty="0" err="1" smtClean="0"/>
              <a:t>recuperabili</a:t>
            </a:r>
            <a:endParaRPr lang="en-US" dirty="0" smtClean="0"/>
          </a:p>
          <a:p>
            <a:r>
              <a:rPr lang="en-US" dirty="0" err="1" smtClean="0"/>
              <a:t>Esercitano</a:t>
            </a:r>
            <a:r>
              <a:rPr lang="en-US" dirty="0" smtClean="0"/>
              <a:t> </a:t>
            </a:r>
            <a:r>
              <a:rPr lang="en-US" dirty="0" err="1" smtClean="0"/>
              <a:t>generalmente</a:t>
            </a:r>
            <a:r>
              <a:rPr lang="en-US" dirty="0" smtClean="0"/>
              <a:t> </a:t>
            </a:r>
            <a:r>
              <a:rPr lang="en-US" dirty="0" err="1" smtClean="0"/>
              <a:t>impatto</a:t>
            </a:r>
            <a:r>
              <a:rPr lang="en-US" dirty="0" smtClean="0"/>
              <a:t> </a:t>
            </a:r>
            <a:r>
              <a:rPr lang="en-US" dirty="0" err="1" smtClean="0"/>
              <a:t>maggiore</a:t>
            </a:r>
            <a:r>
              <a:rPr lang="en-US" dirty="0" smtClean="0"/>
              <a:t> sui </a:t>
            </a:r>
            <a:r>
              <a:rPr lang="en-US" dirty="0" err="1" smtClean="0"/>
              <a:t>pensieri</a:t>
            </a:r>
            <a:r>
              <a:rPr lang="en-US" dirty="0" smtClean="0"/>
              <a:t>, </a:t>
            </a:r>
            <a:r>
              <a:rPr lang="en-US" dirty="0" err="1" smtClean="0"/>
              <a:t>sentimenti</a:t>
            </a:r>
            <a:r>
              <a:rPr lang="en-US" dirty="0" smtClean="0"/>
              <a:t> e </a:t>
            </a:r>
            <a:r>
              <a:rPr lang="en-US" dirty="0" err="1" smtClean="0"/>
              <a:t>comportamenti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65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b="1" dirty="0" err="1" smtClean="0"/>
              <a:t>Accessibilità</a:t>
            </a:r>
            <a:r>
              <a:rPr lang="en-US" b="1" dirty="0"/>
              <a:t> </a:t>
            </a:r>
            <a:r>
              <a:rPr lang="en-US" b="1" dirty="0" err="1" smtClean="0"/>
              <a:t>concomitante</a:t>
            </a:r>
            <a:r>
              <a:rPr lang="en-US" b="1" dirty="0" smtClean="0"/>
              <a:t> </a:t>
            </a:r>
            <a:r>
              <a:rPr lang="en-US" b="1" dirty="0" err="1" smtClean="0"/>
              <a:t>dall’attivazione</a:t>
            </a:r>
            <a:r>
              <a:rPr lang="en-US" b="1" dirty="0" smtClean="0"/>
              <a:t> </a:t>
            </a:r>
            <a:r>
              <a:rPr lang="en-US" b="1" dirty="0" err="1" smtClean="0"/>
              <a:t>delle</a:t>
            </a:r>
            <a:r>
              <a:rPr lang="en-US" b="1" dirty="0" smtClean="0"/>
              <a:t> </a:t>
            </a:r>
            <a:r>
              <a:rPr lang="en-US" b="1" dirty="0" err="1" smtClean="0"/>
              <a:t>conoscenze</a:t>
            </a:r>
            <a:endParaRPr lang="en-US" b="1" dirty="0" smtClean="0"/>
          </a:p>
          <a:p>
            <a:endParaRPr lang="en-US" dirty="0"/>
          </a:p>
          <a:p>
            <a:r>
              <a:rPr lang="en-US" dirty="0" err="1" smtClean="0"/>
              <a:t>Qualunque</a:t>
            </a:r>
            <a:r>
              <a:rPr lang="en-US" dirty="0" smtClean="0"/>
              <a:t> </a:t>
            </a:r>
            <a:r>
              <a:rPr lang="en-US" dirty="0" err="1" smtClean="0"/>
              <a:t>pensiero</a:t>
            </a:r>
            <a:r>
              <a:rPr lang="en-US" dirty="0" smtClean="0"/>
              <a:t> </a:t>
            </a:r>
            <a:r>
              <a:rPr lang="en-US" dirty="0" err="1" smtClean="0"/>
              <a:t>abbiamo</a:t>
            </a:r>
            <a:r>
              <a:rPr lang="en-US" dirty="0" smtClean="0"/>
              <a:t> in </a:t>
            </a:r>
            <a:r>
              <a:rPr lang="en-US" dirty="0" err="1" smtClean="0"/>
              <a:t>testa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momento</a:t>
            </a:r>
            <a:r>
              <a:rPr lang="en-US" dirty="0" smtClean="0"/>
              <a:t> in cui ci </a:t>
            </a:r>
            <a:r>
              <a:rPr lang="en-US" dirty="0" err="1" smtClean="0"/>
              <a:t>forniamo</a:t>
            </a:r>
            <a:r>
              <a:rPr lang="en-US" dirty="0" smtClean="0"/>
              <a:t> </a:t>
            </a:r>
            <a:r>
              <a:rPr lang="en-US" dirty="0" err="1" smtClean="0"/>
              <a:t>un’impressione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attivare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rappresentazioni</a:t>
            </a:r>
            <a:r>
              <a:rPr lang="en-US" dirty="0" smtClean="0"/>
              <a:t> </a:t>
            </a:r>
            <a:r>
              <a:rPr lang="en-US" dirty="0" err="1" smtClean="0"/>
              <a:t>congitive</a:t>
            </a:r>
            <a:endParaRPr lang="en-US" dirty="0" smtClean="0"/>
          </a:p>
          <a:p>
            <a:r>
              <a:rPr lang="en-US" dirty="0" err="1" smtClean="0"/>
              <a:t>Rendendole</a:t>
            </a:r>
            <a:r>
              <a:rPr lang="en-US" dirty="0" smtClean="0"/>
              <a:t> </a:t>
            </a:r>
            <a:r>
              <a:rPr lang="en-US" dirty="0" err="1" smtClean="0"/>
              <a:t>accessibili</a:t>
            </a:r>
            <a:endParaRPr lang="en-US" dirty="0" smtClean="0"/>
          </a:p>
          <a:p>
            <a:r>
              <a:rPr lang="en-US" dirty="0" err="1" smtClean="0"/>
              <a:t>Influenzando</a:t>
            </a:r>
            <a:r>
              <a:rPr lang="en-US" dirty="0" smtClean="0"/>
              <a:t> le </a:t>
            </a:r>
            <a:r>
              <a:rPr lang="en-US" dirty="0" err="1" smtClean="0"/>
              <a:t>nostre</a:t>
            </a:r>
            <a:r>
              <a:rPr lang="en-US" dirty="0" smtClean="0"/>
              <a:t> </a:t>
            </a:r>
            <a:r>
              <a:rPr lang="en-US" dirty="0" err="1" smtClean="0"/>
              <a:t>impressioni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807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Forgas</a:t>
            </a:r>
            <a:r>
              <a:rPr lang="en-US" dirty="0" smtClean="0"/>
              <a:t> et al . 1987</a:t>
            </a:r>
          </a:p>
          <a:p>
            <a:endParaRPr lang="en-US" dirty="0"/>
          </a:p>
          <a:p>
            <a:r>
              <a:rPr lang="en-US" dirty="0" err="1" smtClean="0"/>
              <a:t>Misurazione</a:t>
            </a:r>
            <a:r>
              <a:rPr lang="en-US" dirty="0" smtClean="0"/>
              <a:t> del Mood (</a:t>
            </a:r>
            <a:r>
              <a:rPr lang="en-US" dirty="0" err="1" smtClean="0"/>
              <a:t>umore</a:t>
            </a:r>
            <a:r>
              <a:rPr lang="en-US" dirty="0" smtClean="0"/>
              <a:t>) </a:t>
            </a:r>
          </a:p>
          <a:p>
            <a:endParaRPr lang="en-US" dirty="0"/>
          </a:p>
          <a:p>
            <a:r>
              <a:rPr lang="en-US" dirty="0" err="1" smtClean="0"/>
              <a:t>Descrizioni</a:t>
            </a:r>
            <a:r>
              <a:rPr lang="en-US" dirty="0" smtClean="0"/>
              <a:t> di </a:t>
            </a:r>
            <a:r>
              <a:rPr lang="en-US" dirty="0" err="1" smtClean="0"/>
              <a:t>individui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positivi</a:t>
            </a:r>
            <a:r>
              <a:rPr lang="en-US" dirty="0" smtClean="0"/>
              <a:t> e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negativi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82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Forgas</a:t>
            </a:r>
            <a:r>
              <a:rPr lang="en-US" dirty="0" smtClean="0"/>
              <a:t> et al . 1987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Misura</a:t>
            </a:r>
            <a:r>
              <a:rPr lang="en-US" dirty="0" smtClean="0"/>
              <a:t> di </a:t>
            </a:r>
            <a:r>
              <a:rPr lang="en-US" dirty="0" err="1" smtClean="0"/>
              <a:t>attenzione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Giudizio</a:t>
            </a:r>
            <a:r>
              <a:rPr lang="en-US" dirty="0" smtClean="0"/>
              <a:t> di </a:t>
            </a:r>
            <a:r>
              <a:rPr lang="en-US" dirty="0" err="1" smtClean="0"/>
              <a:t>positività-negatività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Ricordo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14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Forgas</a:t>
            </a:r>
            <a:r>
              <a:rPr lang="en-US" dirty="0" smtClean="0"/>
              <a:t> et al . 1987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Misura</a:t>
            </a:r>
            <a:r>
              <a:rPr lang="en-US" dirty="0" smtClean="0"/>
              <a:t> di </a:t>
            </a:r>
            <a:r>
              <a:rPr lang="en-US" dirty="0" err="1" smtClean="0"/>
              <a:t>attenzione</a:t>
            </a:r>
            <a:r>
              <a:rPr lang="en-US" dirty="0" smtClean="0"/>
              <a:t>: </a:t>
            </a:r>
            <a:r>
              <a:rPr lang="en-US" dirty="0" err="1" smtClean="0"/>
              <a:t>maggior</a:t>
            </a:r>
            <a:r>
              <a:rPr lang="en-US" dirty="0" smtClean="0"/>
              <a:t> tempo per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congruenti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proprio</a:t>
            </a:r>
            <a:r>
              <a:rPr lang="en-US" dirty="0" smtClean="0"/>
              <a:t> mood</a:t>
            </a:r>
          </a:p>
          <a:p>
            <a:endParaRPr lang="en-US" dirty="0"/>
          </a:p>
          <a:p>
            <a:r>
              <a:rPr lang="en-US" dirty="0" err="1" smtClean="0"/>
              <a:t>Giudizio</a:t>
            </a:r>
            <a:r>
              <a:rPr lang="en-US" dirty="0" smtClean="0"/>
              <a:t> di </a:t>
            </a:r>
            <a:r>
              <a:rPr lang="en-US" dirty="0" err="1" smtClean="0"/>
              <a:t>positività-negatività</a:t>
            </a:r>
            <a:r>
              <a:rPr lang="en-US" dirty="0" smtClean="0"/>
              <a:t>: </a:t>
            </a:r>
            <a:r>
              <a:rPr lang="en-US" dirty="0" err="1" smtClean="0"/>
              <a:t>giudizi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estremi</a:t>
            </a:r>
            <a:r>
              <a:rPr lang="en-US" dirty="0" smtClean="0"/>
              <a:t> e </a:t>
            </a:r>
            <a:r>
              <a:rPr lang="en-US" dirty="0" err="1" smtClean="0"/>
              <a:t>conguri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mood</a:t>
            </a:r>
          </a:p>
          <a:p>
            <a:endParaRPr lang="en-US" dirty="0"/>
          </a:p>
          <a:p>
            <a:r>
              <a:rPr lang="en-US" dirty="0" err="1" smtClean="0"/>
              <a:t>Ricordo</a:t>
            </a:r>
            <a:r>
              <a:rPr lang="en-US" dirty="0" smtClean="0"/>
              <a:t>: </a:t>
            </a:r>
            <a:r>
              <a:rPr lang="en-US" dirty="0" err="1" smtClean="0"/>
              <a:t>milgior</a:t>
            </a:r>
            <a:r>
              <a:rPr lang="en-US" dirty="0" smtClean="0"/>
              <a:t> </a:t>
            </a:r>
            <a:r>
              <a:rPr lang="en-US" dirty="0" err="1" smtClean="0"/>
              <a:t>ricordo</a:t>
            </a:r>
            <a:r>
              <a:rPr lang="en-US" dirty="0" smtClean="0"/>
              <a:t> per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congrui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mood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66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inidizi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Effetto</a:t>
            </a:r>
            <a:r>
              <a:rPr lang="en-US" dirty="0" smtClean="0"/>
              <a:t> primacy (Kelley, 1950)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Una</a:t>
            </a:r>
            <a:r>
              <a:rPr lang="en-US" dirty="0" smtClean="0"/>
              <a:t> persona </a:t>
            </a:r>
            <a:r>
              <a:rPr lang="en-US" dirty="0" err="1" smtClean="0"/>
              <a:t>calorosa</a:t>
            </a:r>
            <a:r>
              <a:rPr lang="en-US" dirty="0" smtClean="0"/>
              <a:t>, </a:t>
            </a:r>
            <a:r>
              <a:rPr lang="en-US" dirty="0" err="1" smtClean="0"/>
              <a:t>intelligente</a:t>
            </a:r>
            <a:r>
              <a:rPr lang="en-US" dirty="0" smtClean="0"/>
              <a:t> e </a:t>
            </a:r>
            <a:r>
              <a:rPr lang="en-US" dirty="0" err="1" smtClean="0"/>
              <a:t>dotata</a:t>
            </a:r>
            <a:r>
              <a:rPr lang="en-US" dirty="0" smtClean="0"/>
              <a:t> di </a:t>
            </a:r>
            <a:r>
              <a:rPr lang="en-US" dirty="0" err="1" smtClean="0"/>
              <a:t>spirito</a:t>
            </a:r>
            <a:r>
              <a:rPr lang="en-US" dirty="0" smtClean="0"/>
              <a:t> </a:t>
            </a:r>
            <a:r>
              <a:rPr lang="en-US" dirty="0" err="1" smtClean="0"/>
              <a:t>critico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Una</a:t>
            </a:r>
            <a:r>
              <a:rPr lang="en-US" dirty="0"/>
              <a:t> persona </a:t>
            </a:r>
            <a:r>
              <a:rPr lang="en-US" dirty="0" err="1" smtClean="0"/>
              <a:t>fredda</a:t>
            </a:r>
            <a:r>
              <a:rPr lang="en-US" dirty="0" smtClean="0"/>
              <a:t>, </a:t>
            </a:r>
            <a:r>
              <a:rPr lang="en-US" dirty="0" err="1" smtClean="0"/>
              <a:t>intelligente</a:t>
            </a:r>
            <a:r>
              <a:rPr lang="en-US" dirty="0" smtClean="0"/>
              <a:t> </a:t>
            </a:r>
            <a:r>
              <a:rPr lang="en-US" dirty="0"/>
              <a:t>e </a:t>
            </a:r>
            <a:r>
              <a:rPr lang="en-US" dirty="0" err="1"/>
              <a:t>dotata</a:t>
            </a:r>
            <a:r>
              <a:rPr lang="en-US" dirty="0"/>
              <a:t> di </a:t>
            </a:r>
            <a:r>
              <a:rPr lang="en-US" dirty="0" err="1"/>
              <a:t>spirito</a:t>
            </a:r>
            <a:r>
              <a:rPr lang="en-US" dirty="0"/>
              <a:t> </a:t>
            </a:r>
            <a:r>
              <a:rPr lang="en-US" dirty="0" err="1"/>
              <a:t>critico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07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L’accessibilità</a:t>
            </a:r>
            <a:r>
              <a:rPr lang="en-US" b="1" dirty="0" smtClean="0"/>
              <a:t> </a:t>
            </a:r>
            <a:r>
              <a:rPr lang="en-US" b="1" dirty="0" err="1" smtClean="0"/>
              <a:t>dovuta</a:t>
            </a:r>
            <a:r>
              <a:rPr lang="en-US" b="1" dirty="0" smtClean="0"/>
              <a:t> ad </a:t>
            </a:r>
            <a:r>
              <a:rPr lang="en-US" b="1" dirty="0" err="1" smtClean="0"/>
              <a:t>attivazione</a:t>
            </a:r>
            <a:r>
              <a:rPr lang="en-US" b="1" dirty="0" smtClean="0"/>
              <a:t> </a:t>
            </a:r>
            <a:r>
              <a:rPr lang="en-US" b="1" dirty="0" err="1" smtClean="0"/>
              <a:t>recente</a:t>
            </a:r>
            <a:endParaRPr lang="en-US" b="1" dirty="0" smtClean="0"/>
          </a:p>
          <a:p>
            <a:endParaRPr lang="en-US" dirty="0"/>
          </a:p>
          <a:p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rappresentazione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stata</a:t>
            </a:r>
            <a:r>
              <a:rPr lang="en-US" dirty="0" smtClean="0"/>
              <a:t> da </a:t>
            </a:r>
            <a:r>
              <a:rPr lang="en-US" dirty="0" err="1" smtClean="0"/>
              <a:t>poco</a:t>
            </a:r>
            <a:r>
              <a:rPr lang="en-US" dirty="0" smtClean="0"/>
              <a:t> </a:t>
            </a:r>
            <a:r>
              <a:rPr lang="en-US" dirty="0" err="1" smtClean="0"/>
              <a:t>attivata</a:t>
            </a:r>
            <a:r>
              <a:rPr lang="en-US" dirty="0" smtClean="0"/>
              <a:t> </a:t>
            </a:r>
            <a:r>
              <a:rPr lang="en-US" dirty="0" err="1" smtClean="0"/>
              <a:t>resta</a:t>
            </a:r>
            <a:r>
              <a:rPr lang="en-US" dirty="0" smtClean="0"/>
              <a:t>  </a:t>
            </a:r>
            <a:r>
              <a:rPr lang="en-US" dirty="0" err="1" smtClean="0"/>
              <a:t>accessibile</a:t>
            </a:r>
            <a:r>
              <a:rPr lang="en-US" dirty="0" smtClean="0"/>
              <a:t> per </a:t>
            </a:r>
            <a:r>
              <a:rPr lang="en-US" dirty="0" err="1" smtClean="0"/>
              <a:t>qualche</a:t>
            </a:r>
            <a:r>
              <a:rPr lang="en-US" dirty="0" smtClean="0"/>
              <a:t> tempo</a:t>
            </a:r>
          </a:p>
          <a:p>
            <a:endParaRPr lang="en-US" dirty="0"/>
          </a:p>
          <a:p>
            <a:r>
              <a:rPr lang="en-US" dirty="0" err="1" smtClean="0"/>
              <a:t>Sperimentalmente</a:t>
            </a:r>
            <a:r>
              <a:rPr lang="en-US" dirty="0" smtClean="0"/>
              <a:t>: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attivare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rappresentazione</a:t>
            </a:r>
            <a:r>
              <a:rPr lang="en-US" dirty="0" smtClean="0"/>
              <a:t> </a:t>
            </a:r>
            <a:r>
              <a:rPr lang="en-US" dirty="0" err="1" smtClean="0"/>
              <a:t>congitiva</a:t>
            </a:r>
            <a:r>
              <a:rPr lang="en-US" dirty="0" smtClean="0"/>
              <a:t> per </a:t>
            </a:r>
            <a:r>
              <a:rPr lang="en-US" dirty="0" err="1" smtClean="0"/>
              <a:t>aumentarne</a:t>
            </a:r>
            <a:r>
              <a:rPr lang="en-US" dirty="0" smtClean="0"/>
              <a:t> </a:t>
            </a:r>
            <a:r>
              <a:rPr lang="en-US" dirty="0" err="1" smtClean="0"/>
              <a:t>l’accessibilità</a:t>
            </a:r>
            <a:r>
              <a:rPr lang="en-US" dirty="0" smtClean="0"/>
              <a:t> e </a:t>
            </a:r>
            <a:r>
              <a:rPr lang="en-US" dirty="0" err="1" smtClean="0"/>
              <a:t>dunque</a:t>
            </a:r>
            <a:r>
              <a:rPr lang="en-US" dirty="0" smtClean="0"/>
              <a:t> la </a:t>
            </a:r>
            <a:r>
              <a:rPr lang="en-US" dirty="0" err="1" smtClean="0"/>
              <a:t>possibilità</a:t>
            </a:r>
            <a:r>
              <a:rPr lang="en-US" dirty="0" smtClean="0"/>
              <a:t> di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usata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057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Higgins, </a:t>
            </a:r>
            <a:r>
              <a:rPr lang="en-US" dirty="0" err="1" smtClean="0"/>
              <a:t>Rholes</a:t>
            </a:r>
            <a:r>
              <a:rPr lang="en-US" dirty="0" smtClean="0"/>
              <a:t> &amp; Jones, 1977</a:t>
            </a:r>
          </a:p>
          <a:p>
            <a:endParaRPr lang="en-US" dirty="0"/>
          </a:p>
          <a:p>
            <a:r>
              <a:rPr lang="en-US" dirty="0" err="1" smtClean="0"/>
              <a:t>Leggere</a:t>
            </a:r>
            <a:r>
              <a:rPr lang="en-US" dirty="0" smtClean="0"/>
              <a:t> e </a:t>
            </a:r>
            <a:r>
              <a:rPr lang="en-US" dirty="0" err="1" smtClean="0"/>
              <a:t>memorizzare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di parole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I </a:t>
            </a:r>
            <a:r>
              <a:rPr lang="en-US" dirty="0" err="1" smtClean="0"/>
              <a:t>concetti</a:t>
            </a:r>
            <a:r>
              <a:rPr lang="en-US" dirty="0" smtClean="0"/>
              <a:t> </a:t>
            </a:r>
            <a:r>
              <a:rPr lang="en-US" dirty="0" err="1" smtClean="0"/>
              <a:t>erano</a:t>
            </a:r>
            <a:r>
              <a:rPr lang="en-US" dirty="0" smtClean="0"/>
              <a:t> </a:t>
            </a:r>
            <a:r>
              <a:rPr lang="en-US" dirty="0" err="1" smtClean="0"/>
              <a:t>legati</a:t>
            </a:r>
            <a:r>
              <a:rPr lang="en-US" dirty="0" smtClean="0"/>
              <a:t> ad </a:t>
            </a:r>
            <a:r>
              <a:rPr lang="en-US" b="1" dirty="0" smtClean="0"/>
              <a:t>AVVENTUROSO </a:t>
            </a:r>
            <a:r>
              <a:rPr lang="en-US" dirty="0" smtClean="0"/>
              <a:t>(</a:t>
            </a:r>
            <a:r>
              <a:rPr lang="en-US" dirty="0" err="1" smtClean="0"/>
              <a:t>audace</a:t>
            </a:r>
            <a:r>
              <a:rPr lang="en-US" dirty="0" smtClean="0"/>
              <a:t>…</a:t>
            </a:r>
            <a:r>
              <a:rPr lang="en-US" dirty="0" err="1" smtClean="0"/>
              <a:t>ecc</a:t>
            </a:r>
            <a:r>
              <a:rPr lang="en-US" dirty="0" smtClean="0"/>
              <a:t>..)</a:t>
            </a:r>
          </a:p>
          <a:p>
            <a:endParaRPr lang="en-US" dirty="0" smtClean="0"/>
          </a:p>
          <a:p>
            <a:r>
              <a:rPr lang="en-US" dirty="0"/>
              <a:t>In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I </a:t>
            </a:r>
            <a:r>
              <a:rPr lang="en-US" dirty="0" err="1"/>
              <a:t>concetti</a:t>
            </a:r>
            <a:r>
              <a:rPr lang="en-US" dirty="0"/>
              <a:t> </a:t>
            </a:r>
            <a:r>
              <a:rPr lang="en-US" dirty="0" err="1"/>
              <a:t>erano</a:t>
            </a:r>
            <a:r>
              <a:rPr lang="en-US" dirty="0"/>
              <a:t> </a:t>
            </a:r>
            <a:r>
              <a:rPr lang="en-US" dirty="0" err="1"/>
              <a:t>legati</a:t>
            </a:r>
            <a:r>
              <a:rPr lang="en-US" dirty="0"/>
              <a:t> ad </a:t>
            </a:r>
            <a:r>
              <a:rPr lang="en-US" b="1" dirty="0" smtClean="0"/>
              <a:t>AVVENTATO </a:t>
            </a:r>
            <a:r>
              <a:rPr lang="en-US" dirty="0" smtClean="0"/>
              <a:t>(</a:t>
            </a:r>
            <a:r>
              <a:rPr lang="en-US" dirty="0" err="1" smtClean="0"/>
              <a:t>imprudente</a:t>
            </a:r>
            <a:r>
              <a:rPr lang="en-US" dirty="0" smtClean="0"/>
              <a:t> …</a:t>
            </a:r>
            <a:r>
              <a:rPr lang="en-US" dirty="0" err="1" smtClean="0"/>
              <a:t>ecc</a:t>
            </a:r>
            <a:r>
              <a:rPr lang="en-US" dirty="0" smtClean="0"/>
              <a:t>..)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21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Higgins, </a:t>
            </a:r>
            <a:r>
              <a:rPr lang="en-US" dirty="0" err="1" smtClean="0"/>
              <a:t>Rholes</a:t>
            </a:r>
            <a:r>
              <a:rPr lang="en-US" dirty="0" smtClean="0"/>
              <a:t> &amp; Jones, 1977</a:t>
            </a:r>
          </a:p>
          <a:p>
            <a:endParaRPr lang="en-US" dirty="0"/>
          </a:p>
          <a:p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leggevano</a:t>
            </a:r>
            <a:r>
              <a:rPr lang="en-US" dirty="0" smtClean="0"/>
              <a:t> la </a:t>
            </a:r>
            <a:r>
              <a:rPr lang="en-US" dirty="0" err="1" smtClean="0"/>
              <a:t>descrizione</a:t>
            </a:r>
            <a:r>
              <a:rPr lang="en-US" dirty="0" smtClean="0"/>
              <a:t> di Donald</a:t>
            </a:r>
          </a:p>
          <a:p>
            <a:endParaRPr lang="en-US" dirty="0"/>
          </a:p>
          <a:p>
            <a:r>
              <a:rPr lang="en-US" dirty="0" smtClean="0"/>
              <a:t>“</a:t>
            </a:r>
            <a:r>
              <a:rPr lang="en-US" dirty="0" err="1" smtClean="0"/>
              <a:t>Scalato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Triglav</a:t>
            </a:r>
            <a:r>
              <a:rPr lang="en-US" dirty="0" smtClean="0"/>
              <a:t>, </a:t>
            </a:r>
            <a:r>
              <a:rPr lang="en-US" dirty="0" err="1" smtClean="0"/>
              <a:t>disceso</a:t>
            </a:r>
            <a:r>
              <a:rPr lang="en-US" dirty="0" smtClean="0"/>
              <a:t> </a:t>
            </a:r>
            <a:r>
              <a:rPr lang="en-US" dirty="0" err="1" smtClean="0"/>
              <a:t>rapide</a:t>
            </a:r>
            <a:r>
              <a:rPr lang="en-US" dirty="0" smtClean="0"/>
              <a:t> </a:t>
            </a:r>
            <a:r>
              <a:rPr lang="en-US" dirty="0" err="1" smtClean="0"/>
              <a:t>tumultuose</a:t>
            </a:r>
            <a:r>
              <a:rPr lang="en-US" dirty="0" smtClean="0"/>
              <a:t> in Kayak, </a:t>
            </a:r>
            <a:r>
              <a:rPr lang="en-US" dirty="0" err="1" smtClean="0"/>
              <a:t>pilotato</a:t>
            </a:r>
            <a:r>
              <a:rPr lang="en-US" dirty="0" smtClean="0"/>
              <a:t> un auto da </a:t>
            </a:r>
            <a:r>
              <a:rPr lang="en-US" dirty="0" err="1" smtClean="0"/>
              <a:t>corsa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68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Newcomb</a:t>
            </a:r>
            <a:r>
              <a:rPr lang="it-IT" dirty="0" smtClean="0"/>
              <a:t> 1961</a:t>
            </a:r>
          </a:p>
          <a:p>
            <a:r>
              <a:rPr lang="it-IT" dirty="0" smtClean="0"/>
              <a:t>Case dello studente</a:t>
            </a:r>
          </a:p>
          <a:p>
            <a:endParaRPr lang="it-IT" dirty="0" smtClean="0"/>
          </a:p>
          <a:p>
            <a:r>
              <a:rPr lang="it-IT" dirty="0" smtClean="0"/>
              <a:t>Giudizi di piacevolezza nei primi giorni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Alta variabilità</a:t>
            </a:r>
          </a:p>
          <a:p>
            <a:r>
              <a:rPr lang="it-IT" dirty="0" smtClean="0"/>
              <a:t>Dopo alcuni mesi, giudizi polarizzati</a:t>
            </a:r>
          </a:p>
          <a:p>
            <a:endParaRPr lang="it-IT" dirty="0" smtClean="0"/>
          </a:p>
          <a:p>
            <a:pPr lvl="1"/>
            <a:r>
              <a:rPr lang="it-IT" dirty="0" smtClean="0"/>
              <a:t>Più caratteristiche socio demografiche in comune, maggiore piacevolezza</a:t>
            </a:r>
          </a:p>
          <a:p>
            <a:pPr lvl="1"/>
            <a:r>
              <a:rPr lang="it-IT" dirty="0" smtClean="0"/>
              <a:t>Maggiore condivisione di giudizi sugli altri, maggiore piacevolezza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2965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Higgins, </a:t>
            </a:r>
            <a:r>
              <a:rPr lang="en-US" dirty="0" err="1" smtClean="0"/>
              <a:t>Rholes</a:t>
            </a:r>
            <a:r>
              <a:rPr lang="en-US" dirty="0" smtClean="0"/>
              <a:t> &amp; Jones, 1977</a:t>
            </a:r>
          </a:p>
          <a:p>
            <a:endParaRPr lang="en-US" dirty="0"/>
          </a:p>
          <a:p>
            <a:r>
              <a:rPr lang="en-US" dirty="0" err="1" smtClean="0"/>
              <a:t>Giudicare</a:t>
            </a:r>
            <a:r>
              <a:rPr lang="en-US" dirty="0" smtClean="0"/>
              <a:t> </a:t>
            </a:r>
            <a:r>
              <a:rPr lang="en-US" dirty="0" err="1" smtClean="0"/>
              <a:t>Donlad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Coraggioso</a:t>
            </a:r>
            <a:r>
              <a:rPr lang="en-US" dirty="0" smtClean="0"/>
              <a:t> (</a:t>
            </a:r>
            <a:r>
              <a:rPr lang="en-US" dirty="0" err="1" smtClean="0"/>
              <a:t>scala</a:t>
            </a:r>
            <a:r>
              <a:rPr lang="en-US" dirty="0" smtClean="0"/>
              <a:t> 1-7)</a:t>
            </a:r>
          </a:p>
          <a:p>
            <a:r>
              <a:rPr lang="en-US" dirty="0" err="1" smtClean="0"/>
              <a:t>Temerario</a:t>
            </a:r>
            <a:r>
              <a:rPr lang="en-US" dirty="0" smtClean="0"/>
              <a:t> (</a:t>
            </a:r>
            <a:r>
              <a:rPr lang="en-US" dirty="0" err="1" smtClean="0"/>
              <a:t>scala</a:t>
            </a:r>
            <a:r>
              <a:rPr lang="en-US" dirty="0" smtClean="0"/>
              <a:t> 1-7)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120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Higgins, </a:t>
            </a:r>
            <a:r>
              <a:rPr lang="en-US" dirty="0" err="1" smtClean="0"/>
              <a:t>Rholes</a:t>
            </a:r>
            <a:r>
              <a:rPr lang="en-US" dirty="0" smtClean="0"/>
              <a:t> &amp; Jones, 1977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xmlns="" val="175949817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4148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inidizi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b="1" dirty="0" err="1" smtClean="0"/>
              <a:t>Accessibilità</a:t>
            </a:r>
            <a:r>
              <a:rPr lang="en-US" b="1" dirty="0" smtClean="0"/>
              <a:t> </a:t>
            </a:r>
            <a:r>
              <a:rPr lang="en-US" b="1" dirty="0" err="1" smtClean="0"/>
              <a:t>cronica</a:t>
            </a:r>
            <a:endParaRPr lang="en-US" b="1" dirty="0" smtClean="0"/>
          </a:p>
          <a:p>
            <a:endParaRPr lang="en-US" dirty="0"/>
          </a:p>
          <a:p>
            <a:r>
              <a:rPr lang="en-US" dirty="0" err="1" smtClean="0"/>
              <a:t>L’uso</a:t>
            </a:r>
            <a:r>
              <a:rPr lang="en-US" dirty="0" smtClean="0"/>
              <a:t> </a:t>
            </a:r>
            <a:r>
              <a:rPr lang="en-US" dirty="0" err="1" smtClean="0"/>
              <a:t>frequente</a:t>
            </a:r>
            <a:r>
              <a:rPr lang="en-US" dirty="0" smtClean="0"/>
              <a:t> di </a:t>
            </a:r>
            <a:r>
              <a:rPr lang="en-US" dirty="0" err="1" smtClean="0"/>
              <a:t>rappresentazioni</a:t>
            </a:r>
            <a:r>
              <a:rPr lang="en-US" dirty="0" smtClean="0"/>
              <a:t> cognitive ne </a:t>
            </a:r>
            <a:r>
              <a:rPr lang="en-US" dirty="0" err="1" smtClean="0"/>
              <a:t>aumenta</a:t>
            </a:r>
            <a:r>
              <a:rPr lang="en-US" dirty="0" smtClean="0"/>
              <a:t> </a:t>
            </a:r>
            <a:r>
              <a:rPr lang="en-US" dirty="0" err="1" smtClean="0"/>
              <a:t>l’accessibilità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Cronicamente</a:t>
            </a:r>
            <a:r>
              <a:rPr lang="en-US" dirty="0" smtClean="0"/>
              <a:t> </a:t>
            </a:r>
            <a:r>
              <a:rPr lang="en-US" dirty="0" err="1" smtClean="0"/>
              <a:t>accessibile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err="1" smtClean="0"/>
              <a:t>Differenze</a:t>
            </a:r>
            <a:r>
              <a:rPr lang="en-US" dirty="0" smtClean="0"/>
              <a:t> </a:t>
            </a:r>
            <a:r>
              <a:rPr lang="en-US" dirty="0" err="1" smtClean="0"/>
              <a:t>culturali</a:t>
            </a:r>
            <a:r>
              <a:rPr lang="en-US" dirty="0" smtClean="0"/>
              <a:t> </a:t>
            </a:r>
            <a:r>
              <a:rPr lang="en-US" dirty="0" err="1" smtClean="0"/>
              <a:t>nell’uso</a:t>
            </a:r>
            <a:r>
              <a:rPr lang="en-US" dirty="0" smtClean="0"/>
              <a:t> </a:t>
            </a:r>
            <a:r>
              <a:rPr lang="en-US" dirty="0" err="1" smtClean="0"/>
              <a:t>dell’attribuzione</a:t>
            </a:r>
            <a:endParaRPr lang="en-US" dirty="0" smtClean="0"/>
          </a:p>
          <a:p>
            <a:pPr lvl="1"/>
            <a:r>
              <a:rPr lang="en-US" dirty="0" smtClean="0"/>
              <a:t>Culture </a:t>
            </a:r>
            <a:r>
              <a:rPr lang="en-US" dirty="0" err="1" smtClean="0"/>
              <a:t>individualiste</a:t>
            </a:r>
            <a:r>
              <a:rPr lang="en-US" dirty="0" smtClean="0"/>
              <a:t>: </a:t>
            </a:r>
            <a:r>
              <a:rPr lang="en-US" dirty="0" err="1" smtClean="0"/>
              <a:t>maggiormente</a:t>
            </a:r>
            <a:r>
              <a:rPr lang="en-US" dirty="0" smtClean="0"/>
              <a:t> </a:t>
            </a:r>
            <a:r>
              <a:rPr lang="en-US" dirty="0" err="1" smtClean="0"/>
              <a:t>disposizionali</a:t>
            </a:r>
            <a:endParaRPr lang="en-US" dirty="0" smtClean="0"/>
          </a:p>
          <a:p>
            <a:pPr lvl="1"/>
            <a:r>
              <a:rPr lang="en-US" dirty="0" smtClean="0"/>
              <a:t>Culture </a:t>
            </a:r>
            <a:r>
              <a:rPr lang="en-US" dirty="0" err="1" smtClean="0"/>
              <a:t>collettiviste</a:t>
            </a:r>
            <a:r>
              <a:rPr lang="en-US" dirty="0" smtClean="0"/>
              <a:t>: </a:t>
            </a:r>
            <a:r>
              <a:rPr lang="en-US" dirty="0" err="1" smtClean="0"/>
              <a:t>maggiormente</a:t>
            </a:r>
            <a:r>
              <a:rPr lang="en-US" dirty="0" smtClean="0"/>
              <a:t> </a:t>
            </a:r>
            <a:r>
              <a:rPr lang="en-US" dirty="0" err="1" smtClean="0"/>
              <a:t>situazionali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90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Pochi indizi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Non sempre disponiamo di molti indizi</a:t>
            </a:r>
          </a:p>
          <a:p>
            <a:endParaRPr lang="it-IT" dirty="0" smtClean="0"/>
          </a:p>
          <a:p>
            <a:r>
              <a:rPr lang="it-IT" dirty="0" smtClean="0"/>
              <a:t>Non sempre sono tutti disponibili</a:t>
            </a:r>
          </a:p>
          <a:p>
            <a:endParaRPr lang="it-IT" dirty="0" smtClean="0"/>
          </a:p>
          <a:p>
            <a:r>
              <a:rPr lang="it-IT" dirty="0" smtClean="0"/>
              <a:t>Arriviamo comunque a delle conclusioni, ossia a formarci un’impressione di qualcuno</a:t>
            </a:r>
          </a:p>
          <a:p>
            <a:endParaRPr lang="it-IT" dirty="0"/>
          </a:p>
          <a:p>
            <a:r>
              <a:rPr lang="it-IT" dirty="0" smtClean="0"/>
              <a:t>Euristiche</a:t>
            </a:r>
            <a:r>
              <a:rPr lang="mr-IN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783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Pochi indizi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Euristiche</a:t>
            </a:r>
            <a:r>
              <a:rPr lang="mr-IN" dirty="0" smtClean="0"/>
              <a:t>…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Scorciatoie di pensiero attraverso le quali si giunge a conclusioni ‘accettabili’ (non accurate) sulla base di informazioni limitate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180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600200"/>
            <a:ext cx="8505913" cy="4525963"/>
          </a:xfrm>
        </p:spPr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Linda ha 25 anni, ha una laurea in filosofia. Sin da studente ha mostrato una forte sensibilità verso i temi della giustizia sociale e ha partecipato a manifestazioni contro il nucleare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1583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Pensando all’idea che ti sei fatto di Linda</a:t>
            </a:r>
          </a:p>
          <a:p>
            <a:endParaRPr lang="it-IT" dirty="0"/>
          </a:p>
          <a:p>
            <a:r>
              <a:rPr lang="it-IT" dirty="0" smtClean="0"/>
              <a:t>È più probabile che</a:t>
            </a:r>
            <a:r>
              <a:rPr lang="mr-IN" dirty="0" smtClean="0"/>
              <a:t>…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A) Linda lavori in banca</a:t>
            </a:r>
          </a:p>
          <a:p>
            <a:endParaRPr lang="it-IT" dirty="0"/>
          </a:p>
          <a:p>
            <a:r>
              <a:rPr lang="it-IT" dirty="0"/>
              <a:t>o</a:t>
            </a:r>
            <a:r>
              <a:rPr lang="it-IT" dirty="0" smtClean="0"/>
              <a:t> che </a:t>
            </a:r>
            <a:r>
              <a:rPr lang="mr-IN" dirty="0" smtClean="0"/>
              <a:t>…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B) Linda lavori in banca ed è attiva nel movimento dei diritti civili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3284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Conjunction</a:t>
            </a:r>
            <a:r>
              <a:rPr lang="it-IT" dirty="0" smtClean="0"/>
              <a:t> </a:t>
            </a:r>
            <a:r>
              <a:rPr lang="it-IT" dirty="0" err="1" smtClean="0"/>
              <a:t>fallacy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/>
              <a:t>Tversky</a:t>
            </a:r>
            <a:r>
              <a:rPr lang="it-IT" b="1" dirty="0" smtClean="0"/>
              <a:t> &amp; </a:t>
            </a:r>
            <a:r>
              <a:rPr lang="it-IT" b="1" dirty="0" err="1" smtClean="0"/>
              <a:t>Kanheman</a:t>
            </a:r>
            <a:r>
              <a:rPr lang="it-IT" b="1" dirty="0" smtClean="0"/>
              <a:t> (1982)</a:t>
            </a:r>
          </a:p>
          <a:p>
            <a:endParaRPr lang="it-IT" dirty="0"/>
          </a:p>
          <a:p>
            <a:r>
              <a:rPr lang="it-IT" b="1" dirty="0" smtClean="0"/>
              <a:t>10% dei </a:t>
            </a:r>
            <a:r>
              <a:rPr lang="it-IT" b="1" dirty="0" err="1" smtClean="0"/>
              <a:t>pp</a:t>
            </a:r>
            <a:r>
              <a:rPr lang="it-IT" b="1" dirty="0" smtClean="0"/>
              <a:t> indica A</a:t>
            </a:r>
            <a:r>
              <a:rPr lang="it-IT" dirty="0" smtClean="0"/>
              <a:t>) Linda lavora in banca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 smtClean="0"/>
              <a:t>90% dei </a:t>
            </a:r>
            <a:r>
              <a:rPr lang="it-IT" b="1" dirty="0" err="1" smtClean="0"/>
              <a:t>pp</a:t>
            </a:r>
            <a:r>
              <a:rPr lang="it-IT" b="1" dirty="0" smtClean="0"/>
              <a:t> indica B</a:t>
            </a:r>
            <a:r>
              <a:rPr lang="it-IT" dirty="0" smtClean="0"/>
              <a:t>) Linda lavora in banca ed è attiva nel movimento dei diritti civili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7693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Conjunction</a:t>
            </a:r>
            <a:r>
              <a:rPr lang="it-IT" dirty="0" smtClean="0"/>
              <a:t> </a:t>
            </a:r>
            <a:r>
              <a:rPr lang="it-IT" dirty="0" err="1" smtClean="0"/>
              <a:t>fallacy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/>
              <a:t>Tversky</a:t>
            </a:r>
            <a:r>
              <a:rPr lang="it-IT" b="1" dirty="0" smtClean="0"/>
              <a:t> &amp; </a:t>
            </a:r>
            <a:r>
              <a:rPr lang="it-IT" b="1" dirty="0" err="1" smtClean="0"/>
              <a:t>Kanheman</a:t>
            </a:r>
            <a:r>
              <a:rPr lang="it-IT" b="1" dirty="0" smtClean="0"/>
              <a:t> (1982)</a:t>
            </a:r>
          </a:p>
          <a:p>
            <a:endParaRPr lang="it-IT" dirty="0"/>
          </a:p>
          <a:p>
            <a:r>
              <a:rPr lang="it-IT" dirty="0" smtClean="0"/>
              <a:t>Violazione del calcolo probabilistico: </a:t>
            </a:r>
          </a:p>
          <a:p>
            <a:endParaRPr lang="it-IT" dirty="0" smtClean="0"/>
          </a:p>
          <a:p>
            <a:r>
              <a:rPr lang="it-IT" dirty="0" smtClean="0"/>
              <a:t>La congiunzione o co-occorrenza di due eventi non può  essere più probabile di ciascuno dei due eventi presi singolarmente</a:t>
            </a:r>
          </a:p>
          <a:p>
            <a:endParaRPr lang="it-IT" dirty="0"/>
          </a:p>
          <a:p>
            <a:r>
              <a:rPr lang="it-IT" dirty="0" smtClean="0"/>
              <a:t>(A+B) &lt; A^B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940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Euristica della rappresentatività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In situazioni di poche informazioni o di incertezza basiamo le nostre impressioni sulla somiglianza con il caso ‘tipico’</a:t>
            </a:r>
          </a:p>
          <a:p>
            <a:endParaRPr lang="it-IT" dirty="0"/>
          </a:p>
          <a:p>
            <a:r>
              <a:rPr lang="it-IT" dirty="0" smtClean="0"/>
              <a:t>E non teniamo in considerazione le probabilità di base/non le correggiamo per le probabilità di base.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067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Similarità o complementarità nelle coppie</a:t>
            </a:r>
            <a:r>
              <a:rPr lang="it-IT" dirty="0" smtClean="0"/>
              <a:t>?</a:t>
            </a:r>
          </a:p>
          <a:p>
            <a:endParaRPr lang="it-IT" dirty="0"/>
          </a:p>
          <a:p>
            <a:r>
              <a:rPr lang="it-IT" dirty="0" smtClean="0"/>
              <a:t>Giudizio di similarità prevede maggiormente il desiderio di stare assieme (Strong. Et al., 1988)</a:t>
            </a:r>
          </a:p>
          <a:p>
            <a:endParaRPr lang="it-IT" dirty="0" smtClean="0"/>
          </a:p>
          <a:p>
            <a:r>
              <a:rPr lang="it-IT" dirty="0" err="1" smtClean="0"/>
              <a:t>Klohnen</a:t>
            </a:r>
            <a:r>
              <a:rPr lang="it-IT" dirty="0" smtClean="0"/>
              <a:t> &amp; </a:t>
            </a:r>
            <a:r>
              <a:rPr lang="it-IT" dirty="0" err="1" smtClean="0"/>
              <a:t>Luo</a:t>
            </a:r>
            <a:r>
              <a:rPr lang="it-IT" dirty="0" smtClean="0"/>
              <a:t> (2003) ‘self-</a:t>
            </a:r>
            <a:r>
              <a:rPr lang="it-IT" dirty="0" err="1" smtClean="0"/>
              <a:t>similarity</a:t>
            </a:r>
            <a:r>
              <a:rPr lang="it-IT" dirty="0" smtClean="0"/>
              <a:t>’ predice l’attrazione verso il partner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3993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Euristica dell’ancoraggio e dell’aggiustamento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err="1" smtClean="0"/>
              <a:t>Tversky</a:t>
            </a:r>
            <a:r>
              <a:rPr lang="it-IT" dirty="0" smtClean="0"/>
              <a:t> &amp; </a:t>
            </a:r>
            <a:r>
              <a:rPr lang="it-IT" dirty="0" err="1" smtClean="0"/>
              <a:t>Kahneman</a:t>
            </a:r>
            <a:r>
              <a:rPr lang="it-IT" dirty="0" smtClean="0"/>
              <a:t> (1973)</a:t>
            </a:r>
          </a:p>
          <a:p>
            <a:r>
              <a:rPr lang="it-IT" dirty="0" smtClean="0"/>
              <a:t>A un gruppo di persone viene chiesto di indicare se la percentuale di paesi Africani che siede all’ONU è</a:t>
            </a:r>
          </a:p>
          <a:p>
            <a:endParaRPr lang="it-IT" dirty="0" smtClean="0"/>
          </a:p>
          <a:p>
            <a:r>
              <a:rPr lang="it-IT" dirty="0" smtClean="0"/>
              <a:t>Maggiore o inferiore al 65%</a:t>
            </a:r>
          </a:p>
          <a:p>
            <a:r>
              <a:rPr lang="it-IT" dirty="0" smtClean="0"/>
              <a:t>Maggiore o inferiore al 10%</a:t>
            </a:r>
          </a:p>
          <a:p>
            <a:endParaRPr lang="it-IT" dirty="0"/>
          </a:p>
          <a:p>
            <a:r>
              <a:rPr lang="it-IT" dirty="0" smtClean="0"/>
              <a:t>I </a:t>
            </a:r>
            <a:r>
              <a:rPr lang="it-IT" dirty="0" err="1" smtClean="0"/>
              <a:t>pp</a:t>
            </a:r>
            <a:r>
              <a:rPr lang="it-IT" dirty="0" smtClean="0"/>
              <a:t> forniscono la loro risposta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3226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Euristica dell’ancoraggio e dell’aggiustamento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err="1" smtClean="0"/>
              <a:t>Tversky</a:t>
            </a:r>
            <a:r>
              <a:rPr lang="it-IT" dirty="0" smtClean="0"/>
              <a:t> &amp; </a:t>
            </a:r>
            <a:r>
              <a:rPr lang="it-IT" dirty="0" err="1" smtClean="0"/>
              <a:t>Kahneman</a:t>
            </a:r>
            <a:r>
              <a:rPr lang="it-IT" dirty="0" smtClean="0"/>
              <a:t> (1973)</a:t>
            </a:r>
          </a:p>
          <a:p>
            <a:endParaRPr lang="it-IT" dirty="0" smtClean="0"/>
          </a:p>
          <a:p>
            <a:r>
              <a:rPr lang="it-IT" dirty="0" smtClean="0"/>
              <a:t>A tutti i </a:t>
            </a:r>
            <a:r>
              <a:rPr lang="it-IT" dirty="0" err="1" smtClean="0"/>
              <a:t>pp</a:t>
            </a:r>
            <a:r>
              <a:rPr lang="it-IT" dirty="0" smtClean="0"/>
              <a:t> viene chiesto di indicare l’esatta percentuale di paesi Africani che siede all’ONU </a:t>
            </a:r>
          </a:p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8044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Euristica dell’ancoraggio e dell’aggiustamento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err="1" smtClean="0"/>
              <a:t>Tversky</a:t>
            </a:r>
            <a:r>
              <a:rPr lang="it-IT" dirty="0" smtClean="0"/>
              <a:t> &amp; </a:t>
            </a:r>
            <a:r>
              <a:rPr lang="it-IT" dirty="0" err="1" smtClean="0"/>
              <a:t>Kahneman</a:t>
            </a:r>
            <a:r>
              <a:rPr lang="it-IT" dirty="0" smtClean="0"/>
              <a:t> (1973)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Condizione = maggiore o inferiore al 65%; Stima = 45%</a:t>
            </a:r>
          </a:p>
          <a:p>
            <a:r>
              <a:rPr lang="it-IT" dirty="0"/>
              <a:t>Condizione = maggiore o inferiore al </a:t>
            </a:r>
            <a:r>
              <a:rPr lang="it-IT" dirty="0" smtClean="0"/>
              <a:t>10%</a:t>
            </a:r>
            <a:r>
              <a:rPr lang="it-IT" dirty="0"/>
              <a:t>; Stima = </a:t>
            </a:r>
            <a:r>
              <a:rPr lang="it-IT" dirty="0" smtClean="0"/>
              <a:t>25</a:t>
            </a:r>
            <a:r>
              <a:rPr lang="it-IT" dirty="0"/>
              <a:t>%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7513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Euristica dell’ancoraggio e dell’aggiustamento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err="1" smtClean="0"/>
              <a:t>Tversky</a:t>
            </a:r>
            <a:r>
              <a:rPr lang="it-IT" dirty="0" smtClean="0"/>
              <a:t> &amp; </a:t>
            </a:r>
            <a:r>
              <a:rPr lang="it-IT" dirty="0" err="1" smtClean="0"/>
              <a:t>Kahneman</a:t>
            </a:r>
            <a:r>
              <a:rPr lang="it-IT" dirty="0" smtClean="0"/>
              <a:t> (1973)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Scarsa capacità di liberarsi delle </a:t>
            </a:r>
            <a:r>
              <a:rPr lang="it-IT" dirty="0" err="1" smtClean="0"/>
              <a:t>àncore</a:t>
            </a:r>
            <a:r>
              <a:rPr lang="it-IT" dirty="0" smtClean="0"/>
              <a:t> di giudizio che vengono loro offerte</a:t>
            </a:r>
          </a:p>
          <a:p>
            <a:endParaRPr lang="it-IT" dirty="0" smtClean="0"/>
          </a:p>
          <a:p>
            <a:r>
              <a:rPr lang="it-IT" dirty="0" smtClean="0"/>
              <a:t>Se è saliente un punto di riferimento, facciamo fatica ad allontanarci e aggiustiamo le stime successive a questo punto di riferimento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2171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Euristica dell’ancoraggio e dell’aggiustamento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Impressione legata alla colpevolezza (</a:t>
            </a:r>
            <a:r>
              <a:rPr lang="it-IT" dirty="0" err="1" smtClean="0"/>
              <a:t>Greenberg</a:t>
            </a:r>
            <a:r>
              <a:rPr lang="it-IT" dirty="0" smtClean="0"/>
              <a:t> et al. 1986)</a:t>
            </a:r>
          </a:p>
          <a:p>
            <a:endParaRPr lang="it-IT" dirty="0" smtClean="0"/>
          </a:p>
          <a:p>
            <a:r>
              <a:rPr lang="it-IT" dirty="0" smtClean="0"/>
              <a:t>I verdetti che vengono emessi dalle giurie possono essere influenzati dal fatto che i giurati si siano soffermati subito prima a pensare al massimo o al minimo (ancora) della pena previsto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5480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Falso consenso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In situazioni in cui non conosciamo molto gli altri</a:t>
            </a:r>
          </a:p>
          <a:p>
            <a:endParaRPr lang="it-IT" dirty="0"/>
          </a:p>
          <a:p>
            <a:r>
              <a:rPr lang="it-IT" dirty="0" smtClean="0"/>
              <a:t>Non abbiamo a disposizione informazioni su gli altri</a:t>
            </a:r>
          </a:p>
          <a:p>
            <a:endParaRPr lang="it-IT" dirty="0"/>
          </a:p>
          <a:p>
            <a:r>
              <a:rPr lang="it-IT" dirty="0" smtClean="0"/>
              <a:t>Utilizziamo il sé come ancora per il giudizio sugli altri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3222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Falso consenso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Ross</a:t>
            </a:r>
            <a:r>
              <a:rPr lang="it-IT" dirty="0" smtClean="0"/>
              <a:t>, </a:t>
            </a:r>
            <a:r>
              <a:rPr lang="it-IT" dirty="0" err="1" smtClean="0"/>
              <a:t>greene</a:t>
            </a:r>
            <a:r>
              <a:rPr lang="it-IT" dirty="0" smtClean="0"/>
              <a:t> &amp; House 1977</a:t>
            </a:r>
          </a:p>
          <a:p>
            <a:endParaRPr lang="it-IT" dirty="0"/>
          </a:p>
          <a:p>
            <a:r>
              <a:rPr lang="it-IT" dirty="0" smtClean="0"/>
              <a:t>Chiesero all’interno della popolazione studentesca chi avrebbe voluto indossare un cartellone pubblicitario/locale</a:t>
            </a:r>
          </a:p>
          <a:p>
            <a:endParaRPr lang="it-IT" dirty="0"/>
          </a:p>
          <a:p>
            <a:r>
              <a:rPr lang="it-IT" dirty="0" smtClean="0"/>
              <a:t>Circa il 60% degli intervistati dichiarano di accettare di pubblicizzare un locale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81259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Falso consenso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Ross</a:t>
            </a:r>
            <a:r>
              <a:rPr lang="it-IT" dirty="0" smtClean="0"/>
              <a:t>, </a:t>
            </a:r>
            <a:r>
              <a:rPr lang="it-IT" dirty="0" err="1" smtClean="0"/>
              <a:t>greene</a:t>
            </a:r>
            <a:r>
              <a:rPr lang="it-IT" dirty="0" smtClean="0"/>
              <a:t> &amp; House 1977</a:t>
            </a:r>
          </a:p>
          <a:p>
            <a:endParaRPr lang="it-IT" dirty="0"/>
          </a:p>
          <a:p>
            <a:r>
              <a:rPr lang="it-IT" dirty="0" smtClean="0"/>
              <a:t>Chiesero poi a tutti i partecipanti di stimare la probabilità che gli altri studenti accettassero/non accettassero di portare in giro il cartellone pubblicitario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7677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Falso consenso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xmlns="" val="58200704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959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Falso consenso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Egocentrismo cognitivo: utilizziamo l’informazione più disponibile (la nostra scelta) per stimare la scelta degli altri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52349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Similarità nel comportamento</a:t>
            </a:r>
          </a:p>
          <a:p>
            <a:endParaRPr lang="it-IT" dirty="0"/>
          </a:p>
          <a:p>
            <a:r>
              <a:rPr lang="it-IT" dirty="0" smtClean="0"/>
              <a:t>Effetto camaleonte</a:t>
            </a:r>
          </a:p>
          <a:p>
            <a:r>
              <a:rPr lang="it-IT" dirty="0" smtClean="0"/>
              <a:t>Tendiamo ad imitare in maniera spontanea i comportamenti non verbali dei nostri interlocutori</a:t>
            </a:r>
          </a:p>
          <a:p>
            <a:r>
              <a:rPr lang="it-IT" dirty="0" smtClean="0"/>
              <a:t>Creiamo elementi di similarità</a:t>
            </a:r>
          </a:p>
          <a:p>
            <a:r>
              <a:rPr lang="it-IT" dirty="0" smtClean="0"/>
              <a:t>L’effetto è tanto più forte quanto maggiore è la motivazione ad instaurare una relazione positiva con l’interlocutore</a:t>
            </a:r>
          </a:p>
        </p:txBody>
      </p:sp>
    </p:spTree>
    <p:extLst>
      <p:ext uri="{BB962C8B-B14F-4D97-AF65-F5344CB8AC3E}">
        <p14:creationId xmlns:p14="http://schemas.microsoft.com/office/powerpoint/2010/main" xmlns="" val="42445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Cerchiamo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coerenza</a:t>
            </a:r>
            <a:r>
              <a:rPr lang="en-US" dirty="0" smtClean="0"/>
              <a:t> con le </a:t>
            </a:r>
            <a:r>
              <a:rPr lang="en-US" dirty="0" err="1" smtClean="0"/>
              <a:t>ipotesi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Ipotesi</a:t>
            </a:r>
            <a:r>
              <a:rPr lang="en-US" dirty="0" smtClean="0"/>
              <a:t>: </a:t>
            </a:r>
            <a:r>
              <a:rPr lang="en-US" dirty="0" err="1" smtClean="0"/>
              <a:t>estroverso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domanda</a:t>
            </a:r>
            <a:r>
              <a:rPr lang="en-US" dirty="0" smtClean="0"/>
              <a:t> </a:t>
            </a:r>
            <a:r>
              <a:rPr lang="en-US" dirty="0" err="1" smtClean="0"/>
              <a:t>poniamo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lvl="1"/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sei</a:t>
            </a:r>
            <a:r>
              <a:rPr lang="en-US" dirty="0" smtClean="0"/>
              <a:t> ad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festa</a:t>
            </a:r>
            <a:r>
              <a:rPr lang="en-US" dirty="0" smtClean="0"/>
              <a:t>, </a:t>
            </a:r>
            <a:r>
              <a:rPr lang="en-US" dirty="0" err="1" smtClean="0"/>
              <a:t>parli</a:t>
            </a:r>
            <a:r>
              <a:rPr lang="en-US" dirty="0" smtClean="0"/>
              <a:t> </a:t>
            </a:r>
            <a:r>
              <a:rPr lang="en-US" dirty="0" err="1" smtClean="0"/>
              <a:t>tranquillamente</a:t>
            </a:r>
            <a:r>
              <a:rPr lang="en-US" dirty="0" smtClean="0"/>
              <a:t> con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non </a:t>
            </a:r>
            <a:r>
              <a:rPr lang="en-US" dirty="0" err="1" smtClean="0"/>
              <a:t>conosci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sei</a:t>
            </a:r>
            <a:r>
              <a:rPr lang="en-US" dirty="0" smtClean="0"/>
              <a:t> ad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festa</a:t>
            </a:r>
            <a:r>
              <a:rPr lang="en-US" dirty="0" smtClean="0"/>
              <a:t>, </a:t>
            </a:r>
            <a:r>
              <a:rPr lang="en-US" dirty="0" err="1" smtClean="0"/>
              <a:t>cerchi</a:t>
            </a:r>
            <a:r>
              <a:rPr lang="en-US" dirty="0" smtClean="0"/>
              <a:t> di </a:t>
            </a:r>
            <a:r>
              <a:rPr lang="en-US" dirty="0" err="1" smtClean="0"/>
              <a:t>passare</a:t>
            </a:r>
            <a:r>
              <a:rPr lang="en-US" dirty="0" smtClean="0"/>
              <a:t> </a:t>
            </a:r>
            <a:r>
              <a:rPr lang="en-US" dirty="0" err="1" smtClean="0"/>
              <a:t>inosservato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44964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Siamo</a:t>
            </a:r>
            <a:r>
              <a:rPr lang="en-US" dirty="0" smtClean="0"/>
              <a:t> in </a:t>
            </a:r>
            <a:r>
              <a:rPr lang="en-US" dirty="0" err="1" smtClean="0"/>
              <a:t>grado</a:t>
            </a:r>
            <a:r>
              <a:rPr lang="en-US" dirty="0" smtClean="0"/>
              <a:t> di </a:t>
            </a:r>
            <a:r>
              <a:rPr lang="en-US" dirty="0" err="1" smtClean="0"/>
              <a:t>rievocare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episodi</a:t>
            </a:r>
            <a:r>
              <a:rPr lang="en-US" dirty="0" smtClean="0"/>
              <a:t> a </a:t>
            </a:r>
            <a:r>
              <a:rPr lang="en-US" dirty="0" err="1" smtClean="0"/>
              <a:t>conferma</a:t>
            </a:r>
            <a:r>
              <a:rPr lang="en-US" dirty="0" smtClean="0"/>
              <a:t> </a:t>
            </a:r>
            <a:r>
              <a:rPr lang="en-US" dirty="0" err="1" smtClean="0"/>
              <a:t>dell’ipotesi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a </a:t>
            </a:r>
            <a:r>
              <a:rPr lang="en-US" dirty="0" err="1" smtClean="0"/>
              <a:t>disconferma</a:t>
            </a:r>
            <a:r>
              <a:rPr lang="en-US" dirty="0" smtClean="0"/>
              <a:t> </a:t>
            </a:r>
            <a:r>
              <a:rPr lang="en-US" dirty="0" err="1" smtClean="0"/>
              <a:t>dell’ipotesi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di </a:t>
            </a:r>
            <a:r>
              <a:rPr lang="en-US" dirty="0" err="1" smtClean="0"/>
              <a:t>domanda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ci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posta</a:t>
            </a:r>
            <a:r>
              <a:rPr lang="en-US" dirty="0" smtClean="0"/>
              <a:t> ci </a:t>
            </a:r>
            <a:r>
              <a:rPr lang="en-US" dirty="0" err="1" smtClean="0"/>
              <a:t>indurrà</a:t>
            </a:r>
            <a:r>
              <a:rPr lang="en-US" dirty="0" smtClean="0"/>
              <a:t> a </a:t>
            </a:r>
            <a:r>
              <a:rPr lang="en-US" dirty="0" err="1" smtClean="0"/>
              <a:t>rendere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accessibile</a:t>
            </a:r>
            <a:r>
              <a:rPr lang="en-US" dirty="0" smtClean="0"/>
              <a:t> un </a:t>
            </a:r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rispetto</a:t>
            </a:r>
            <a:r>
              <a:rPr lang="en-US" dirty="0" smtClean="0"/>
              <a:t> </a:t>
            </a:r>
            <a:r>
              <a:rPr lang="en-US" dirty="0" err="1" smtClean="0"/>
              <a:t>all’altro</a:t>
            </a:r>
            <a:r>
              <a:rPr lang="en-US" dirty="0" smtClean="0"/>
              <a:t> (reality constrains) </a:t>
            </a:r>
          </a:p>
        </p:txBody>
      </p:sp>
    </p:spTree>
    <p:extLst>
      <p:ext uri="{BB962C8B-B14F-4D97-AF65-F5344CB8AC3E}">
        <p14:creationId xmlns:p14="http://schemas.microsoft.com/office/powerpoint/2010/main" xmlns="" val="231460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Snyder &amp; Swann, 1978</a:t>
            </a:r>
          </a:p>
          <a:p>
            <a:endParaRPr lang="en-US" dirty="0"/>
          </a:p>
          <a:p>
            <a:r>
              <a:rPr lang="en-US" dirty="0" smtClean="0"/>
              <a:t>‘studio </a:t>
            </a:r>
            <a:r>
              <a:rPr lang="en-US" dirty="0" err="1" smtClean="0"/>
              <a:t>su</a:t>
            </a:r>
            <a:r>
              <a:rPr lang="en-US" dirty="0" smtClean="0"/>
              <a:t> come le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comprendono</a:t>
            </a:r>
            <a:r>
              <a:rPr lang="en-US" dirty="0" smtClean="0"/>
              <a:t> a </a:t>
            </a:r>
            <a:r>
              <a:rPr lang="en-US" dirty="0" err="1" smtClean="0"/>
              <a:t>vicenda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err="1" smtClean="0"/>
              <a:t>Cerca</a:t>
            </a:r>
            <a:r>
              <a:rPr lang="en-US" dirty="0" smtClean="0"/>
              <a:t> di </a:t>
            </a:r>
            <a:r>
              <a:rPr lang="en-US" dirty="0" err="1" smtClean="0"/>
              <a:t>capire</a:t>
            </a:r>
            <a:r>
              <a:rPr lang="en-US" dirty="0" smtClean="0"/>
              <a:t> se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tuo</a:t>
            </a:r>
            <a:r>
              <a:rPr lang="en-US" dirty="0" smtClean="0"/>
              <a:t> </a:t>
            </a:r>
            <a:r>
              <a:rPr lang="en-US" dirty="0" err="1" smtClean="0"/>
              <a:t>interlocutore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estroverso</a:t>
            </a:r>
            <a:endParaRPr lang="en-US" dirty="0" smtClean="0"/>
          </a:p>
          <a:p>
            <a:r>
              <a:rPr lang="en-US" dirty="0" smtClean="0"/>
              <a:t>Vs.</a:t>
            </a:r>
          </a:p>
          <a:p>
            <a:r>
              <a:rPr lang="en-US" dirty="0" err="1" smtClean="0"/>
              <a:t>Cerca</a:t>
            </a:r>
            <a:r>
              <a:rPr lang="en-US" dirty="0" smtClean="0"/>
              <a:t> di </a:t>
            </a:r>
            <a:r>
              <a:rPr lang="en-US" dirty="0" err="1" smtClean="0"/>
              <a:t>capire</a:t>
            </a:r>
            <a:r>
              <a:rPr lang="en-US" dirty="0" smtClean="0"/>
              <a:t> se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tuo</a:t>
            </a:r>
            <a:r>
              <a:rPr lang="en-US" dirty="0" smtClean="0"/>
              <a:t> </a:t>
            </a:r>
            <a:r>
              <a:rPr lang="en-US" dirty="0" err="1" smtClean="0"/>
              <a:t>interlocutore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introverso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6262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Snyder &amp; Swann, 1978</a:t>
            </a:r>
          </a:p>
          <a:p>
            <a:endParaRPr lang="en-US" dirty="0"/>
          </a:p>
          <a:p>
            <a:r>
              <a:rPr lang="en-US" dirty="0" err="1" smtClean="0"/>
              <a:t>Lista</a:t>
            </a:r>
            <a:r>
              <a:rPr lang="en-US" dirty="0" smtClean="0"/>
              <a:t> di 26 </a:t>
            </a:r>
            <a:r>
              <a:rPr lang="en-US" dirty="0" err="1" smtClean="0"/>
              <a:t>domande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Scegline</a:t>
            </a:r>
            <a:r>
              <a:rPr lang="en-US" dirty="0" smtClean="0"/>
              <a:t> 12 per </a:t>
            </a:r>
            <a:r>
              <a:rPr lang="en-US" dirty="0" err="1" smtClean="0"/>
              <a:t>giungere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conclusione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223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Snyder &amp; Swann, 1978</a:t>
            </a:r>
          </a:p>
          <a:p>
            <a:endParaRPr lang="en-US" dirty="0"/>
          </a:p>
          <a:p>
            <a:pPr algn="ctr"/>
            <a:r>
              <a:rPr lang="en-US" dirty="0" err="1" smtClean="0"/>
              <a:t>Lista</a:t>
            </a:r>
            <a:r>
              <a:rPr lang="en-US" dirty="0" smtClean="0"/>
              <a:t> di 26 </a:t>
            </a:r>
            <a:r>
              <a:rPr lang="en-US" dirty="0" err="1" smtClean="0"/>
              <a:t>domande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13 </a:t>
            </a:r>
            <a:r>
              <a:rPr lang="en-US" dirty="0" err="1" smtClean="0"/>
              <a:t>riguardavano</a:t>
            </a:r>
            <a:r>
              <a:rPr lang="en-US" dirty="0" smtClean="0"/>
              <a:t> </a:t>
            </a:r>
            <a:r>
              <a:rPr lang="en-US" dirty="0" err="1" smtClean="0"/>
              <a:t>domande</a:t>
            </a:r>
            <a:r>
              <a:rPr lang="en-US" dirty="0" smtClean="0"/>
              <a:t> legate </a:t>
            </a:r>
            <a:r>
              <a:rPr lang="en-US" dirty="0" err="1" smtClean="0"/>
              <a:t>all’estroversione</a:t>
            </a:r>
            <a:r>
              <a:rPr lang="en-US" dirty="0" smtClean="0"/>
              <a:t>: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piace</a:t>
            </a:r>
            <a:r>
              <a:rPr lang="en-US" dirty="0" smtClean="0"/>
              <a:t> </a:t>
            </a:r>
            <a:r>
              <a:rPr lang="en-US" dirty="0" err="1" smtClean="0"/>
              <a:t>conversare</a:t>
            </a:r>
            <a:r>
              <a:rPr lang="en-US" dirty="0" smtClean="0"/>
              <a:t> con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nuove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13 </a:t>
            </a:r>
            <a:r>
              <a:rPr lang="en-US" dirty="0" err="1" smtClean="0"/>
              <a:t>riguardavano</a:t>
            </a:r>
            <a:r>
              <a:rPr lang="en-US" dirty="0" smtClean="0"/>
              <a:t> </a:t>
            </a:r>
            <a:r>
              <a:rPr lang="en-US" dirty="0" err="1" smtClean="0"/>
              <a:t>domande</a:t>
            </a:r>
            <a:r>
              <a:rPr lang="en-US" dirty="0" smtClean="0"/>
              <a:t> legate </a:t>
            </a:r>
            <a:r>
              <a:rPr lang="en-US" dirty="0" err="1" smtClean="0"/>
              <a:t>all’estroversione</a:t>
            </a:r>
            <a:r>
              <a:rPr lang="en-US" dirty="0" smtClean="0"/>
              <a:t>: </a:t>
            </a:r>
            <a:r>
              <a:rPr lang="en-US" dirty="0" err="1" smtClean="0"/>
              <a:t>quando</a:t>
            </a:r>
            <a:r>
              <a:rPr lang="en-US" dirty="0" smtClean="0"/>
              <a:t> in </a:t>
            </a:r>
            <a:r>
              <a:rPr lang="en-US" dirty="0" err="1" smtClean="0"/>
              <a:t>presenza</a:t>
            </a:r>
            <a:r>
              <a:rPr lang="en-US" dirty="0" smtClean="0"/>
              <a:t> di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senti</a:t>
            </a:r>
            <a:r>
              <a:rPr lang="en-US" dirty="0" smtClean="0"/>
              <a:t> a </a:t>
            </a:r>
            <a:r>
              <a:rPr lang="en-US" dirty="0" err="1" smtClean="0"/>
              <a:t>disagio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324119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Snyder &amp; Swann, 1978</a:t>
            </a:r>
          </a:p>
          <a:p>
            <a:endParaRPr lang="en-US" dirty="0"/>
          </a:p>
          <a:p>
            <a:pPr algn="ctr"/>
            <a:r>
              <a:rPr lang="en-US" dirty="0" err="1" smtClean="0"/>
              <a:t>Lista</a:t>
            </a:r>
            <a:r>
              <a:rPr lang="en-US" dirty="0" smtClean="0"/>
              <a:t> di 26 </a:t>
            </a:r>
            <a:r>
              <a:rPr lang="en-US" dirty="0" err="1" smtClean="0"/>
              <a:t>domande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 </a:t>
            </a:r>
            <a:r>
              <a:rPr lang="en-US" dirty="0" err="1" smtClean="0"/>
              <a:t>domande</a:t>
            </a:r>
            <a:r>
              <a:rPr lang="en-US" dirty="0" smtClean="0"/>
              <a:t> </a:t>
            </a:r>
            <a:r>
              <a:rPr lang="en-US" dirty="0" err="1" smtClean="0"/>
              <a:t>veniva</a:t>
            </a:r>
            <a:r>
              <a:rPr lang="en-US" dirty="0" smtClean="0"/>
              <a:t> </a:t>
            </a:r>
            <a:r>
              <a:rPr lang="en-US" dirty="0" err="1" smtClean="0"/>
              <a:t>selezionate</a:t>
            </a:r>
            <a:r>
              <a:rPr lang="en-US" dirty="0" smtClean="0"/>
              <a:t> in </a:t>
            </a:r>
            <a:r>
              <a:rPr lang="en-US" dirty="0" err="1" smtClean="0"/>
              <a:t>maniera</a:t>
            </a:r>
            <a:r>
              <a:rPr lang="en-US" dirty="0" smtClean="0"/>
              <a:t> </a:t>
            </a:r>
            <a:r>
              <a:rPr lang="en-US" dirty="0" err="1" smtClean="0"/>
              <a:t>coerente</a:t>
            </a:r>
            <a:r>
              <a:rPr lang="en-US" dirty="0" smtClean="0"/>
              <a:t> con </a:t>
            </a:r>
            <a:r>
              <a:rPr lang="en-US" dirty="0" err="1" smtClean="0"/>
              <a:t>l’ipotesi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 </a:t>
            </a:r>
            <a:r>
              <a:rPr lang="en-US" dirty="0" err="1" smtClean="0"/>
              <a:t>voglio</a:t>
            </a:r>
            <a:r>
              <a:rPr lang="en-US" dirty="0" smtClean="0"/>
              <a:t> </a:t>
            </a:r>
            <a:r>
              <a:rPr lang="en-US" dirty="0" err="1" smtClean="0"/>
              <a:t>sapere</a:t>
            </a:r>
            <a:r>
              <a:rPr lang="en-US" dirty="0" smtClean="0"/>
              <a:t> se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estroverso</a:t>
            </a:r>
            <a:r>
              <a:rPr lang="en-US" dirty="0" smtClean="0"/>
              <a:t>,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domande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confermano</a:t>
            </a:r>
            <a:r>
              <a:rPr lang="en-US" dirty="0" smtClean="0"/>
              <a:t> </a:t>
            </a:r>
            <a:r>
              <a:rPr lang="en-US" dirty="0" err="1" smtClean="0"/>
              <a:t>l’ipotesi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7862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 smtClean="0"/>
              <a:t>Mentre</a:t>
            </a:r>
            <a:r>
              <a:rPr lang="en-US" dirty="0" smtClean="0"/>
              <a:t> la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 smtClean="0"/>
              <a:t>sceintifica</a:t>
            </a:r>
            <a:r>
              <a:rPr lang="en-US" dirty="0" smtClean="0"/>
              <a:t> </a:t>
            </a:r>
            <a:r>
              <a:rPr lang="en-US" dirty="0" err="1" smtClean="0"/>
              <a:t>procede</a:t>
            </a:r>
            <a:r>
              <a:rPr lang="en-US" dirty="0" smtClean="0"/>
              <a:t> per </a:t>
            </a:r>
            <a:r>
              <a:rPr lang="en-US" dirty="0" err="1" smtClean="0"/>
              <a:t>disconferma</a:t>
            </a:r>
            <a:r>
              <a:rPr lang="en-US" dirty="0" smtClean="0"/>
              <a:t> di </a:t>
            </a:r>
            <a:r>
              <a:rPr lang="en-US" dirty="0" err="1" smtClean="0"/>
              <a:t>ipotesi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L’essere</a:t>
            </a:r>
            <a:r>
              <a:rPr lang="en-US" dirty="0" smtClean="0"/>
              <a:t> </a:t>
            </a:r>
            <a:r>
              <a:rPr lang="en-US" dirty="0" err="1" smtClean="0"/>
              <a:t>umano</a:t>
            </a:r>
            <a:r>
              <a:rPr lang="en-US" dirty="0" smtClean="0"/>
              <a:t> </a:t>
            </a:r>
            <a:r>
              <a:rPr lang="en-US" dirty="0" err="1" smtClean="0"/>
              <a:t>procede</a:t>
            </a:r>
            <a:r>
              <a:rPr lang="en-US" dirty="0" smtClean="0"/>
              <a:t> per </a:t>
            </a:r>
            <a:r>
              <a:rPr lang="en-US" dirty="0" err="1" smtClean="0"/>
              <a:t>conferma</a:t>
            </a:r>
            <a:r>
              <a:rPr lang="en-US" dirty="0" smtClean="0"/>
              <a:t> di </a:t>
            </a:r>
            <a:r>
              <a:rPr lang="en-US" dirty="0" err="1" smtClean="0"/>
              <a:t>ipotesi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Raccoglie</a:t>
            </a:r>
            <a:r>
              <a:rPr lang="en-US" dirty="0" smtClean="0"/>
              <a:t> </a:t>
            </a:r>
            <a:r>
              <a:rPr lang="en-US" dirty="0" err="1" smtClean="0"/>
              <a:t>quindi</a:t>
            </a:r>
            <a:r>
              <a:rPr lang="en-US" dirty="0" smtClean="0"/>
              <a:t> un </a:t>
            </a:r>
            <a:r>
              <a:rPr lang="en-US" dirty="0" err="1" smtClean="0"/>
              <a:t>elevato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r>
              <a:rPr lang="en-US" dirty="0" smtClean="0"/>
              <a:t> di </a:t>
            </a:r>
            <a:r>
              <a:rPr lang="en-US" dirty="0" err="1" smtClean="0"/>
              <a:t>falsi</a:t>
            </a:r>
            <a:r>
              <a:rPr lang="en-US" dirty="0" smtClean="0"/>
              <a:t> </a:t>
            </a:r>
            <a:r>
              <a:rPr lang="en-US" dirty="0" err="1" smtClean="0"/>
              <a:t>positivi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84190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inidizi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nostre</a:t>
            </a:r>
            <a:r>
              <a:rPr lang="en-US" dirty="0" smtClean="0"/>
              <a:t> </a:t>
            </a:r>
            <a:r>
              <a:rPr lang="en-US" dirty="0" err="1" smtClean="0"/>
              <a:t>aspettative</a:t>
            </a:r>
            <a:r>
              <a:rPr lang="en-US" dirty="0" smtClean="0"/>
              <a:t> </a:t>
            </a:r>
            <a:r>
              <a:rPr lang="en-US" dirty="0" err="1" smtClean="0"/>
              <a:t>sugli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ci </a:t>
            </a:r>
            <a:r>
              <a:rPr lang="en-US" dirty="0" err="1" smtClean="0"/>
              <a:t>spingono</a:t>
            </a:r>
            <a:r>
              <a:rPr lang="en-US" dirty="0"/>
              <a:t> </a:t>
            </a:r>
            <a:r>
              <a:rPr lang="en-US" dirty="0" err="1" smtClean="0"/>
              <a:t>oltre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porre</a:t>
            </a:r>
            <a:r>
              <a:rPr lang="en-US" dirty="0" smtClean="0"/>
              <a:t> le </a:t>
            </a:r>
            <a:r>
              <a:rPr lang="en-US" dirty="0" err="1" smtClean="0"/>
              <a:t>domande</a:t>
            </a:r>
            <a:r>
              <a:rPr lang="en-US" dirty="0" smtClean="0"/>
              <a:t> a </a:t>
            </a:r>
            <a:r>
              <a:rPr lang="en-US" dirty="0" err="1" smtClean="0"/>
              <a:t>conferma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ipotesi</a:t>
            </a:r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err="1" smtClean="0"/>
              <a:t>Immaginate</a:t>
            </a:r>
            <a:r>
              <a:rPr lang="en-US" dirty="0" smtClean="0"/>
              <a:t> di </a:t>
            </a:r>
            <a:r>
              <a:rPr lang="en-US" dirty="0" err="1" smtClean="0"/>
              <a:t>incontrare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persona </a:t>
            </a:r>
            <a:r>
              <a:rPr lang="en-US" dirty="0" err="1" smtClean="0"/>
              <a:t>proveninete</a:t>
            </a:r>
            <a:r>
              <a:rPr lang="en-US" dirty="0" smtClean="0"/>
              <a:t> da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zona</a:t>
            </a:r>
            <a:r>
              <a:rPr lang="en-US" dirty="0" smtClean="0"/>
              <a:t> del </a:t>
            </a:r>
            <a:r>
              <a:rPr lang="en-US" dirty="0" err="1" smtClean="0"/>
              <a:t>mondo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non </a:t>
            </a:r>
            <a:r>
              <a:rPr lang="en-US" dirty="0" err="1" smtClean="0"/>
              <a:t>conoscete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Immginate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vi </a:t>
            </a:r>
            <a:r>
              <a:rPr lang="en-US" dirty="0" err="1" smtClean="0"/>
              <a:t>dicono</a:t>
            </a:r>
            <a:r>
              <a:rPr lang="en-US" dirty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le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venongo</a:t>
            </a:r>
            <a:r>
              <a:rPr lang="en-US" dirty="0" smtClean="0"/>
              <a:t> da </a:t>
            </a:r>
            <a:r>
              <a:rPr lang="en-US" dirty="0" err="1" smtClean="0"/>
              <a:t>quella</a:t>
            </a:r>
            <a:r>
              <a:rPr lang="en-US" dirty="0" smtClean="0"/>
              <a:t>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culto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gentilezza</a:t>
            </a:r>
            <a:r>
              <a:rPr lang="en-US" dirty="0" smtClean="0"/>
              <a:t> e </a:t>
            </a:r>
            <a:r>
              <a:rPr lang="en-US" dirty="0" err="1" smtClean="0"/>
              <a:t>dell’ospitalità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4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inidizi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maniera</a:t>
            </a:r>
            <a:r>
              <a:rPr lang="en-US" dirty="0" smtClean="0"/>
              <a:t> di </a:t>
            </a:r>
            <a:r>
              <a:rPr lang="en-US" dirty="0" err="1" smtClean="0"/>
              <a:t>relazionarrti</a:t>
            </a:r>
            <a:r>
              <a:rPr lang="en-US" dirty="0" smtClean="0"/>
              <a:t> con </a:t>
            </a:r>
            <a:r>
              <a:rPr lang="en-US" dirty="0" err="1" smtClean="0"/>
              <a:t>queste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r>
              <a:rPr lang="en-US" dirty="0" smtClean="0"/>
              <a:t> </a:t>
            </a:r>
            <a:r>
              <a:rPr lang="en-US" dirty="0" err="1" smtClean="0"/>
              <a:t>sarà</a:t>
            </a:r>
            <a:r>
              <a:rPr lang="en-US" dirty="0" smtClean="0"/>
              <a:t> </a:t>
            </a:r>
            <a:r>
              <a:rPr lang="en-US" dirty="0" err="1" smtClean="0"/>
              <a:t>guidata</a:t>
            </a:r>
            <a:r>
              <a:rPr lang="en-US" dirty="0" smtClean="0"/>
              <a:t> </a:t>
            </a:r>
            <a:r>
              <a:rPr lang="en-US" dirty="0" err="1" smtClean="0"/>
              <a:t>dall’ipotesi</a:t>
            </a:r>
            <a:r>
              <a:rPr lang="en-US" dirty="0" smtClean="0"/>
              <a:t> ‘</a:t>
            </a:r>
            <a:r>
              <a:rPr lang="en-US" dirty="0" err="1" smtClean="0"/>
              <a:t>gentili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comporteremo</a:t>
            </a:r>
            <a:r>
              <a:rPr lang="en-US" dirty="0" smtClean="0"/>
              <a:t> in </a:t>
            </a:r>
            <a:r>
              <a:rPr lang="en-US" dirty="0" err="1" smtClean="0"/>
              <a:t>maniera</a:t>
            </a:r>
            <a:r>
              <a:rPr lang="en-US" dirty="0" smtClean="0"/>
              <a:t> </a:t>
            </a:r>
            <a:r>
              <a:rPr lang="en-US" dirty="0" err="1" smtClean="0"/>
              <a:t>genitle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 </a:t>
            </a:r>
            <a:r>
              <a:rPr lang="en-US" dirty="0" err="1" smtClean="0"/>
              <a:t>solleciteremo</a:t>
            </a:r>
            <a:r>
              <a:rPr lang="en-US" dirty="0" smtClean="0"/>
              <a:t> in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risposte</a:t>
            </a:r>
            <a:r>
              <a:rPr lang="en-US" dirty="0" smtClean="0"/>
              <a:t> </a:t>
            </a:r>
            <a:r>
              <a:rPr lang="en-US" dirty="0" err="1" smtClean="0"/>
              <a:t>gentili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01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inidizi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solo le </a:t>
            </a:r>
            <a:r>
              <a:rPr lang="en-US" dirty="0" err="1" smtClean="0"/>
              <a:t>nostre</a:t>
            </a:r>
            <a:r>
              <a:rPr lang="en-US" dirty="0" smtClean="0"/>
              <a:t> </a:t>
            </a:r>
            <a:r>
              <a:rPr lang="en-US" dirty="0" err="1" smtClean="0"/>
              <a:t>ipotesi</a:t>
            </a:r>
            <a:r>
              <a:rPr lang="en-US" dirty="0" smtClean="0"/>
              <a:t> ci </a:t>
            </a:r>
            <a:r>
              <a:rPr lang="en-US" dirty="0" err="1" smtClean="0"/>
              <a:t>faranno</a:t>
            </a:r>
            <a:r>
              <a:rPr lang="en-US" dirty="0" smtClean="0"/>
              <a:t> </a:t>
            </a:r>
            <a:r>
              <a:rPr lang="en-US" dirty="0" err="1" smtClean="0"/>
              <a:t>comportare</a:t>
            </a:r>
            <a:r>
              <a:rPr lang="en-US" dirty="0" smtClean="0"/>
              <a:t> in </a:t>
            </a:r>
            <a:r>
              <a:rPr lang="en-US" dirty="0" err="1" smtClean="0"/>
              <a:t>maniera</a:t>
            </a:r>
            <a:r>
              <a:rPr lang="en-US" dirty="0" smtClean="0"/>
              <a:t> </a:t>
            </a:r>
            <a:r>
              <a:rPr lang="en-US" dirty="0" err="1" smtClean="0"/>
              <a:t>coerente</a:t>
            </a:r>
            <a:r>
              <a:rPr lang="en-US" dirty="0" smtClean="0"/>
              <a:t> con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ci </a:t>
            </a:r>
            <a:r>
              <a:rPr lang="en-US" dirty="0" err="1" smtClean="0"/>
              <a:t>aspettiamo</a:t>
            </a:r>
            <a:r>
              <a:rPr lang="en-US" dirty="0" smtClean="0"/>
              <a:t> </a:t>
            </a:r>
            <a:r>
              <a:rPr lang="en-US" dirty="0" err="1" smtClean="0"/>
              <a:t>dagli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endParaRPr lang="en-US" dirty="0" smtClean="0"/>
          </a:p>
          <a:p>
            <a:endParaRPr lang="en-US" dirty="0"/>
          </a:p>
          <a:p>
            <a:r>
              <a:rPr lang="it-IT" dirty="0" smtClean="0"/>
              <a:t>Ma addirittura creano quello che ci aspettiamo….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Profezie che si </a:t>
            </a:r>
            <a:r>
              <a:rPr lang="it-IT" dirty="0" err="1" smtClean="0"/>
              <a:t>autoavverano</a:t>
            </a:r>
            <a:endParaRPr lang="it-IT" dirty="0" smtClean="0"/>
          </a:p>
          <a:p>
            <a:endParaRPr lang="it-I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00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Similarità nel comportamento</a:t>
            </a:r>
          </a:p>
          <a:p>
            <a:r>
              <a:rPr lang="it-IT" dirty="0" smtClean="0"/>
              <a:t>Van </a:t>
            </a:r>
            <a:r>
              <a:rPr lang="it-IT" dirty="0" err="1" smtClean="0"/>
              <a:t>Baaren</a:t>
            </a:r>
            <a:r>
              <a:rPr lang="it-IT" dirty="0" smtClean="0"/>
              <a:t> et al. 2003</a:t>
            </a:r>
          </a:p>
          <a:p>
            <a:r>
              <a:rPr lang="it-IT" dirty="0" smtClean="0"/>
              <a:t>Camerieri addestrati ad imitare vs. non imitare i comportamenti dei clienti</a:t>
            </a:r>
          </a:p>
          <a:p>
            <a:r>
              <a:rPr lang="it-IT" dirty="0" err="1" smtClean="0"/>
              <a:t>Vd</a:t>
            </a:r>
            <a:r>
              <a:rPr lang="it-IT" dirty="0" smtClean="0"/>
              <a:t>. Mance</a:t>
            </a:r>
          </a:p>
          <a:p>
            <a:r>
              <a:rPr lang="it-IT" dirty="0" smtClean="0"/>
              <a:t>Maggiore somiglianza col cliente più alta la mancia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23335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Cerchiamo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inidizi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solo le </a:t>
            </a:r>
            <a:r>
              <a:rPr lang="en-US" dirty="0" err="1" smtClean="0"/>
              <a:t>nostre</a:t>
            </a:r>
            <a:r>
              <a:rPr lang="en-US" dirty="0" smtClean="0"/>
              <a:t> </a:t>
            </a:r>
            <a:r>
              <a:rPr lang="en-US" dirty="0" err="1" smtClean="0"/>
              <a:t>ipotesi</a:t>
            </a:r>
            <a:r>
              <a:rPr lang="en-US" dirty="0" smtClean="0"/>
              <a:t> ci </a:t>
            </a:r>
            <a:r>
              <a:rPr lang="en-US" dirty="0" err="1" smtClean="0"/>
              <a:t>faranno</a:t>
            </a:r>
            <a:r>
              <a:rPr lang="en-US" dirty="0" smtClean="0"/>
              <a:t> </a:t>
            </a:r>
            <a:r>
              <a:rPr lang="en-US" dirty="0" err="1" smtClean="0"/>
              <a:t>comportare</a:t>
            </a:r>
            <a:r>
              <a:rPr lang="en-US" dirty="0" smtClean="0"/>
              <a:t> in </a:t>
            </a:r>
            <a:r>
              <a:rPr lang="en-US" dirty="0" err="1" smtClean="0"/>
              <a:t>maniera</a:t>
            </a:r>
            <a:r>
              <a:rPr lang="en-US" dirty="0" smtClean="0"/>
              <a:t> </a:t>
            </a:r>
            <a:r>
              <a:rPr lang="en-US" dirty="0" err="1" smtClean="0"/>
              <a:t>coerente</a:t>
            </a:r>
            <a:r>
              <a:rPr lang="en-US" dirty="0" smtClean="0"/>
              <a:t> con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ci </a:t>
            </a:r>
            <a:r>
              <a:rPr lang="en-US" dirty="0" err="1" smtClean="0"/>
              <a:t>aspettiamo</a:t>
            </a:r>
            <a:r>
              <a:rPr lang="en-US" dirty="0" smtClean="0"/>
              <a:t> </a:t>
            </a:r>
            <a:r>
              <a:rPr lang="en-US" dirty="0" err="1" smtClean="0"/>
              <a:t>dagli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endParaRPr lang="en-US" dirty="0" smtClean="0"/>
          </a:p>
          <a:p>
            <a:endParaRPr lang="en-US" dirty="0"/>
          </a:p>
          <a:p>
            <a:r>
              <a:rPr lang="it-IT" dirty="0" smtClean="0"/>
              <a:t>Ma addirittura creano quello che ci aspettiamo….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Profezie che si </a:t>
            </a:r>
            <a:r>
              <a:rPr lang="it-IT" dirty="0" err="1" smtClean="0"/>
              <a:t>autoavverano</a:t>
            </a:r>
            <a:endParaRPr lang="it-IT" dirty="0" smtClean="0"/>
          </a:p>
          <a:p>
            <a:endParaRPr lang="it-I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332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Creiamo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Rosenthal &amp; Jacobson (1978)</a:t>
            </a:r>
          </a:p>
          <a:p>
            <a:endParaRPr lang="en-US" dirty="0"/>
          </a:p>
          <a:p>
            <a:r>
              <a:rPr lang="en-US" dirty="0" err="1" smtClean="0"/>
              <a:t>Scuola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Distribuzione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test di </a:t>
            </a:r>
            <a:r>
              <a:rPr lang="en-US" dirty="0" err="1" smtClean="0"/>
              <a:t>intelligenza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alunni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Scoring: </a:t>
            </a:r>
            <a:r>
              <a:rPr lang="en-US" dirty="0" err="1" smtClean="0"/>
              <a:t>estremamente</a:t>
            </a:r>
            <a:r>
              <a:rPr lang="en-US" dirty="0" smtClean="0"/>
              <a:t> </a:t>
            </a:r>
            <a:r>
              <a:rPr lang="en-US" dirty="0" err="1" smtClean="0"/>
              <a:t>intelligente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scarsamente</a:t>
            </a:r>
            <a:r>
              <a:rPr lang="en-US" dirty="0" smtClean="0"/>
              <a:t> </a:t>
            </a:r>
            <a:r>
              <a:rPr lang="en-US" dirty="0" err="1" smtClean="0"/>
              <a:t>intelligente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Comunicazione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insegnanti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123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Creiamo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 smtClean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Rosenthal &amp; Jacobson (1978)</a:t>
            </a:r>
          </a:p>
          <a:p>
            <a:endParaRPr lang="en-US" dirty="0"/>
          </a:p>
          <a:p>
            <a:r>
              <a:rPr lang="en-US" dirty="0" smtClean="0"/>
              <a:t>Lo scoring in </a:t>
            </a:r>
            <a:r>
              <a:rPr lang="en-US" dirty="0" err="1" smtClean="0"/>
              <a:t>realtà</a:t>
            </a:r>
            <a:r>
              <a:rPr lang="en-US" dirty="0" smtClean="0"/>
              <a:t> non era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eseguito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sperimentatori</a:t>
            </a:r>
            <a:r>
              <a:rPr lang="en-US" dirty="0" smtClean="0"/>
              <a:t> </a:t>
            </a:r>
            <a:r>
              <a:rPr lang="en-US" dirty="0" err="1" smtClean="0"/>
              <a:t>avevano</a:t>
            </a:r>
            <a:r>
              <a:rPr lang="en-US" dirty="0" smtClean="0"/>
              <a:t> </a:t>
            </a:r>
            <a:r>
              <a:rPr lang="en-US" dirty="0" err="1" smtClean="0"/>
              <a:t>attribuito</a:t>
            </a:r>
            <a:r>
              <a:rPr lang="en-US" dirty="0" smtClean="0"/>
              <a:t> a </a:t>
            </a:r>
            <a:r>
              <a:rPr lang="en-US" dirty="0" err="1" smtClean="0"/>
              <a:t>caso</a:t>
            </a:r>
            <a:r>
              <a:rPr lang="en-US" dirty="0" smtClean="0"/>
              <a:t> I </a:t>
            </a:r>
            <a:r>
              <a:rPr lang="en-US" dirty="0" err="1" smtClean="0"/>
              <a:t>punteggi</a:t>
            </a:r>
            <a:r>
              <a:rPr lang="en-US" dirty="0" smtClean="0"/>
              <a:t> di </a:t>
            </a:r>
            <a:r>
              <a:rPr lang="en-US" dirty="0" err="1" smtClean="0"/>
              <a:t>intelligenza</a:t>
            </a:r>
            <a:r>
              <a:rPr lang="en-US" dirty="0" smtClean="0"/>
              <a:t> </a:t>
            </a:r>
            <a:r>
              <a:rPr lang="en-US" dirty="0" err="1" smtClean="0"/>
              <a:t>agli</a:t>
            </a:r>
            <a:r>
              <a:rPr lang="en-US" dirty="0" smtClean="0"/>
              <a:t> </a:t>
            </a:r>
            <a:r>
              <a:rPr lang="en-US" dirty="0" err="1" smtClean="0"/>
              <a:t>alunni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42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Creiamo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Rosenthal &amp; Jacobson (1978)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Alla</a:t>
            </a:r>
            <a:r>
              <a:rPr lang="en-US" dirty="0" smtClean="0"/>
              <a:t> fine </a:t>
            </a:r>
            <a:r>
              <a:rPr lang="en-US" dirty="0" err="1" smtClean="0"/>
              <a:t>dell’anno</a:t>
            </a:r>
            <a:r>
              <a:rPr lang="en-US" dirty="0" smtClean="0"/>
              <a:t>,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studenti</a:t>
            </a:r>
            <a:r>
              <a:rPr lang="en-US" dirty="0" smtClean="0"/>
              <a:t> </a:t>
            </a:r>
            <a:r>
              <a:rPr lang="en-US" dirty="0" err="1" smtClean="0"/>
              <a:t>definiti</a:t>
            </a:r>
            <a:r>
              <a:rPr lang="en-US" dirty="0" smtClean="0"/>
              <a:t> (a </a:t>
            </a:r>
            <a:r>
              <a:rPr lang="en-US" dirty="0" err="1" smtClean="0"/>
              <a:t>caso</a:t>
            </a:r>
            <a:r>
              <a:rPr lang="en-US" dirty="0" smtClean="0"/>
              <a:t>) ‘</a:t>
            </a:r>
            <a:r>
              <a:rPr lang="en-US" dirty="0" err="1" smtClean="0"/>
              <a:t>intelligenti</a:t>
            </a:r>
            <a:r>
              <a:rPr lang="en-US" dirty="0" smtClean="0"/>
              <a:t>’ </a:t>
            </a:r>
            <a:r>
              <a:rPr lang="en-US" dirty="0" err="1" smtClean="0"/>
              <a:t>avevano</a:t>
            </a:r>
            <a:r>
              <a:rPr lang="en-US" dirty="0" smtClean="0"/>
              <a:t> </a:t>
            </a:r>
            <a:r>
              <a:rPr lang="en-US" dirty="0" err="1" smtClean="0"/>
              <a:t>ricevuto</a:t>
            </a:r>
            <a:r>
              <a:rPr lang="en-US" dirty="0" smtClean="0"/>
              <a:t> </a:t>
            </a:r>
            <a:r>
              <a:rPr lang="en-US" dirty="0" err="1" smtClean="0"/>
              <a:t>voti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alti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975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Creiamo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Rosenthal &amp; Jacobson (1978)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Monitorano</a:t>
            </a:r>
            <a:r>
              <a:rPr lang="en-US" dirty="0" smtClean="0"/>
              <a:t> e </a:t>
            </a:r>
            <a:r>
              <a:rPr lang="en-US" dirty="0" err="1" smtClean="0"/>
              <a:t>filmano</a:t>
            </a:r>
            <a:r>
              <a:rPr lang="en-US" dirty="0" smtClean="0"/>
              <a:t> le </a:t>
            </a:r>
            <a:r>
              <a:rPr lang="en-US" dirty="0" err="1" smtClean="0"/>
              <a:t>interazioni</a:t>
            </a:r>
            <a:r>
              <a:rPr lang="en-US" dirty="0" smtClean="0"/>
              <a:t> </a:t>
            </a:r>
            <a:r>
              <a:rPr lang="en-US" dirty="0" err="1" smtClean="0"/>
              <a:t>insegnanti-alunni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Maggiore </a:t>
            </a:r>
            <a:r>
              <a:rPr lang="en-US" dirty="0" err="1" smtClean="0"/>
              <a:t>attenzione</a:t>
            </a:r>
            <a:endParaRPr lang="en-US" dirty="0" smtClean="0"/>
          </a:p>
          <a:p>
            <a:pPr lvl="1"/>
            <a:r>
              <a:rPr lang="en-US" dirty="0" err="1" smtClean="0"/>
              <a:t>Incoraggiano</a:t>
            </a:r>
            <a:r>
              <a:rPr lang="en-US" dirty="0" smtClean="0"/>
              <a:t> </a:t>
            </a:r>
            <a:r>
              <a:rPr lang="en-US" dirty="0" err="1" smtClean="0"/>
              <a:t>creando</a:t>
            </a:r>
            <a:r>
              <a:rPr lang="en-US" dirty="0" smtClean="0"/>
              <a:t> </a:t>
            </a:r>
            <a:r>
              <a:rPr lang="en-US" dirty="0" err="1" smtClean="0"/>
              <a:t>contesti</a:t>
            </a:r>
            <a:r>
              <a:rPr lang="en-US" dirty="0" smtClean="0"/>
              <a:t> a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favorevoli</a:t>
            </a:r>
            <a:endParaRPr lang="en-US" dirty="0" smtClean="0"/>
          </a:p>
          <a:p>
            <a:pPr lvl="1"/>
            <a:r>
              <a:rPr lang="en-US" dirty="0" err="1" smtClean="0"/>
              <a:t>Assegnano</a:t>
            </a:r>
            <a:r>
              <a:rPr lang="en-US" dirty="0" smtClean="0"/>
              <a:t> </a:t>
            </a:r>
            <a:r>
              <a:rPr lang="en-US" dirty="0" err="1" smtClean="0"/>
              <a:t>ruoli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stimolanti</a:t>
            </a:r>
            <a:r>
              <a:rPr lang="en-US" dirty="0" smtClean="0"/>
              <a:t> e </a:t>
            </a:r>
            <a:r>
              <a:rPr lang="en-US" dirty="0" err="1" smtClean="0"/>
              <a:t>forniscono</a:t>
            </a:r>
            <a:r>
              <a:rPr lang="en-US" dirty="0" smtClean="0"/>
              <a:t> feedback </a:t>
            </a:r>
            <a:r>
              <a:rPr lang="en-US" dirty="0" err="1" smtClean="0"/>
              <a:t>positivi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503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Creiamo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Profezie che si auto-avverano</a:t>
            </a:r>
          </a:p>
          <a:p>
            <a:endParaRPr lang="it-IT" dirty="0"/>
          </a:p>
          <a:p>
            <a:r>
              <a:rPr lang="it-IT" dirty="0" smtClean="0"/>
              <a:t>Il processo mediante cui le aspettative che una persona nutre nei confronti di un’altra diventano realtà in quanto sollecitano comportamenti in grado di confermarle</a:t>
            </a:r>
          </a:p>
          <a:p>
            <a:endParaRPr lang="it-I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290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Creiamo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Profezie che si auto-avverano</a:t>
            </a:r>
          </a:p>
          <a:p>
            <a:endParaRPr lang="it-IT" dirty="0"/>
          </a:p>
          <a:p>
            <a:r>
              <a:rPr lang="it-IT" dirty="0" smtClean="0"/>
              <a:t>Si riduce la possibilità che le profezie si auto-avverino se…</a:t>
            </a:r>
          </a:p>
          <a:p>
            <a:endParaRPr lang="it-IT" dirty="0"/>
          </a:p>
          <a:p>
            <a:r>
              <a:rPr lang="it-IT" dirty="0" smtClean="0"/>
              <a:t>Siamo consapevoli del processo. Se sappiamo che l’altro ha delle aspettative inadeguate, è possibile disattenderle</a:t>
            </a:r>
          </a:p>
          <a:p>
            <a:r>
              <a:rPr lang="it-IT" dirty="0" smtClean="0"/>
              <a:t>Se vogliamo trasmettere delle impressioni accurate</a:t>
            </a:r>
          </a:p>
          <a:p>
            <a:endParaRPr lang="it-I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058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solo ci </a:t>
            </a:r>
            <a:r>
              <a:rPr lang="en-US" dirty="0" err="1" smtClean="0"/>
              <a:t>formiamo</a:t>
            </a:r>
            <a:r>
              <a:rPr lang="en-US" dirty="0" smtClean="0"/>
              <a:t> </a:t>
            </a:r>
            <a:r>
              <a:rPr lang="en-US" dirty="0" err="1" smtClean="0"/>
              <a:t>un’idea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persone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di </a:t>
            </a:r>
            <a:r>
              <a:rPr lang="en-US" dirty="0" err="1" smtClean="0"/>
              <a:t>persone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085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Non </a:t>
            </a:r>
            <a:r>
              <a:rPr lang="en-US" dirty="0" err="1"/>
              <a:t>sempre</a:t>
            </a:r>
            <a:r>
              <a:rPr lang="en-US" dirty="0"/>
              <a:t> I </a:t>
            </a:r>
            <a:r>
              <a:rPr lang="en-US" dirty="0" err="1"/>
              <a:t>processi</a:t>
            </a:r>
            <a:r>
              <a:rPr lang="en-US" dirty="0"/>
              <a:t> di </a:t>
            </a:r>
            <a:r>
              <a:rPr lang="en-US" dirty="0" err="1"/>
              <a:t>elaborazione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informazioni</a:t>
            </a:r>
            <a:r>
              <a:rPr lang="en-US" dirty="0"/>
              <a:t> legate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persone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I </a:t>
            </a:r>
            <a:r>
              <a:rPr lang="en-US" dirty="0" err="1"/>
              <a:t>medesimi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impieghiamo</a:t>
            </a:r>
            <a:r>
              <a:rPr lang="en-US" dirty="0"/>
              <a:t>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dobbiamo</a:t>
            </a:r>
            <a:r>
              <a:rPr lang="en-US" dirty="0"/>
              <a:t> </a:t>
            </a:r>
            <a:r>
              <a:rPr lang="en-US" dirty="0" err="1"/>
              <a:t>formarci</a:t>
            </a:r>
            <a:r>
              <a:rPr lang="en-US" dirty="0"/>
              <a:t> </a:t>
            </a:r>
            <a:r>
              <a:rPr lang="en-US" dirty="0" err="1"/>
              <a:t>un’idea</a:t>
            </a:r>
            <a:r>
              <a:rPr lang="en-US" dirty="0"/>
              <a:t> </a:t>
            </a:r>
            <a:r>
              <a:rPr lang="en-US" dirty="0" err="1"/>
              <a:t>rispetto</a:t>
            </a:r>
            <a:r>
              <a:rPr lang="en-US" dirty="0"/>
              <a:t> ad un </a:t>
            </a:r>
            <a:r>
              <a:rPr lang="en-US" dirty="0" err="1"/>
              <a:t>gruppo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(person positivity bias)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017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Hamilton &amp; Gifford 1976,</a:t>
            </a:r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partecipanti</a:t>
            </a:r>
            <a:r>
              <a:rPr lang="en-US" dirty="0" smtClean="0"/>
              <a:t> </a:t>
            </a:r>
            <a:r>
              <a:rPr lang="en-US" dirty="0" err="1" smtClean="0"/>
              <a:t>legono</a:t>
            </a:r>
            <a:r>
              <a:rPr lang="en-US" dirty="0" smtClean="0"/>
              <a:t> 39 </a:t>
            </a:r>
            <a:r>
              <a:rPr lang="en-US" dirty="0" err="1" smtClean="0"/>
              <a:t>frasi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 </a:t>
            </a:r>
            <a:r>
              <a:rPr lang="en-US" dirty="0" err="1" smtClean="0"/>
              <a:t>frasi</a:t>
            </a:r>
            <a:r>
              <a:rPr lang="en-US" dirty="0" smtClean="0"/>
              <a:t> </a:t>
            </a:r>
            <a:r>
              <a:rPr lang="en-US" dirty="0" err="1" smtClean="0"/>
              <a:t>descrivono</a:t>
            </a:r>
            <a:r>
              <a:rPr lang="en-US" dirty="0" smtClean="0"/>
              <a:t>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messi</a:t>
            </a:r>
            <a:r>
              <a:rPr lang="en-US" dirty="0" smtClean="0"/>
              <a:t> in </a:t>
            </a:r>
            <a:r>
              <a:rPr lang="en-US" dirty="0" err="1" smtClean="0"/>
              <a:t>atto</a:t>
            </a:r>
            <a:r>
              <a:rPr lang="en-US" dirty="0" smtClean="0"/>
              <a:t> da </a:t>
            </a:r>
            <a:r>
              <a:rPr lang="en-US" dirty="0" err="1" smtClean="0"/>
              <a:t>una</a:t>
            </a:r>
            <a:r>
              <a:rPr lang="en-US" dirty="0" smtClean="0"/>
              <a:t> persona</a:t>
            </a:r>
          </a:p>
          <a:p>
            <a:endParaRPr lang="en-US" dirty="0"/>
          </a:p>
          <a:p>
            <a:r>
              <a:rPr lang="en-US" dirty="0" err="1" smtClean="0"/>
              <a:t>Ciascuna</a:t>
            </a:r>
            <a:r>
              <a:rPr lang="en-US" dirty="0" smtClean="0"/>
              <a:t> persona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appartenere</a:t>
            </a:r>
            <a:r>
              <a:rPr lang="en-US" dirty="0" smtClean="0"/>
              <a:t> o al </a:t>
            </a:r>
            <a:r>
              <a:rPr lang="en-US" dirty="0" err="1" smtClean="0"/>
              <a:t>gruppo</a:t>
            </a:r>
            <a:r>
              <a:rPr lang="en-US" dirty="0" smtClean="0"/>
              <a:t> A o al </a:t>
            </a:r>
            <a:r>
              <a:rPr lang="en-US" dirty="0" err="1" smtClean="0"/>
              <a:t>gruppo</a:t>
            </a:r>
            <a:r>
              <a:rPr lang="en-US" dirty="0" smtClean="0"/>
              <a:t> 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50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Familiarità: stimoli più familiari vengono considerati più piacevoli</a:t>
            </a:r>
          </a:p>
          <a:p>
            <a:endParaRPr lang="it-IT" dirty="0" smtClean="0"/>
          </a:p>
          <a:p>
            <a:r>
              <a:rPr lang="it-IT" dirty="0" smtClean="0"/>
              <a:t>Fenomeno </a:t>
            </a:r>
            <a:r>
              <a:rPr lang="it-IT" dirty="0"/>
              <a:t>della mera esposizione (</a:t>
            </a:r>
            <a:r>
              <a:rPr lang="it-IT" dirty="0" err="1"/>
              <a:t>Zajon</a:t>
            </a:r>
            <a:r>
              <a:rPr lang="it-IT" dirty="0"/>
              <a:t> 1968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smtClean="0"/>
              <a:t>Tre tipologie di stimoli: </a:t>
            </a:r>
          </a:p>
          <a:p>
            <a:pPr lvl="1"/>
            <a:r>
              <a:rPr lang="it-IT" dirty="0" err="1" smtClean="0"/>
              <a:t>Turkish</a:t>
            </a:r>
            <a:r>
              <a:rPr lang="it-IT" dirty="0" smtClean="0"/>
              <a:t> nonsense </a:t>
            </a:r>
            <a:r>
              <a:rPr lang="it-IT" dirty="0" err="1" smtClean="0"/>
              <a:t>words</a:t>
            </a:r>
            <a:endParaRPr lang="it-IT" dirty="0" smtClean="0"/>
          </a:p>
          <a:p>
            <a:pPr lvl="1"/>
            <a:r>
              <a:rPr lang="it-IT" dirty="0" err="1" smtClean="0"/>
              <a:t>Chinese-like</a:t>
            </a:r>
            <a:r>
              <a:rPr lang="it-IT" dirty="0" smtClean="0"/>
              <a:t> </a:t>
            </a:r>
            <a:r>
              <a:rPr lang="it-IT" dirty="0" err="1" smtClean="0"/>
              <a:t>charcters</a:t>
            </a:r>
            <a:endParaRPr lang="it-IT" dirty="0" smtClean="0"/>
          </a:p>
          <a:p>
            <a:pPr lvl="1"/>
            <a:r>
              <a:rPr lang="it-IT" dirty="0" err="1" smtClean="0"/>
              <a:t>Photograps</a:t>
            </a:r>
            <a:endParaRPr lang="it-IT" dirty="0" smtClean="0"/>
          </a:p>
          <a:p>
            <a:pPr lvl="1"/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228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Hamilton &amp; Gifford 1976,</a:t>
            </a:r>
          </a:p>
          <a:p>
            <a:r>
              <a:rPr lang="en-US" dirty="0" err="1" smtClean="0"/>
              <a:t>Gruppo</a:t>
            </a:r>
            <a:r>
              <a:rPr lang="en-US" dirty="0" smtClean="0"/>
              <a:t> A 27 </a:t>
            </a:r>
          </a:p>
          <a:p>
            <a:r>
              <a:rPr lang="en-US" dirty="0" err="1" smtClean="0"/>
              <a:t>Gruppo</a:t>
            </a:r>
            <a:r>
              <a:rPr lang="en-US" dirty="0" smtClean="0"/>
              <a:t> B 12</a:t>
            </a:r>
          </a:p>
          <a:p>
            <a:r>
              <a:rPr lang="en-US" dirty="0" smtClean="0"/>
              <a:t>2/3 </a:t>
            </a:r>
            <a:r>
              <a:rPr lang="en-US" dirty="0" err="1" smtClean="0"/>
              <a:t>pos</a:t>
            </a:r>
            <a:r>
              <a:rPr lang="en-US" dirty="0" smtClean="0"/>
              <a:t> 1/3 </a:t>
            </a:r>
            <a:r>
              <a:rPr lang="en-US" dirty="0" err="1" smtClean="0"/>
              <a:t>neg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2024951"/>
              </p:ext>
            </p:extLst>
          </p:nvPr>
        </p:nvGraphicFramePr>
        <p:xfrm>
          <a:off x="1524000" y="423651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Gruppo</a:t>
                      </a:r>
                      <a:r>
                        <a:rPr lang="en-US" dirty="0" smtClean="0"/>
                        <a:t>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Gruppo</a:t>
                      </a:r>
                      <a:r>
                        <a:rPr lang="en-US" dirty="0" smtClean="0"/>
                        <a:t>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positivi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negativi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3704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Hamilton &amp; Gifford 1976,</a:t>
            </a:r>
          </a:p>
          <a:p>
            <a:endParaRPr lang="en-US" dirty="0" smtClean="0"/>
          </a:p>
          <a:p>
            <a:r>
              <a:rPr lang="en-US" dirty="0" err="1" smtClean="0"/>
              <a:t>Leggevano</a:t>
            </a:r>
            <a:r>
              <a:rPr lang="en-US" dirty="0" smtClean="0"/>
              <a:t> I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messi</a:t>
            </a:r>
            <a:r>
              <a:rPr lang="en-US" dirty="0" smtClean="0"/>
              <a:t> in </a:t>
            </a:r>
            <a:r>
              <a:rPr lang="en-US" dirty="0" err="1" smtClean="0"/>
              <a:t>atto</a:t>
            </a:r>
            <a:r>
              <a:rPr lang="en-US" dirty="0" smtClean="0"/>
              <a:t> da </a:t>
            </a:r>
            <a:r>
              <a:rPr lang="en-US" dirty="0" err="1" smtClean="0"/>
              <a:t>ciascun</a:t>
            </a:r>
            <a:r>
              <a:rPr lang="en-US" dirty="0" smtClean="0"/>
              <a:t> </a:t>
            </a:r>
            <a:r>
              <a:rPr lang="en-US" dirty="0" err="1" smtClean="0"/>
              <a:t>membro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averli</a:t>
            </a:r>
            <a:r>
              <a:rPr lang="en-US" dirty="0" smtClean="0"/>
              <a:t> </a:t>
            </a:r>
            <a:r>
              <a:rPr lang="en-US" dirty="0" err="1" smtClean="0"/>
              <a:t>letti</a:t>
            </a:r>
            <a:r>
              <a:rPr lang="en-US" dirty="0" smtClean="0"/>
              <a:t>, </a:t>
            </a:r>
            <a:r>
              <a:rPr lang="en-US" dirty="0" err="1" smtClean="0"/>
              <a:t>dovevano</a:t>
            </a:r>
            <a:r>
              <a:rPr lang="en-US" dirty="0" smtClean="0"/>
              <a:t> </a:t>
            </a:r>
            <a:r>
              <a:rPr lang="en-US" dirty="0" err="1" smtClean="0"/>
              <a:t>valutare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gruppo</a:t>
            </a:r>
            <a:r>
              <a:rPr lang="en-US" dirty="0" smtClean="0"/>
              <a:t> A e B </a:t>
            </a:r>
            <a:r>
              <a:rPr lang="en-US" dirty="0" err="1" smtClean="0"/>
              <a:t>rispetto</a:t>
            </a:r>
            <a:r>
              <a:rPr lang="en-US" dirty="0" smtClean="0"/>
              <a:t> a due item (</a:t>
            </a:r>
            <a:r>
              <a:rPr lang="en-US" dirty="0" err="1" smtClean="0"/>
              <a:t>positivo</a:t>
            </a:r>
            <a:r>
              <a:rPr lang="en-US" dirty="0" smtClean="0"/>
              <a:t> 1-7; </a:t>
            </a:r>
            <a:r>
              <a:rPr lang="en-US" dirty="0" err="1" smtClean="0"/>
              <a:t>negativo</a:t>
            </a:r>
            <a:r>
              <a:rPr lang="en-US" dirty="0" smtClean="0"/>
              <a:t> 1-7)</a:t>
            </a:r>
          </a:p>
          <a:p>
            <a:endParaRPr lang="en-US" dirty="0"/>
          </a:p>
          <a:p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averli</a:t>
            </a:r>
            <a:r>
              <a:rPr lang="en-US" dirty="0" smtClean="0"/>
              <a:t> </a:t>
            </a:r>
            <a:r>
              <a:rPr lang="en-US" dirty="0" err="1" smtClean="0"/>
              <a:t>valutati</a:t>
            </a:r>
            <a:r>
              <a:rPr lang="en-US" dirty="0" smtClean="0"/>
              <a:t>, </a:t>
            </a:r>
            <a:r>
              <a:rPr lang="en-US" dirty="0" err="1" smtClean="0"/>
              <a:t>dovevano</a:t>
            </a:r>
            <a:r>
              <a:rPr lang="en-US" dirty="0" smtClean="0"/>
              <a:t> </a:t>
            </a:r>
            <a:r>
              <a:rPr lang="en-US" dirty="0" err="1" smtClean="0"/>
              <a:t>stimare</a:t>
            </a:r>
            <a:r>
              <a:rPr lang="en-US" dirty="0" smtClean="0"/>
              <a:t> </a:t>
            </a:r>
            <a:r>
              <a:rPr lang="en-US" dirty="0" err="1" smtClean="0"/>
              <a:t>quanti</a:t>
            </a:r>
            <a:r>
              <a:rPr lang="en-US" dirty="0" smtClean="0"/>
              <a:t>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postivi</a:t>
            </a:r>
            <a:r>
              <a:rPr lang="en-US" dirty="0" smtClean="0"/>
              <a:t> e </a:t>
            </a:r>
            <a:r>
              <a:rPr lang="en-US" dirty="0" err="1" smtClean="0"/>
              <a:t>quanti</a:t>
            </a:r>
            <a:r>
              <a:rPr lang="en-US" dirty="0" smtClean="0"/>
              <a:t> </a:t>
            </a:r>
            <a:r>
              <a:rPr lang="en-US" dirty="0" err="1" smtClean="0"/>
              <a:t>negativi</a:t>
            </a:r>
            <a:r>
              <a:rPr lang="en-US" dirty="0" smtClean="0"/>
              <a:t> </a:t>
            </a:r>
            <a:r>
              <a:rPr lang="en-US" dirty="0" err="1" smtClean="0"/>
              <a:t>erano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messi</a:t>
            </a:r>
            <a:r>
              <a:rPr lang="en-US" dirty="0" smtClean="0"/>
              <a:t> in </a:t>
            </a:r>
            <a:r>
              <a:rPr lang="en-US" dirty="0" err="1" smtClean="0"/>
              <a:t>atto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membri</a:t>
            </a:r>
            <a:r>
              <a:rPr lang="en-US" dirty="0" smtClean="0"/>
              <a:t> del </a:t>
            </a:r>
            <a:r>
              <a:rPr lang="en-US" dirty="0" err="1" smtClean="0"/>
              <a:t>gruppo</a:t>
            </a:r>
            <a:r>
              <a:rPr lang="en-US" dirty="0" smtClean="0"/>
              <a:t> A e del </a:t>
            </a:r>
            <a:r>
              <a:rPr lang="en-US" dirty="0" err="1" smtClean="0"/>
              <a:t>gruppo</a:t>
            </a:r>
            <a:r>
              <a:rPr lang="en-US" dirty="0" smtClean="0"/>
              <a:t> B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812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Hamilton &amp; Gifford 1976,</a:t>
            </a:r>
          </a:p>
          <a:p>
            <a:endParaRPr lang="en-US" dirty="0" smtClean="0"/>
          </a:p>
          <a:p>
            <a:r>
              <a:rPr lang="en-US" dirty="0" err="1" smtClean="0"/>
              <a:t>Leggevano</a:t>
            </a:r>
            <a:r>
              <a:rPr lang="en-US" dirty="0" smtClean="0"/>
              <a:t> I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messi</a:t>
            </a:r>
            <a:r>
              <a:rPr lang="en-US" dirty="0" smtClean="0"/>
              <a:t> in </a:t>
            </a:r>
            <a:r>
              <a:rPr lang="en-US" dirty="0" err="1" smtClean="0"/>
              <a:t>atto</a:t>
            </a:r>
            <a:r>
              <a:rPr lang="en-US" dirty="0" smtClean="0"/>
              <a:t> da </a:t>
            </a:r>
            <a:r>
              <a:rPr lang="en-US" dirty="0" err="1" smtClean="0"/>
              <a:t>ciascun</a:t>
            </a:r>
            <a:r>
              <a:rPr lang="en-US" dirty="0" smtClean="0"/>
              <a:t> </a:t>
            </a:r>
            <a:r>
              <a:rPr lang="en-US" dirty="0" err="1" smtClean="0"/>
              <a:t>membro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156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Hamilton &amp; Gifford 1976,</a:t>
            </a:r>
          </a:p>
          <a:p>
            <a:endParaRPr lang="en-US" dirty="0" smtClean="0"/>
          </a:p>
          <a:p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Leggevano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I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comportamenti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messi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atto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da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ciascun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membro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  <a:p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averli</a:t>
            </a:r>
            <a:r>
              <a:rPr lang="en-US" dirty="0" smtClean="0"/>
              <a:t> </a:t>
            </a:r>
            <a:r>
              <a:rPr lang="en-US" dirty="0" err="1" smtClean="0"/>
              <a:t>letti</a:t>
            </a:r>
            <a:r>
              <a:rPr lang="en-US" dirty="0" smtClean="0"/>
              <a:t>, </a:t>
            </a:r>
            <a:r>
              <a:rPr lang="en-US" dirty="0" err="1" smtClean="0"/>
              <a:t>dovevano</a:t>
            </a:r>
            <a:r>
              <a:rPr lang="en-US" dirty="0" smtClean="0"/>
              <a:t> </a:t>
            </a:r>
            <a:r>
              <a:rPr lang="en-US" dirty="0" err="1" smtClean="0"/>
              <a:t>valutare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gruppo</a:t>
            </a:r>
            <a:r>
              <a:rPr lang="en-US" dirty="0" smtClean="0"/>
              <a:t> A e B </a:t>
            </a:r>
            <a:r>
              <a:rPr lang="en-US" dirty="0" err="1" smtClean="0"/>
              <a:t>rispetto</a:t>
            </a:r>
            <a:r>
              <a:rPr lang="en-US" dirty="0" smtClean="0"/>
              <a:t> a due item (</a:t>
            </a:r>
            <a:r>
              <a:rPr lang="en-US" dirty="0" err="1" smtClean="0"/>
              <a:t>positivo</a:t>
            </a:r>
            <a:r>
              <a:rPr lang="en-US" dirty="0" smtClean="0"/>
              <a:t> 1-7; </a:t>
            </a:r>
            <a:r>
              <a:rPr lang="en-US" dirty="0" err="1" smtClean="0"/>
              <a:t>negativo</a:t>
            </a:r>
            <a:r>
              <a:rPr lang="en-US" dirty="0" smtClean="0"/>
              <a:t> 1-7)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095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Hamilton &amp; Gifford 1976,</a:t>
            </a:r>
          </a:p>
          <a:p>
            <a:endParaRPr lang="en-US" dirty="0" smtClean="0"/>
          </a:p>
          <a:p>
            <a:r>
              <a:rPr lang="en-US" dirty="0" err="1" smtClean="0"/>
              <a:t>Leggevano</a:t>
            </a:r>
            <a:r>
              <a:rPr lang="en-US" dirty="0" smtClean="0"/>
              <a:t> I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messi</a:t>
            </a:r>
            <a:r>
              <a:rPr lang="en-US" dirty="0" smtClean="0"/>
              <a:t> in </a:t>
            </a:r>
            <a:r>
              <a:rPr lang="en-US" dirty="0" err="1" smtClean="0"/>
              <a:t>atto</a:t>
            </a:r>
            <a:r>
              <a:rPr lang="en-US" dirty="0" smtClean="0"/>
              <a:t> da </a:t>
            </a:r>
            <a:r>
              <a:rPr lang="en-US" dirty="0" err="1" smtClean="0">
                <a:solidFill>
                  <a:srgbClr val="A6A6A6"/>
                </a:solidFill>
              </a:rPr>
              <a:t>ciascun</a:t>
            </a:r>
            <a:r>
              <a:rPr lang="en-US" dirty="0" smtClean="0">
                <a:solidFill>
                  <a:srgbClr val="A6A6A6"/>
                </a:solidFill>
              </a:rPr>
              <a:t> </a:t>
            </a:r>
            <a:r>
              <a:rPr lang="en-US" dirty="0" err="1" smtClean="0">
                <a:solidFill>
                  <a:srgbClr val="A6A6A6"/>
                </a:solidFill>
              </a:rPr>
              <a:t>membro</a:t>
            </a:r>
            <a:endParaRPr lang="en-US" dirty="0" smtClean="0">
              <a:solidFill>
                <a:srgbClr val="A6A6A6"/>
              </a:solidFill>
            </a:endParaRPr>
          </a:p>
          <a:p>
            <a:endParaRPr lang="en-US" dirty="0">
              <a:solidFill>
                <a:srgbClr val="A6A6A6"/>
              </a:solidFill>
            </a:endParaRPr>
          </a:p>
          <a:p>
            <a:r>
              <a:rPr lang="en-US" dirty="0" err="1" smtClean="0">
                <a:solidFill>
                  <a:srgbClr val="A6A6A6"/>
                </a:solidFill>
              </a:rPr>
              <a:t>Dopo</a:t>
            </a:r>
            <a:r>
              <a:rPr lang="en-US" dirty="0" smtClean="0">
                <a:solidFill>
                  <a:srgbClr val="A6A6A6"/>
                </a:solidFill>
              </a:rPr>
              <a:t> </a:t>
            </a:r>
            <a:r>
              <a:rPr lang="en-US" dirty="0" err="1" smtClean="0">
                <a:solidFill>
                  <a:srgbClr val="A6A6A6"/>
                </a:solidFill>
              </a:rPr>
              <a:t>averli</a:t>
            </a:r>
            <a:r>
              <a:rPr lang="en-US" dirty="0" smtClean="0">
                <a:solidFill>
                  <a:srgbClr val="A6A6A6"/>
                </a:solidFill>
              </a:rPr>
              <a:t> </a:t>
            </a:r>
            <a:r>
              <a:rPr lang="en-US" dirty="0" err="1" smtClean="0">
                <a:solidFill>
                  <a:srgbClr val="A6A6A6"/>
                </a:solidFill>
              </a:rPr>
              <a:t>letti</a:t>
            </a:r>
            <a:r>
              <a:rPr lang="en-US" dirty="0" smtClean="0">
                <a:solidFill>
                  <a:srgbClr val="A6A6A6"/>
                </a:solidFill>
              </a:rPr>
              <a:t>, </a:t>
            </a:r>
            <a:r>
              <a:rPr lang="en-US" dirty="0" err="1" smtClean="0">
                <a:solidFill>
                  <a:srgbClr val="A6A6A6"/>
                </a:solidFill>
              </a:rPr>
              <a:t>dovevano</a:t>
            </a:r>
            <a:r>
              <a:rPr lang="en-US" dirty="0" smtClean="0">
                <a:solidFill>
                  <a:srgbClr val="A6A6A6"/>
                </a:solidFill>
              </a:rPr>
              <a:t> </a:t>
            </a:r>
            <a:r>
              <a:rPr lang="en-US" dirty="0" err="1" smtClean="0">
                <a:solidFill>
                  <a:srgbClr val="A6A6A6"/>
                </a:solidFill>
              </a:rPr>
              <a:t>valutare</a:t>
            </a:r>
            <a:r>
              <a:rPr lang="en-US" dirty="0" smtClean="0">
                <a:solidFill>
                  <a:srgbClr val="A6A6A6"/>
                </a:solidFill>
              </a:rPr>
              <a:t> </a:t>
            </a:r>
            <a:r>
              <a:rPr lang="en-US" dirty="0" err="1" smtClean="0">
                <a:solidFill>
                  <a:srgbClr val="A6A6A6"/>
                </a:solidFill>
              </a:rPr>
              <a:t>il</a:t>
            </a:r>
            <a:r>
              <a:rPr lang="en-US" dirty="0" smtClean="0">
                <a:solidFill>
                  <a:srgbClr val="A6A6A6"/>
                </a:solidFill>
              </a:rPr>
              <a:t> </a:t>
            </a:r>
            <a:r>
              <a:rPr lang="en-US" dirty="0" err="1" smtClean="0">
                <a:solidFill>
                  <a:srgbClr val="A6A6A6"/>
                </a:solidFill>
              </a:rPr>
              <a:t>gruppo</a:t>
            </a:r>
            <a:r>
              <a:rPr lang="en-US" dirty="0" smtClean="0">
                <a:solidFill>
                  <a:srgbClr val="A6A6A6"/>
                </a:solidFill>
              </a:rPr>
              <a:t> A e B </a:t>
            </a:r>
            <a:r>
              <a:rPr lang="en-US" dirty="0" err="1" smtClean="0">
                <a:solidFill>
                  <a:srgbClr val="A6A6A6"/>
                </a:solidFill>
              </a:rPr>
              <a:t>rispetto</a:t>
            </a:r>
            <a:r>
              <a:rPr lang="en-US" dirty="0" smtClean="0">
                <a:solidFill>
                  <a:srgbClr val="A6A6A6"/>
                </a:solidFill>
              </a:rPr>
              <a:t> a due item (</a:t>
            </a:r>
            <a:r>
              <a:rPr lang="en-US" dirty="0" err="1" smtClean="0">
                <a:solidFill>
                  <a:srgbClr val="A6A6A6"/>
                </a:solidFill>
              </a:rPr>
              <a:t>positivo</a:t>
            </a:r>
            <a:r>
              <a:rPr lang="en-US" dirty="0" smtClean="0">
                <a:solidFill>
                  <a:srgbClr val="A6A6A6"/>
                </a:solidFill>
              </a:rPr>
              <a:t> 1-7; </a:t>
            </a:r>
            <a:r>
              <a:rPr lang="en-US" dirty="0" err="1" smtClean="0">
                <a:solidFill>
                  <a:srgbClr val="A6A6A6"/>
                </a:solidFill>
              </a:rPr>
              <a:t>negativo</a:t>
            </a:r>
            <a:r>
              <a:rPr lang="en-US" dirty="0" smtClean="0">
                <a:solidFill>
                  <a:srgbClr val="A6A6A6"/>
                </a:solidFill>
              </a:rPr>
              <a:t> 1-7)</a:t>
            </a:r>
          </a:p>
          <a:p>
            <a:endParaRPr lang="en-US" dirty="0">
              <a:solidFill>
                <a:srgbClr val="A6A6A6"/>
              </a:solidFill>
            </a:endParaRPr>
          </a:p>
          <a:p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averli</a:t>
            </a:r>
            <a:r>
              <a:rPr lang="en-US" dirty="0" smtClean="0"/>
              <a:t> </a:t>
            </a:r>
            <a:r>
              <a:rPr lang="en-US" dirty="0" err="1" smtClean="0"/>
              <a:t>valutati</a:t>
            </a:r>
            <a:r>
              <a:rPr lang="en-US" dirty="0" smtClean="0"/>
              <a:t>, </a:t>
            </a:r>
            <a:r>
              <a:rPr lang="en-US" dirty="0" err="1" smtClean="0"/>
              <a:t>dovevano</a:t>
            </a:r>
            <a:r>
              <a:rPr lang="en-US" dirty="0" smtClean="0"/>
              <a:t> </a:t>
            </a:r>
            <a:r>
              <a:rPr lang="en-US" dirty="0" err="1" smtClean="0"/>
              <a:t>stimare</a:t>
            </a:r>
            <a:r>
              <a:rPr lang="en-US" dirty="0" smtClean="0"/>
              <a:t> </a:t>
            </a:r>
            <a:r>
              <a:rPr lang="en-US" dirty="0" err="1" smtClean="0"/>
              <a:t>quanti</a:t>
            </a:r>
            <a:r>
              <a:rPr lang="en-US" dirty="0" smtClean="0"/>
              <a:t>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postivi</a:t>
            </a:r>
            <a:r>
              <a:rPr lang="en-US" dirty="0" smtClean="0"/>
              <a:t> e </a:t>
            </a:r>
            <a:r>
              <a:rPr lang="en-US" dirty="0" err="1" smtClean="0"/>
              <a:t>quanti</a:t>
            </a:r>
            <a:r>
              <a:rPr lang="en-US" dirty="0" smtClean="0"/>
              <a:t> </a:t>
            </a:r>
            <a:r>
              <a:rPr lang="en-US" dirty="0" err="1" smtClean="0"/>
              <a:t>negativi</a:t>
            </a:r>
            <a:r>
              <a:rPr lang="en-US" dirty="0" smtClean="0"/>
              <a:t> </a:t>
            </a:r>
            <a:r>
              <a:rPr lang="en-US" dirty="0" err="1" smtClean="0"/>
              <a:t>erano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messi</a:t>
            </a:r>
            <a:r>
              <a:rPr lang="en-US" dirty="0" smtClean="0"/>
              <a:t> in </a:t>
            </a:r>
            <a:r>
              <a:rPr lang="en-US" dirty="0" err="1" smtClean="0"/>
              <a:t>atto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membri</a:t>
            </a:r>
            <a:r>
              <a:rPr lang="en-US" dirty="0" smtClean="0"/>
              <a:t> del </a:t>
            </a:r>
            <a:r>
              <a:rPr lang="en-US" dirty="0" err="1" smtClean="0"/>
              <a:t>gruppo</a:t>
            </a:r>
            <a:r>
              <a:rPr lang="en-US" dirty="0" smtClean="0"/>
              <a:t> A e del </a:t>
            </a:r>
            <a:r>
              <a:rPr lang="en-US" dirty="0" err="1" smtClean="0"/>
              <a:t>gruppo</a:t>
            </a:r>
            <a:r>
              <a:rPr lang="en-US" dirty="0" smtClean="0"/>
              <a:t> B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198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Hamilton &amp; Gifford 1976,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veniva</a:t>
            </a:r>
            <a:r>
              <a:rPr lang="en-US" dirty="0" smtClean="0"/>
              <a:t> </a:t>
            </a:r>
            <a:r>
              <a:rPr lang="en-US" dirty="0" err="1" smtClean="0"/>
              <a:t>valutata</a:t>
            </a:r>
            <a:r>
              <a:rPr lang="en-US" dirty="0"/>
              <a:t> </a:t>
            </a:r>
            <a:r>
              <a:rPr lang="en-US" dirty="0" smtClean="0"/>
              <a:t>‘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positivamente</a:t>
            </a:r>
            <a:r>
              <a:rPr lang="en-US" dirty="0" smtClean="0"/>
              <a:t>’ di B</a:t>
            </a:r>
          </a:p>
          <a:p>
            <a:endParaRPr lang="en-US" dirty="0"/>
          </a:p>
          <a:p>
            <a:r>
              <a:rPr lang="en-US" dirty="0" err="1" smtClean="0"/>
              <a:t>Sovrastima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negativi</a:t>
            </a:r>
            <a:r>
              <a:rPr lang="en-US" dirty="0" smtClean="0"/>
              <a:t> di B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4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Correlazione</a:t>
            </a:r>
            <a:r>
              <a:rPr lang="en-US" dirty="0" smtClean="0"/>
              <a:t> </a:t>
            </a:r>
            <a:r>
              <a:rPr lang="en-US" dirty="0" err="1" smtClean="0"/>
              <a:t>illusoria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err="1" smtClean="0"/>
              <a:t>Sovrastima</a:t>
            </a:r>
            <a:r>
              <a:rPr lang="en-US" dirty="0" smtClean="0"/>
              <a:t> </a:t>
            </a:r>
            <a:r>
              <a:rPr lang="en-US" dirty="0" err="1" smtClean="0"/>
              <a:t>dell’associazione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</a:t>
            </a:r>
            <a:r>
              <a:rPr lang="en-US" dirty="0" err="1" smtClean="0"/>
              <a:t>variabile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in </a:t>
            </a:r>
            <a:r>
              <a:rPr lang="en-US" dirty="0" err="1" smtClean="0"/>
              <a:t>realtà</a:t>
            </a:r>
            <a:r>
              <a:rPr lang="en-US" dirty="0" smtClean="0"/>
              <a:t> non </a:t>
            </a:r>
            <a:r>
              <a:rPr lang="en-US" dirty="0" err="1" smtClean="0"/>
              <a:t>sono</a:t>
            </a:r>
            <a:r>
              <a:rPr lang="en-US" dirty="0" smtClean="0"/>
              <a:t> correlate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10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Correlazione</a:t>
            </a:r>
            <a:r>
              <a:rPr lang="en-US" dirty="0" smtClean="0"/>
              <a:t> </a:t>
            </a:r>
            <a:r>
              <a:rPr lang="en-US" dirty="0" err="1" smtClean="0"/>
              <a:t>illusoria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err="1" smtClean="0"/>
              <a:t>Quando</a:t>
            </a:r>
            <a:r>
              <a:rPr lang="en-US" dirty="0" smtClean="0"/>
              <a:t> due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entrambi</a:t>
            </a:r>
            <a:r>
              <a:rPr lang="en-US" dirty="0" smtClean="0"/>
              <a:t> </a:t>
            </a:r>
            <a:r>
              <a:rPr lang="en-US" i="1" dirty="0" err="1" smtClean="0"/>
              <a:t>infrequenti</a:t>
            </a:r>
            <a:r>
              <a:rPr lang="en-US" dirty="0" smtClean="0"/>
              <a:t>, la co-</a:t>
            </a:r>
            <a:r>
              <a:rPr lang="en-US" dirty="0" err="1" smtClean="0"/>
              <a:t>occorenza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due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saliente</a:t>
            </a:r>
            <a:r>
              <a:rPr lang="en-US" dirty="0" smtClean="0"/>
              <a:t> e </a:t>
            </a:r>
            <a:r>
              <a:rPr lang="en-US" dirty="0" err="1" smtClean="0"/>
              <a:t>perceptia</a:t>
            </a:r>
            <a:r>
              <a:rPr lang="en-US" dirty="0" smtClean="0"/>
              <a:t> come </a:t>
            </a:r>
            <a:r>
              <a:rPr lang="en-US" dirty="0" err="1" smtClean="0"/>
              <a:t>un’unità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605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Correlazione</a:t>
            </a:r>
            <a:r>
              <a:rPr lang="en-US" dirty="0" smtClean="0"/>
              <a:t> </a:t>
            </a:r>
            <a:r>
              <a:rPr lang="en-US" dirty="0" err="1" smtClean="0"/>
              <a:t>illusoria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Frequenza</a:t>
            </a:r>
            <a:r>
              <a:rPr lang="en-US" dirty="0"/>
              <a:t>: </a:t>
            </a:r>
            <a:r>
              <a:rPr lang="en-US" dirty="0" err="1"/>
              <a:t>grandezza</a:t>
            </a:r>
            <a:r>
              <a:rPr lang="en-US" dirty="0"/>
              <a:t> </a:t>
            </a:r>
            <a:r>
              <a:rPr lang="en-US" i="1" dirty="0" err="1"/>
              <a:t>numerica</a:t>
            </a:r>
            <a:r>
              <a:rPr lang="en-US" dirty="0"/>
              <a:t> (</a:t>
            </a:r>
            <a:r>
              <a:rPr lang="en-US" dirty="0" err="1"/>
              <a:t>gruppi</a:t>
            </a:r>
            <a:r>
              <a:rPr lang="en-US" dirty="0"/>
              <a:t> </a:t>
            </a:r>
            <a:r>
              <a:rPr lang="en-US" dirty="0" err="1"/>
              <a:t>piccoli</a:t>
            </a:r>
            <a:r>
              <a:rPr lang="en-US" dirty="0"/>
              <a:t>)</a:t>
            </a:r>
          </a:p>
          <a:p>
            <a:r>
              <a:rPr lang="en-US" dirty="0" err="1"/>
              <a:t>Frequenza</a:t>
            </a:r>
            <a:r>
              <a:rPr lang="en-US" dirty="0"/>
              <a:t>: </a:t>
            </a:r>
            <a:r>
              <a:rPr lang="en-US" i="1" dirty="0" err="1"/>
              <a:t>tipologia</a:t>
            </a:r>
            <a:r>
              <a:rPr lang="en-US" dirty="0"/>
              <a:t> di </a:t>
            </a:r>
            <a:r>
              <a:rPr lang="en-US" dirty="0" err="1"/>
              <a:t>comportamenti</a:t>
            </a:r>
            <a:r>
              <a:rPr lang="en-US" dirty="0"/>
              <a:t> (</a:t>
            </a:r>
            <a:r>
              <a:rPr lang="en-US" dirty="0" err="1"/>
              <a:t>comportamenti</a:t>
            </a:r>
            <a:r>
              <a:rPr lang="en-US" dirty="0"/>
              <a:t> </a:t>
            </a:r>
            <a:r>
              <a:rPr lang="en-US" dirty="0" err="1"/>
              <a:t>negativi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96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Pensate</a:t>
            </a:r>
            <a:r>
              <a:rPr lang="en-US" dirty="0" smtClean="0"/>
              <a:t> a </a:t>
            </a:r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numericamente</a:t>
            </a:r>
            <a:r>
              <a:rPr lang="en-US" dirty="0" smtClean="0"/>
              <a:t> </a:t>
            </a:r>
            <a:r>
              <a:rPr lang="en-US" dirty="0" err="1" smtClean="0"/>
              <a:t>piccoli</a:t>
            </a:r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err="1" smtClean="0"/>
              <a:t>Pensate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I </a:t>
            </a:r>
            <a:r>
              <a:rPr lang="en-US" dirty="0" err="1" smtClean="0"/>
              <a:t>comportamenti</a:t>
            </a:r>
            <a:r>
              <a:rPr lang="en-US" dirty="0" smtClean="0"/>
              <a:t> </a:t>
            </a:r>
            <a:r>
              <a:rPr lang="en-US" dirty="0" err="1" smtClean="0"/>
              <a:t>negativi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spesso</a:t>
            </a:r>
            <a:r>
              <a:rPr lang="en-US" dirty="0" smtClean="0"/>
              <a:t> </a:t>
            </a:r>
            <a:r>
              <a:rPr lang="en-US" dirty="0" err="1" smtClean="0"/>
              <a:t>ugualmente</a:t>
            </a:r>
            <a:r>
              <a:rPr lang="en-US" dirty="0" smtClean="0"/>
              <a:t> </a:t>
            </a:r>
            <a:r>
              <a:rPr lang="en-US" dirty="0" err="1" smtClean="0"/>
              <a:t>distribuiti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maggioritari</a:t>
            </a:r>
            <a:r>
              <a:rPr lang="en-US" dirty="0" smtClean="0"/>
              <a:t> e </a:t>
            </a:r>
            <a:r>
              <a:rPr lang="en-US" dirty="0" err="1" smtClean="0"/>
              <a:t>minoritari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245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indizi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Fenomeno </a:t>
            </a:r>
            <a:r>
              <a:rPr lang="it-IT" dirty="0"/>
              <a:t>della mera esposizione (</a:t>
            </a:r>
            <a:r>
              <a:rPr lang="it-IT" dirty="0" err="1"/>
              <a:t>Zajon</a:t>
            </a:r>
            <a:r>
              <a:rPr lang="it-IT" dirty="0"/>
              <a:t> 1968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dirty="0" smtClean="0"/>
              <a:t>12 stimoli per tipo</a:t>
            </a:r>
          </a:p>
          <a:p>
            <a:endParaRPr lang="it-IT" dirty="0" smtClean="0"/>
          </a:p>
          <a:p>
            <a:r>
              <a:rPr lang="it-IT" dirty="0" err="1" smtClean="0"/>
              <a:t>Judging</a:t>
            </a:r>
            <a:r>
              <a:rPr lang="it-IT" dirty="0" smtClean="0"/>
              <a:t> </a:t>
            </a:r>
            <a:r>
              <a:rPr lang="it-IT" dirty="0" err="1" smtClean="0"/>
              <a:t>phase</a:t>
            </a:r>
            <a:r>
              <a:rPr lang="it-IT" dirty="0" smtClean="0"/>
              <a:t> (piacevolezza, scale 1-7)</a:t>
            </a:r>
          </a:p>
          <a:p>
            <a:endParaRPr lang="it-IT" dirty="0"/>
          </a:p>
          <a:p>
            <a:r>
              <a:rPr lang="it-IT" dirty="0" smtClean="0"/>
              <a:t>Frequenza di esposizione (</a:t>
            </a:r>
            <a:r>
              <a:rPr lang="it-IT" dirty="0" err="1" smtClean="0"/>
              <a:t>exposure</a:t>
            </a:r>
            <a:r>
              <a:rPr lang="it-IT" dirty="0" smtClean="0"/>
              <a:t> </a:t>
            </a:r>
            <a:r>
              <a:rPr lang="it-IT" dirty="0" err="1" smtClean="0"/>
              <a:t>phase</a:t>
            </a:r>
            <a:r>
              <a:rPr lang="it-IT" dirty="0" smtClean="0"/>
              <a:t>)</a:t>
            </a:r>
          </a:p>
          <a:p>
            <a:r>
              <a:rPr lang="it-IT" dirty="0" smtClean="0"/>
              <a:t>1,2,5,10,25</a:t>
            </a:r>
          </a:p>
          <a:p>
            <a:r>
              <a:rPr lang="it-IT" dirty="0" smtClean="0"/>
              <a:t>Rivalutare gli stimoli</a:t>
            </a:r>
            <a:endParaRPr lang="it-IT" dirty="0"/>
          </a:p>
          <a:p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7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 solo I </a:t>
            </a:r>
            <a:r>
              <a:rPr lang="en-US" dirty="0" err="1" smtClean="0"/>
              <a:t>fattori</a:t>
            </a:r>
            <a:r>
              <a:rPr lang="en-US" dirty="0" smtClean="0"/>
              <a:t> </a:t>
            </a:r>
            <a:r>
              <a:rPr lang="en-US" dirty="0" err="1" smtClean="0"/>
              <a:t>cognitivi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responsabili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correlazione</a:t>
            </a:r>
            <a:r>
              <a:rPr lang="en-US" dirty="0" smtClean="0"/>
              <a:t> </a:t>
            </a:r>
            <a:r>
              <a:rPr lang="en-US" dirty="0" err="1" smtClean="0"/>
              <a:t>illusoria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fattori</a:t>
            </a:r>
            <a:r>
              <a:rPr lang="en-US" dirty="0" smtClean="0"/>
              <a:t> </a:t>
            </a:r>
            <a:r>
              <a:rPr lang="en-US" dirty="0" err="1" smtClean="0"/>
              <a:t>motivazioniali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modulare</a:t>
            </a:r>
            <a:r>
              <a:rPr lang="en-US" dirty="0" smtClean="0"/>
              <a:t> </a:t>
            </a:r>
            <a:r>
              <a:rPr lang="en-US" dirty="0" err="1" smtClean="0"/>
              <a:t>l’entità</a:t>
            </a:r>
            <a:r>
              <a:rPr lang="en-US" dirty="0" smtClean="0"/>
              <a:t> del bias 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65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Situazioni</a:t>
            </a:r>
            <a:r>
              <a:rPr lang="en-US" dirty="0" smtClean="0"/>
              <a:t> di </a:t>
            </a:r>
            <a:r>
              <a:rPr lang="en-US" dirty="0" err="1" smtClean="0"/>
              <a:t>incertezza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esseri</a:t>
            </a:r>
            <a:r>
              <a:rPr lang="en-US" dirty="0" smtClean="0"/>
              <a:t> </a:t>
            </a:r>
            <a:r>
              <a:rPr lang="en-US" dirty="0" err="1" smtClean="0"/>
              <a:t>umani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motivati</a:t>
            </a:r>
            <a:r>
              <a:rPr lang="en-US" dirty="0" smtClean="0"/>
              <a:t> a </a:t>
            </a:r>
            <a:r>
              <a:rPr lang="en-US" dirty="0" err="1" smtClean="0"/>
              <a:t>mantere</a:t>
            </a:r>
            <a:r>
              <a:rPr lang="en-US" dirty="0" smtClean="0"/>
              <a:t> </a:t>
            </a:r>
            <a:r>
              <a:rPr lang="en-US" dirty="0" err="1" smtClean="0"/>
              <a:t>controllabile</a:t>
            </a:r>
            <a:r>
              <a:rPr lang="en-US" dirty="0" smtClean="0"/>
              <a:t> </a:t>
            </a:r>
            <a:r>
              <a:rPr lang="en-US" dirty="0" err="1" smtClean="0"/>
              <a:t>l’ambiente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Il </a:t>
            </a:r>
            <a:r>
              <a:rPr lang="en-US" dirty="0" err="1" smtClean="0"/>
              <a:t>controllo</a:t>
            </a:r>
            <a:r>
              <a:rPr lang="en-US" dirty="0" smtClean="0"/>
              <a:t>, </a:t>
            </a:r>
            <a:r>
              <a:rPr lang="en-US" dirty="0" err="1" smtClean="0"/>
              <a:t>effettivo</a:t>
            </a:r>
            <a:r>
              <a:rPr lang="en-US" dirty="0" smtClean="0"/>
              <a:t> o </a:t>
            </a:r>
            <a:r>
              <a:rPr lang="en-US" dirty="0" err="1" smtClean="0"/>
              <a:t>percepito</a:t>
            </a:r>
            <a:r>
              <a:rPr lang="en-US" dirty="0" smtClean="0"/>
              <a:t>, </a:t>
            </a:r>
            <a:r>
              <a:rPr lang="en-US" dirty="0" err="1" smtClean="0"/>
              <a:t>permette</a:t>
            </a:r>
            <a:r>
              <a:rPr lang="en-US" dirty="0" smtClean="0"/>
              <a:t> di </a:t>
            </a:r>
            <a:r>
              <a:rPr lang="en-US" dirty="0" err="1" smtClean="0"/>
              <a:t>soddisfare</a:t>
            </a:r>
            <a:r>
              <a:rPr lang="en-US" dirty="0" smtClean="0"/>
              <a:t> un </a:t>
            </a:r>
            <a:r>
              <a:rPr lang="en-US" dirty="0" err="1" smtClean="0"/>
              <a:t>bisogno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: </a:t>
            </a:r>
            <a:r>
              <a:rPr lang="en-US" dirty="0" err="1" smtClean="0"/>
              <a:t>rendere</a:t>
            </a:r>
            <a:r>
              <a:rPr lang="en-US" dirty="0" smtClean="0"/>
              <a:t> </a:t>
            </a:r>
            <a:r>
              <a:rPr lang="en-US" dirty="0" err="1" smtClean="0"/>
              <a:t>prevedibile</a:t>
            </a:r>
            <a:r>
              <a:rPr lang="en-US" dirty="0" smtClean="0"/>
              <a:t> </a:t>
            </a:r>
            <a:r>
              <a:rPr lang="en-US" dirty="0" err="1" smtClean="0"/>
              <a:t>l’ambiente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50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 I </a:t>
            </a:r>
            <a:r>
              <a:rPr lang="en-US" dirty="0" err="1" smtClean="0"/>
              <a:t>pp</a:t>
            </a:r>
            <a:r>
              <a:rPr lang="en-US" dirty="0" smtClean="0"/>
              <a:t> non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controllare</a:t>
            </a:r>
            <a:r>
              <a:rPr lang="en-US" dirty="0" smtClean="0"/>
              <a:t> </a:t>
            </a:r>
            <a:r>
              <a:rPr lang="en-US" dirty="0" err="1" smtClean="0"/>
              <a:t>l’ambiente</a:t>
            </a:r>
            <a:r>
              <a:rPr lang="en-US" dirty="0" smtClean="0"/>
              <a:t>, </a:t>
            </a:r>
            <a:r>
              <a:rPr lang="en-US" dirty="0" err="1" smtClean="0"/>
              <a:t>usano</a:t>
            </a:r>
            <a:r>
              <a:rPr lang="en-US" dirty="0" smtClean="0"/>
              <a:t> di </a:t>
            </a:r>
            <a:r>
              <a:rPr lang="en-US" dirty="0" err="1" smtClean="0"/>
              <a:t>più</a:t>
            </a:r>
            <a:r>
              <a:rPr lang="en-US" dirty="0" smtClean="0"/>
              <a:t> le </a:t>
            </a:r>
            <a:r>
              <a:rPr lang="en-US" dirty="0" err="1" smtClean="0"/>
              <a:t>euristiche</a:t>
            </a:r>
            <a:r>
              <a:rPr lang="en-US" dirty="0" smtClean="0"/>
              <a:t> </a:t>
            </a:r>
            <a:r>
              <a:rPr lang="en-US" dirty="0" err="1" smtClean="0"/>
              <a:t>così</a:t>
            </a:r>
            <a:r>
              <a:rPr lang="en-US" dirty="0" smtClean="0"/>
              <a:t> da </a:t>
            </a:r>
            <a:r>
              <a:rPr lang="en-US" dirty="0" err="1" smtClean="0"/>
              <a:t>avere</a:t>
            </a:r>
            <a:r>
              <a:rPr lang="en-US" dirty="0" smtClean="0"/>
              <a:t> la </a:t>
            </a:r>
            <a:r>
              <a:rPr lang="en-US" dirty="0" err="1" smtClean="0"/>
              <a:t>percezione</a:t>
            </a:r>
            <a:r>
              <a:rPr lang="en-US" dirty="0" smtClean="0"/>
              <a:t> di </a:t>
            </a:r>
            <a:r>
              <a:rPr lang="en-US" dirty="0" err="1" smtClean="0"/>
              <a:t>saper</a:t>
            </a:r>
            <a:r>
              <a:rPr lang="en-US" dirty="0" smtClean="0"/>
              <a:t> </a:t>
            </a:r>
            <a:r>
              <a:rPr lang="en-US" dirty="0" err="1" smtClean="0"/>
              <a:t>prevedere</a:t>
            </a:r>
            <a:r>
              <a:rPr lang="en-US" dirty="0" smtClean="0"/>
              <a:t> </a:t>
            </a:r>
            <a:r>
              <a:rPr lang="en-US" dirty="0" err="1" smtClean="0"/>
              <a:t>l’ambiente</a:t>
            </a:r>
            <a:r>
              <a:rPr lang="en-US" dirty="0" smtClean="0"/>
              <a:t> in </a:t>
            </a:r>
            <a:r>
              <a:rPr lang="en-US" dirty="0" err="1" smtClean="0"/>
              <a:t>maniera</a:t>
            </a:r>
            <a:r>
              <a:rPr lang="en-US" dirty="0" smtClean="0"/>
              <a:t> </a:t>
            </a:r>
            <a:r>
              <a:rPr lang="en-US" dirty="0" err="1" smtClean="0"/>
              <a:t>puntuale</a:t>
            </a:r>
            <a:r>
              <a:rPr lang="en-US" dirty="0" smtClean="0"/>
              <a:t> (</a:t>
            </a:r>
            <a:r>
              <a:rPr lang="en-US" dirty="0" err="1" smtClean="0"/>
              <a:t>anche</a:t>
            </a:r>
            <a:r>
              <a:rPr lang="en-US" dirty="0" smtClean="0"/>
              <a:t> se non </a:t>
            </a:r>
            <a:r>
              <a:rPr lang="en-US" dirty="0" err="1" smtClean="0"/>
              <a:t>accurata</a:t>
            </a:r>
            <a:r>
              <a:rPr lang="en-US" dirty="0" smtClean="0"/>
              <a:t>)?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255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4370"/>
            <a:ext cx="9508730" cy="5645998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Whitson &amp; </a:t>
            </a:r>
            <a:r>
              <a:rPr lang="en-US" dirty="0" err="1" smtClean="0"/>
              <a:t>Galinsky</a:t>
            </a:r>
            <a:r>
              <a:rPr lang="en-US" dirty="0" smtClean="0"/>
              <a:t> (Science, 2008)</a:t>
            </a:r>
          </a:p>
          <a:p>
            <a:endParaRPr lang="en-US" dirty="0"/>
          </a:p>
          <a:p>
            <a:r>
              <a:rPr lang="en-US" dirty="0" smtClean="0"/>
              <a:t>Ai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detto</a:t>
            </a:r>
            <a:r>
              <a:rPr lang="en-US" dirty="0" smtClean="0"/>
              <a:t> di </a:t>
            </a:r>
            <a:r>
              <a:rPr lang="en-US" dirty="0" err="1" smtClean="0"/>
              <a:t>partecipare</a:t>
            </a:r>
            <a:r>
              <a:rPr lang="en-US" dirty="0" smtClean="0"/>
              <a:t> a </a:t>
            </a:r>
            <a:r>
              <a:rPr lang="en-US" dirty="0" err="1" smtClean="0"/>
              <a:t>uno</a:t>
            </a:r>
            <a:r>
              <a:rPr lang="en-US" dirty="0" smtClean="0"/>
              <a:t> studio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borsa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borsa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descritta</a:t>
            </a:r>
            <a:r>
              <a:rPr lang="en-US" dirty="0" smtClean="0"/>
              <a:t> come:</a:t>
            </a:r>
          </a:p>
          <a:p>
            <a:endParaRPr lang="en-US" dirty="0"/>
          </a:p>
          <a:p>
            <a:r>
              <a:rPr lang="en-US" dirty="0" err="1" smtClean="0"/>
              <a:t>Completamente</a:t>
            </a:r>
            <a:r>
              <a:rPr lang="en-US" dirty="0" smtClean="0"/>
              <a:t> </a:t>
            </a:r>
            <a:r>
              <a:rPr lang="en-US" dirty="0" err="1" smtClean="0"/>
              <a:t>imprevedibile</a:t>
            </a:r>
            <a:r>
              <a:rPr lang="en-US" dirty="0" smtClean="0"/>
              <a:t>, in cui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rischio</a:t>
            </a:r>
            <a:r>
              <a:rPr lang="en-US" dirty="0" smtClean="0"/>
              <a:t> di un </a:t>
            </a:r>
            <a:r>
              <a:rPr lang="en-US" dirty="0" err="1" smtClean="0"/>
              <a:t>inviestimento</a:t>
            </a:r>
            <a:r>
              <a:rPr lang="en-US" dirty="0" smtClean="0"/>
              <a:t> non </a:t>
            </a:r>
            <a:r>
              <a:rPr lang="en-US" dirty="0" err="1" smtClean="0"/>
              <a:t>può</a:t>
            </a:r>
            <a:r>
              <a:rPr lang="en-US" dirty="0" smtClean="0"/>
              <a:t> per </a:t>
            </a:r>
            <a:r>
              <a:rPr lang="en-US" dirty="0" err="1" smtClean="0"/>
              <a:t>niente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anticipato</a:t>
            </a:r>
            <a:r>
              <a:rPr lang="en-US" dirty="0" smtClean="0"/>
              <a:t> (non </a:t>
            </a:r>
            <a:r>
              <a:rPr lang="en-US" dirty="0" err="1" smtClean="0"/>
              <a:t>controllo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Relativamente</a:t>
            </a:r>
            <a:r>
              <a:rPr lang="en-US" dirty="0" smtClean="0"/>
              <a:t> </a:t>
            </a:r>
            <a:r>
              <a:rPr lang="en-US" dirty="0" err="1" smtClean="0"/>
              <a:t>prevedibile</a:t>
            </a:r>
            <a:r>
              <a:rPr lang="en-US" dirty="0" smtClean="0"/>
              <a:t>, in cui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rischio</a:t>
            </a:r>
            <a:r>
              <a:rPr lang="en-US" dirty="0" smtClean="0"/>
              <a:t> di un </a:t>
            </a:r>
            <a:r>
              <a:rPr lang="en-US" dirty="0" err="1" smtClean="0"/>
              <a:t>investimento</a:t>
            </a:r>
            <a:r>
              <a:rPr lang="en-US" dirty="0" smtClean="0"/>
              <a:t> </a:t>
            </a:r>
            <a:r>
              <a:rPr lang="en-US" dirty="0" err="1" smtClean="0"/>
              <a:t>può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in parte </a:t>
            </a:r>
            <a:r>
              <a:rPr lang="en-US" dirty="0" err="1" smtClean="0"/>
              <a:t>anticipato</a:t>
            </a:r>
            <a:r>
              <a:rPr lang="en-US" dirty="0" smtClean="0"/>
              <a:t> (</a:t>
            </a:r>
            <a:r>
              <a:rPr lang="en-US" dirty="0" err="1" smtClean="0"/>
              <a:t>controloo</a:t>
            </a:r>
            <a:r>
              <a:rPr lang="en-US" dirty="0" smtClean="0"/>
              <a:t> </a:t>
            </a:r>
            <a:r>
              <a:rPr lang="en-US" dirty="0" err="1" smtClean="0"/>
              <a:t>relativo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502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4370"/>
            <a:ext cx="8976653" cy="523413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Whitson &amp; </a:t>
            </a:r>
            <a:r>
              <a:rPr lang="en-US" dirty="0" err="1" smtClean="0"/>
              <a:t>Galinsky</a:t>
            </a:r>
            <a:r>
              <a:rPr lang="en-US" dirty="0" smtClean="0"/>
              <a:t> (Science, 2008)</a:t>
            </a:r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leggono</a:t>
            </a:r>
            <a:r>
              <a:rPr lang="en-US" dirty="0" smtClean="0"/>
              <a:t> 36 </a:t>
            </a:r>
            <a:r>
              <a:rPr lang="en-US" dirty="0" err="1" smtClean="0"/>
              <a:t>affermazioni</a:t>
            </a:r>
            <a:r>
              <a:rPr lang="en-US" dirty="0" smtClean="0"/>
              <a:t> circa la </a:t>
            </a:r>
            <a:r>
              <a:rPr lang="en-US" dirty="0" err="1" smtClean="0"/>
              <a:t>perfomance</a:t>
            </a:r>
            <a:r>
              <a:rPr lang="en-US" dirty="0" smtClean="0"/>
              <a:t> </a:t>
            </a:r>
            <a:r>
              <a:rPr lang="en-US" dirty="0" err="1" smtClean="0"/>
              <a:t>finanziaria</a:t>
            </a:r>
            <a:r>
              <a:rPr lang="en-US" dirty="0" smtClean="0"/>
              <a:t> di due </a:t>
            </a:r>
            <a:r>
              <a:rPr lang="en-US" dirty="0" err="1" smtClean="0"/>
              <a:t>compagnie</a:t>
            </a:r>
            <a:r>
              <a:rPr lang="en-US" dirty="0" smtClean="0"/>
              <a:t> (A vs. B)</a:t>
            </a:r>
          </a:p>
          <a:p>
            <a:endParaRPr lang="en-US" dirty="0"/>
          </a:p>
          <a:p>
            <a:r>
              <a:rPr lang="en-US" dirty="0" smtClean="0"/>
              <a:t>A: 16 </a:t>
            </a:r>
            <a:r>
              <a:rPr lang="en-US" dirty="0" err="1" smtClean="0"/>
              <a:t>affermazioni</a:t>
            </a:r>
            <a:r>
              <a:rPr lang="en-US" dirty="0" smtClean="0"/>
              <a:t> positive e 8 negative</a:t>
            </a:r>
          </a:p>
          <a:p>
            <a:r>
              <a:rPr lang="en-US" dirty="0" smtClean="0"/>
              <a:t>B: 8 </a:t>
            </a:r>
            <a:r>
              <a:rPr lang="en-US" dirty="0" err="1" smtClean="0"/>
              <a:t>affermazioni</a:t>
            </a:r>
            <a:r>
              <a:rPr lang="en-US" dirty="0" smtClean="0"/>
              <a:t> positive e 4 negative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53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4370"/>
            <a:ext cx="8976653" cy="523413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Whitson &amp; </a:t>
            </a:r>
            <a:r>
              <a:rPr lang="en-US" dirty="0" err="1" smtClean="0"/>
              <a:t>Galinsky</a:t>
            </a:r>
            <a:r>
              <a:rPr lang="en-US" dirty="0" smtClean="0"/>
              <a:t> (Science, 2008)</a:t>
            </a:r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decidere</a:t>
            </a:r>
            <a:r>
              <a:rPr lang="en-US" dirty="0" smtClean="0"/>
              <a:t> se </a:t>
            </a:r>
            <a:r>
              <a:rPr lang="en-US" dirty="0" err="1" smtClean="0"/>
              <a:t>investire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A o </a:t>
            </a:r>
            <a:r>
              <a:rPr lang="en-US" dirty="0" err="1" smtClean="0"/>
              <a:t>su</a:t>
            </a:r>
            <a:r>
              <a:rPr lang="en-US" dirty="0" smtClean="0"/>
              <a:t> B</a:t>
            </a:r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riportare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r>
              <a:rPr lang="en-US" dirty="0" smtClean="0"/>
              <a:t> di </a:t>
            </a:r>
            <a:r>
              <a:rPr lang="en-US" dirty="0" err="1" smtClean="0"/>
              <a:t>affermazioni</a:t>
            </a:r>
            <a:r>
              <a:rPr lang="en-US" dirty="0" smtClean="0"/>
              <a:t> negative </a:t>
            </a:r>
            <a:r>
              <a:rPr lang="en-US" dirty="0" err="1" smtClean="0"/>
              <a:t>riferite</a:t>
            </a:r>
            <a:r>
              <a:rPr lang="en-US" dirty="0" smtClean="0"/>
              <a:t> ad A e B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058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4370"/>
            <a:ext cx="8976653" cy="523413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Whitson &amp; </a:t>
            </a:r>
            <a:r>
              <a:rPr lang="en-US" dirty="0" err="1" smtClean="0"/>
              <a:t>Galinsky</a:t>
            </a:r>
            <a:r>
              <a:rPr lang="en-US" dirty="0" smtClean="0"/>
              <a:t> (Science, 2008)</a:t>
            </a:r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decidere</a:t>
            </a:r>
            <a:r>
              <a:rPr lang="en-US" dirty="0" smtClean="0"/>
              <a:t> se </a:t>
            </a:r>
            <a:r>
              <a:rPr lang="en-US" dirty="0" err="1" smtClean="0"/>
              <a:t>investire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A o </a:t>
            </a:r>
            <a:r>
              <a:rPr lang="en-US" dirty="0" err="1" smtClean="0"/>
              <a:t>su</a:t>
            </a:r>
            <a:r>
              <a:rPr lang="en-US" dirty="0" smtClean="0"/>
              <a:t> B</a:t>
            </a:r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decidono</a:t>
            </a:r>
            <a:r>
              <a:rPr lang="en-US" dirty="0" smtClean="0"/>
              <a:t> di </a:t>
            </a:r>
            <a:r>
              <a:rPr lang="en-US" dirty="0" err="1" smtClean="0"/>
              <a:t>investire</a:t>
            </a:r>
            <a:r>
              <a:rPr lang="en-US" dirty="0" smtClean="0"/>
              <a:t> in B </a:t>
            </a:r>
            <a:r>
              <a:rPr lang="en-US" dirty="0" err="1" smtClean="0"/>
              <a:t>meno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condizione</a:t>
            </a:r>
            <a:r>
              <a:rPr lang="en-US" dirty="0" smtClean="0"/>
              <a:t> di basso </a:t>
            </a:r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di </a:t>
            </a:r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relativo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284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Impressioni</a:t>
            </a:r>
            <a:r>
              <a:rPr lang="en-US" dirty="0" smtClean="0"/>
              <a:t> sui </a:t>
            </a:r>
            <a:r>
              <a:rPr lang="en-US" dirty="0" err="1" smtClean="0"/>
              <a:t>gruppi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4370"/>
            <a:ext cx="8976653" cy="5234132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Whitson &amp; </a:t>
            </a:r>
            <a:r>
              <a:rPr lang="en-US" dirty="0" err="1" smtClean="0"/>
              <a:t>Galinsky</a:t>
            </a:r>
            <a:r>
              <a:rPr lang="en-US" dirty="0" smtClean="0"/>
              <a:t> (Science, 2008)</a:t>
            </a:r>
          </a:p>
          <a:p>
            <a:endParaRPr lang="en-US" dirty="0"/>
          </a:p>
          <a:p>
            <a:r>
              <a:rPr lang="en-US" dirty="0"/>
              <a:t>I </a:t>
            </a:r>
            <a:r>
              <a:rPr lang="en-US" dirty="0" err="1"/>
              <a:t>pp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riportare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numero</a:t>
            </a:r>
            <a:r>
              <a:rPr lang="en-US" dirty="0"/>
              <a:t> di </a:t>
            </a:r>
            <a:r>
              <a:rPr lang="en-US" dirty="0" err="1"/>
              <a:t>affermazioni</a:t>
            </a:r>
            <a:r>
              <a:rPr lang="en-US" dirty="0"/>
              <a:t> negative </a:t>
            </a:r>
            <a:r>
              <a:rPr lang="en-US" dirty="0" err="1"/>
              <a:t>riferite</a:t>
            </a:r>
            <a:r>
              <a:rPr lang="en-US" dirty="0"/>
              <a:t> ad A e B</a:t>
            </a:r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dirty="0" err="1" smtClean="0"/>
              <a:t>pp</a:t>
            </a:r>
            <a:r>
              <a:rPr lang="en-US" dirty="0" smtClean="0"/>
              <a:t> </a:t>
            </a:r>
            <a:r>
              <a:rPr lang="en-US" dirty="0" err="1" smtClean="0"/>
              <a:t>sovrastimano</a:t>
            </a:r>
            <a:r>
              <a:rPr lang="en-US" dirty="0" smtClean="0"/>
              <a:t> le </a:t>
            </a:r>
            <a:r>
              <a:rPr lang="en-US" dirty="0" err="1" smtClean="0"/>
              <a:t>affermazioni</a:t>
            </a:r>
            <a:r>
              <a:rPr lang="en-US" dirty="0" smtClean="0"/>
              <a:t> negative </a:t>
            </a:r>
            <a:r>
              <a:rPr lang="en-US" dirty="0" err="1" smtClean="0"/>
              <a:t>sopratutto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condizione</a:t>
            </a:r>
            <a:r>
              <a:rPr lang="en-US" dirty="0" smtClean="0"/>
              <a:t> di </a:t>
            </a:r>
            <a:r>
              <a:rPr lang="en-US" dirty="0" err="1" smtClean="0"/>
              <a:t>bassso</a:t>
            </a:r>
            <a:r>
              <a:rPr lang="en-US" dirty="0" smtClean="0"/>
              <a:t> </a:t>
            </a:r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rispetto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condizione</a:t>
            </a:r>
            <a:r>
              <a:rPr lang="en-US" dirty="0" smtClean="0"/>
              <a:t> di </a:t>
            </a:r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realtivo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151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Fattore motivazionale: rilevanza per il sé</a:t>
            </a:r>
          </a:p>
          <a:p>
            <a:endParaRPr lang="it-IT" dirty="0"/>
          </a:p>
          <a:p>
            <a:r>
              <a:rPr lang="it-IT" dirty="0" smtClean="0"/>
              <a:t>‘</a:t>
            </a:r>
            <a:r>
              <a:rPr lang="it-IT" dirty="0" err="1" smtClean="0"/>
              <a:t>defined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</a:t>
            </a:r>
            <a:r>
              <a:rPr lang="it-IT" dirty="0" err="1" smtClean="0"/>
              <a:t>extent</a:t>
            </a:r>
            <a:r>
              <a:rPr lang="it-IT" dirty="0" smtClean="0"/>
              <a:t> to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making</a:t>
            </a:r>
            <a:r>
              <a:rPr lang="it-IT" dirty="0" smtClean="0"/>
              <a:t> a </a:t>
            </a:r>
            <a:r>
              <a:rPr lang="it-IT" dirty="0" err="1" smtClean="0"/>
              <a:t>judgment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significant</a:t>
            </a:r>
            <a:r>
              <a:rPr lang="it-IT" dirty="0" smtClean="0"/>
              <a:t> </a:t>
            </a:r>
            <a:r>
              <a:rPr lang="it-IT" dirty="0" err="1" smtClean="0"/>
              <a:t>consequences</a:t>
            </a:r>
            <a:r>
              <a:rPr lang="it-IT" dirty="0" smtClean="0"/>
              <a:t> for the self’</a:t>
            </a:r>
          </a:p>
          <a:p>
            <a:endParaRPr lang="it-IT" dirty="0"/>
          </a:p>
          <a:p>
            <a:r>
              <a:rPr lang="it-IT" dirty="0" smtClean="0"/>
              <a:t>La preoccupazione relativa ad emettere un giudizio valido (perché implica il sé) </a:t>
            </a:r>
            <a:r>
              <a:rPr lang="mr-IN" dirty="0" smtClean="0"/>
              <a:t>–</a:t>
            </a:r>
            <a:r>
              <a:rPr lang="it-IT" dirty="0" err="1" smtClean="0"/>
              <a:t>Kruglanski</a:t>
            </a:r>
            <a:r>
              <a:rPr lang="it-IT" dirty="0" smtClean="0"/>
              <a:t> (1989)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96820147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Impressioni</a:t>
            </a:r>
            <a:r>
              <a:rPr lang="en-US" dirty="0"/>
              <a:t> sui </a:t>
            </a:r>
            <a:r>
              <a:rPr lang="en-US" dirty="0" err="1"/>
              <a:t>gruppi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Sanbonmatsu</a:t>
            </a:r>
            <a:r>
              <a:rPr lang="it-IT" dirty="0" smtClean="0"/>
              <a:t>, </a:t>
            </a:r>
            <a:r>
              <a:rPr lang="it-IT" dirty="0" err="1" smtClean="0"/>
              <a:t>Shavitt</a:t>
            </a:r>
            <a:r>
              <a:rPr lang="it-IT" dirty="0" smtClean="0"/>
              <a:t> &amp; </a:t>
            </a:r>
            <a:r>
              <a:rPr lang="it-IT" dirty="0" err="1" smtClean="0"/>
              <a:t>Sherman</a:t>
            </a:r>
            <a:r>
              <a:rPr lang="it-IT" dirty="0" smtClean="0"/>
              <a:t> (1991)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Sostengono che la maggior parte delle evidenze sull’illusione di correlazione provengono da studi in cui il giudizio emesso dai partecipanti non ha implicazioni per il sé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94551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6317</TotalTime>
  <Words>3417</Words>
  <Application>Microsoft Office PowerPoint</Application>
  <PresentationFormat>On-screen Show (4:3)</PresentationFormat>
  <Paragraphs>780</Paragraphs>
  <Slides>111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2" baseType="lpstr">
      <vt:lpstr>Executive</vt:lpstr>
      <vt:lpstr>Impressioni </vt:lpstr>
      <vt:lpstr>indizi</vt:lpstr>
      <vt:lpstr>indizi</vt:lpstr>
      <vt:lpstr>indizi</vt:lpstr>
      <vt:lpstr>indizi</vt:lpstr>
      <vt:lpstr>indizi</vt:lpstr>
      <vt:lpstr>indizi</vt:lpstr>
      <vt:lpstr>indizi</vt:lpstr>
      <vt:lpstr>indizi</vt:lpstr>
      <vt:lpstr>Mere exposure</vt:lpstr>
      <vt:lpstr>indizi</vt:lpstr>
      <vt:lpstr>Slide 12</vt:lpstr>
      <vt:lpstr>La prima impressione</vt:lpstr>
      <vt:lpstr>La prima impressione</vt:lpstr>
      <vt:lpstr>La prima impressione</vt:lpstr>
      <vt:lpstr>La prima impressione</vt:lpstr>
      <vt:lpstr>La prima impressione</vt:lpstr>
      <vt:lpstr>La prima impressione</vt:lpstr>
      <vt:lpstr>risultati</vt:lpstr>
      <vt:lpstr>La prima impressione</vt:lpstr>
      <vt:lpstr>indizi</vt:lpstr>
      <vt:lpstr>indizi</vt:lpstr>
      <vt:lpstr>indizi</vt:lpstr>
      <vt:lpstr>indizi</vt:lpstr>
      <vt:lpstr>indizi</vt:lpstr>
      <vt:lpstr>indizi</vt:lpstr>
      <vt:lpstr>indizi</vt:lpstr>
      <vt:lpstr>indizi</vt:lpstr>
      <vt:lpstr>indizi</vt:lpstr>
      <vt:lpstr>indizi</vt:lpstr>
      <vt:lpstr>indizi</vt:lpstr>
      <vt:lpstr>indizi</vt:lpstr>
      <vt:lpstr>indizi</vt:lpstr>
      <vt:lpstr>indizi</vt:lpstr>
      <vt:lpstr>indizi</vt:lpstr>
      <vt:lpstr>inidizi</vt:lpstr>
      <vt:lpstr>indizi</vt:lpstr>
      <vt:lpstr>indizi</vt:lpstr>
      <vt:lpstr>indizi</vt:lpstr>
      <vt:lpstr>indizi</vt:lpstr>
      <vt:lpstr>indizi</vt:lpstr>
      <vt:lpstr>inidizi</vt:lpstr>
      <vt:lpstr>Pochi indizi</vt:lpstr>
      <vt:lpstr>Pochi indizi</vt:lpstr>
      <vt:lpstr>esempio</vt:lpstr>
      <vt:lpstr>Slide 46</vt:lpstr>
      <vt:lpstr>Conjunction fallacy</vt:lpstr>
      <vt:lpstr>Conjunction fallacy</vt:lpstr>
      <vt:lpstr>Euristica della rappresentatività</vt:lpstr>
      <vt:lpstr>Euristica dell’ancoraggio e dell’aggiustamento</vt:lpstr>
      <vt:lpstr>Euristica dell’ancoraggio e dell’aggiustamento</vt:lpstr>
      <vt:lpstr>Euristica dell’ancoraggio e dell’aggiustamento</vt:lpstr>
      <vt:lpstr>Euristica dell’ancoraggio e dell’aggiustamento</vt:lpstr>
      <vt:lpstr>Euristica dell’ancoraggio e dell’aggiustamento</vt:lpstr>
      <vt:lpstr>Falso consenso</vt:lpstr>
      <vt:lpstr>Falso consenso</vt:lpstr>
      <vt:lpstr>Falso consenso</vt:lpstr>
      <vt:lpstr>Falso consenso</vt:lpstr>
      <vt:lpstr>Falso consenso</vt:lpstr>
      <vt:lpstr>Cerchiamo gli indizi</vt:lpstr>
      <vt:lpstr>Cerchiamo gli indizi</vt:lpstr>
      <vt:lpstr>Cerchiamo gli indizi</vt:lpstr>
      <vt:lpstr>Cerchiamo gli indizi</vt:lpstr>
      <vt:lpstr>Cerchiamo gli indizi</vt:lpstr>
      <vt:lpstr>Cerchiamo gli indizi</vt:lpstr>
      <vt:lpstr>Cerchiamo gli indizi</vt:lpstr>
      <vt:lpstr>Cerchiamo gli inidizi</vt:lpstr>
      <vt:lpstr>Cerchiamo gli inidizi</vt:lpstr>
      <vt:lpstr>Cerchiamo gli inidizi</vt:lpstr>
      <vt:lpstr>Cerchiamo gli inidizi</vt:lpstr>
      <vt:lpstr>Creiamo gli indizi</vt:lpstr>
      <vt:lpstr>Creiamo gli indizi</vt:lpstr>
      <vt:lpstr>Creiamo gli indizi</vt:lpstr>
      <vt:lpstr>Creiamo gli indizi</vt:lpstr>
      <vt:lpstr>Creiamo gli indizi</vt:lpstr>
      <vt:lpstr>Creiamo gli indizi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  <vt:lpstr>Impressioni sui gruppi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Impressioni</dc:title>
  <dc:creator>Andrea Carnaghi</dc:creator>
  <cp:lastModifiedBy>Valentina</cp:lastModifiedBy>
  <cp:revision>67</cp:revision>
  <dcterms:created xsi:type="dcterms:W3CDTF">2013-10-28T21:38:49Z</dcterms:created>
  <dcterms:modified xsi:type="dcterms:W3CDTF">2017-10-27T08:18:49Z</dcterms:modified>
</cp:coreProperties>
</file>