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1"/>
  </p:notes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276" r:id="rId43"/>
    <p:sldId id="278" r:id="rId44"/>
    <p:sldId id="279" r:id="rId45"/>
    <p:sldId id="280" r:id="rId46"/>
    <p:sldId id="282" r:id="rId47"/>
    <p:sldId id="284" r:id="rId48"/>
    <p:sldId id="283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3" r:id="rId57"/>
    <p:sldId id="294" r:id="rId58"/>
    <p:sldId id="296" r:id="rId59"/>
    <p:sldId id="295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15" r:id="rId78"/>
    <p:sldId id="348" r:id="rId79"/>
    <p:sldId id="314" r:id="rId80"/>
    <p:sldId id="316" r:id="rId81"/>
    <p:sldId id="338" r:id="rId82"/>
    <p:sldId id="339" r:id="rId83"/>
    <p:sldId id="340" r:id="rId84"/>
    <p:sldId id="341" r:id="rId85"/>
    <p:sldId id="342" r:id="rId86"/>
    <p:sldId id="345" r:id="rId87"/>
    <p:sldId id="346" r:id="rId88"/>
    <p:sldId id="347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brano pro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Scelta</c:v>
                </c:pt>
                <c:pt idx="1">
                  <c:v>Costrizione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brano contro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Scelta</c:v>
                </c:pt>
                <c:pt idx="1">
                  <c:v>Costrizione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</c:numCache>
            </c:numRef>
          </c:val>
        </c:ser>
        <c:dLbls/>
        <c:axId val="154105344"/>
        <c:axId val="154106880"/>
      </c:barChart>
      <c:catAx>
        <c:axId val="154105344"/>
        <c:scaling>
          <c:orientation val="minMax"/>
        </c:scaling>
        <c:axPos val="b"/>
        <c:tickLblPos val="nextTo"/>
        <c:crossAx val="154106880"/>
        <c:crosses val="autoZero"/>
        <c:auto val="1"/>
        <c:lblAlgn val="ctr"/>
        <c:lblOffset val="100"/>
      </c:catAx>
      <c:valAx>
        <c:axId val="154106880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54105344"/>
        <c:crosses val="autoZero"/>
        <c:crossBetween val="between"/>
        <c:majorUnit val="5"/>
        <c:minorUnit val="1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7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brano pro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Scelta</c:v>
                </c:pt>
                <c:pt idx="1">
                  <c:v>Costrizione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brano contro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Scelta</c:v>
                </c:pt>
                <c:pt idx="1">
                  <c:v>Costrizione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</c:ser>
        <c:dLbls/>
        <c:axId val="156257280"/>
        <c:axId val="148144512"/>
      </c:barChart>
      <c:catAx>
        <c:axId val="156257280"/>
        <c:scaling>
          <c:orientation val="minMax"/>
        </c:scaling>
        <c:axPos val="b"/>
        <c:tickLblPos val="nextTo"/>
        <c:crossAx val="148144512"/>
        <c:crosses val="autoZero"/>
        <c:auto val="1"/>
        <c:lblAlgn val="ctr"/>
        <c:lblOffset val="100"/>
      </c:catAx>
      <c:valAx>
        <c:axId val="148144512"/>
        <c:scaling>
          <c:orientation val="minMax"/>
        </c:scaling>
        <c:axPos val="l"/>
        <c:majorGridlines/>
        <c:numFmt formatCode="General" sourceLinked="1"/>
        <c:tickLblPos val="nextTo"/>
        <c:crossAx val="1562572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7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argomenti delicati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impressione</c:v>
                </c:pt>
                <c:pt idx="1">
                  <c:v>memorizzazione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argomenti futili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impressione</c:v>
                </c:pt>
                <c:pt idx="1">
                  <c:v>memorizzazione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</c:numCache>
            </c:numRef>
          </c:val>
        </c:ser>
        <c:dLbls/>
        <c:axId val="156666112"/>
        <c:axId val="156672000"/>
      </c:barChart>
      <c:catAx>
        <c:axId val="156666112"/>
        <c:scaling>
          <c:orientation val="minMax"/>
        </c:scaling>
        <c:axPos val="b"/>
        <c:tickLblPos val="nextTo"/>
        <c:crossAx val="156672000"/>
        <c:crosses val="autoZero"/>
        <c:auto val="1"/>
        <c:lblAlgn val="ctr"/>
        <c:lblOffset val="100"/>
      </c:catAx>
      <c:valAx>
        <c:axId val="156672000"/>
        <c:scaling>
          <c:orientation val="minMax"/>
        </c:scaling>
        <c:axPos val="l"/>
        <c:majorGridlines/>
        <c:numFmt formatCode="General" sourceLinked="1"/>
        <c:tickLblPos val="nextTo"/>
        <c:crossAx val="1566661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7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argomenti delicati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impressione</c:v>
                </c:pt>
                <c:pt idx="1">
                  <c:v>memorizzazione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argomenti futili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impressione</c:v>
                </c:pt>
                <c:pt idx="1">
                  <c:v>memorizzazione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11</c:v>
                </c:pt>
                <c:pt idx="1">
                  <c:v>8</c:v>
                </c:pt>
              </c:numCache>
            </c:numRef>
          </c:val>
        </c:ser>
        <c:dLbls/>
        <c:axId val="156783744"/>
        <c:axId val="156785280"/>
      </c:barChart>
      <c:catAx>
        <c:axId val="156783744"/>
        <c:scaling>
          <c:orientation val="minMax"/>
        </c:scaling>
        <c:axPos val="b"/>
        <c:tickLblPos val="nextTo"/>
        <c:crossAx val="156785280"/>
        <c:crosses val="autoZero"/>
        <c:auto val="1"/>
        <c:lblAlgn val="ctr"/>
        <c:lblOffset val="100"/>
      </c:catAx>
      <c:valAx>
        <c:axId val="156785280"/>
        <c:scaling>
          <c:orientation val="minMax"/>
        </c:scaling>
        <c:axPos val="l"/>
        <c:majorGridlines/>
        <c:numFmt formatCode="General" sourceLinked="1"/>
        <c:tickLblPos val="nextTo"/>
        <c:crossAx val="1567837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C70C-09ED-7D49-82A5-14A9326D80EF}" type="datetimeFigureOut">
              <a:rPr lang="it-IT" smtClean="0"/>
              <a:pPr/>
              <a:t>27/10/2017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76CA-EFA6-994E-BE7A-89753852BA1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55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76CA-EFA6-994E-BE7A-89753852BA18}" type="slidenum">
              <a:rPr lang="it-IT" smtClean="0"/>
              <a:pPr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07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76CA-EFA6-994E-BE7A-89753852BA18}" type="slidenum">
              <a:rPr lang="it-IT" smtClean="0"/>
              <a:pPr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07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Attribuzione causale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56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err="1" smtClean="0"/>
              <a:t>Heider</a:t>
            </a:r>
            <a:r>
              <a:rPr lang="it-IT" dirty="0" smtClean="0"/>
              <a:t> distinse due tipologie di cause:</a:t>
            </a:r>
          </a:p>
          <a:p>
            <a:endParaRPr lang="it-IT" dirty="0"/>
          </a:p>
          <a:p>
            <a:r>
              <a:rPr lang="it-IT" b="1" dirty="0" smtClean="0"/>
              <a:t>Attribuzione esterna/situazionale </a:t>
            </a:r>
            <a:r>
              <a:rPr lang="it-IT" dirty="0" smtClean="0"/>
              <a:t>= causa nel contesto, la pressione sociale, le aspettative degli altri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267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Taylor &amp; Fiske (1975): </a:t>
            </a:r>
            <a:r>
              <a:rPr lang="en-US" dirty="0" err="1" smtClean="0"/>
              <a:t>condizione</a:t>
            </a:r>
            <a:r>
              <a:rPr lang="en-US" dirty="0" smtClean="0"/>
              <a:t> focus A (non </a:t>
            </a:r>
            <a:r>
              <a:rPr lang="en-US" dirty="0" err="1" smtClean="0"/>
              <a:t>su</a:t>
            </a:r>
            <a:r>
              <a:rPr lang="en-US" dirty="0" smtClean="0"/>
              <a:t> B)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401696" y="3452117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AttoreA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01696" y="4911390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Attore</a:t>
            </a:r>
          </a:p>
          <a:p>
            <a:pPr algn="ctr"/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8" name="Triangolo isoscele 7"/>
          <p:cNvSpPr/>
          <p:nvPr/>
        </p:nvSpPr>
        <p:spPr>
          <a:xfrm rot="2008835">
            <a:off x="3372119" y="4146471"/>
            <a:ext cx="889402" cy="744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O1</a:t>
            </a:r>
            <a:endParaRPr lang="it-IT" sz="1200" dirty="0"/>
          </a:p>
        </p:txBody>
      </p:sp>
      <p:sp>
        <p:nvSpPr>
          <p:cNvPr id="11" name="Triangolo isoscele 10"/>
          <p:cNvSpPr/>
          <p:nvPr/>
        </p:nvSpPr>
        <p:spPr>
          <a:xfrm rot="19273745">
            <a:off x="5669883" y="4082227"/>
            <a:ext cx="889402" cy="744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O2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26862890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Taylor &amp; Fiske (1975): </a:t>
            </a:r>
            <a:r>
              <a:rPr lang="en-US" dirty="0" err="1" smtClean="0"/>
              <a:t>condizione</a:t>
            </a:r>
            <a:r>
              <a:rPr lang="en-US" dirty="0" smtClean="0"/>
              <a:t> focus B (non </a:t>
            </a:r>
            <a:r>
              <a:rPr lang="en-US" dirty="0" err="1" smtClean="0"/>
              <a:t>su</a:t>
            </a:r>
            <a:r>
              <a:rPr lang="en-US" dirty="0" smtClean="0"/>
              <a:t> A)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401696" y="3452117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AttoreA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01696" y="4911390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Attore</a:t>
            </a:r>
          </a:p>
          <a:p>
            <a:pPr algn="ctr"/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8" name="Triangolo isoscele 7"/>
          <p:cNvSpPr/>
          <p:nvPr/>
        </p:nvSpPr>
        <p:spPr>
          <a:xfrm rot="8390156">
            <a:off x="3372119" y="4146471"/>
            <a:ext cx="889402" cy="744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O1</a:t>
            </a:r>
            <a:endParaRPr lang="it-IT" sz="1200" dirty="0"/>
          </a:p>
        </p:txBody>
      </p:sp>
      <p:sp>
        <p:nvSpPr>
          <p:cNvPr id="11" name="Triangolo isoscele 10"/>
          <p:cNvSpPr/>
          <p:nvPr/>
        </p:nvSpPr>
        <p:spPr>
          <a:xfrm rot="13240580">
            <a:off x="5669881" y="4082230"/>
            <a:ext cx="889402" cy="744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O2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284351134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Taylor &amp; Fiske (1975</a:t>
            </a:r>
            <a:r>
              <a:rPr lang="en-US" dirty="0" smtClean="0"/>
              <a:t>)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pp</a:t>
            </a:r>
            <a:r>
              <a:rPr lang="en-US" dirty="0" smtClean="0"/>
              <a:t> </a:t>
            </a:r>
            <a:r>
              <a:rPr lang="en-US" dirty="0" err="1" smtClean="0"/>
              <a:t>indicavano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l’Attore</a:t>
            </a:r>
            <a:r>
              <a:rPr lang="en-US" dirty="0" smtClean="0"/>
              <a:t> A (o B) </a:t>
            </a:r>
            <a:r>
              <a:rPr lang="en-US" dirty="0" err="1" smtClean="0"/>
              <a:t>aveva</a:t>
            </a:r>
            <a:r>
              <a:rPr lang="en-US" dirty="0" smtClean="0"/>
              <a:t> </a:t>
            </a:r>
            <a:r>
              <a:rPr lang="en-US" dirty="0" err="1" smtClean="0"/>
              <a:t>guidato</a:t>
            </a:r>
            <a:r>
              <a:rPr lang="en-US" dirty="0" smtClean="0"/>
              <a:t> </a:t>
            </a:r>
            <a:r>
              <a:rPr lang="en-US" dirty="0" err="1" smtClean="0"/>
              <a:t>maggiormente</a:t>
            </a:r>
            <a:r>
              <a:rPr lang="en-US" dirty="0" smtClean="0"/>
              <a:t> la conversazione se </a:t>
            </a:r>
            <a:r>
              <a:rPr lang="en-US" dirty="0" err="1" smtClean="0"/>
              <a:t>il</a:t>
            </a:r>
            <a:r>
              <a:rPr lang="en-US" dirty="0" smtClean="0"/>
              <a:t> focus era </a:t>
            </a:r>
            <a:r>
              <a:rPr lang="en-US" dirty="0" err="1" smtClean="0"/>
              <a:t>su</a:t>
            </a:r>
            <a:r>
              <a:rPr lang="en-US" dirty="0" smtClean="0"/>
              <a:t> A (o B)</a:t>
            </a:r>
          </a:p>
          <a:p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di </a:t>
            </a:r>
            <a:r>
              <a:rPr lang="en-US" dirty="0" err="1" smtClean="0"/>
              <a:t>controllo</a:t>
            </a:r>
            <a:r>
              <a:rPr lang="en-US" dirty="0" smtClean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0039981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Implicazioni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: </a:t>
            </a:r>
            <a:r>
              <a:rPr lang="en-US" dirty="0" err="1" smtClean="0"/>
              <a:t>Rholes</a:t>
            </a:r>
            <a:r>
              <a:rPr lang="en-US" dirty="0" smtClean="0"/>
              <a:t> &amp; Pryor (1982)</a:t>
            </a:r>
          </a:p>
          <a:p>
            <a:endParaRPr lang="en-US" dirty="0" smtClean="0"/>
          </a:p>
          <a:p>
            <a:r>
              <a:rPr lang="en-US" dirty="0" smtClean="0"/>
              <a:t>Ai </a:t>
            </a:r>
            <a:r>
              <a:rPr lang="en-US" dirty="0" err="1" smtClean="0"/>
              <a:t>giurati</a:t>
            </a:r>
            <a:r>
              <a:rPr lang="en-US" dirty="0" smtClean="0"/>
              <a:t> di </a:t>
            </a:r>
            <a:r>
              <a:rPr lang="en-US" dirty="0" err="1" smtClean="0"/>
              <a:t>processi</a:t>
            </a:r>
            <a:r>
              <a:rPr lang="en-US" dirty="0" smtClean="0"/>
              <a:t> </a:t>
            </a:r>
            <a:r>
              <a:rPr lang="en-US" dirty="0" err="1" smtClean="0"/>
              <a:t>simulati</a:t>
            </a:r>
            <a:r>
              <a:rPr lang="en-US" dirty="0" smtClean="0"/>
              <a:t> </a:t>
            </a:r>
            <a:r>
              <a:rPr lang="en-US" dirty="0" err="1" smtClean="0"/>
              <a:t>venne</a:t>
            </a:r>
            <a:r>
              <a:rPr lang="en-US" dirty="0" smtClean="0"/>
              <a:t> </a:t>
            </a:r>
            <a:r>
              <a:rPr lang="en-US" dirty="0" err="1" smtClean="0"/>
              <a:t>mostrato</a:t>
            </a:r>
            <a:r>
              <a:rPr lang="en-US" dirty="0" smtClean="0"/>
              <a:t> un video</a:t>
            </a:r>
          </a:p>
          <a:p>
            <a:endParaRPr lang="en-US" dirty="0" smtClean="0"/>
          </a:p>
          <a:p>
            <a:r>
              <a:rPr lang="en-US" dirty="0" smtClean="0"/>
              <a:t>Il video </a:t>
            </a:r>
            <a:r>
              <a:rPr lang="en-US" dirty="0" err="1" smtClean="0"/>
              <a:t>riportava</a:t>
            </a:r>
            <a:r>
              <a:rPr lang="en-US" dirty="0" smtClean="0"/>
              <a:t> la </a:t>
            </a:r>
            <a:r>
              <a:rPr lang="en-US" dirty="0" err="1" smtClean="0"/>
              <a:t>confessione</a:t>
            </a:r>
            <a:r>
              <a:rPr lang="en-US" dirty="0" smtClean="0"/>
              <a:t> di un </a:t>
            </a:r>
            <a:r>
              <a:rPr lang="en-US" dirty="0" err="1" smtClean="0"/>
              <a:t>sospettato</a:t>
            </a:r>
            <a:r>
              <a:rPr lang="en-US" dirty="0" smtClean="0"/>
              <a:t> in un </a:t>
            </a:r>
            <a:r>
              <a:rPr lang="en-US" dirty="0" err="1" smtClean="0"/>
              <a:t>interrogatorio</a:t>
            </a:r>
            <a:r>
              <a:rPr lang="en-US" dirty="0" smtClean="0"/>
              <a:t> di </a:t>
            </a:r>
            <a:r>
              <a:rPr lang="en-US" dirty="0" err="1" smtClean="0"/>
              <a:t>polizia</a:t>
            </a:r>
            <a:endParaRPr lang="en-US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559128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Implicazioni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: </a:t>
            </a:r>
            <a:r>
              <a:rPr lang="en-US" dirty="0" err="1" smtClean="0"/>
              <a:t>Rholes</a:t>
            </a:r>
            <a:r>
              <a:rPr lang="en-US" dirty="0" smtClean="0"/>
              <a:t> &amp; Pryor (1982)</a:t>
            </a:r>
          </a:p>
          <a:p>
            <a:endParaRPr lang="en-US" dirty="0" smtClean="0"/>
          </a:p>
          <a:p>
            <a:r>
              <a:rPr lang="it-IT" dirty="0" smtClean="0"/>
              <a:t>Nel videotape si poteva vedere</a:t>
            </a:r>
          </a:p>
          <a:p>
            <a:r>
              <a:rPr lang="it-IT" dirty="0" smtClean="0"/>
              <a:t>O il sospettato ma non i poliziotti</a:t>
            </a:r>
          </a:p>
          <a:p>
            <a:r>
              <a:rPr lang="it-IT" dirty="0" smtClean="0"/>
              <a:t>O i poliziotti ma non il sospettato</a:t>
            </a:r>
          </a:p>
        </p:txBody>
      </p:sp>
    </p:spTree>
    <p:extLst>
      <p:ext uri="{BB962C8B-B14F-4D97-AF65-F5344CB8AC3E}">
        <p14:creationId xmlns:p14="http://schemas.microsoft.com/office/powerpoint/2010/main" xmlns="" val="19090101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Implicazioni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: </a:t>
            </a:r>
            <a:r>
              <a:rPr lang="en-US" dirty="0" err="1" smtClean="0"/>
              <a:t>Rholes</a:t>
            </a:r>
            <a:r>
              <a:rPr lang="en-US" dirty="0" smtClean="0"/>
              <a:t> &amp; Pryor (1982)</a:t>
            </a:r>
          </a:p>
          <a:p>
            <a:endParaRPr lang="en-US" dirty="0" smtClean="0"/>
          </a:p>
          <a:p>
            <a:r>
              <a:rPr lang="it-IT" dirty="0" smtClean="0"/>
              <a:t>I </a:t>
            </a:r>
            <a:r>
              <a:rPr lang="it-IT" dirty="0" err="1" smtClean="0"/>
              <a:t>pp</a:t>
            </a:r>
            <a:r>
              <a:rPr lang="it-IT" dirty="0" smtClean="0"/>
              <a:t> dovevano indicare se la confessione fosse stata spontanea vs. costretta</a:t>
            </a:r>
          </a:p>
        </p:txBody>
      </p:sp>
    </p:spTree>
    <p:extLst>
      <p:ext uri="{BB962C8B-B14F-4D97-AF65-F5344CB8AC3E}">
        <p14:creationId xmlns:p14="http://schemas.microsoft.com/office/powerpoint/2010/main" xmlns="" val="29093002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Implicazioni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: </a:t>
            </a:r>
            <a:r>
              <a:rPr lang="en-US" dirty="0" err="1" smtClean="0"/>
              <a:t>Rholes</a:t>
            </a:r>
            <a:r>
              <a:rPr lang="en-US" dirty="0" smtClean="0"/>
              <a:t> &amp; Pryor (1982)</a:t>
            </a:r>
          </a:p>
          <a:p>
            <a:endParaRPr lang="en-US" dirty="0" smtClean="0"/>
          </a:p>
          <a:p>
            <a:r>
              <a:rPr lang="it-IT" dirty="0" smtClean="0"/>
              <a:t>I </a:t>
            </a:r>
            <a:r>
              <a:rPr lang="it-IT" dirty="0" err="1" smtClean="0"/>
              <a:t>pp</a:t>
            </a:r>
            <a:r>
              <a:rPr lang="it-IT" dirty="0" smtClean="0"/>
              <a:t> giudicavano la confessione come più spontanea (meno costretta) quando il focus era sul sospettato rispetto a quando il focus era sul poliziotto.</a:t>
            </a:r>
          </a:p>
        </p:txBody>
      </p:sp>
    </p:spTree>
    <p:extLst>
      <p:ext uri="{BB962C8B-B14F-4D97-AF65-F5344CB8AC3E}">
        <p14:creationId xmlns:p14="http://schemas.microsoft.com/office/powerpoint/2010/main" xmlns="" val="20701483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Gli elementi che sono più accessibili in memoria ricevono un maggior peso nella costruzione dei processi causali</a:t>
            </a:r>
          </a:p>
          <a:p>
            <a:r>
              <a:rPr lang="it-IT" dirty="0" smtClean="0"/>
              <a:t>Per cui se è più accessibile l’attore, la causa sarà più disposizionale</a:t>
            </a:r>
          </a:p>
          <a:p>
            <a:r>
              <a:rPr lang="it-IT" dirty="0" smtClean="0"/>
              <a:t>Modificando il focus, modifichiamo l’accessibilità della causa e, di conseguenza, il processo di attribuzione causale</a:t>
            </a:r>
          </a:p>
        </p:txBody>
      </p:sp>
    </p:spTree>
    <p:extLst>
      <p:ext uri="{BB962C8B-B14F-4D97-AF65-F5344CB8AC3E}">
        <p14:creationId xmlns:p14="http://schemas.microsoft.com/office/powerpoint/2010/main" xmlns="" val="23208958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solo gli aspetti cognitivi (focus/salienza) modellano le attribuzioni causali quando il sé e gli altri sono implicati</a:t>
            </a:r>
          </a:p>
          <a:p>
            <a:endParaRPr lang="it-IT" dirty="0"/>
          </a:p>
          <a:p>
            <a:r>
              <a:rPr lang="it-IT" dirty="0" smtClean="0"/>
              <a:t>Anche fattori motivazionali possono creare delle asimmetrie tra cause interne/esterne all’interno delle relazioni </a:t>
            </a:r>
            <a:r>
              <a:rPr lang="it-IT" b="1" dirty="0" smtClean="0"/>
              <a:t>inter-personali</a:t>
            </a:r>
          </a:p>
        </p:txBody>
      </p:sp>
    </p:spTree>
    <p:extLst>
      <p:ext uri="{BB962C8B-B14F-4D97-AF65-F5344CB8AC3E}">
        <p14:creationId xmlns:p14="http://schemas.microsoft.com/office/powerpoint/2010/main" xmlns="" val="14241066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 smtClean="0"/>
              <a:t>Blackwood</a:t>
            </a:r>
            <a:r>
              <a:rPr lang="it-IT" b="1" dirty="0" smtClean="0"/>
              <a:t> et al. (2003)</a:t>
            </a:r>
          </a:p>
          <a:p>
            <a:endParaRPr lang="it-IT" b="1" dirty="0"/>
          </a:p>
          <a:p>
            <a:r>
              <a:rPr lang="it-IT" dirty="0" smtClean="0"/>
              <a:t>Presenta ai </a:t>
            </a:r>
            <a:r>
              <a:rPr lang="it-IT" dirty="0" err="1" smtClean="0"/>
              <a:t>pp</a:t>
            </a:r>
            <a:r>
              <a:rPr lang="it-IT" dirty="0" smtClean="0"/>
              <a:t> delle descrizioni di situazioni sociali</a:t>
            </a:r>
          </a:p>
          <a:p>
            <a:endParaRPr lang="it-IT" dirty="0"/>
          </a:p>
          <a:p>
            <a:r>
              <a:rPr lang="it-IT" dirty="0" smtClean="0"/>
              <a:t>Queste situazioni erano ambigue</a:t>
            </a:r>
          </a:p>
        </p:txBody>
      </p:sp>
    </p:spTree>
    <p:extLst>
      <p:ext uri="{BB962C8B-B14F-4D97-AF65-F5344CB8AC3E}">
        <p14:creationId xmlns:p14="http://schemas.microsoft.com/office/powerpoint/2010/main" xmlns="" val="328187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Come procediamo nell’attribuzione causale? </a:t>
            </a:r>
          </a:p>
          <a:p>
            <a:endParaRPr lang="it-IT" dirty="0"/>
          </a:p>
          <a:p>
            <a:r>
              <a:rPr lang="it-IT" dirty="0" smtClean="0"/>
              <a:t>Come facciamo a stabilire se un comportamento osservato sia causato dalla disposizione interna o da fattori situazionali?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059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Queste situazioni erano ambigue in termini </a:t>
            </a:r>
            <a:r>
              <a:rPr lang="it-IT" dirty="0" err="1" smtClean="0"/>
              <a:t>attribuzionali</a:t>
            </a:r>
            <a:endParaRPr lang="it-IT" dirty="0" smtClean="0"/>
          </a:p>
          <a:p>
            <a:r>
              <a:rPr lang="it-IT" dirty="0" smtClean="0"/>
              <a:t>‘un vicino ti ha invitato per un bicchiere’</a:t>
            </a:r>
          </a:p>
          <a:p>
            <a:r>
              <a:rPr lang="it-IT" dirty="0" smtClean="0"/>
              <a:t>‘un tuo amico ha deciso di non parlarti’</a:t>
            </a:r>
          </a:p>
        </p:txBody>
      </p:sp>
    </p:spTree>
    <p:extLst>
      <p:ext uri="{BB962C8B-B14F-4D97-AF65-F5344CB8AC3E}">
        <p14:creationId xmlns:p14="http://schemas.microsoft.com/office/powerpoint/2010/main" xmlns="" val="31813598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Metà di queste affermazioni erano positive, mentre metà erano negative</a:t>
            </a:r>
          </a:p>
        </p:txBody>
      </p:sp>
    </p:spTree>
    <p:extLst>
      <p:ext uri="{BB962C8B-B14F-4D97-AF65-F5344CB8AC3E}">
        <p14:creationId xmlns:p14="http://schemas.microsoft.com/office/powerpoint/2010/main" xmlns="" val="25690276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Il partecipante doveva leggere queste descrizioni e pensare fossero capitate a lui/lei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9964769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Il partecipante doveva, per ciascuna affermazione, decidere quale fosse la ragione (causa) dell’evento</a:t>
            </a:r>
          </a:p>
          <a:p>
            <a:r>
              <a:rPr lang="it-IT" dirty="0" smtClean="0"/>
              <a:t>Doveva scegliere tra tre opzioni</a:t>
            </a:r>
          </a:p>
          <a:p>
            <a:r>
              <a:rPr lang="it-IT" dirty="0" smtClean="0"/>
              <a:t>(tasto di risposta)</a:t>
            </a:r>
          </a:p>
        </p:txBody>
      </p:sp>
    </p:spTree>
    <p:extLst>
      <p:ext uri="{BB962C8B-B14F-4D97-AF65-F5344CB8AC3E}">
        <p14:creationId xmlns:p14="http://schemas.microsoft.com/office/powerpoint/2010/main" xmlns="" val="13586137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Interna: dipende da me? </a:t>
            </a:r>
          </a:p>
          <a:p>
            <a:r>
              <a:rPr lang="it-IT" dirty="0"/>
              <a:t>Esterna personale: dipende dal mio amico/vicino?</a:t>
            </a:r>
          </a:p>
          <a:p>
            <a:r>
              <a:rPr lang="it-IT" dirty="0"/>
              <a:t>Esterna situazionale: dipende dalle circostanze?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205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377" r="-4377"/>
          <a:stretch>
            <a:fillRect/>
          </a:stretch>
        </p:blipFill>
        <p:spPr>
          <a:xfrm>
            <a:off x="-344715" y="1850572"/>
            <a:ext cx="9633857" cy="4880428"/>
          </a:xfrm>
        </p:spPr>
      </p:pic>
    </p:spTree>
    <p:extLst>
      <p:ext uri="{BB962C8B-B14F-4D97-AF65-F5344CB8AC3E}">
        <p14:creationId xmlns:p14="http://schemas.microsoft.com/office/powerpoint/2010/main" xmlns="" val="23185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I partecipanti facevano più attribuzione interna per gli eventi positivi che negativi, </a:t>
            </a:r>
          </a:p>
          <a:p>
            <a:r>
              <a:rPr lang="it-IT" dirty="0" smtClean="0"/>
              <a:t>facevano più attribuzione esterna (che non implicava il sé) che interna per gli eventi negativi rispetto ai positivi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120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Self-</a:t>
            </a:r>
            <a:r>
              <a:rPr lang="it-IT" dirty="0" err="1" smtClean="0"/>
              <a:t>serving</a:t>
            </a:r>
            <a:r>
              <a:rPr lang="it-IT" dirty="0" smtClean="0"/>
              <a:t> </a:t>
            </a:r>
            <a:r>
              <a:rPr lang="it-IT" dirty="0" err="1" smtClean="0"/>
              <a:t>bias</a:t>
            </a:r>
            <a:r>
              <a:rPr lang="it-IT" dirty="0" smtClean="0"/>
              <a:t>:</a:t>
            </a:r>
          </a:p>
          <a:p>
            <a:r>
              <a:rPr lang="it-IT" dirty="0" smtClean="0"/>
              <a:t>In soggetti non clinici, abbiamo la tendenza ad attribuire i successi a noi stessi e gli insuccessi a cause situazionali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732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Self-</a:t>
            </a:r>
            <a:r>
              <a:rPr lang="it-IT" dirty="0" err="1" smtClean="0"/>
              <a:t>serving</a:t>
            </a:r>
            <a:r>
              <a:rPr lang="it-IT" dirty="0" smtClean="0"/>
              <a:t> </a:t>
            </a:r>
            <a:r>
              <a:rPr lang="it-IT" dirty="0" err="1" smtClean="0"/>
              <a:t>bias</a:t>
            </a:r>
            <a:r>
              <a:rPr lang="it-IT" dirty="0" smtClean="0"/>
              <a:t>:</a:t>
            </a:r>
          </a:p>
          <a:p>
            <a:r>
              <a:rPr lang="it-IT" dirty="0" smtClean="0"/>
              <a:t>Tale </a:t>
            </a:r>
            <a:r>
              <a:rPr lang="it-IT" dirty="0" err="1" smtClean="0"/>
              <a:t>bias</a:t>
            </a:r>
            <a:r>
              <a:rPr lang="it-IT" dirty="0" smtClean="0"/>
              <a:t> sembra avere origini motivazionali</a:t>
            </a:r>
          </a:p>
          <a:p>
            <a:r>
              <a:rPr lang="it-IT" dirty="0" smtClean="0"/>
              <a:t>Cerchiamo di mantenere un’immagine positiva di noi stessi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499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Self-</a:t>
            </a:r>
            <a:r>
              <a:rPr lang="it-IT" dirty="0" err="1" smtClean="0"/>
              <a:t>serving</a:t>
            </a:r>
            <a:r>
              <a:rPr lang="it-IT" dirty="0" smtClean="0"/>
              <a:t> </a:t>
            </a:r>
            <a:r>
              <a:rPr lang="it-IT" dirty="0" err="1" smtClean="0"/>
              <a:t>bias</a:t>
            </a:r>
            <a:r>
              <a:rPr lang="it-IT" dirty="0" smtClean="0"/>
              <a:t>:</a:t>
            </a:r>
          </a:p>
          <a:p>
            <a:r>
              <a:rPr lang="it-IT" dirty="0"/>
              <a:t>Proteggiamo questa positività del self attribuendoci </a:t>
            </a:r>
            <a:r>
              <a:rPr lang="it-IT" dirty="0" smtClean="0"/>
              <a:t>responsabilità </a:t>
            </a:r>
            <a:r>
              <a:rPr lang="it-IT" dirty="0"/>
              <a:t>positive </a:t>
            </a:r>
            <a:endParaRPr lang="it-IT" dirty="0" smtClean="0"/>
          </a:p>
          <a:p>
            <a:r>
              <a:rPr lang="it-IT" dirty="0" smtClean="0"/>
              <a:t>A scapito di attribuire responsabilità per eventi negativi più agli altri 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745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err="1" smtClean="0"/>
              <a:t>Kelley</a:t>
            </a:r>
            <a:r>
              <a:rPr lang="it-IT" dirty="0" smtClean="0"/>
              <a:t> (1978): modella della </a:t>
            </a:r>
            <a:r>
              <a:rPr lang="it-IT" dirty="0" err="1" smtClean="0"/>
              <a:t>covariazione</a:t>
            </a:r>
            <a:endParaRPr lang="it-IT" dirty="0" smtClean="0"/>
          </a:p>
          <a:p>
            <a:r>
              <a:rPr lang="it-IT" dirty="0" smtClean="0"/>
              <a:t>Le persone usano (o dovrebbero usare) tre informazioni:</a:t>
            </a:r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La coerenza</a:t>
            </a:r>
          </a:p>
          <a:p>
            <a:pPr lvl="1"/>
            <a:r>
              <a:rPr lang="it-IT" dirty="0" smtClean="0"/>
              <a:t>Il valore distintivo</a:t>
            </a:r>
          </a:p>
          <a:p>
            <a:pPr lvl="1"/>
            <a:r>
              <a:rPr lang="it-IT" dirty="0" smtClean="0"/>
              <a:t>Il consenso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919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Immaginiamo che vogliamo capire se X è gentile perché gli piaccio (causa interna) o perché la sua gentilezza ci permette di lavorare meglio ad un esercizio che ci è stato assegnato (causa esterna)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805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Se X si comporta in un determinato modo (gentile) solo qualche volta nel lavoro di gruppo, allora la </a:t>
            </a:r>
            <a:r>
              <a:rPr lang="it-IT" b="1" dirty="0" smtClean="0"/>
              <a:t>coerenza</a:t>
            </a:r>
            <a:r>
              <a:rPr lang="it-IT" dirty="0" smtClean="0"/>
              <a:t> è bassa</a:t>
            </a:r>
          </a:p>
          <a:p>
            <a:r>
              <a:rPr lang="it-IT" dirty="0" smtClean="0"/>
              <a:t>Se invece </a:t>
            </a:r>
            <a:r>
              <a:rPr lang="it-IT" dirty="0"/>
              <a:t>X si comporta in un determinato modo (gentile) </a:t>
            </a:r>
            <a:r>
              <a:rPr lang="it-IT" dirty="0" smtClean="0"/>
              <a:t>sempre nel lavoro di gruppo, </a:t>
            </a:r>
            <a:r>
              <a:rPr lang="it-IT" dirty="0"/>
              <a:t>allora la </a:t>
            </a:r>
            <a:r>
              <a:rPr lang="it-IT" b="1" dirty="0"/>
              <a:t>coerenza</a:t>
            </a:r>
            <a:r>
              <a:rPr lang="it-IT" dirty="0"/>
              <a:t> è </a:t>
            </a:r>
            <a:r>
              <a:rPr lang="it-IT" dirty="0" smtClean="0"/>
              <a:t>alta</a:t>
            </a:r>
          </a:p>
          <a:p>
            <a:r>
              <a:rPr lang="it-IT" dirty="0" smtClean="0"/>
              <a:t>Non sappiamo però ancora se è disposizionale o situazionale. Ipotizziamo che la coerenza sia alta</a:t>
            </a:r>
            <a:r>
              <a:rPr lang="mr-IN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654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Se X si comporta in un determinato modo (gentile) solo nel lavoro di gruppo, allora la </a:t>
            </a:r>
            <a:r>
              <a:rPr lang="it-IT" b="1" dirty="0" err="1" smtClean="0"/>
              <a:t>distintività</a:t>
            </a:r>
            <a:r>
              <a:rPr lang="it-IT" dirty="0" smtClean="0"/>
              <a:t> è alta</a:t>
            </a:r>
          </a:p>
          <a:p>
            <a:r>
              <a:rPr lang="it-IT" dirty="0"/>
              <a:t>Se X si comporta in un determinato modo (gentile) </a:t>
            </a:r>
            <a:r>
              <a:rPr lang="it-IT" dirty="0" smtClean="0"/>
              <a:t>anche fuori dal lavoro di </a:t>
            </a:r>
            <a:r>
              <a:rPr lang="it-IT" dirty="0"/>
              <a:t>gruppo, allora la </a:t>
            </a:r>
            <a:r>
              <a:rPr lang="it-IT" b="1" dirty="0" err="1"/>
              <a:t>distintività</a:t>
            </a:r>
            <a:r>
              <a:rPr lang="it-IT" dirty="0"/>
              <a:t> è </a:t>
            </a:r>
            <a:r>
              <a:rPr lang="it-IT" dirty="0" smtClean="0"/>
              <a:t>bassa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117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Se ad essere gentili sono tutte le altre persone presenti nel gruppo di lavoro alto </a:t>
            </a:r>
            <a:r>
              <a:rPr lang="it-IT" b="1" dirty="0" smtClean="0"/>
              <a:t>consenso</a:t>
            </a:r>
          </a:p>
          <a:p>
            <a:r>
              <a:rPr lang="it-IT" dirty="0" smtClean="0"/>
              <a:t>Se ad essere gentili è solo X ma non gli altri presenti </a:t>
            </a:r>
            <a:r>
              <a:rPr lang="it-IT" dirty="0"/>
              <a:t>nel gruppo di lavoro </a:t>
            </a:r>
            <a:r>
              <a:rPr lang="it-IT" dirty="0" smtClean="0"/>
              <a:t>basso </a:t>
            </a:r>
            <a:r>
              <a:rPr lang="it-IT" b="1" dirty="0"/>
              <a:t>consenso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216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Alta coerenza</a:t>
            </a:r>
          </a:p>
          <a:p>
            <a:r>
              <a:rPr lang="it-IT" dirty="0" smtClean="0"/>
              <a:t>Alta </a:t>
            </a:r>
            <a:r>
              <a:rPr lang="it-IT" dirty="0" err="1" smtClean="0"/>
              <a:t>distintività</a:t>
            </a:r>
            <a:r>
              <a:rPr lang="it-IT" dirty="0" smtClean="0"/>
              <a:t> &amp; alto consenso = attribuzione esterna</a:t>
            </a:r>
          </a:p>
          <a:p>
            <a:r>
              <a:rPr lang="it-IT" dirty="0" smtClean="0"/>
              <a:t>Bassa </a:t>
            </a:r>
            <a:r>
              <a:rPr lang="it-IT" dirty="0" err="1" smtClean="0"/>
              <a:t>distintività</a:t>
            </a:r>
            <a:r>
              <a:rPr lang="it-IT" dirty="0" smtClean="0"/>
              <a:t> &amp; basso consenso = attribuzione interna</a:t>
            </a:r>
          </a:p>
        </p:txBody>
      </p:sp>
    </p:spTree>
    <p:extLst>
      <p:ext uri="{BB962C8B-B14F-4D97-AF65-F5344CB8AC3E}">
        <p14:creationId xmlns:p14="http://schemas.microsoft.com/office/powerpoint/2010/main" xmlns="" val="2284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Questo modello ci dice come le persone dovrebbero usare le informazioni per giungere a un’attribuzione </a:t>
            </a:r>
            <a:r>
              <a:rPr lang="mr-IN" dirty="0" smtClean="0"/>
              <a:t>–</a:t>
            </a:r>
            <a:r>
              <a:rPr lang="it-IT" dirty="0" smtClean="0"/>
              <a:t> ma non necessariamente le persone seguono questa logica</a:t>
            </a:r>
          </a:p>
        </p:txBody>
      </p:sp>
    </p:spTree>
    <p:extLst>
      <p:ext uri="{BB962C8B-B14F-4D97-AF65-F5344CB8AC3E}">
        <p14:creationId xmlns:p14="http://schemas.microsoft.com/office/powerpoint/2010/main" xmlns="" val="20871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Questo modello implica che le persone tengano a mente la variazione di tre parametri (</a:t>
            </a:r>
            <a:r>
              <a:rPr lang="it-IT" dirty="0" err="1" smtClean="0"/>
              <a:t>covariazione</a:t>
            </a:r>
            <a:r>
              <a:rPr lang="it-IT" dirty="0" smtClean="0"/>
              <a:t>)</a:t>
            </a:r>
          </a:p>
          <a:p>
            <a:r>
              <a:rPr lang="it-IT" dirty="0" smtClean="0"/>
              <a:t>Non sempre le persone sono in grado di effettuare questa operazione (non siamo sempre motivati, non abbiamo sempre le risorse per farlo)</a:t>
            </a:r>
          </a:p>
        </p:txBody>
      </p:sp>
    </p:spTree>
    <p:extLst>
      <p:ext uri="{BB962C8B-B14F-4D97-AF65-F5344CB8AC3E}">
        <p14:creationId xmlns:p14="http://schemas.microsoft.com/office/powerpoint/2010/main" xmlns="" val="37683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Ognuno di noi è impegnato nel costruire una rappresentazione del proprio ambiente sociale tale da renderlo prevedibile e controllabile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89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Non sempre abbiamo informazioni su tutti e tre i parametri (per esempio, singola osservazione)</a:t>
            </a:r>
          </a:p>
          <a:p>
            <a:endParaRPr lang="it-IT" dirty="0"/>
          </a:p>
          <a:p>
            <a:r>
              <a:rPr lang="it-IT" dirty="0" smtClean="0"/>
              <a:t>Spesso non usiamo le informazioni sul consenso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2397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latin typeface="Tahoma" charset="0"/>
                <a:cs typeface="+mn-cs"/>
              </a:rPr>
              <a:t>I modelli precedenti hanno indicato quali informazioni </a:t>
            </a:r>
            <a:r>
              <a:rPr lang="it-IT" dirty="0" smtClean="0">
                <a:latin typeface="Tahoma" charset="0"/>
                <a:cs typeface="+mn-cs"/>
              </a:rPr>
              <a:t>devono </a:t>
            </a:r>
            <a:r>
              <a:rPr lang="it-IT" dirty="0">
                <a:latin typeface="Tahoma" charset="0"/>
                <a:cs typeface="+mn-cs"/>
              </a:rPr>
              <a:t>essere considerate nel processo </a:t>
            </a:r>
            <a:r>
              <a:rPr lang="it-IT" dirty="0" err="1">
                <a:latin typeface="Tahoma" charset="0"/>
                <a:cs typeface="+mn-cs"/>
              </a:rPr>
              <a:t>attribuzionale</a:t>
            </a:r>
            <a:r>
              <a:rPr lang="it-IT" dirty="0">
                <a:latin typeface="Tahoma" charset="0"/>
                <a:cs typeface="+mn-cs"/>
              </a:rPr>
              <a:t> e come </a:t>
            </a:r>
            <a:r>
              <a:rPr lang="it-IT" dirty="0" smtClean="0">
                <a:latin typeface="Tahoma" charset="0"/>
                <a:cs typeface="+mn-cs"/>
              </a:rPr>
              <a:t>devono </a:t>
            </a:r>
            <a:r>
              <a:rPr lang="it-IT" dirty="0">
                <a:latin typeface="Tahoma" charset="0"/>
                <a:cs typeface="+mn-cs"/>
              </a:rPr>
              <a:t>essere </a:t>
            </a:r>
            <a:r>
              <a:rPr lang="it-IT" dirty="0" smtClean="0">
                <a:latin typeface="Tahoma" charset="0"/>
                <a:cs typeface="+mn-cs"/>
              </a:rPr>
              <a:t>utilizzate</a:t>
            </a:r>
          </a:p>
          <a:p>
            <a:pPr eaLnBrk="1" hangingPunct="1"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Modelli normativi: psicologico =? logico</a:t>
            </a:r>
            <a:endParaRPr lang="it-IT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3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Il modello di </a:t>
            </a:r>
            <a:r>
              <a:rPr lang="it-IT" dirty="0" err="1" smtClean="0">
                <a:latin typeface="Tahoma" charset="0"/>
                <a:cs typeface="+mn-cs"/>
              </a:rPr>
              <a:t>Weiner</a:t>
            </a:r>
            <a:r>
              <a:rPr lang="it-IT" dirty="0" smtClean="0">
                <a:latin typeface="Tahoma" charset="0"/>
                <a:cs typeface="+mn-cs"/>
              </a:rPr>
              <a:t> (1986)</a:t>
            </a:r>
          </a:p>
          <a:p>
            <a:pPr eaLnBrk="1" hangingPunct="1"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endParaRPr lang="it-IT" dirty="0" smtClean="0">
              <a:latin typeface="Tahoma" charset="0"/>
              <a:cs typeface="+mn-cs"/>
            </a:endParaRPr>
          </a:p>
          <a:p>
            <a:pPr lvl="1" eaLnBrk="1" hangingPunct="1">
              <a:defRPr/>
            </a:pPr>
            <a:r>
              <a:rPr lang="it-IT" dirty="0" smtClean="0">
                <a:latin typeface="Tahoma" charset="0"/>
              </a:rPr>
              <a:t>Le conseguenze a cui porta un certo stile </a:t>
            </a:r>
            <a:r>
              <a:rPr lang="it-IT" dirty="0" err="1" smtClean="0">
                <a:latin typeface="Tahoma" charset="0"/>
              </a:rPr>
              <a:t>attribuzionale</a:t>
            </a:r>
            <a:endParaRPr lang="it-IT" dirty="0" smtClean="0">
              <a:latin typeface="Tahoma" charset="0"/>
            </a:endParaRPr>
          </a:p>
          <a:p>
            <a:pPr lvl="1" eaLnBrk="1" hangingPunct="1">
              <a:defRPr/>
            </a:pPr>
            <a:r>
              <a:rPr lang="it-IT" dirty="0" smtClean="0">
                <a:latin typeface="Tahoma" charset="0"/>
              </a:rPr>
              <a:t>Analisi di come un individuo gestisce il successo o il fallimento</a:t>
            </a:r>
          </a:p>
          <a:p>
            <a:pPr lvl="1" eaLnBrk="1" hangingPunct="1">
              <a:defRPr/>
            </a:pPr>
            <a:endParaRPr lang="fr-FR" dirty="0" smtClean="0">
              <a:latin typeface="Tahoma" charset="0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4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it-IT" dirty="0" smtClean="0">
                <a:latin typeface="Tahoma" charset="0"/>
              </a:rPr>
              <a:t>Tre </a:t>
            </a:r>
            <a:r>
              <a:rPr lang="it-IT" dirty="0">
                <a:latin typeface="Tahoma" charset="0"/>
              </a:rPr>
              <a:t>dimensioni </a:t>
            </a:r>
            <a:r>
              <a:rPr lang="it-IT" dirty="0" smtClean="0">
                <a:latin typeface="Tahoma" charset="0"/>
              </a:rPr>
              <a:t>d’analisi</a:t>
            </a:r>
          </a:p>
          <a:p>
            <a:pPr lvl="1" eaLnBrk="1" hangingPunct="1">
              <a:defRPr/>
            </a:pPr>
            <a:endParaRPr lang="it-IT" dirty="0">
              <a:latin typeface="Tahoma" charset="0"/>
            </a:endParaRPr>
          </a:p>
          <a:p>
            <a:pPr lvl="2" eaLnBrk="1" hangingPunct="1">
              <a:defRPr/>
            </a:pPr>
            <a:r>
              <a:rPr lang="it-IT" dirty="0">
                <a:latin typeface="Tahoma" charset="0"/>
              </a:rPr>
              <a:t>Locus dell’attribuzione (interno vs. esterno</a:t>
            </a:r>
            <a:r>
              <a:rPr lang="it-IT" dirty="0" smtClean="0">
                <a:latin typeface="Tahoma" charset="0"/>
              </a:rPr>
              <a:t>)</a:t>
            </a:r>
          </a:p>
          <a:p>
            <a:pPr lvl="3" eaLnBrk="1" hangingPunct="1">
              <a:defRPr/>
            </a:pPr>
            <a:r>
              <a:rPr lang="it-IT" dirty="0" smtClean="0">
                <a:latin typeface="Tahoma" charset="0"/>
              </a:rPr>
              <a:t>È colpa mia?</a:t>
            </a:r>
            <a:endParaRPr lang="it-IT" dirty="0">
              <a:latin typeface="Tahoma" charset="0"/>
            </a:endParaRPr>
          </a:p>
          <a:p>
            <a:pPr lvl="2" eaLnBrk="1" hangingPunct="1">
              <a:defRPr/>
            </a:pPr>
            <a:r>
              <a:rPr lang="it-IT" dirty="0">
                <a:latin typeface="Tahoma" charset="0"/>
              </a:rPr>
              <a:t>Stabilità dei fattori coinvolti (stabili vs. transitori</a:t>
            </a:r>
            <a:r>
              <a:rPr lang="it-IT" dirty="0" smtClean="0">
                <a:latin typeface="Tahoma" charset="0"/>
              </a:rPr>
              <a:t>)</a:t>
            </a:r>
          </a:p>
          <a:p>
            <a:pPr lvl="3" eaLnBrk="1" hangingPunct="1">
              <a:defRPr/>
            </a:pPr>
            <a:r>
              <a:rPr lang="it-IT" dirty="0" smtClean="0">
                <a:latin typeface="Tahoma" charset="0"/>
              </a:rPr>
              <a:t>E’ sempre così?</a:t>
            </a:r>
            <a:endParaRPr lang="it-IT" dirty="0">
              <a:latin typeface="Tahoma" charset="0"/>
            </a:endParaRPr>
          </a:p>
          <a:p>
            <a:pPr lvl="2" eaLnBrk="1" hangingPunct="1">
              <a:defRPr/>
            </a:pPr>
            <a:r>
              <a:rPr lang="it-IT" dirty="0">
                <a:latin typeface="Tahoma" charset="0"/>
              </a:rPr>
              <a:t>Controllabilità dei fattori da parte della persona coinvolta (controllabile vs. incontrollabile</a:t>
            </a:r>
            <a:r>
              <a:rPr lang="it-IT" dirty="0" smtClean="0">
                <a:latin typeface="Tahoma" charset="0"/>
              </a:rPr>
              <a:t>)</a:t>
            </a:r>
          </a:p>
          <a:p>
            <a:pPr lvl="3" eaLnBrk="1" hangingPunct="1">
              <a:defRPr/>
            </a:pPr>
            <a:r>
              <a:rPr lang="it-IT" dirty="0" smtClean="0">
                <a:latin typeface="Tahoma" charset="0"/>
              </a:rPr>
              <a:t>Non ci posso fare nulla!</a:t>
            </a:r>
            <a:endParaRPr lang="fr-FR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7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latin typeface="Tahoma" charset="0"/>
                <a:cs typeface="+mn-cs"/>
              </a:rPr>
              <a:t>E.g. Ho vinto il concorso per una borsa Erasmus</a:t>
            </a:r>
          </a:p>
          <a:p>
            <a:pPr lvl="1" eaLnBrk="1" hangingPunct="1">
              <a:defRPr/>
            </a:pPr>
            <a:r>
              <a:rPr lang="it-IT" dirty="0">
                <a:latin typeface="Tahoma" charset="0"/>
              </a:rPr>
              <a:t>Locus: interno (molti esami con trenta e lode in pochissimo tempo)</a:t>
            </a:r>
          </a:p>
          <a:p>
            <a:pPr lvl="1" eaLnBrk="1" hangingPunct="1">
              <a:defRPr/>
            </a:pPr>
            <a:r>
              <a:rPr lang="it-IT" dirty="0" smtClean="0">
                <a:latin typeface="Tahoma" charset="0"/>
              </a:rPr>
              <a:t>Controllabilità</a:t>
            </a:r>
            <a:r>
              <a:rPr lang="it-IT" dirty="0">
                <a:latin typeface="Tahoma" charset="0"/>
              </a:rPr>
              <a:t>: elevata (dipende da me se sono assiduo nello studio</a:t>
            </a:r>
            <a:r>
              <a:rPr lang="it-IT" dirty="0" smtClean="0">
                <a:latin typeface="Tahoma" charset="0"/>
              </a:rPr>
              <a:t>)</a:t>
            </a:r>
          </a:p>
          <a:p>
            <a:pPr lvl="1" eaLnBrk="1" hangingPunct="1">
              <a:defRPr/>
            </a:pPr>
            <a:r>
              <a:rPr lang="it-IT" dirty="0" smtClean="0">
                <a:latin typeface="Tahoma" charset="0"/>
              </a:rPr>
              <a:t>Stabilità: stabile (ogni volta che mi impegno, passo gli esami)</a:t>
            </a:r>
          </a:p>
          <a:p>
            <a:pPr lvl="1" eaLnBrk="1" hangingPunct="1">
              <a:defRPr/>
            </a:pPr>
            <a:endParaRPr lang="it-IT" dirty="0">
              <a:latin typeface="Tahoma" charset="0"/>
            </a:endParaRPr>
          </a:p>
          <a:p>
            <a:pPr lvl="1" eaLnBrk="1" hangingPunct="1">
              <a:defRPr/>
            </a:pPr>
            <a:endParaRPr lang="fr-FR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2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>
                <a:latin typeface="Tahoma" charset="0"/>
                <a:cs typeface="+mn-cs"/>
              </a:rPr>
              <a:t>Applicazione del modello di </a:t>
            </a:r>
            <a:r>
              <a:rPr lang="it-IT" sz="2800" dirty="0" err="1">
                <a:latin typeface="Tahoma" charset="0"/>
                <a:cs typeface="+mn-cs"/>
              </a:rPr>
              <a:t>Weiner</a:t>
            </a:r>
            <a:r>
              <a:rPr lang="it-IT" sz="2800" dirty="0">
                <a:latin typeface="Tahoma" charset="0"/>
                <a:cs typeface="+mn-cs"/>
              </a:rPr>
              <a:t> a persone con bassa autostima </a:t>
            </a:r>
            <a:endParaRPr lang="it-IT" sz="2800" dirty="0" smtClean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Tahoma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dirty="0" smtClean="0">
                <a:latin typeface="Tahoma" charset="0"/>
              </a:rPr>
              <a:t>Autostima: la valutazione che ciascuno di noi associa al proprio sé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sz="2400" dirty="0">
              <a:latin typeface="Tahom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dirty="0" smtClean="0">
                <a:latin typeface="Tahoma" charset="0"/>
              </a:rPr>
              <a:t>Bassa autostima = immagine </a:t>
            </a:r>
            <a:r>
              <a:rPr lang="it-IT" sz="2400" dirty="0">
                <a:latin typeface="Tahoma" charset="0"/>
              </a:rPr>
              <a:t>di sé abbastanza </a:t>
            </a:r>
            <a:r>
              <a:rPr lang="it-IT" sz="2400" dirty="0" smtClean="0">
                <a:latin typeface="Tahoma" charset="0"/>
              </a:rPr>
              <a:t>negativa</a:t>
            </a:r>
            <a:endParaRPr lang="it-IT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Successi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ed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insuccessi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sz="2800" dirty="0" smtClean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ahoma" charset="0"/>
                <a:cs typeface="+mn-cs"/>
              </a:rPr>
              <a:t>Sistematica spiegazione dei propri successi: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dirty="0" smtClean="0">
                <a:latin typeface="Tahoma" charset="0"/>
              </a:rPr>
              <a:t>cause esterne, transitorie e non controllabili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sz="24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>
                <a:latin typeface="Tahoma" charset="0"/>
                <a:cs typeface="+mn-cs"/>
              </a:rPr>
              <a:t>Sistematica spiegazione dei propri insuccessi: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dirty="0" smtClean="0">
                <a:latin typeface="Tahoma" charset="0"/>
              </a:rPr>
              <a:t>cause interne, stabili e non controllabili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>
              <a:latin typeface="Tahoma" charset="0"/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4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ahoma" charset="0"/>
                <a:cs typeface="+mn-cs"/>
              </a:rPr>
              <a:t>Il sistema </a:t>
            </a:r>
            <a:r>
              <a:rPr lang="it-IT" dirty="0" err="1" smtClean="0">
                <a:latin typeface="Tahoma" charset="0"/>
                <a:cs typeface="+mn-cs"/>
              </a:rPr>
              <a:t>attribuzionale</a:t>
            </a:r>
            <a:r>
              <a:rPr lang="it-IT" dirty="0" smtClean="0">
                <a:latin typeface="Tahoma" charset="0"/>
                <a:cs typeface="+mn-cs"/>
              </a:rPr>
              <a:t> </a:t>
            </a:r>
          </a:p>
          <a:p>
            <a:pPr>
              <a:defRPr/>
            </a:pPr>
            <a:endParaRPr lang="it-IT" dirty="0" smtClean="0">
              <a:latin typeface="Tahoma" charset="0"/>
              <a:cs typeface="+mn-cs"/>
            </a:endParaRPr>
          </a:p>
          <a:p>
            <a:pPr lvl="1">
              <a:defRPr/>
            </a:pPr>
            <a:r>
              <a:rPr lang="it-IT" dirty="0" smtClean="0">
                <a:latin typeface="Tahoma" charset="0"/>
              </a:rPr>
              <a:t>alimenta l’immagine di sé negativa</a:t>
            </a:r>
          </a:p>
          <a:p>
            <a:pPr lvl="1">
              <a:defRPr/>
            </a:pPr>
            <a:r>
              <a:rPr lang="it-IT" dirty="0" smtClean="0">
                <a:latin typeface="Tahoma" charset="0"/>
              </a:rPr>
              <a:t>e </a:t>
            </a:r>
            <a:r>
              <a:rPr lang="it-IT" dirty="0" err="1" smtClean="0">
                <a:latin typeface="Tahoma" charset="0"/>
              </a:rPr>
              <a:t>gisutifica</a:t>
            </a:r>
            <a:r>
              <a:rPr lang="it-IT" dirty="0" smtClean="0">
                <a:latin typeface="Tahoma" charset="0"/>
              </a:rPr>
              <a:t> l’immagine che abbiamo di noi</a:t>
            </a:r>
          </a:p>
          <a:p>
            <a:pPr lvl="1">
              <a:defRPr/>
            </a:pPr>
            <a:r>
              <a:rPr lang="it-IT" dirty="0" smtClean="0">
                <a:latin typeface="Tahoma" charset="0"/>
              </a:rPr>
              <a:t>(è disfunzionale)</a:t>
            </a:r>
            <a:endParaRPr lang="fr-FR" dirty="0" smtClean="0">
              <a:latin typeface="Tahoma" charset="0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4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>
                <a:latin typeface="Tahoma" charset="0"/>
                <a:cs typeface="+mn-cs"/>
              </a:rPr>
              <a:t>Brockner</a:t>
            </a:r>
            <a:r>
              <a:rPr lang="it-IT" dirty="0">
                <a:latin typeface="Tahoma" charset="0"/>
                <a:cs typeface="+mn-cs"/>
              </a:rPr>
              <a:t> &amp; </a:t>
            </a:r>
            <a:r>
              <a:rPr lang="it-IT" dirty="0" err="1">
                <a:latin typeface="Tahoma" charset="0"/>
                <a:cs typeface="+mn-cs"/>
              </a:rPr>
              <a:t>Guare</a:t>
            </a:r>
            <a:r>
              <a:rPr lang="it-IT" dirty="0">
                <a:latin typeface="Tahoma" charset="0"/>
                <a:cs typeface="+mn-cs"/>
              </a:rPr>
              <a:t> (1983)</a:t>
            </a:r>
          </a:p>
          <a:p>
            <a:pPr lvl="1" eaLnBrk="1" hangingPunct="1">
              <a:defRPr/>
            </a:pPr>
            <a:r>
              <a:rPr lang="it-IT" dirty="0">
                <a:latin typeface="Tahoma" charset="0"/>
              </a:rPr>
              <a:t>Somministrazione di una scala di </a:t>
            </a:r>
            <a:r>
              <a:rPr lang="it-IT" dirty="0" smtClean="0">
                <a:latin typeface="Tahoma" charset="0"/>
              </a:rPr>
              <a:t>autostima</a:t>
            </a:r>
          </a:p>
          <a:p>
            <a:pPr lvl="1" eaLnBrk="1" hangingPunct="1">
              <a:defRPr/>
            </a:pPr>
            <a:endParaRPr lang="it-IT" dirty="0">
              <a:latin typeface="Tahoma" charset="0"/>
            </a:endParaRPr>
          </a:p>
          <a:p>
            <a:pPr lvl="2" eaLnBrk="1" hangingPunct="1">
              <a:defRPr/>
            </a:pPr>
            <a:r>
              <a:rPr lang="it-IT" dirty="0" smtClean="0">
                <a:latin typeface="Tahoma" charset="0"/>
              </a:rPr>
              <a:t>Rosenberg self-</a:t>
            </a:r>
            <a:r>
              <a:rPr lang="it-IT" dirty="0" err="1" smtClean="0">
                <a:latin typeface="Tahoma" charset="0"/>
              </a:rPr>
              <a:t>esteem</a:t>
            </a:r>
            <a:r>
              <a:rPr lang="it-IT" dirty="0" smtClean="0">
                <a:latin typeface="Tahoma" charset="0"/>
              </a:rPr>
              <a:t> Scale</a:t>
            </a:r>
            <a:endParaRPr lang="it-IT" dirty="0">
              <a:latin typeface="Tahoma" charset="0"/>
            </a:endParaRPr>
          </a:p>
          <a:p>
            <a:pPr eaLnBrk="1" hangingPunct="1">
              <a:defRPr/>
            </a:pPr>
            <a:endParaRPr lang="fr-FR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6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7951" t="5019" r="-24137" b="-5019"/>
          <a:stretch/>
        </p:blipFill>
        <p:spPr>
          <a:xfrm>
            <a:off x="685800" y="1322388"/>
            <a:ext cx="7772400" cy="5535612"/>
          </a:xfrm>
        </p:spPr>
      </p:pic>
    </p:spTree>
    <p:extLst>
      <p:ext uri="{BB962C8B-B14F-4D97-AF65-F5344CB8AC3E}">
        <p14:creationId xmlns:p14="http://schemas.microsoft.com/office/powerpoint/2010/main" xmlns="" val="27782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modo più semplice ed efficace è quello di </a:t>
            </a:r>
            <a:r>
              <a:rPr lang="it-IT" b="1" dirty="0" smtClean="0"/>
              <a:t>capire cosa provoca che cosa</a:t>
            </a:r>
          </a:p>
          <a:p>
            <a:r>
              <a:rPr lang="it-IT" dirty="0" smtClean="0"/>
              <a:t>In altre parole, cerchiamo e attribuiamo cause al comportamento  e a gli eventi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Divisione del campione in individui ad Alta vs Bassa AS</a:t>
            </a:r>
          </a:p>
        </p:txBody>
      </p:sp>
    </p:spTree>
    <p:extLst>
      <p:ext uri="{BB962C8B-B14F-4D97-AF65-F5344CB8AC3E}">
        <p14:creationId xmlns:p14="http://schemas.microsoft.com/office/powerpoint/2010/main" xmlns="" val="6540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Somministrazione a tutti i partecipanti di un compito logico</a:t>
            </a:r>
          </a:p>
          <a:p>
            <a:pPr eaLnBrk="1" hangingPunct="1"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Il compito non prevedeva soluzioni</a:t>
            </a:r>
          </a:p>
          <a:p>
            <a:pPr eaLnBrk="1" hangingPunct="1"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I partecipanti non sapevano che non prevedesse soluzioni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8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cs typeface="+mn-cs"/>
              </a:rPr>
              <a:t>Manipolazione del feedback sulla prova (non risolvibile)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cs typeface="+mn-cs"/>
              </a:rPr>
              <a:t>Ossia viene detto qualcosa ai partecipanti sulla loro incapacità a risolvere il compito logico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 dirty="0">
              <a:latin typeface="Tahoma" charset="0"/>
              <a:cs typeface="+mn-cs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cs typeface="+mn-cs"/>
              </a:rPr>
              <a:t>G1: attribuzione interna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>
              <a:latin typeface="Tahoma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sym typeface="Wingdings" charset="0"/>
              </a:rPr>
              <a:t> il compito era estremamente facile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sym typeface="Wingdings" charset="0"/>
              </a:rPr>
              <a:t>quindi il fallimento era dovuto alle tue scarse capacità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cs typeface="+mn-cs"/>
              </a:rPr>
              <a:t>G2: attribuzione esterna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cs typeface="+mn-cs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sym typeface="Wingdings" charset="0"/>
              </a:rPr>
              <a:t> il compito era estremamente difficile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sym typeface="Wingdings" charset="0"/>
              </a:rPr>
              <a:t> quindi il fallimento era dovuto alla qualità del compito, non alle tue capacità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ahoma" charset="0"/>
                <a:cs typeface="+mn-cs"/>
                <a:sym typeface="Wingdings" charset="0"/>
              </a:rPr>
              <a:t>G3: nessun feedback (controllo)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6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latin typeface="Tahoma" charset="0"/>
                <a:cs typeface="+mn-cs"/>
              </a:rPr>
              <a:t>In seguito tutti i partecipanti dovevano svolgere una seconda </a:t>
            </a:r>
            <a:r>
              <a:rPr lang="it-IT" dirty="0" smtClean="0">
                <a:latin typeface="Tahoma" charset="0"/>
                <a:cs typeface="+mn-cs"/>
              </a:rPr>
              <a:t>prova</a:t>
            </a:r>
          </a:p>
          <a:p>
            <a:pPr eaLnBrk="1" hangingPunct="1">
              <a:defRPr/>
            </a:pPr>
            <a:endParaRPr lang="it-IT" dirty="0" smtClean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Questa prova prevedeva soluzioni </a:t>
            </a:r>
            <a:endParaRPr lang="it-I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endParaRPr lang="it-IT" dirty="0" smtClean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molto </a:t>
            </a:r>
            <a:r>
              <a:rPr lang="it-IT" dirty="0">
                <a:latin typeface="Tahoma" charset="0"/>
                <a:cs typeface="+mn-cs"/>
              </a:rPr>
              <a:t>più facile della </a:t>
            </a:r>
            <a:r>
              <a:rPr lang="it-IT" dirty="0" smtClean="0">
                <a:latin typeface="Tahoma" charset="0"/>
                <a:cs typeface="+mn-cs"/>
              </a:rPr>
              <a:t>precedente</a:t>
            </a:r>
          </a:p>
          <a:p>
            <a:pPr eaLnBrk="1" hangingPunct="1"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endParaRPr lang="it-IT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La </a:t>
            </a:r>
            <a:r>
              <a:rPr lang="en-US" dirty="0" err="1" smtClean="0">
                <a:cs typeface="+mn-cs"/>
              </a:rPr>
              <a:t>prestazione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effettiva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questo</a:t>
            </a:r>
            <a:r>
              <a:rPr lang="en-US" dirty="0" smtClean="0">
                <a:cs typeface="+mn-cs"/>
              </a:rPr>
              <a:t> secondo </a:t>
            </a:r>
            <a:r>
              <a:rPr lang="en-US" dirty="0" err="1" smtClean="0">
                <a:cs typeface="+mn-cs"/>
              </a:rPr>
              <a:t>compito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veniva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registrata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dagli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sperimentatori</a:t>
            </a:r>
            <a:r>
              <a:rPr lang="en-US" dirty="0" smtClean="0">
                <a:cs typeface="+mn-cs"/>
              </a:rPr>
              <a:t>.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err="1" smtClean="0">
                <a:cs typeface="+mn-cs"/>
              </a:rPr>
              <a:t>Disegno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Sperimentale</a:t>
            </a:r>
            <a:r>
              <a:rPr lang="en-US" dirty="0" smtClean="0">
                <a:cs typeface="+mn-cs"/>
              </a:rPr>
              <a:t>? </a:t>
            </a:r>
            <a:r>
              <a:rPr lang="en-US" dirty="0" err="1" smtClean="0">
                <a:cs typeface="+mn-cs"/>
              </a:rPr>
              <a:t>Ipotesi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4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 partecipanti ad AAU non presentano variazioni nella performance in funzione del tipo di feed-back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 partecipanti a BAU presentano variazioni nella performance in funzione del tipo di feed-back</a:t>
            </a: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2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it-IT" dirty="0">
              <a:latin typeface="Tahoma" charset="0"/>
              <a:cs typeface="+mj-cs"/>
            </a:endParaRPr>
          </a:p>
        </p:txBody>
      </p:sp>
      <p:graphicFrame>
        <p:nvGraphicFramePr>
          <p:cNvPr id="512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5894621"/>
              </p:ext>
            </p:extLst>
          </p:nvPr>
        </p:nvGraphicFramePr>
        <p:xfrm>
          <a:off x="1498225" y="2038256"/>
          <a:ext cx="6083300" cy="4054475"/>
        </p:xfrm>
        <a:graphic>
          <a:graphicData uri="http://schemas.openxmlformats.org/presentationml/2006/ole">
            <p:oleObj spid="_x0000_s19469" name="Grafico" r:id="rId3" imgW="6079680" imgH="405000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2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Secondo </a:t>
            </a:r>
            <a:r>
              <a:rPr lang="it-IT" dirty="0" err="1" smtClean="0"/>
              <a:t>Heider</a:t>
            </a:r>
            <a:r>
              <a:rPr lang="it-IT" dirty="0" smtClean="0"/>
              <a:t> (1958) l’essere umano, come gli scienziati sviluppa delle teorie sul comportamento altrui e proprio</a:t>
            </a:r>
          </a:p>
          <a:p>
            <a:r>
              <a:rPr lang="it-IT" dirty="0" smtClean="0"/>
              <a:t>Queste teorie sono dette ingenue perché </a:t>
            </a:r>
          </a:p>
          <a:p>
            <a:pPr lvl="1"/>
            <a:r>
              <a:rPr lang="it-IT" dirty="0" smtClean="0"/>
              <a:t>non vengono sviluppate attraverso un sistema sperimentale</a:t>
            </a:r>
          </a:p>
          <a:p>
            <a:pPr lvl="1"/>
            <a:r>
              <a:rPr lang="it-IT" dirty="0" smtClean="0"/>
              <a:t>non sappiamo fornire una ‘ragione’ alla base delle nostre teorie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04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Non sono solo le nostre capacità in assoluto a determinare le nostre prestazioni</a:t>
            </a: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Ma il modo che ci percepiamo in relazione alle nostre capacità</a:t>
            </a: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Le modalità con cui interpretiamo i nostri successi insuccessi attuali alla luce della nostra storia passata</a:t>
            </a:r>
          </a:p>
          <a:p>
            <a:pPr eaLnBrk="1" hangingPunct="1">
              <a:defRPr/>
            </a:pP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Non </a:t>
            </a:r>
            <a:r>
              <a:rPr lang="en-US" dirty="0" err="1" smtClean="0"/>
              <a:t>facciamo</a:t>
            </a:r>
            <a:r>
              <a:rPr lang="en-US" dirty="0" smtClean="0"/>
              <a:t> </a:t>
            </a:r>
            <a:r>
              <a:rPr lang="en-US" dirty="0" err="1" smtClean="0"/>
              <a:t>ricorso</a:t>
            </a:r>
            <a:r>
              <a:rPr lang="en-US" dirty="0" smtClean="0"/>
              <a:t> </a:t>
            </a:r>
            <a:r>
              <a:rPr lang="en-US" dirty="0" err="1" smtClean="0"/>
              <a:t>equamente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attribuzioni</a:t>
            </a:r>
            <a:r>
              <a:rPr lang="en-US" dirty="0" smtClean="0"/>
              <a:t> interne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esterne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it-IT" dirty="0">
                <a:latin typeface="Tahoma" charset="0"/>
              </a:rPr>
              <a:t>Esistenza di una asimmetria tra il ricorso a spiegazioni di tipo disposizionale e situazionale</a:t>
            </a:r>
          </a:p>
        </p:txBody>
      </p:sp>
    </p:spTree>
    <p:extLst>
      <p:ext uri="{BB962C8B-B14F-4D97-AF65-F5344CB8AC3E}">
        <p14:creationId xmlns:p14="http://schemas.microsoft.com/office/powerpoint/2010/main" xmlns="" val="32695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Inferenze corrispondenti:</a:t>
            </a:r>
          </a:p>
          <a:p>
            <a:r>
              <a:rPr lang="it-IT" dirty="0" smtClean="0"/>
              <a:t>Abbiamo la tendenza ad inferire una disposizione a partire da un comportamento</a:t>
            </a:r>
          </a:p>
          <a:p>
            <a:r>
              <a:rPr lang="it-IT" dirty="0" smtClean="0"/>
              <a:t>Ossia vedendo un comportamento (fare un’offerta a un istituto di beneficienza) associamo spontaneamente un tratto (essere caritatevole)</a:t>
            </a:r>
          </a:p>
        </p:txBody>
      </p:sp>
    </p:spTree>
    <p:extLst>
      <p:ext uri="{BB962C8B-B14F-4D97-AF65-F5344CB8AC3E}">
        <p14:creationId xmlns:p14="http://schemas.microsoft.com/office/powerpoint/2010/main" xmlns="" val="41745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Inferenze corrispondenti:</a:t>
            </a:r>
          </a:p>
          <a:p>
            <a:r>
              <a:rPr lang="it-IT" dirty="0" smtClean="0"/>
              <a:t>Questa tendenza è tanto più forte quanto più siamo in grado di stabilire se il comportamento</a:t>
            </a:r>
          </a:p>
          <a:p>
            <a:r>
              <a:rPr lang="it-IT" dirty="0" smtClean="0"/>
              <a:t>È una scelta libera</a:t>
            </a:r>
          </a:p>
          <a:p>
            <a:r>
              <a:rPr lang="it-IT" dirty="0" smtClean="0"/>
              <a:t>È una scelta basata sulle norme (desiderabilità sociale)</a:t>
            </a:r>
          </a:p>
        </p:txBody>
      </p:sp>
    </p:spTree>
    <p:extLst>
      <p:ext uri="{BB962C8B-B14F-4D97-AF65-F5344CB8AC3E}">
        <p14:creationId xmlns:p14="http://schemas.microsoft.com/office/powerpoint/2010/main" xmlns="" val="1223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tendenza alle Inferenze corrispondenti ci porta a compiere un errore sistematico (</a:t>
            </a:r>
            <a:r>
              <a:rPr lang="it-IT" dirty="0" err="1" smtClean="0"/>
              <a:t>bias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Errore fondamentale di attribuzione// </a:t>
            </a:r>
            <a:r>
              <a:rPr lang="it-IT" dirty="0" err="1" smtClean="0"/>
              <a:t>bias</a:t>
            </a:r>
            <a:r>
              <a:rPr lang="it-IT" dirty="0" smtClean="0"/>
              <a:t> di corrispondenza</a:t>
            </a:r>
          </a:p>
        </p:txBody>
      </p:sp>
    </p:spTree>
    <p:extLst>
      <p:ext uri="{BB962C8B-B14F-4D97-AF65-F5344CB8AC3E}">
        <p14:creationId xmlns:p14="http://schemas.microsoft.com/office/powerpoint/2010/main" xmlns="" val="13806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dirty="0" err="1" smtClean="0"/>
              <a:t>pp</a:t>
            </a:r>
            <a:r>
              <a:rPr lang="it-IT" dirty="0" smtClean="0"/>
              <a:t> (US) dovevano leggere un brano relativo alla politica di Fidel Castro che era stato scritto da una persona (autore)</a:t>
            </a:r>
          </a:p>
        </p:txBody>
      </p:sp>
    </p:spTree>
    <p:extLst>
      <p:ext uri="{BB962C8B-B14F-4D97-AF65-F5344CB8AC3E}">
        <p14:creationId xmlns:p14="http://schemas.microsoft.com/office/powerpoint/2010/main" xmlns="" val="14760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r>
              <a:rPr lang="it-IT" dirty="0" smtClean="0"/>
              <a:t>Il brano era  a favore di Castro vs. contro Castro</a:t>
            </a:r>
          </a:p>
          <a:p>
            <a:r>
              <a:rPr lang="it-IT" dirty="0" smtClean="0"/>
              <a:t>L’autore aveva scelto liberamento la posizione espressa nel brano (scelta libera)</a:t>
            </a:r>
          </a:p>
          <a:p>
            <a:pPr lvl="1"/>
            <a:r>
              <a:rPr lang="it-IT" dirty="0" smtClean="0"/>
              <a:t>oppure</a:t>
            </a:r>
          </a:p>
          <a:p>
            <a:r>
              <a:rPr lang="it-IT" dirty="0" smtClean="0"/>
              <a:t>All’autore era stato chiesto dallo sperimentatore di scrivere la posizione espressa nel brano (costrizione)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618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r>
              <a:rPr lang="it-IT" dirty="0" smtClean="0"/>
              <a:t>Indipendentemente dalla condizione sperimentale, i partecipanti dovevano indicare quanto l’autore avessero un atteggiamento anti-castro (0) </a:t>
            </a:r>
            <a:r>
              <a:rPr lang="mr-IN" dirty="0" smtClean="0"/>
              <a:t>–</a:t>
            </a:r>
            <a:r>
              <a:rPr lang="it-IT" dirty="0" smtClean="0"/>
              <a:t> pro-castro (100%)</a:t>
            </a:r>
          </a:p>
          <a:p>
            <a:endParaRPr lang="it-IT" dirty="0"/>
          </a:p>
          <a:p>
            <a:r>
              <a:rPr lang="it-IT" dirty="0" smtClean="0"/>
              <a:t>Analisi sperimentale</a:t>
            </a:r>
          </a:p>
        </p:txBody>
      </p:sp>
    </p:spTree>
    <p:extLst>
      <p:ext uri="{BB962C8B-B14F-4D97-AF65-F5344CB8AC3E}">
        <p14:creationId xmlns:p14="http://schemas.microsoft.com/office/powerpoint/2010/main" xmlns="" val="31418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r>
              <a:rPr lang="it-IT" dirty="0" smtClean="0"/>
              <a:t>Scelta libera </a:t>
            </a:r>
            <a:r>
              <a:rPr lang="mr-IN" dirty="0" smtClean="0"/>
              <a:t>–</a:t>
            </a:r>
            <a:r>
              <a:rPr lang="it-IT" dirty="0" smtClean="0"/>
              <a:t> il contenuto del testo dovrebbe condurci a una attribuzione disposizionale </a:t>
            </a:r>
          </a:p>
          <a:p>
            <a:r>
              <a:rPr lang="it-IT" dirty="0" smtClean="0"/>
              <a:t>Ossia, se il brano era pro-castro, dovrei inferire l’atteggiamento corrispondente nell’autore</a:t>
            </a:r>
          </a:p>
          <a:p>
            <a:r>
              <a:rPr lang="it-IT" dirty="0"/>
              <a:t>se il brano era </a:t>
            </a:r>
            <a:r>
              <a:rPr lang="it-IT" dirty="0" smtClean="0"/>
              <a:t>anti-</a:t>
            </a:r>
            <a:r>
              <a:rPr lang="it-IT" dirty="0"/>
              <a:t>castro, dovrei inferire l’atteggiamento corrispondente </a:t>
            </a:r>
            <a:r>
              <a:rPr lang="it-IT" dirty="0" smtClean="0"/>
              <a:t>nell’autore</a:t>
            </a:r>
          </a:p>
          <a:p>
            <a:r>
              <a:rPr lang="it-IT" b="1" dirty="0" smtClean="0"/>
              <a:t>Attribuzione disposizionale (inferenza corrispondente)</a:t>
            </a:r>
            <a:endParaRPr lang="it-IT" b="1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643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r>
              <a:rPr lang="it-IT" dirty="0" smtClean="0"/>
              <a:t>Costrizione </a:t>
            </a:r>
            <a:r>
              <a:rPr lang="mr-IN" dirty="0" smtClean="0"/>
              <a:t>–</a:t>
            </a:r>
            <a:r>
              <a:rPr lang="it-IT" dirty="0" smtClean="0"/>
              <a:t> dovremmo correggere l’inferenza corrispondente per l’informazione contestuale</a:t>
            </a:r>
          </a:p>
          <a:p>
            <a:endParaRPr lang="it-IT" dirty="0" smtClean="0"/>
          </a:p>
          <a:p>
            <a:r>
              <a:rPr lang="it-IT" dirty="0" smtClean="0"/>
              <a:t>Ossia, che il brano non rispecchia la posizione dell’autore</a:t>
            </a:r>
          </a:p>
          <a:p>
            <a:r>
              <a:rPr lang="it-IT" dirty="0" smtClean="0"/>
              <a:t>Non dovrei fare attribuzione disposizionale</a:t>
            </a:r>
          </a:p>
          <a:p>
            <a:r>
              <a:rPr lang="it-IT" dirty="0" smtClean="0"/>
              <a:t>Risultati?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911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Secondo </a:t>
            </a:r>
            <a:r>
              <a:rPr lang="it-IT" dirty="0" err="1" smtClean="0"/>
              <a:t>Heider</a:t>
            </a:r>
            <a:r>
              <a:rPr lang="it-IT" dirty="0" smtClean="0"/>
              <a:t> (1958) l’essere umano ha una tendenza spontanea a ‘spiegare’ tramite l’identificazione delle cause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29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1272982"/>
              </p:ext>
            </p:extLst>
          </p:nvPr>
        </p:nvGraphicFramePr>
        <p:xfrm>
          <a:off x="1114425" y="2595563"/>
          <a:ext cx="761047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411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067128"/>
              </p:ext>
            </p:extLst>
          </p:nvPr>
        </p:nvGraphicFramePr>
        <p:xfrm>
          <a:off x="1114425" y="2595563"/>
          <a:ext cx="761047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962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r>
              <a:rPr lang="it-IT" b="1" dirty="0" smtClean="0"/>
              <a:t>Errore fondamentale di attribuzione</a:t>
            </a:r>
            <a:r>
              <a:rPr lang="it-IT" dirty="0" smtClean="0"/>
              <a:t>:</a:t>
            </a:r>
          </a:p>
          <a:p>
            <a:r>
              <a:rPr lang="it-IT" dirty="0" smtClean="0"/>
              <a:t>Consiste nella tendenza ad attribuire il comportamento a stabili disposizioni di fondo persino di fronte a forti prove della presenza di cause esterne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465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r>
              <a:rPr lang="it-IT" b="1" dirty="0" smtClean="0"/>
              <a:t>Errore fondamentale di attribuzione</a:t>
            </a:r>
            <a:r>
              <a:rPr lang="it-IT" dirty="0" smtClean="0"/>
              <a:t>:</a:t>
            </a:r>
          </a:p>
          <a:p>
            <a:r>
              <a:rPr lang="it-IT" dirty="0" smtClean="0"/>
              <a:t>Sopravalutiamo le cause interne nel giudicare il comportamento degli altri </a:t>
            </a:r>
            <a:endParaRPr lang="it-IT" dirty="0"/>
          </a:p>
          <a:p>
            <a:r>
              <a:rPr lang="it-IT" dirty="0" smtClean="0"/>
              <a:t>Sottovalutiamo/non correggiamo pienamente questa inferenza anche in presenza di cause esterne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017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r>
              <a:rPr lang="it-IT" b="1" dirty="0" smtClean="0"/>
              <a:t>Errore fondamentale di attribuzione si manifesta</a:t>
            </a:r>
            <a:r>
              <a:rPr lang="it-IT" dirty="0" smtClean="0"/>
              <a:t>:</a:t>
            </a:r>
          </a:p>
          <a:p>
            <a:r>
              <a:rPr lang="it-IT" dirty="0" smtClean="0"/>
              <a:t>Perché ci focalizziamo sulla persona e non sul contesto (attenzione)</a:t>
            </a:r>
          </a:p>
          <a:p>
            <a:r>
              <a:rPr lang="it-IT" dirty="0" smtClean="0"/>
              <a:t>L’altra persona è più saliente (rispetto al contesto)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770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Jones &amp; Harris (1967)</a:t>
            </a:r>
          </a:p>
          <a:p>
            <a:r>
              <a:rPr lang="it-IT" b="1" dirty="0" smtClean="0"/>
              <a:t>Errore fondamentale di attribuzione</a:t>
            </a:r>
            <a:r>
              <a:rPr lang="it-IT" dirty="0" smtClean="0"/>
              <a:t>:</a:t>
            </a:r>
          </a:p>
          <a:p>
            <a:r>
              <a:rPr lang="it-IT" dirty="0" smtClean="0"/>
              <a:t>Ci sono culture individualiste </a:t>
            </a:r>
            <a:r>
              <a:rPr lang="mr-IN" dirty="0" smtClean="0"/>
              <a:t>–</a:t>
            </a:r>
            <a:r>
              <a:rPr lang="it-IT" dirty="0" smtClean="0"/>
              <a:t> collettiviste</a:t>
            </a:r>
          </a:p>
          <a:p>
            <a:r>
              <a:rPr lang="it-IT" dirty="0" smtClean="0"/>
              <a:t>Le culture collettiviste hanno una più marcata propensione ad adeguare il proprio comportamento a norme situazionali/contesto sociale</a:t>
            </a:r>
          </a:p>
          <a:p>
            <a:r>
              <a:rPr lang="it-IT" dirty="0" smtClean="0"/>
              <a:t>Più focus sulla situazione  - </a:t>
            </a:r>
            <a:r>
              <a:rPr lang="it-IT" dirty="0" err="1" smtClean="0"/>
              <a:t>err</a:t>
            </a:r>
            <a:r>
              <a:rPr lang="it-IT" dirty="0" smtClean="0"/>
              <a:t>. </a:t>
            </a:r>
            <a:r>
              <a:rPr lang="it-IT" dirty="0" err="1" smtClean="0"/>
              <a:t>fond</a:t>
            </a:r>
            <a:r>
              <a:rPr lang="it-IT" dirty="0" smtClean="0"/>
              <a:t>. meno marcato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200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Morris</a:t>
            </a:r>
            <a:r>
              <a:rPr lang="it-IT" dirty="0" smtClean="0"/>
              <a:t> &amp; </a:t>
            </a:r>
            <a:r>
              <a:rPr lang="it-IT" dirty="0" err="1" smtClean="0"/>
              <a:t>Peng</a:t>
            </a:r>
            <a:r>
              <a:rPr lang="it-IT" dirty="0" smtClean="0"/>
              <a:t> (1984): </a:t>
            </a:r>
          </a:p>
          <a:p>
            <a:r>
              <a:rPr lang="it-IT" dirty="0" smtClean="0"/>
              <a:t>presentarono a </a:t>
            </a:r>
            <a:r>
              <a:rPr lang="it-IT" dirty="0" err="1" smtClean="0"/>
              <a:t>pp</a:t>
            </a:r>
            <a:r>
              <a:rPr lang="it-IT" dirty="0" smtClean="0"/>
              <a:t> US e Cinesi un caso di omicidio</a:t>
            </a:r>
          </a:p>
          <a:p>
            <a:r>
              <a:rPr lang="it-IT" dirty="0"/>
              <a:t>c</a:t>
            </a:r>
            <a:r>
              <a:rPr lang="it-IT" dirty="0" smtClean="0"/>
              <a:t>hiesero loro di fornire una spiegazione/movente dell’evento</a:t>
            </a:r>
          </a:p>
          <a:p>
            <a:r>
              <a:rPr lang="it-IT" dirty="0" smtClean="0"/>
              <a:t>US: cause interne (“era un pazzo!”)</a:t>
            </a:r>
          </a:p>
          <a:p>
            <a:r>
              <a:rPr lang="it-IT" dirty="0" smtClean="0"/>
              <a:t>Cinesi: cause situate nella relazione sociale che legavano assassino-vittima-contesto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583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Chiu</a:t>
            </a:r>
            <a:r>
              <a:rPr lang="it-IT" dirty="0" smtClean="0"/>
              <a:t> et al (2000)</a:t>
            </a:r>
          </a:p>
          <a:p>
            <a:r>
              <a:rPr lang="it-IT" dirty="0"/>
              <a:t>presentarono a </a:t>
            </a:r>
            <a:r>
              <a:rPr lang="it-IT" dirty="0" err="1"/>
              <a:t>pp</a:t>
            </a:r>
            <a:r>
              <a:rPr lang="it-IT" dirty="0"/>
              <a:t> US e Cinesi un caso </a:t>
            </a:r>
            <a:r>
              <a:rPr lang="it-IT" dirty="0" smtClean="0"/>
              <a:t>di un preparato galenico ‘sbagliato’ venduto e somministrato a un cliente</a:t>
            </a:r>
          </a:p>
          <a:p>
            <a:r>
              <a:rPr lang="it-IT" dirty="0" smtClean="0"/>
              <a:t>US: colpa a chi aveva preparato il farmaco</a:t>
            </a:r>
          </a:p>
          <a:p>
            <a:r>
              <a:rPr lang="it-IT" dirty="0" smtClean="0"/>
              <a:t>Cinesi: colpa alla farmacia presso cui il farmacista lavorava 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264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RIVEDIAMO LA DEFINIZIONE</a:t>
            </a:r>
          </a:p>
          <a:p>
            <a:r>
              <a:rPr lang="it-IT" b="1" dirty="0" smtClean="0"/>
              <a:t>Errore fondamentale di attribuzione</a:t>
            </a:r>
            <a:r>
              <a:rPr lang="it-IT" dirty="0" smtClean="0"/>
              <a:t>:</a:t>
            </a:r>
          </a:p>
          <a:p>
            <a:r>
              <a:rPr lang="it-IT" dirty="0" smtClean="0"/>
              <a:t>Sopravalutiamo le cause interne nel giudicare il comportamento degli altri </a:t>
            </a:r>
            <a:endParaRPr lang="it-IT" dirty="0"/>
          </a:p>
          <a:p>
            <a:r>
              <a:rPr lang="it-IT" dirty="0" smtClean="0"/>
              <a:t>Sottovalutiamo/non correggiamo pienamente questa inferenza anche in presenza di cause esterne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152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E’ possibile ‘correggere’ la nostra attribuzione inziale, solitamente di tipo </a:t>
            </a:r>
            <a:r>
              <a:rPr lang="it-IT" dirty="0" err="1" smtClean="0"/>
              <a:t>dispozionale</a:t>
            </a:r>
            <a:r>
              <a:rPr lang="it-IT" dirty="0" smtClean="0"/>
              <a:t>, con le informazioni contestuali?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412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pic>
        <p:nvPicPr>
          <p:cNvPr id="4" name="Segnaposto contenuto 3" descr="images-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944" r="-37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348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E’ possibile ‘correggere’ la nostra attribuzione inziale, solitamente di tipo </a:t>
            </a:r>
            <a:r>
              <a:rPr lang="it-IT" dirty="0" err="1" smtClean="0"/>
              <a:t>dispozionale</a:t>
            </a:r>
            <a:r>
              <a:rPr lang="it-IT" dirty="0" smtClean="0"/>
              <a:t>, con le informazioni contestuali?</a:t>
            </a:r>
          </a:p>
          <a:p>
            <a:endParaRPr lang="it-IT" dirty="0"/>
          </a:p>
          <a:p>
            <a:r>
              <a:rPr lang="it-IT" dirty="0" smtClean="0"/>
              <a:t>Risposta: Dipende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652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E’ possibile rivedere inferenze corrispondenti iniziali e diventare meno fiduciosi del fatto che le caratteristiche </a:t>
            </a:r>
            <a:r>
              <a:rPr lang="it-IT" dirty="0" err="1" smtClean="0"/>
              <a:t>dispozionali</a:t>
            </a:r>
            <a:r>
              <a:rPr lang="it-IT" dirty="0" smtClean="0"/>
              <a:t> dell’attore siano la causa del suo comportamento</a:t>
            </a:r>
          </a:p>
          <a:p>
            <a:endParaRPr lang="it-IT" dirty="0"/>
          </a:p>
          <a:p>
            <a:r>
              <a:rPr lang="it-IT" dirty="0" smtClean="0"/>
              <a:t>Processo di </a:t>
            </a:r>
            <a:r>
              <a:rPr lang="it-IT" dirty="0" err="1" smtClean="0"/>
              <a:t>discounting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380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Processo di </a:t>
            </a:r>
            <a:r>
              <a:rPr lang="it-IT" dirty="0" err="1" smtClean="0"/>
              <a:t>discounting</a:t>
            </a:r>
            <a:r>
              <a:rPr lang="it-IT" dirty="0" smtClean="0"/>
              <a:t>:  ridurre la propria convinzione circa la causa (che più spontaneamente ci è venuta in mente) data l’esistenza di un’altra causa possibile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35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Esempio:</a:t>
            </a:r>
          </a:p>
          <a:p>
            <a:r>
              <a:rPr lang="it-IT" dirty="0" smtClean="0"/>
              <a:t>Vedo degli studenti mangiarsi le unghie e sudare, che sono in attesa fuori da un’aula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590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Esempio:</a:t>
            </a:r>
          </a:p>
          <a:p>
            <a:r>
              <a:rPr lang="it-IT" dirty="0" smtClean="0"/>
              <a:t>Vedo degli studenti mangiarsi le unghie e sudare, che sono in attesa fuori da un’aula</a:t>
            </a:r>
          </a:p>
          <a:p>
            <a:r>
              <a:rPr lang="it-IT" dirty="0" smtClean="0"/>
              <a:t>Il comportamento si </a:t>
            </a:r>
            <a:r>
              <a:rPr lang="it-IT" b="1" dirty="0" smtClean="0"/>
              <a:t>associa</a:t>
            </a:r>
            <a:r>
              <a:rPr lang="it-IT" dirty="0" smtClean="0"/>
              <a:t> a un tratto: ansia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985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Esempio:</a:t>
            </a:r>
          </a:p>
          <a:p>
            <a:r>
              <a:rPr lang="it-IT" dirty="0" smtClean="0"/>
              <a:t>Vedo degli studenti mangiarsi le unghie e sudare, che sono in attesa fuori da un’aula</a:t>
            </a:r>
          </a:p>
          <a:p>
            <a:r>
              <a:rPr lang="it-IT" dirty="0" smtClean="0"/>
              <a:t>Il comportamento si </a:t>
            </a:r>
            <a:r>
              <a:rPr lang="it-IT" b="1" dirty="0" smtClean="0"/>
              <a:t>associa</a:t>
            </a:r>
            <a:r>
              <a:rPr lang="it-IT" dirty="0" smtClean="0"/>
              <a:t> a un tratto: ansia</a:t>
            </a:r>
          </a:p>
          <a:p>
            <a:r>
              <a:rPr lang="it-IT" b="1" dirty="0" smtClean="0"/>
              <a:t>Inferenza corrispondente</a:t>
            </a:r>
            <a:r>
              <a:rPr lang="it-IT" dirty="0" smtClean="0"/>
              <a:t>: sono studenti ansiosi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392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Esempio:</a:t>
            </a:r>
          </a:p>
          <a:p>
            <a:r>
              <a:rPr lang="it-IT" dirty="0" smtClean="0"/>
              <a:t>Vedo degli studenti mangiarsi le unghie e sudare, che sono in attesa fuori da un’aula</a:t>
            </a:r>
          </a:p>
          <a:p>
            <a:r>
              <a:rPr lang="it-IT" dirty="0" smtClean="0"/>
              <a:t>Il comportamento si </a:t>
            </a:r>
            <a:r>
              <a:rPr lang="it-IT" b="1" dirty="0" smtClean="0"/>
              <a:t>associa</a:t>
            </a:r>
            <a:r>
              <a:rPr lang="it-IT" dirty="0" smtClean="0"/>
              <a:t> a un tratto: ansia</a:t>
            </a:r>
          </a:p>
          <a:p>
            <a:r>
              <a:rPr lang="it-IT" b="1" dirty="0" smtClean="0"/>
              <a:t>Inferenza corrispondente</a:t>
            </a:r>
            <a:r>
              <a:rPr lang="it-IT" dirty="0" smtClean="0"/>
              <a:t>: sono studenti ansiosi</a:t>
            </a:r>
          </a:p>
          <a:p>
            <a:r>
              <a:rPr lang="it-IT" dirty="0" smtClean="0"/>
              <a:t>Scopro che stanno aspettando di entrare a fare un esame molto difficile (fattore situazionale)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494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Esempio:</a:t>
            </a:r>
          </a:p>
          <a:p>
            <a:r>
              <a:rPr lang="it-IT" dirty="0" smtClean="0"/>
              <a:t>Vedo degli studenti mangiarsi le unghie e sudare, che sono in attesa fuori da un’aula</a:t>
            </a:r>
          </a:p>
          <a:p>
            <a:r>
              <a:rPr lang="it-IT" dirty="0" smtClean="0"/>
              <a:t>Il comportamento si </a:t>
            </a:r>
            <a:r>
              <a:rPr lang="it-IT" b="1" dirty="0" smtClean="0"/>
              <a:t>associa</a:t>
            </a:r>
            <a:r>
              <a:rPr lang="it-IT" dirty="0" smtClean="0"/>
              <a:t> a un tratto: ansia</a:t>
            </a:r>
          </a:p>
          <a:p>
            <a:r>
              <a:rPr lang="it-IT" b="1" dirty="0" smtClean="0"/>
              <a:t>Inferenza corrispondente</a:t>
            </a:r>
            <a:r>
              <a:rPr lang="it-IT" dirty="0" smtClean="0"/>
              <a:t>: sono studenti ansiosi</a:t>
            </a:r>
          </a:p>
          <a:p>
            <a:r>
              <a:rPr lang="it-IT" dirty="0" smtClean="0"/>
              <a:t>Scopro che stanno aspettando di entrare a fare un esame molto difficile (fattore situazionale)</a:t>
            </a:r>
          </a:p>
          <a:p>
            <a:r>
              <a:rPr lang="it-IT" b="1" dirty="0" err="1" smtClean="0"/>
              <a:t>Discounting</a:t>
            </a:r>
            <a:r>
              <a:rPr lang="it-IT" dirty="0" smtClean="0"/>
              <a:t>: non sono necessariamente ansiosi di natura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600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Associazione comportamento-tratto</a:t>
            </a:r>
          </a:p>
          <a:p>
            <a:r>
              <a:rPr lang="it-IT" dirty="0" smtClean="0"/>
              <a:t>Inferenza corrispondente</a:t>
            </a:r>
            <a:endParaRPr lang="it-IT" dirty="0"/>
          </a:p>
          <a:p>
            <a:r>
              <a:rPr lang="it-IT" dirty="0" err="1" smtClean="0"/>
              <a:t>Discounting</a:t>
            </a:r>
            <a:r>
              <a:rPr lang="it-IT" dirty="0" smtClean="0"/>
              <a:t>: non sono necessariamente ansiosi di natura </a:t>
            </a:r>
          </a:p>
          <a:p>
            <a:endParaRPr lang="it-IT" dirty="0"/>
          </a:p>
          <a:p>
            <a:r>
              <a:rPr lang="it-IT" dirty="0" smtClean="0"/>
              <a:t>Perché non facciamo sempre ‘</a:t>
            </a:r>
            <a:r>
              <a:rPr lang="it-IT" dirty="0" err="1" smtClean="0"/>
              <a:t>discounting</a:t>
            </a:r>
            <a:r>
              <a:rPr lang="it-IT" dirty="0" smtClean="0"/>
              <a:t>’?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294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Perché i primi due processi:</a:t>
            </a:r>
          </a:p>
          <a:p>
            <a:pPr lvl="1"/>
            <a:r>
              <a:rPr lang="it-IT" dirty="0"/>
              <a:t>Associazione comportamento-tratto</a:t>
            </a:r>
          </a:p>
          <a:p>
            <a:pPr lvl="1"/>
            <a:r>
              <a:rPr lang="it-IT" dirty="0"/>
              <a:t>Inferenza </a:t>
            </a:r>
            <a:r>
              <a:rPr lang="it-IT" dirty="0" smtClean="0"/>
              <a:t>corrispondente</a:t>
            </a:r>
          </a:p>
          <a:p>
            <a:r>
              <a:rPr lang="it-IT" dirty="0" smtClean="0"/>
              <a:t>sono relativamente ‘facili’</a:t>
            </a:r>
          </a:p>
          <a:p>
            <a:r>
              <a:rPr lang="it-IT" dirty="0" smtClean="0"/>
              <a:t>avvengono in maniera spontanea</a:t>
            </a:r>
          </a:p>
          <a:p>
            <a:r>
              <a:rPr lang="it-IT" dirty="0" smtClean="0"/>
              <a:t>non richiedono un ragionamento approfondito</a:t>
            </a:r>
          </a:p>
          <a:p>
            <a:r>
              <a:rPr lang="it-IT" dirty="0" smtClean="0"/>
              <a:t>non ‘consumano’ risorse cognitive *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280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 rotWithShape="1">
          <a:blip r:embed="rId2" cstate="print"/>
          <a:srcRect t="-23541" b="-23541"/>
          <a:stretch/>
        </p:blipFill>
        <p:spPr bwMode="auto">
          <a:xfrm>
            <a:off x="1278726" y="2611532"/>
            <a:ext cx="674528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xmlns="" val="12064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Processo di </a:t>
            </a:r>
            <a:r>
              <a:rPr lang="it-IT" dirty="0" err="1" smtClean="0"/>
              <a:t>discounting</a:t>
            </a:r>
            <a:r>
              <a:rPr lang="it-IT" dirty="0" smtClean="0"/>
              <a:t>:</a:t>
            </a:r>
          </a:p>
          <a:p>
            <a:r>
              <a:rPr lang="it-IT" dirty="0" smtClean="0"/>
              <a:t>Richiede tempo (quindi non è immediato)</a:t>
            </a:r>
          </a:p>
          <a:p>
            <a:r>
              <a:rPr lang="it-IT" dirty="0" smtClean="0"/>
              <a:t>Richiede uno sforzo cognitivo</a:t>
            </a:r>
          </a:p>
          <a:p>
            <a:r>
              <a:rPr lang="it-IT" dirty="0" smtClean="0"/>
              <a:t>Richiede risorse cognitive</a:t>
            </a:r>
          </a:p>
          <a:p>
            <a:r>
              <a:rPr lang="mr-IN" dirty="0" smtClean="0"/>
              <a:t>…</a:t>
            </a:r>
            <a:r>
              <a:rPr lang="it-IT" dirty="0" smtClean="0"/>
              <a:t>quindi non lo facciamo sempre</a:t>
            </a:r>
            <a:r>
              <a:rPr lang="mr-IN" dirty="0" smtClean="0"/>
              <a:t>…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483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Gilbert e collaboratori (1988)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pp</a:t>
            </a:r>
            <a:r>
              <a:rPr lang="it-IT" dirty="0" smtClean="0"/>
              <a:t> dovevano osservare un video di una donna</a:t>
            </a:r>
          </a:p>
          <a:p>
            <a:r>
              <a:rPr lang="it-IT" dirty="0" smtClean="0"/>
              <a:t>Senza sonoro</a:t>
            </a:r>
          </a:p>
          <a:p>
            <a:r>
              <a:rPr lang="it-IT" dirty="0" smtClean="0"/>
              <a:t>Chiaramente nervosa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334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Gilbert e collaboratori (1988)</a:t>
            </a:r>
          </a:p>
          <a:p>
            <a:endParaRPr lang="it-IT" dirty="0" smtClean="0"/>
          </a:p>
          <a:p>
            <a:r>
              <a:rPr lang="it-IT" dirty="0" smtClean="0"/>
              <a:t>Gli argomenti di cui la donna stava parlando apparivano come sottotitoli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830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Gilbert e collaboratori (1988)</a:t>
            </a:r>
          </a:p>
          <a:p>
            <a:endParaRPr lang="it-IT" dirty="0" smtClean="0"/>
          </a:p>
          <a:p>
            <a:r>
              <a:rPr lang="it-IT" dirty="0" smtClean="0"/>
              <a:t>Un gruppo di studenti apprendeva che gli argomenti di cui stava parlando la donna erano argomenti che tipicamente possono provocare un senso di ‘</a:t>
            </a:r>
            <a:r>
              <a:rPr lang="it-IT" dirty="0" err="1" smtClean="0"/>
              <a:t>discomfort</a:t>
            </a:r>
            <a:r>
              <a:rPr lang="it-IT" dirty="0" smtClean="0"/>
              <a:t>’</a:t>
            </a:r>
          </a:p>
          <a:p>
            <a:r>
              <a:rPr lang="it-IT" dirty="0" smtClean="0"/>
              <a:t>I mie momenti di forte imbarazzo (sociale)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2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Gilbert e collaboratori (1988)</a:t>
            </a:r>
          </a:p>
          <a:p>
            <a:endParaRPr lang="it-IT" dirty="0" smtClean="0"/>
          </a:p>
          <a:p>
            <a:r>
              <a:rPr lang="it-IT" dirty="0" smtClean="0"/>
              <a:t>Un altro gruppo di studenti apprendeva invece che la donna stava parlando di argomenti futili , come ad esempio ‘la mia vacanza preferita’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441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Gilbert e collaboratori (1988)</a:t>
            </a:r>
          </a:p>
          <a:p>
            <a:r>
              <a:rPr lang="it-IT" dirty="0" smtClean="0"/>
              <a:t>Inoltre e in maniera indipendente dal tipo di sottotitolo</a:t>
            </a:r>
          </a:p>
          <a:p>
            <a:r>
              <a:rPr lang="it-IT" dirty="0" smtClean="0"/>
              <a:t>Metà dei partecipanti dovevano formarsi un’impressione leggendo gli argomenti di cui la donna parlava (focus sul perché fosse così agitata)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47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Gilbert e collaboratori (1988)</a:t>
            </a:r>
          </a:p>
          <a:p>
            <a:r>
              <a:rPr lang="it-IT" dirty="0" smtClean="0"/>
              <a:t>Inoltre e in maniera indipendente dal tipo di sottotitolo</a:t>
            </a:r>
          </a:p>
          <a:p>
            <a:r>
              <a:rPr lang="it-IT" dirty="0" smtClean="0"/>
              <a:t>Metà dei partecipanti dovevano memorizzare gli argomenti</a:t>
            </a:r>
          </a:p>
          <a:p>
            <a:endParaRPr lang="it-IT" dirty="0" smtClean="0"/>
          </a:p>
          <a:p>
            <a:pPr lvl="1"/>
            <a:r>
              <a:rPr lang="it-IT" dirty="0" smtClean="0"/>
              <a:t>Questa attività avrebbe impegnato molto i partecipanti che non avrebbero più avuto a disposizione ‘le risorse cognitive’ necessarie per fare </a:t>
            </a:r>
            <a:r>
              <a:rPr lang="it-IT" dirty="0" err="1" smtClean="0"/>
              <a:t>discounting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679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Gilbert e collaboratori (1988)</a:t>
            </a:r>
          </a:p>
          <a:p>
            <a:endParaRPr lang="it-IT" dirty="0" smtClean="0"/>
          </a:p>
          <a:p>
            <a:r>
              <a:rPr lang="it-IT" dirty="0" smtClean="0"/>
              <a:t>Tutti i </a:t>
            </a:r>
            <a:r>
              <a:rPr lang="it-IT" dirty="0" err="1" smtClean="0"/>
              <a:t>pp</a:t>
            </a:r>
            <a:r>
              <a:rPr lang="it-IT" dirty="0" smtClean="0"/>
              <a:t> dovevano indicare quanto la donna era una donna ansiosa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594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0011483"/>
              </p:ext>
            </p:extLst>
          </p:nvPr>
        </p:nvGraphicFramePr>
        <p:xfrm>
          <a:off x="1114425" y="2595563"/>
          <a:ext cx="761047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000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5475021"/>
              </p:ext>
            </p:extLst>
          </p:nvPr>
        </p:nvGraphicFramePr>
        <p:xfrm>
          <a:off x="1114425" y="2595563"/>
          <a:ext cx="761047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032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I </a:t>
            </a:r>
            <a:r>
              <a:rPr lang="it-IT" dirty="0" err="1" smtClean="0"/>
              <a:t>pp</a:t>
            </a:r>
            <a:r>
              <a:rPr lang="it-IT" dirty="0" smtClean="0"/>
              <a:t> ‘antropomorfizzavano’ gli elementi geometrici </a:t>
            </a:r>
            <a:r>
              <a:rPr lang="mr-IN" dirty="0" smtClean="0"/>
              <a:t>–</a:t>
            </a:r>
            <a:r>
              <a:rPr lang="it-IT" dirty="0" smtClean="0"/>
              <a:t> attribuendo intenzioni e cause al movimento degli oggetti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059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 non abbiamo le risorse cognitive adeguate</a:t>
            </a:r>
          </a:p>
          <a:p>
            <a:r>
              <a:rPr lang="it-IT" dirty="0" smtClean="0"/>
              <a:t>Perché siamo impegnati in altro</a:t>
            </a:r>
          </a:p>
          <a:p>
            <a:r>
              <a:rPr lang="it-IT" dirty="0" smtClean="0"/>
              <a:t>Vale il principio dell’inerzia cognitiva</a:t>
            </a:r>
          </a:p>
          <a:p>
            <a:r>
              <a:rPr lang="it-IT" dirty="0" smtClean="0"/>
              <a:t>Mantengo l’inferenza corrispondente</a:t>
            </a:r>
          </a:p>
          <a:p>
            <a:r>
              <a:rPr lang="it-IT" dirty="0" smtClean="0"/>
              <a:t>Solo se ho risorse cognitive adeguate, riesco a fare </a:t>
            </a:r>
            <a:r>
              <a:rPr lang="it-IT" dirty="0" err="1" smtClean="0"/>
              <a:t>discounting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79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 err="1" smtClean="0"/>
              <a:t>discounting</a:t>
            </a:r>
            <a:r>
              <a:rPr lang="it-IT" dirty="0" smtClean="0"/>
              <a:t> richiede anche del tempo</a:t>
            </a:r>
          </a:p>
          <a:p>
            <a:endParaRPr lang="it-IT" dirty="0" smtClean="0"/>
          </a:p>
          <a:p>
            <a:r>
              <a:rPr lang="it-IT" dirty="0" smtClean="0"/>
              <a:t>È più probabile che riesca a correggere i primi due processi (associazione e inferenza corrispondente) se ho sufficientemente tempo per ragionare</a:t>
            </a: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621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dirty="0" err="1" smtClean="0">
                <a:latin typeface="Tahoma" charset="0"/>
              </a:rPr>
              <a:t>Burger</a:t>
            </a:r>
            <a:r>
              <a:rPr lang="it-IT" dirty="0" smtClean="0">
                <a:latin typeface="Tahoma" charset="0"/>
              </a:rPr>
              <a:t> </a:t>
            </a:r>
            <a:r>
              <a:rPr lang="it-IT" dirty="0">
                <a:latin typeface="Tahoma" charset="0"/>
              </a:rPr>
              <a:t>(1991</a:t>
            </a:r>
            <a:r>
              <a:rPr lang="it-IT" dirty="0" smtClean="0">
                <a:latin typeface="Tahoma" charset="0"/>
              </a:rPr>
              <a:t>) replica lo studio di </a:t>
            </a:r>
            <a:r>
              <a:rPr lang="it-IT" dirty="0">
                <a:latin typeface="Tahoma" charset="0"/>
              </a:rPr>
              <a:t>Jones &amp; Harris (1967) </a:t>
            </a:r>
            <a:r>
              <a:rPr lang="it-IT" dirty="0" smtClean="0">
                <a:latin typeface="Tahoma" charset="0"/>
                <a:sym typeface="Wingdings" charset="0"/>
              </a:rPr>
              <a:t>con un diverso materiale</a:t>
            </a:r>
          </a:p>
          <a:p>
            <a:pPr>
              <a:lnSpc>
                <a:spcPct val="90000"/>
              </a:lnSpc>
              <a:defRPr/>
            </a:pPr>
            <a:endParaRPr lang="it-IT" dirty="0" smtClean="0">
              <a:latin typeface="Tahoma" charset="0"/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dirty="0" smtClean="0">
                <a:latin typeface="Tahoma" charset="0"/>
                <a:sym typeface="Wingdings" charset="0"/>
              </a:rPr>
              <a:t>Aumenta la </a:t>
            </a:r>
            <a:r>
              <a:rPr lang="it-IT" dirty="0" err="1" smtClean="0">
                <a:latin typeface="Tahoma" charset="0"/>
                <a:sym typeface="Wingdings" charset="0"/>
              </a:rPr>
              <a:t>validtà</a:t>
            </a:r>
            <a:r>
              <a:rPr lang="it-IT" dirty="0" smtClean="0">
                <a:latin typeface="Tahoma" charset="0"/>
                <a:sym typeface="Wingdings" charset="0"/>
              </a:rPr>
              <a:t> esterna</a:t>
            </a:r>
          </a:p>
          <a:p>
            <a:pPr>
              <a:lnSpc>
                <a:spcPct val="90000"/>
              </a:lnSpc>
              <a:defRPr/>
            </a:pPr>
            <a:endParaRPr lang="it-IT" dirty="0">
              <a:latin typeface="Tahoma" charset="0"/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endParaRPr lang="it-IT" dirty="0">
              <a:latin typeface="Tahoma" charset="0"/>
            </a:endParaRPr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12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Burger</a:t>
            </a:r>
            <a:r>
              <a:rPr lang="it-IT" dirty="0" smtClean="0"/>
              <a:t> (1991)</a:t>
            </a:r>
          </a:p>
          <a:p>
            <a:endParaRPr lang="it-IT" dirty="0"/>
          </a:p>
          <a:p>
            <a:r>
              <a:rPr lang="it-IT" dirty="0" smtClean="0"/>
              <a:t>I </a:t>
            </a:r>
            <a:r>
              <a:rPr lang="it-IT" dirty="0" err="1" smtClean="0"/>
              <a:t>pp</a:t>
            </a:r>
            <a:r>
              <a:rPr lang="it-IT" dirty="0" smtClean="0"/>
              <a:t> (US) dovevano leggere un brano sul controllo delle armi</a:t>
            </a:r>
          </a:p>
        </p:txBody>
      </p:sp>
    </p:spTree>
    <p:extLst>
      <p:ext uri="{BB962C8B-B14F-4D97-AF65-F5344CB8AC3E}">
        <p14:creationId xmlns:p14="http://schemas.microsoft.com/office/powerpoint/2010/main" xmlns="" val="7718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Burger</a:t>
            </a:r>
            <a:r>
              <a:rPr lang="it-IT" dirty="0"/>
              <a:t> (1991</a:t>
            </a:r>
            <a:r>
              <a:rPr lang="it-IT" dirty="0" smtClean="0"/>
              <a:t>)</a:t>
            </a:r>
          </a:p>
          <a:p>
            <a:r>
              <a:rPr lang="it-IT" dirty="0" smtClean="0"/>
              <a:t>Il brano era  a favore vs. contro il controllo della vendita delle armi </a:t>
            </a:r>
          </a:p>
          <a:p>
            <a:r>
              <a:rPr lang="it-IT" dirty="0" smtClean="0"/>
              <a:t>L’autore aveva scelto liberamento la posizione espressa nel brano (scelta libera)</a:t>
            </a:r>
          </a:p>
          <a:p>
            <a:pPr lvl="1"/>
            <a:r>
              <a:rPr lang="it-IT" dirty="0" smtClean="0"/>
              <a:t>oppure</a:t>
            </a:r>
          </a:p>
          <a:p>
            <a:r>
              <a:rPr lang="it-IT" dirty="0" smtClean="0"/>
              <a:t>All’autore era stato chiesto dallo sperimentatore di scrivere la posizione espressa nel brano (costrizione)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484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Burger</a:t>
            </a:r>
            <a:r>
              <a:rPr lang="it-IT" dirty="0" smtClean="0"/>
              <a:t> (1991)</a:t>
            </a:r>
          </a:p>
          <a:p>
            <a:r>
              <a:rPr lang="it-IT" dirty="0" smtClean="0"/>
              <a:t>Indipendentemente dalla condizione sperimentale, i partecipanti dovevano indicare quanto l’autore fosse a favore del controllo delle armi o contro il controllo delle armi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055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Burger</a:t>
            </a:r>
            <a:r>
              <a:rPr lang="it-IT" dirty="0"/>
              <a:t> (1991)</a:t>
            </a:r>
          </a:p>
          <a:p>
            <a:r>
              <a:rPr lang="it-IT" dirty="0" smtClean="0"/>
              <a:t>Inoltre, un gruppo di </a:t>
            </a:r>
            <a:r>
              <a:rPr lang="it-IT" dirty="0" err="1" smtClean="0"/>
              <a:t>pp</a:t>
            </a:r>
            <a:r>
              <a:rPr lang="it-IT" dirty="0" smtClean="0"/>
              <a:t> rispondeva subito dopo aver letto il brano (immediate)</a:t>
            </a:r>
          </a:p>
          <a:p>
            <a:endParaRPr lang="it-IT" dirty="0"/>
          </a:p>
          <a:p>
            <a:r>
              <a:rPr lang="it-IT" dirty="0" smtClean="0"/>
              <a:t>Un altro gruppo di </a:t>
            </a:r>
            <a:r>
              <a:rPr lang="it-IT" dirty="0" err="1" smtClean="0"/>
              <a:t>pp</a:t>
            </a:r>
            <a:r>
              <a:rPr lang="it-IT" dirty="0" smtClean="0"/>
              <a:t> rispondeva dopo un lungo lasso di tempo (</a:t>
            </a:r>
            <a:r>
              <a:rPr lang="it-IT" dirty="0" err="1" smtClean="0"/>
              <a:t>delayed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816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9150" r="-39150"/>
          <a:stretch>
            <a:fillRect/>
          </a:stretch>
        </p:blipFill>
        <p:spPr>
          <a:xfrm>
            <a:off x="-2933338" y="211713"/>
            <a:ext cx="13547786" cy="7047553"/>
          </a:xfrm>
        </p:spPr>
      </p:pic>
    </p:spTree>
    <p:extLst>
      <p:ext uri="{BB962C8B-B14F-4D97-AF65-F5344CB8AC3E}">
        <p14:creationId xmlns:p14="http://schemas.microsoft.com/office/powerpoint/2010/main" xmlns="" val="32588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 abbiamo tempo</a:t>
            </a:r>
          </a:p>
          <a:p>
            <a:endParaRPr lang="it-IT" dirty="0" smtClean="0"/>
          </a:p>
          <a:p>
            <a:r>
              <a:rPr lang="it-IT" dirty="0" smtClean="0"/>
              <a:t>Posso ragionare più approfonditamente sulle informazioni</a:t>
            </a:r>
          </a:p>
          <a:p>
            <a:r>
              <a:rPr lang="it-IT" dirty="0" smtClean="0"/>
              <a:t>E attuare il </a:t>
            </a:r>
            <a:r>
              <a:rPr lang="it-IT" dirty="0" err="1" smtClean="0"/>
              <a:t>discounting</a:t>
            </a: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28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latin typeface="Tahoma" charset="0"/>
                <a:cs typeface="+mn-cs"/>
              </a:rPr>
              <a:t>Differenza tra attore-osservatore nei processi di attribuzione</a:t>
            </a:r>
          </a:p>
          <a:p>
            <a:pPr lvl="1" eaLnBrk="1" hangingPunct="1">
              <a:defRPr/>
            </a:pPr>
            <a:endParaRPr lang="it-IT" dirty="0" smtClean="0">
              <a:latin typeface="Tahoma" charset="0"/>
            </a:endParaRPr>
          </a:p>
          <a:p>
            <a:pPr>
              <a:defRPr/>
            </a:pPr>
            <a:r>
              <a:rPr lang="it-IT" dirty="0" smtClean="0">
                <a:latin typeface="Tahoma" charset="0"/>
              </a:rPr>
              <a:t>Tendenza </a:t>
            </a:r>
            <a:r>
              <a:rPr lang="it-IT" dirty="0">
                <a:latin typeface="Tahoma" charset="0"/>
              </a:rPr>
              <a:t>sistematica a</a:t>
            </a:r>
          </a:p>
          <a:p>
            <a:pPr lvl="1">
              <a:defRPr/>
            </a:pPr>
            <a:r>
              <a:rPr lang="it-IT" dirty="0">
                <a:latin typeface="Tahoma" charset="0"/>
              </a:rPr>
              <a:t>Sovrastimare le cause disposizionali nel comportamento degli altri (a scapito di quelle situazionali) </a:t>
            </a:r>
            <a:r>
              <a:rPr lang="it-IT" dirty="0" smtClean="0">
                <a:latin typeface="Tahoma" charset="0"/>
              </a:rPr>
              <a:t>&amp;</a:t>
            </a:r>
            <a:endParaRPr lang="it-IT" dirty="0">
              <a:latin typeface="Tahoma" charset="0"/>
            </a:endParaRPr>
          </a:p>
          <a:p>
            <a:pPr lvl="1">
              <a:defRPr/>
            </a:pPr>
            <a:r>
              <a:rPr lang="it-IT" dirty="0">
                <a:latin typeface="Tahoma" charset="0"/>
              </a:rPr>
              <a:t>Preferenza per le cause situazionali nella spiegazione del nostro comportamento (a scapito delle cause disposizionali) </a:t>
            </a:r>
            <a:endParaRPr lang="fr-FR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6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err="1" smtClean="0"/>
              <a:t>Heider</a:t>
            </a:r>
            <a:r>
              <a:rPr lang="it-IT" dirty="0" smtClean="0"/>
              <a:t> distinse due tipologie di cause:</a:t>
            </a:r>
          </a:p>
          <a:p>
            <a:endParaRPr lang="it-IT" dirty="0"/>
          </a:p>
          <a:p>
            <a:r>
              <a:rPr lang="it-IT" b="1" dirty="0" smtClean="0"/>
              <a:t>Attribuzione interna/disposizionale </a:t>
            </a:r>
            <a:r>
              <a:rPr lang="it-IT" dirty="0" smtClean="0"/>
              <a:t>= causa nell’individuo, come la personalità, la motivazione, le capacità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874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>
                <a:latin typeface="Tahoma" charset="0"/>
                <a:cs typeface="+mn-cs"/>
              </a:rPr>
              <a:t>Differenza tra attore-osservatore nei processi di </a:t>
            </a:r>
            <a:r>
              <a:rPr lang="it-IT" dirty="0" smtClean="0">
                <a:latin typeface="Tahoma" charset="0"/>
                <a:cs typeface="+mn-cs"/>
              </a:rPr>
              <a:t>attribuzione</a:t>
            </a:r>
          </a:p>
          <a:p>
            <a:pPr eaLnBrk="1" hangingPunct="1">
              <a:defRPr/>
            </a:pPr>
            <a:r>
              <a:rPr lang="it-IT" dirty="0" err="1" smtClean="0">
                <a:latin typeface="Tahoma" charset="0"/>
              </a:rPr>
              <a:t>Bias</a:t>
            </a:r>
            <a:r>
              <a:rPr lang="it-IT" dirty="0" smtClean="0">
                <a:latin typeface="Tahoma" charset="0"/>
              </a:rPr>
              <a:t>: attore/osservatore nei processi di attribuzione causale</a:t>
            </a:r>
            <a:endParaRPr lang="it-IT" dirty="0" smtClean="0">
              <a:latin typeface="Tahoma" charset="0"/>
              <a:cs typeface="+mn-cs"/>
            </a:endParaRPr>
          </a:p>
          <a:p>
            <a:pPr eaLnBrk="1" hangingPunct="1">
              <a:defRPr/>
            </a:pPr>
            <a:endParaRPr lang="it-I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Attore: situazionale</a:t>
            </a:r>
          </a:p>
          <a:p>
            <a:pPr eaLnBrk="1" hangingPunct="1">
              <a:defRPr/>
            </a:pPr>
            <a:r>
              <a:rPr lang="it-IT" dirty="0" smtClean="0">
                <a:latin typeface="Tahoma" charset="0"/>
                <a:cs typeface="+mn-cs"/>
              </a:rPr>
              <a:t>Osservatore: disposizionale</a:t>
            </a:r>
            <a:endParaRPr lang="it-IT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>
                <a:latin typeface="Tahoma" charset="0"/>
                <a:cs typeface="+mn-cs"/>
              </a:rPr>
              <a:t>Nisbet et al. (1973) chiese ai partecipanti di leggere una lista di tratti di personalità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9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>
                <a:latin typeface="Tahoma" charset="0"/>
                <a:cs typeface="+mn-cs"/>
              </a:rPr>
              <a:t>Nisbet et al. (1973) chiese ai partecipanti di leggere una lista di tratti di personalità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>
                <a:latin typeface="Tahoma" charset="0"/>
              </a:rPr>
              <a:t> rispetto a questa lista, i partecipanti dovevano descrivere Sé vs. Amico (ordine controbilanciato)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7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>
                <a:latin typeface="Tahoma" charset="0"/>
                <a:cs typeface="+mn-cs"/>
              </a:rPr>
              <a:t>Nisbet et al. (1973) chiese ai partecipanti di leggere una lista di tratti di personalità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>
                <a:latin typeface="Tahoma" charset="0"/>
              </a:rPr>
              <a:t> rispetto a questa lista, i partecipanti dovevano descrivere Sé vs. Amico (ordine controbilanciato</a:t>
            </a:r>
            <a:r>
              <a:rPr lang="it-IT" dirty="0" smtClean="0">
                <a:latin typeface="Tahoma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>
                <a:latin typeface="Tahoma" charset="0"/>
              </a:rPr>
              <a:t> dicendo se il tratto era un buon descrittore: sì vs. no vs. dipende dalla situazione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>
              <a:latin typeface="Tahom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 partecipanti scelsero molto di più l’opzione ‘dipende dalla situazione’ quando dovevano giudicare il Sé rispetto a quando dovevano giudicar l’Amico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Bias attore-osservatore</a:t>
            </a: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6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fr-FR" dirty="0">
              <a:latin typeface="Tahoma" charset="0"/>
              <a:cs typeface="+mj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>
                <a:latin typeface="Tahoma" charset="0"/>
                <a:cs typeface="+mn-cs"/>
              </a:rPr>
              <a:t>Perché (processi)?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dirty="0">
                <a:latin typeface="Tahoma" charset="0"/>
              </a:rPr>
              <a:t>L’osservatore indirizza l’attenzione sull’attore, sul suo comportamento </a:t>
            </a:r>
            <a:r>
              <a:rPr lang="it-IT" sz="2400" dirty="0">
                <a:latin typeface="Tahoma" charset="0"/>
                <a:sym typeface="Wingdings" charset="0"/>
              </a:rPr>
              <a:t> ciò che è più saliente è l’attore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dirty="0">
                <a:latin typeface="Tahoma" charset="0"/>
                <a:sym typeface="Wingdings" charset="0"/>
              </a:rPr>
              <a:t>L’attore indirizza l’attenzione verso la situazione i feedback che riceve dall’esterno  ciò che è più saliente è la </a:t>
            </a:r>
            <a:r>
              <a:rPr lang="it-IT" sz="2400" dirty="0" smtClean="0">
                <a:latin typeface="Tahoma" charset="0"/>
                <a:sym typeface="Wingdings" charset="0"/>
              </a:rPr>
              <a:t>situazione</a:t>
            </a:r>
            <a:endParaRPr lang="it-IT" sz="2400" dirty="0">
              <a:latin typeface="Tahoma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latin typeface="Tahoma" charset="0"/>
              </a:rPr>
              <a:t>Due sorgenti di informazioni distinte </a:t>
            </a:r>
            <a:r>
              <a:rPr lang="it-IT" dirty="0" smtClean="0">
                <a:latin typeface="Tahoma" charset="0"/>
              </a:rPr>
              <a:t>(osservatore </a:t>
            </a:r>
            <a:r>
              <a:rPr lang="it-IT" dirty="0">
                <a:latin typeface="Tahoma" charset="0"/>
              </a:rPr>
              <a:t>vs </a:t>
            </a:r>
            <a:r>
              <a:rPr lang="it-IT" dirty="0" smtClean="0">
                <a:latin typeface="Tahoma" charset="0"/>
              </a:rPr>
              <a:t>attore) </a:t>
            </a:r>
          </a:p>
          <a:p>
            <a:pPr>
              <a:defRPr/>
            </a:pPr>
            <a:endParaRPr lang="it-IT" dirty="0">
              <a:latin typeface="Tahoma" charset="0"/>
            </a:endParaRPr>
          </a:p>
          <a:p>
            <a:pPr>
              <a:defRPr/>
            </a:pPr>
            <a:r>
              <a:rPr lang="it-IT" dirty="0" smtClean="0">
                <a:latin typeface="Tahoma" charset="0"/>
              </a:rPr>
              <a:t>portano </a:t>
            </a:r>
            <a:r>
              <a:rPr lang="it-IT" dirty="0">
                <a:latin typeface="Tahoma" charset="0"/>
              </a:rPr>
              <a:t>all’acquisizione di informazioni divergenti (individuo vs situazione</a:t>
            </a:r>
            <a:r>
              <a:rPr lang="it-IT" dirty="0" smtClean="0">
                <a:latin typeface="Tahoma" charset="0"/>
              </a:rPr>
              <a:t>)</a:t>
            </a:r>
          </a:p>
          <a:p>
            <a:pPr>
              <a:defRPr/>
            </a:pPr>
            <a:endParaRPr lang="it-IT" dirty="0">
              <a:latin typeface="Tahoma" charset="0"/>
            </a:endParaRPr>
          </a:p>
          <a:p>
            <a:pPr>
              <a:defRPr/>
            </a:pPr>
            <a:r>
              <a:rPr lang="it-IT" dirty="0" smtClean="0">
                <a:latin typeface="Tahoma" charset="0"/>
              </a:rPr>
              <a:t> </a:t>
            </a:r>
            <a:r>
              <a:rPr lang="it-IT" dirty="0">
                <a:latin typeface="Tahoma" charset="0"/>
              </a:rPr>
              <a:t>e ad un giudizio congruente con tali informazioni (interna vs esterna)</a:t>
            </a:r>
            <a:endParaRPr lang="fr-FR" dirty="0">
              <a:latin typeface="Tahoma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1092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Tahoma" charset="0"/>
              </a:rPr>
              <a:t>Se è il focus/la sorgente di informazione ad essere responsabile di questo </a:t>
            </a:r>
            <a:r>
              <a:rPr lang="it-IT" dirty="0" err="1" smtClean="0">
                <a:latin typeface="Tahoma" charset="0"/>
              </a:rPr>
              <a:t>bias</a:t>
            </a:r>
            <a:endParaRPr lang="it-IT" dirty="0" smtClean="0">
              <a:latin typeface="Tahoma" charset="0"/>
            </a:endParaRPr>
          </a:p>
          <a:p>
            <a:pPr>
              <a:defRPr/>
            </a:pPr>
            <a:endParaRPr lang="it-IT" dirty="0" smtClean="0">
              <a:latin typeface="Tahoma" charset="0"/>
            </a:endParaRPr>
          </a:p>
          <a:p>
            <a:pPr>
              <a:defRPr/>
            </a:pPr>
            <a:r>
              <a:rPr lang="it-IT" dirty="0" smtClean="0">
                <a:latin typeface="Tahoma" charset="0"/>
              </a:rPr>
              <a:t>Allora se variassimo il focus</a:t>
            </a:r>
            <a:r>
              <a:rPr lang="it-IT" dirty="0">
                <a:latin typeface="Tahoma" charset="0"/>
              </a:rPr>
              <a:t>/la sorgente di informazione </a:t>
            </a:r>
            <a:r>
              <a:rPr lang="it-IT" dirty="0" smtClean="0">
                <a:latin typeface="Tahoma" charset="0"/>
              </a:rPr>
              <a:t>dovremmo trovare attribuzioni differenti</a:t>
            </a:r>
            <a:endParaRPr lang="fr-FR" dirty="0">
              <a:latin typeface="Tahoma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7877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Taylor &amp; Fiske (1975): A e B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conversazione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401696" y="3452117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AttoreA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01696" y="4911390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Attore</a:t>
            </a:r>
          </a:p>
          <a:p>
            <a:pPr algn="ctr"/>
            <a:r>
              <a:rPr lang="it-IT" dirty="0" smtClean="0"/>
              <a:t>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129742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Attribuzione causale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Taylor &amp; Fiske (1975): </a:t>
            </a:r>
            <a:r>
              <a:rPr lang="en-US" dirty="0" err="1" smtClean="0"/>
              <a:t>condizione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401696" y="3452117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AttoreA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401696" y="4911390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Attore</a:t>
            </a:r>
          </a:p>
          <a:p>
            <a:pPr algn="ctr"/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6" name="Diamante 5"/>
          <p:cNvSpPr/>
          <p:nvPr/>
        </p:nvSpPr>
        <p:spPr>
          <a:xfrm>
            <a:off x="3144069" y="3994591"/>
            <a:ext cx="1035693" cy="801385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O1</a:t>
            </a:r>
            <a:endParaRPr lang="it-IT" dirty="0"/>
          </a:p>
        </p:txBody>
      </p:sp>
      <p:sp>
        <p:nvSpPr>
          <p:cNvPr id="7" name="Diamante 6"/>
          <p:cNvSpPr/>
          <p:nvPr/>
        </p:nvSpPr>
        <p:spPr>
          <a:xfrm>
            <a:off x="5412730" y="3994591"/>
            <a:ext cx="1035693" cy="801385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114655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1500</TotalTime>
  <Words>3369</Words>
  <Application>Microsoft Office PowerPoint</Application>
  <PresentationFormat>On-screen Show (4:3)</PresentationFormat>
  <Paragraphs>544</Paragraphs>
  <Slides>119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1" baseType="lpstr">
      <vt:lpstr>Percezione</vt:lpstr>
      <vt:lpstr>Grafico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Successi ed insuccessi</vt:lpstr>
      <vt:lpstr>Attribuzione causale</vt:lpstr>
      <vt:lpstr>Attribuzione causale</vt:lpstr>
      <vt:lpstr>Slide 29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</vt:vector>
  </TitlesOfParts>
  <Company>Università di Trieste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Attribuzione causale</dc:title>
  <dc:creator>Andrea Carnaghi</dc:creator>
  <cp:lastModifiedBy>Valentina</cp:lastModifiedBy>
  <cp:revision>33</cp:revision>
  <dcterms:created xsi:type="dcterms:W3CDTF">2017-10-16T14:17:15Z</dcterms:created>
  <dcterms:modified xsi:type="dcterms:W3CDTF">2017-10-27T08:19:02Z</dcterms:modified>
</cp:coreProperties>
</file>