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5" r:id="rId25"/>
    <p:sldId id="278" r:id="rId26"/>
    <p:sldId id="279" r:id="rId27"/>
    <p:sldId id="280" r:id="rId28"/>
    <p:sldId id="281" r:id="rId29"/>
    <p:sldId id="292" r:id="rId30"/>
    <p:sldId id="293" r:id="rId31"/>
    <p:sldId id="294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-99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7F0C-A2E7-4672-AAB4-FCD4C67D7338}" type="datetimeFigureOut">
              <a:rPr lang="it-IT" smtClean="0"/>
              <a:pPr/>
              <a:t>28/09/2017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D54-2B6F-4E73-ADF1-BE36562EC8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28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7F0C-A2E7-4672-AAB4-FCD4C67D7338}" type="datetimeFigureOut">
              <a:rPr lang="it-IT" smtClean="0"/>
              <a:pPr/>
              <a:t>28/09/2017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D54-2B6F-4E73-ADF1-BE36562EC8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28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7F0C-A2E7-4672-AAB4-FCD4C67D7338}" type="datetimeFigureOut">
              <a:rPr lang="it-IT" smtClean="0"/>
              <a:pPr/>
              <a:t>28/09/2017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D54-2B6F-4E73-ADF1-BE36562EC8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93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7F0C-A2E7-4672-AAB4-FCD4C67D7338}" type="datetimeFigureOut">
              <a:rPr lang="it-IT" smtClean="0"/>
              <a:pPr/>
              <a:t>28/09/2017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D54-2B6F-4E73-ADF1-BE36562EC8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7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7F0C-A2E7-4672-AAB4-FCD4C67D7338}" type="datetimeFigureOut">
              <a:rPr lang="it-IT" smtClean="0"/>
              <a:pPr/>
              <a:t>28/09/2017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D54-2B6F-4E73-ADF1-BE36562EC8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15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7F0C-A2E7-4672-AAB4-FCD4C67D7338}" type="datetimeFigureOut">
              <a:rPr lang="it-IT" smtClean="0"/>
              <a:pPr/>
              <a:t>28/09/2017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D54-2B6F-4E73-ADF1-BE36562EC8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03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7F0C-A2E7-4672-AAB4-FCD4C67D7338}" type="datetimeFigureOut">
              <a:rPr lang="it-IT" smtClean="0"/>
              <a:pPr/>
              <a:t>28/09/2017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D54-2B6F-4E73-ADF1-BE36562EC8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83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7F0C-A2E7-4672-AAB4-FCD4C67D7338}" type="datetimeFigureOut">
              <a:rPr lang="it-IT" smtClean="0"/>
              <a:pPr/>
              <a:t>28/09/2017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D54-2B6F-4E73-ADF1-BE36562EC8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18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7F0C-A2E7-4672-AAB4-FCD4C67D7338}" type="datetimeFigureOut">
              <a:rPr lang="it-IT" smtClean="0"/>
              <a:pPr/>
              <a:t>28/09/2017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D54-2B6F-4E73-ADF1-BE36562EC8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45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7F0C-A2E7-4672-AAB4-FCD4C67D7338}" type="datetimeFigureOut">
              <a:rPr lang="it-IT" smtClean="0"/>
              <a:pPr/>
              <a:t>28/09/2017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D54-2B6F-4E73-ADF1-BE36562EC8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74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7F0C-A2E7-4672-AAB4-FCD4C67D7338}" type="datetimeFigureOut">
              <a:rPr lang="it-IT" smtClean="0"/>
              <a:pPr/>
              <a:t>28/09/2017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14D54-2B6F-4E73-ADF1-BE36562EC8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037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E7F0C-A2E7-4672-AAB4-FCD4C67D7338}" type="datetimeFigureOut">
              <a:rPr lang="it-IT" smtClean="0"/>
              <a:pPr/>
              <a:t>28/09/2017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14D54-2B6F-4E73-ADF1-BE36562EC8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62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 err="1"/>
              <a:t>Lesson</a:t>
            </a:r>
            <a:r>
              <a:rPr lang="it-IT" dirty="0"/>
              <a:t> </a:t>
            </a:r>
            <a:r>
              <a:rPr lang="it-IT" dirty="0" err="1"/>
              <a:t>One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424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Gesture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Co-speech</a:t>
            </a:r>
            <a:endParaRPr lang="it-IT" dirty="0" smtClean="0"/>
          </a:p>
          <a:p>
            <a:r>
              <a:rPr lang="it-IT" dirty="0" smtClean="0"/>
              <a:t>Pantomime</a:t>
            </a:r>
          </a:p>
          <a:p>
            <a:r>
              <a:rPr lang="it-IT" dirty="0" err="1" smtClean="0"/>
              <a:t>Emblems</a:t>
            </a:r>
            <a:endParaRPr lang="it-IT" dirty="0" smtClean="0"/>
          </a:p>
          <a:p>
            <a:r>
              <a:rPr lang="it-IT" dirty="0" err="1" smtClean="0"/>
              <a:t>Sign</a:t>
            </a:r>
            <a:r>
              <a:rPr lang="it-IT" dirty="0" smtClean="0"/>
              <a:t> </a:t>
            </a:r>
            <a:r>
              <a:rPr lang="it-IT" dirty="0" err="1" smtClean="0"/>
              <a:t>language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723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Eg</a:t>
            </a:r>
            <a:r>
              <a:rPr lang="it-IT" dirty="0" smtClean="0"/>
              <a:t> a </a:t>
            </a:r>
            <a:r>
              <a:rPr lang="it-IT" dirty="0" err="1" smtClean="0"/>
              <a:t>bowl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err="1" smtClean="0"/>
              <a:t>Drawing</a:t>
            </a:r>
            <a:endParaRPr lang="it-IT" dirty="0" smtClean="0"/>
          </a:p>
          <a:p>
            <a:pPr>
              <a:buNone/>
            </a:pPr>
            <a:r>
              <a:rPr lang="it-IT" dirty="0" err="1" smtClean="0"/>
              <a:t>Modelling</a:t>
            </a:r>
            <a:endParaRPr lang="it-IT" dirty="0" smtClean="0"/>
          </a:p>
          <a:p>
            <a:pPr>
              <a:buNone/>
            </a:pPr>
            <a:r>
              <a:rPr lang="it-IT" dirty="0" err="1" smtClean="0"/>
              <a:t>Acting</a:t>
            </a:r>
            <a:endParaRPr lang="it-IT" dirty="0" smtClean="0"/>
          </a:p>
          <a:p>
            <a:pPr>
              <a:buNone/>
            </a:pPr>
            <a:r>
              <a:rPr lang="it-IT" smtClean="0"/>
              <a:t>Representing</a:t>
            </a: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Male body language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2345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Hand gesture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97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Female body language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9016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Movement</a:t>
            </a:r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100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Music</a:t>
            </a:r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2088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The Green Leaves of Summer</a:t>
            </a:r>
            <a:br>
              <a:rPr lang="it-IT"/>
            </a:br>
            <a:r>
              <a:rPr lang="it-IT"/>
              <a:t>The Alamo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566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The Green Leaves of Summer</a:t>
            </a:r>
            <a:br>
              <a:rPr lang="it-IT"/>
            </a:br>
            <a:r>
              <a:rPr lang="it-IT"/>
              <a:t>Inglourious Basterds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3325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Perspective</a:t>
            </a:r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18992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What is a text?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9401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Camera Angles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999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936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Spoken Words</a:t>
            </a:r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0187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Sounds</a:t>
            </a:r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5252" y="14356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429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Silence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How to deal with </a:t>
            </a:r>
            <a:r>
              <a:rPr lang="it-IT" dirty="0" err="1" smtClean="0"/>
              <a:t>silence</a:t>
            </a:r>
            <a:r>
              <a:rPr lang="it-IT" dirty="0" smtClean="0"/>
              <a:t> in AD.</a:t>
            </a:r>
          </a:p>
          <a:p>
            <a:endParaRPr lang="it-IT" dirty="0"/>
          </a:p>
          <a:p>
            <a:pPr marL="457200" lvl="1" indent="0">
              <a:buNone/>
            </a:pPr>
            <a:r>
              <a:rPr lang="it-IT" dirty="0" smtClean="0"/>
              <a:t>	</a:t>
            </a:r>
            <a:r>
              <a:rPr lang="it-IT" dirty="0" err="1" smtClean="0"/>
              <a:t>Silent</a:t>
            </a:r>
            <a:r>
              <a:rPr lang="it-IT" dirty="0" smtClean="0"/>
              <a:t> </a:t>
            </a:r>
            <a:r>
              <a:rPr lang="it-IT" dirty="0" err="1" smtClean="0"/>
              <a:t>films</a:t>
            </a:r>
            <a:r>
              <a:rPr lang="it-IT" dirty="0" smtClean="0"/>
              <a:t>? – a </a:t>
            </a:r>
            <a:r>
              <a:rPr lang="it-IT" dirty="0" err="1" smtClean="0"/>
              <a:t>constant</a:t>
            </a:r>
            <a:r>
              <a:rPr lang="it-IT" dirty="0" smtClean="0"/>
              <a:t> AD?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	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761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981200" y="274641"/>
            <a:ext cx="8229600" cy="6178701"/>
          </a:xfrm>
        </p:spPr>
        <p:txBody>
          <a:bodyPr/>
          <a:lstStyle/>
          <a:p>
            <a:pPr lvl="0"/>
            <a:r>
              <a:rPr lang="it-IT" dirty="0" err="1"/>
              <a:t>Silence</a:t>
            </a: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cf</a:t>
            </a:r>
            <a:r>
              <a:rPr lang="it-IT" dirty="0"/>
              <a:t>. </a:t>
            </a:r>
            <a:r>
              <a:rPr lang="it-IT" dirty="0" err="1"/>
              <a:t>Ingmar</a:t>
            </a:r>
            <a:r>
              <a:rPr lang="it-IT" dirty="0"/>
              <a:t> Bergman ‘The </a:t>
            </a:r>
            <a:r>
              <a:rPr lang="it-IT" dirty="0" err="1"/>
              <a:t>Silence</a:t>
            </a:r>
            <a:r>
              <a:rPr lang="it-IT" dirty="0"/>
              <a:t>’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«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inscribed</a:t>
            </a:r>
            <a:r>
              <a:rPr lang="it-IT" dirty="0"/>
              <a:t> inside the </a:t>
            </a:r>
            <a:r>
              <a:rPr lang="it-IT" dirty="0" err="1"/>
              <a:t>register</a:t>
            </a:r>
            <a:r>
              <a:rPr lang="it-IT" dirty="0"/>
              <a:t> of </a:t>
            </a:r>
            <a:r>
              <a:rPr lang="it-IT" dirty="0" err="1"/>
              <a:t>speech</a:t>
            </a:r>
            <a:r>
              <a:rPr lang="it-IT" dirty="0"/>
              <a:t> </a:t>
            </a:r>
            <a:r>
              <a:rPr lang="it-IT" dirty="0" err="1"/>
              <a:t>where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deliniates</a:t>
            </a:r>
            <a:r>
              <a:rPr lang="it-IT" dirty="0"/>
              <a:t> a </a:t>
            </a:r>
            <a:r>
              <a:rPr lang="it-IT" dirty="0" err="1"/>
              <a:t>certain</a:t>
            </a:r>
            <a:r>
              <a:rPr lang="it-IT" dirty="0"/>
              <a:t> </a:t>
            </a:r>
            <a:r>
              <a:rPr lang="it-IT" dirty="0" err="1"/>
              <a:t>stance</a:t>
            </a:r>
            <a:r>
              <a:rPr lang="it-IT" dirty="0"/>
              <a:t>» (Dolar)…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…and </a:t>
            </a:r>
            <a:r>
              <a:rPr lang="it-IT" dirty="0" err="1"/>
              <a:t>thus</a:t>
            </a:r>
            <a:r>
              <a:rPr lang="it-IT" dirty="0"/>
              <a:t> </a:t>
            </a:r>
            <a:r>
              <a:rPr lang="it-IT" dirty="0" err="1"/>
              <a:t>inserted</a:t>
            </a:r>
            <a:r>
              <a:rPr lang="it-IT" dirty="0"/>
              <a:t> by the </a:t>
            </a:r>
            <a:r>
              <a:rPr lang="it-IT" dirty="0" err="1"/>
              <a:t>director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23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981200" y="404667"/>
            <a:ext cx="8229600" cy="5040556"/>
          </a:xfrm>
        </p:spPr>
        <p:txBody>
          <a:bodyPr/>
          <a:lstStyle/>
          <a:p>
            <a:pPr lvl="0"/>
            <a:r>
              <a:rPr lang="it-IT"/>
              <a:t>Silence as a narrative element</a:t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r>
              <a:rPr lang="it-IT"/>
              <a:t>eg. Mission Impossible: Tom Cruise tries to disable a sound-sensitive alarm system</a:t>
            </a:r>
            <a:br>
              <a:rPr lang="it-IT"/>
            </a:b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981200" y="274641"/>
            <a:ext cx="8229600" cy="6178701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Eg</a:t>
            </a:r>
            <a:r>
              <a:rPr lang="it-IT" dirty="0"/>
              <a:t>. 2001 A Space </a:t>
            </a:r>
            <a:r>
              <a:rPr lang="it-IT" dirty="0" err="1"/>
              <a:t>Odyssey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‘The </a:t>
            </a:r>
            <a:r>
              <a:rPr lang="it-IT" dirty="0" err="1"/>
              <a:t>dawn</a:t>
            </a:r>
            <a:r>
              <a:rPr lang="it-IT" dirty="0"/>
              <a:t> of man’ – the camera </a:t>
            </a:r>
            <a:r>
              <a:rPr lang="it-IT" dirty="0" err="1"/>
              <a:t>moves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space</a:t>
            </a:r>
            <a:r>
              <a:rPr lang="it-IT" dirty="0"/>
              <a:t> and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silence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Then</a:t>
            </a:r>
            <a:r>
              <a:rPr lang="it-IT" dirty="0"/>
              <a:t> images of </a:t>
            </a:r>
            <a:r>
              <a:rPr lang="it-IT" dirty="0" err="1"/>
              <a:t>landscapes</a:t>
            </a:r>
            <a:r>
              <a:rPr lang="it-IT" dirty="0"/>
              <a:t> are </a:t>
            </a:r>
            <a:r>
              <a:rPr lang="it-IT" dirty="0" err="1"/>
              <a:t>shown</a:t>
            </a:r>
            <a:r>
              <a:rPr lang="it-IT" dirty="0"/>
              <a:t> </a:t>
            </a:r>
            <a:r>
              <a:rPr lang="it-IT" dirty="0" err="1"/>
              <a:t>against</a:t>
            </a:r>
            <a:r>
              <a:rPr lang="it-IT" dirty="0"/>
              <a:t> the </a:t>
            </a:r>
            <a:r>
              <a:rPr lang="it-IT" dirty="0" err="1"/>
              <a:t>sounds</a:t>
            </a:r>
            <a:r>
              <a:rPr lang="it-IT" dirty="0"/>
              <a:t> of </a:t>
            </a:r>
            <a:r>
              <a:rPr lang="it-IT" dirty="0" err="1"/>
              <a:t>wind</a:t>
            </a:r>
            <a:r>
              <a:rPr lang="it-IT" dirty="0"/>
              <a:t> and </a:t>
            </a:r>
            <a:r>
              <a:rPr lang="it-IT" dirty="0" err="1"/>
              <a:t>birds</a:t>
            </a:r>
            <a:r>
              <a:rPr lang="it-IT" dirty="0"/>
              <a:t> … </a:t>
            </a:r>
            <a:r>
              <a:rPr lang="it-IT" dirty="0" err="1"/>
              <a:t>inducing</a:t>
            </a:r>
            <a:r>
              <a:rPr lang="it-IT" dirty="0"/>
              <a:t> the idea of </a:t>
            </a:r>
            <a:r>
              <a:rPr lang="it-IT" dirty="0" err="1"/>
              <a:t>silence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 smtClean="0"/>
              <a:t>Breaking the </a:t>
            </a:r>
            <a:r>
              <a:rPr lang="it-IT" dirty="0" err="1" smtClean="0"/>
              <a:t>silence</a:t>
            </a:r>
            <a:r>
              <a:rPr lang="it-IT" dirty="0" smtClean="0"/>
              <a:t> </a:t>
            </a:r>
            <a:r>
              <a:rPr lang="it-IT" dirty="0" err="1" smtClean="0"/>
              <a:t>would</a:t>
            </a:r>
            <a:r>
              <a:rPr lang="it-IT" dirty="0" smtClean="0"/>
              <a:t> </a:t>
            </a:r>
            <a:r>
              <a:rPr lang="it-IT" dirty="0" err="1"/>
              <a:t>destroy</a:t>
            </a:r>
            <a:r>
              <a:rPr lang="it-IT" dirty="0"/>
              <a:t> the </a:t>
            </a:r>
            <a:r>
              <a:rPr lang="it-IT" dirty="0" err="1"/>
              <a:t>effect</a:t>
            </a:r>
            <a:r>
              <a:rPr lang="it-IT" dirty="0"/>
              <a:t>.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472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5674638"/>
          </a:xfrm>
        </p:spPr>
        <p:txBody>
          <a:bodyPr/>
          <a:lstStyle/>
          <a:p>
            <a:pPr lvl="0"/>
            <a:r>
              <a:rPr lang="it-IT" dirty="0"/>
              <a:t>The </a:t>
            </a:r>
            <a:r>
              <a:rPr lang="it-IT" dirty="0" err="1"/>
              <a:t>Marx</a:t>
            </a:r>
            <a:r>
              <a:rPr lang="it-IT" dirty="0"/>
              <a:t> </a:t>
            </a:r>
            <a:r>
              <a:rPr lang="it-IT" dirty="0" err="1"/>
              <a:t>Brothers</a:t>
            </a:r>
            <a:r>
              <a:rPr lang="it-IT" dirty="0"/>
              <a:t> ‘</a:t>
            </a:r>
            <a:r>
              <a:rPr lang="it-IT" dirty="0" err="1"/>
              <a:t>Duck</a:t>
            </a:r>
            <a:r>
              <a:rPr lang="it-IT" dirty="0"/>
              <a:t> </a:t>
            </a:r>
            <a:r>
              <a:rPr lang="it-IT" dirty="0" err="1"/>
              <a:t>Soup</a:t>
            </a:r>
            <a:r>
              <a:rPr lang="it-IT" dirty="0"/>
              <a:t>’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 err="1"/>
              <a:t>three</a:t>
            </a:r>
            <a:r>
              <a:rPr lang="it-IT" dirty="0"/>
              <a:t> minutes of </a:t>
            </a:r>
            <a:r>
              <a:rPr lang="it-IT" dirty="0" err="1"/>
              <a:t>silence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‘</a:t>
            </a:r>
            <a:r>
              <a:rPr lang="it-IT" dirty="0" err="1"/>
              <a:t>mirror</a:t>
            </a:r>
            <a:r>
              <a:rPr lang="it-IT" dirty="0"/>
              <a:t>’ </a:t>
            </a:r>
            <a:r>
              <a:rPr lang="it-IT" dirty="0" smtClean="0"/>
              <a:t>scene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H</a:t>
            </a:r>
            <a:r>
              <a:rPr lang="it-IT" dirty="0" smtClean="0"/>
              <a:t>ere AD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necessary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so </a:t>
            </a:r>
            <a:r>
              <a:rPr lang="it-IT" dirty="0" err="1" smtClean="0"/>
              <a:t>much</a:t>
            </a:r>
            <a:r>
              <a:rPr lang="it-IT" dirty="0" smtClean="0"/>
              <a:t> </a:t>
            </a:r>
            <a:r>
              <a:rPr lang="it-IT" dirty="0" err="1" smtClean="0"/>
              <a:t>action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123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Option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u="sng" dirty="0" err="1" smtClean="0"/>
              <a:t>Omission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 err="1" smtClean="0"/>
              <a:t>sometimes</a:t>
            </a:r>
            <a:r>
              <a:rPr lang="it-IT" dirty="0" smtClean="0"/>
              <a:t>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aural</a:t>
            </a:r>
            <a:r>
              <a:rPr lang="it-IT" dirty="0" smtClean="0"/>
              <a:t> </a:t>
            </a:r>
            <a:r>
              <a:rPr lang="it-IT" dirty="0" err="1" smtClean="0"/>
              <a:t>silence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often</a:t>
            </a:r>
            <a:r>
              <a:rPr lang="it-IT" dirty="0" smtClean="0"/>
              <a:t> </a:t>
            </a:r>
            <a:r>
              <a:rPr lang="it-IT" dirty="0" err="1" smtClean="0"/>
              <a:t>accompanied</a:t>
            </a:r>
            <a:r>
              <a:rPr lang="it-IT" dirty="0" smtClean="0"/>
              <a:t> by </a:t>
            </a:r>
            <a:r>
              <a:rPr lang="it-IT" dirty="0" err="1" smtClean="0"/>
              <a:t>action</a:t>
            </a:r>
            <a:r>
              <a:rPr lang="it-IT" dirty="0" smtClean="0"/>
              <a:t>. The dilemma </a:t>
            </a:r>
            <a:r>
              <a:rPr lang="it-IT" dirty="0" err="1" smtClean="0"/>
              <a:t>is</a:t>
            </a:r>
            <a:r>
              <a:rPr lang="it-IT" dirty="0" smtClean="0"/>
              <a:t> «</a:t>
            </a:r>
            <a:r>
              <a:rPr lang="it-IT" dirty="0" err="1" smtClean="0"/>
              <a:t>how</a:t>
            </a:r>
            <a:r>
              <a:rPr lang="it-IT" dirty="0" smtClean="0"/>
              <a:t> to </a:t>
            </a:r>
            <a:r>
              <a:rPr lang="it-IT" dirty="0" err="1" smtClean="0"/>
              <a:t>make</a:t>
            </a:r>
            <a:r>
              <a:rPr lang="it-IT" dirty="0" smtClean="0"/>
              <a:t> the </a:t>
            </a:r>
            <a:r>
              <a:rPr lang="it-IT" dirty="0" err="1" smtClean="0"/>
              <a:t>silence</a:t>
            </a:r>
            <a:r>
              <a:rPr lang="it-IT" dirty="0" smtClean="0"/>
              <a:t> </a:t>
            </a:r>
            <a:r>
              <a:rPr lang="it-IT" dirty="0" err="1" smtClean="0"/>
              <a:t>speak</a:t>
            </a:r>
            <a:r>
              <a:rPr lang="it-IT" dirty="0" smtClean="0"/>
              <a:t>,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making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sound </a:t>
            </a:r>
            <a:r>
              <a:rPr lang="it-IT" dirty="0" err="1" smtClean="0"/>
              <a:t>too</a:t>
            </a:r>
            <a:r>
              <a:rPr lang="it-IT" dirty="0" smtClean="0"/>
              <a:t> </a:t>
            </a:r>
            <a:r>
              <a:rPr lang="it-IT" dirty="0" err="1" smtClean="0"/>
              <a:t>loud</a:t>
            </a:r>
            <a:r>
              <a:rPr lang="it-IT" dirty="0" smtClean="0"/>
              <a:t>» (Orero).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15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multimodal</a:t>
            </a:r>
            <a:r>
              <a:rPr lang="it-IT" dirty="0"/>
              <a:t> text?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03515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4515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Option 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u="sng" dirty="0" err="1" smtClean="0"/>
              <a:t>Announce</a:t>
            </a:r>
            <a:r>
              <a:rPr lang="it-IT" u="sng" dirty="0" smtClean="0"/>
              <a:t> the </a:t>
            </a:r>
            <a:r>
              <a:rPr lang="it-IT" u="sng" dirty="0" err="1" smtClean="0"/>
              <a:t>silence</a:t>
            </a:r>
            <a:endParaRPr lang="it-IT" u="sng" dirty="0" smtClean="0"/>
          </a:p>
          <a:p>
            <a:pPr marL="0" indent="0">
              <a:buNone/>
            </a:pPr>
            <a:r>
              <a:rPr lang="it-IT" dirty="0" smtClean="0"/>
              <a:t>The </a:t>
            </a:r>
            <a:r>
              <a:rPr lang="it-IT" dirty="0" err="1" smtClean="0"/>
              <a:t>silence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be </a:t>
            </a:r>
            <a:r>
              <a:rPr lang="it-IT" dirty="0" err="1" smtClean="0"/>
              <a:t>meaningful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leaving</a:t>
            </a:r>
            <a:r>
              <a:rPr lang="it-IT" dirty="0" smtClean="0"/>
              <a:t> the </a:t>
            </a:r>
            <a:r>
              <a:rPr lang="it-IT" dirty="0" err="1" smtClean="0"/>
              <a:t>silence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be </a:t>
            </a:r>
            <a:r>
              <a:rPr lang="it-IT" dirty="0" err="1" smtClean="0"/>
              <a:t>considered</a:t>
            </a:r>
            <a:r>
              <a:rPr lang="it-IT" dirty="0" smtClean="0"/>
              <a:t> a </a:t>
            </a:r>
            <a:r>
              <a:rPr lang="it-IT" dirty="0" err="1" smtClean="0"/>
              <a:t>mistake</a:t>
            </a:r>
            <a:r>
              <a:rPr lang="it-IT" dirty="0" smtClean="0"/>
              <a:t> or a breakdown.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2637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Option 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u="sng" dirty="0" err="1" smtClean="0"/>
              <a:t>Audiodescriber</a:t>
            </a:r>
            <a:r>
              <a:rPr lang="it-IT" u="sng" dirty="0" smtClean="0"/>
              <a:t> </a:t>
            </a:r>
            <a:r>
              <a:rPr lang="it-IT" u="sng" dirty="0" err="1" smtClean="0"/>
              <a:t>decides</a:t>
            </a:r>
            <a:r>
              <a:rPr lang="it-IT" u="sng" dirty="0" smtClean="0"/>
              <a:t> on </a:t>
            </a:r>
            <a:r>
              <a:rPr lang="it-IT" u="sng" dirty="0" err="1" smtClean="0"/>
              <a:t>function</a:t>
            </a:r>
            <a:r>
              <a:rPr lang="it-IT" u="sng" dirty="0" smtClean="0"/>
              <a:t> of </a:t>
            </a:r>
            <a:r>
              <a:rPr lang="it-IT" u="sng" dirty="0" err="1" smtClean="0"/>
              <a:t>silence</a:t>
            </a:r>
            <a:endParaRPr lang="it-IT" u="sng" dirty="0" smtClean="0"/>
          </a:p>
          <a:p>
            <a:pPr marL="0" indent="0">
              <a:buNone/>
            </a:pPr>
            <a:endParaRPr lang="it-IT" u="sng" dirty="0" smtClean="0"/>
          </a:p>
          <a:p>
            <a:pPr marL="0" indent="0">
              <a:buNone/>
            </a:pP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lead</a:t>
            </a:r>
            <a:r>
              <a:rPr lang="it-IT" dirty="0" smtClean="0"/>
              <a:t> to </a:t>
            </a:r>
            <a:r>
              <a:rPr lang="it-IT" dirty="0" err="1" smtClean="0"/>
              <a:t>highly</a:t>
            </a:r>
            <a:r>
              <a:rPr lang="it-IT" dirty="0" smtClean="0"/>
              <a:t> </a:t>
            </a:r>
            <a:r>
              <a:rPr lang="it-IT" dirty="0" err="1" smtClean="0"/>
              <a:t>subjective</a:t>
            </a:r>
            <a:r>
              <a:rPr lang="it-IT" dirty="0" smtClean="0"/>
              <a:t> </a:t>
            </a:r>
            <a:r>
              <a:rPr lang="it-IT" dirty="0" err="1" smtClean="0"/>
              <a:t>interpretations</a:t>
            </a:r>
            <a:r>
              <a:rPr lang="it-IT" smtClean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err="1" smtClean="0"/>
              <a:t>But</a:t>
            </a:r>
            <a:r>
              <a:rPr lang="it-IT" dirty="0" smtClean="0"/>
              <a:t> in </a:t>
            </a:r>
            <a:r>
              <a:rPr lang="it-IT" dirty="0" err="1" smtClean="0"/>
              <a:t>cases</a:t>
            </a:r>
            <a:r>
              <a:rPr lang="it-IT" dirty="0" smtClean="0"/>
              <a:t> </a:t>
            </a:r>
            <a:r>
              <a:rPr lang="it-IT" dirty="0" err="1" smtClean="0"/>
              <a:t>like</a:t>
            </a:r>
            <a:r>
              <a:rPr lang="it-IT" dirty="0" smtClean="0"/>
              <a:t> ‘</a:t>
            </a:r>
            <a:r>
              <a:rPr lang="it-IT" dirty="0" err="1" smtClean="0"/>
              <a:t>Duck</a:t>
            </a:r>
            <a:r>
              <a:rPr lang="it-IT" dirty="0" smtClean="0"/>
              <a:t> </a:t>
            </a:r>
            <a:r>
              <a:rPr lang="it-IT" dirty="0" err="1" smtClean="0"/>
              <a:t>Soup</a:t>
            </a:r>
            <a:r>
              <a:rPr lang="it-IT" dirty="0" smtClean="0"/>
              <a:t>’ </a:t>
            </a:r>
            <a:r>
              <a:rPr lang="it-IT" dirty="0" err="1" smtClean="0"/>
              <a:t>where</a:t>
            </a:r>
            <a:r>
              <a:rPr lang="it-IT" dirty="0" smtClean="0"/>
              <a:t> the </a:t>
            </a:r>
            <a:r>
              <a:rPr lang="it-IT" dirty="0" err="1" smtClean="0"/>
              <a:t>Marx</a:t>
            </a:r>
            <a:r>
              <a:rPr lang="it-IT" dirty="0" smtClean="0"/>
              <a:t> </a:t>
            </a:r>
            <a:r>
              <a:rPr lang="it-IT" dirty="0" err="1" smtClean="0"/>
              <a:t>Brothers</a:t>
            </a:r>
            <a:r>
              <a:rPr lang="it-IT" dirty="0" smtClean="0"/>
              <a:t>’ sketch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composed</a:t>
            </a:r>
            <a:r>
              <a:rPr lang="it-IT" dirty="0" smtClean="0"/>
              <a:t> of </a:t>
            </a:r>
            <a:r>
              <a:rPr lang="it-IT" dirty="0" err="1" smtClean="0"/>
              <a:t>actions</a:t>
            </a:r>
            <a:r>
              <a:rPr lang="it-IT" dirty="0" smtClean="0"/>
              <a:t>,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cl</a:t>
            </a:r>
            <a:r>
              <a:rPr lang="it-IT" dirty="0" err="1"/>
              <a:t>early</a:t>
            </a:r>
            <a:r>
              <a:rPr lang="it-IT" dirty="0"/>
              <a:t> </a:t>
            </a:r>
            <a:r>
              <a:rPr lang="it-IT" dirty="0" err="1"/>
              <a:t>necessary</a:t>
            </a:r>
            <a:r>
              <a:rPr lang="it-IT" dirty="0"/>
              <a:t> to </a:t>
            </a:r>
            <a:r>
              <a:rPr lang="it-IT" dirty="0" err="1"/>
              <a:t>describe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err="1" smtClean="0"/>
              <a:t>Whereas</a:t>
            </a:r>
            <a:r>
              <a:rPr lang="it-IT" dirty="0" smtClean="0"/>
              <a:t> the </a:t>
            </a:r>
            <a:r>
              <a:rPr lang="it-IT" dirty="0" err="1" smtClean="0"/>
              <a:t>typical</a:t>
            </a:r>
            <a:r>
              <a:rPr lang="it-IT" dirty="0" smtClean="0"/>
              <a:t> </a:t>
            </a:r>
            <a:r>
              <a:rPr lang="it-IT" dirty="0" err="1" smtClean="0"/>
              <a:t>silence</a:t>
            </a:r>
            <a:r>
              <a:rPr lang="it-IT" dirty="0" smtClean="0"/>
              <a:t> </a:t>
            </a:r>
            <a:r>
              <a:rPr lang="it-IT" dirty="0" err="1" smtClean="0"/>
              <a:t>following</a:t>
            </a:r>
            <a:r>
              <a:rPr lang="it-IT" dirty="0" smtClean="0"/>
              <a:t> a </a:t>
            </a:r>
            <a:r>
              <a:rPr lang="it-IT" dirty="0" err="1" smtClean="0"/>
              <a:t>bomb</a:t>
            </a:r>
            <a:r>
              <a:rPr lang="it-IT" dirty="0" smtClean="0"/>
              <a:t> </a:t>
            </a:r>
            <a:r>
              <a:rPr lang="it-IT" dirty="0" err="1" smtClean="0"/>
              <a:t>explosion</a:t>
            </a:r>
            <a:r>
              <a:rPr lang="it-IT" dirty="0" smtClean="0"/>
              <a:t> or a </a:t>
            </a:r>
            <a:r>
              <a:rPr lang="it-IT" dirty="0" err="1" smtClean="0"/>
              <a:t>gunshot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explanation</a:t>
            </a:r>
            <a:r>
              <a:rPr lang="it-IT" dirty="0" smtClean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9001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Light</a:t>
            </a:r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018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Surreal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6604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Sensual lighting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0507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Signs</a:t>
            </a:r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03975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Vectors</a:t>
            </a:r>
          </a:p>
        </p:txBody>
      </p:sp>
      <p:pic>
        <p:nvPicPr>
          <p:cNvPr id="3" name="Picture 2" descr="500 000 troops invade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359694" y="1772821"/>
            <a:ext cx="6336700" cy="309634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1029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zech youths holding Czechoslovakian &amp;fllig;ags stand atop of an overturned truck as other Prague residents surround Soviet tanks in downtown Prague on Aug. 21, 1968. (AP Photo/Libor Hajsky/CTK)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31703" y="1700811"/>
            <a:ext cx="5184574" cy="367240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688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Digital longform journalism</a:t>
            </a:r>
            <a:br>
              <a:rPr lang="it-IT"/>
            </a:br>
            <a:r>
              <a:rPr lang="it-IT"/>
              <a:t>SNOWFALL</a:t>
            </a:r>
          </a:p>
        </p:txBody>
      </p:sp>
    </p:spTree>
    <p:extLst>
      <p:ext uri="{BB962C8B-B14F-4D97-AF65-F5344CB8AC3E}">
        <p14:creationId xmlns:p14="http://schemas.microsoft.com/office/powerpoint/2010/main" val="33090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981200" y="274641"/>
            <a:ext cx="8229600" cy="5890665"/>
          </a:xfrm>
        </p:spPr>
        <p:txBody>
          <a:bodyPr/>
          <a:lstStyle/>
          <a:p>
            <a:pPr lvl="0"/>
            <a:r>
              <a:rPr lang="it-IT"/>
              <a:t>Reference:</a:t>
            </a:r>
            <a:br>
              <a:rPr lang="it-IT"/>
            </a:br>
            <a:r>
              <a:rPr lang="it-IT"/>
              <a:t>A Postgraduate Screen Translation Course</a:t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r>
              <a:rPr lang="it-IT"/>
              <a:t> IN</a:t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r>
              <a:rPr lang="it-IT"/>
              <a:t>‘Readings in Intersemiosis and Multimedia’</a:t>
            </a:r>
            <a:br>
              <a:rPr lang="it-IT"/>
            </a:br>
            <a:r>
              <a:rPr lang="it-IT"/>
              <a:t>ed. Elena Montagna</a:t>
            </a:r>
          </a:p>
        </p:txBody>
      </p:sp>
    </p:spTree>
    <p:extLst>
      <p:ext uri="{BB962C8B-B14F-4D97-AF65-F5344CB8AC3E}">
        <p14:creationId xmlns:p14="http://schemas.microsoft.com/office/powerpoint/2010/main" val="211604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0" y="1717672"/>
            <a:ext cx="4572000" cy="3429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3283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Semiotic modalities</a:t>
            </a:r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9992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Written Words</a:t>
            </a:r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2889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Pictures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8786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Colour</a:t>
            </a:r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6610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Gesture</a:t>
            </a:r>
            <a:endParaRPr lang="en-GB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440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214</Words>
  <Application>Microsoft Office PowerPoint</Application>
  <PresentationFormat>Personalizzato</PresentationFormat>
  <Paragraphs>61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Tema di Office</vt:lpstr>
      <vt:lpstr>Lesson One</vt:lpstr>
      <vt:lpstr>What is a text?</vt:lpstr>
      <vt:lpstr>What is a multimodal text?</vt:lpstr>
      <vt:lpstr>Presentazione standard di PowerPoint</vt:lpstr>
      <vt:lpstr>Semiotic modalities</vt:lpstr>
      <vt:lpstr>Written Words</vt:lpstr>
      <vt:lpstr>Pictures</vt:lpstr>
      <vt:lpstr>Colour</vt:lpstr>
      <vt:lpstr>Gesture</vt:lpstr>
      <vt:lpstr>Gesture</vt:lpstr>
      <vt:lpstr>Eg a bowl</vt:lpstr>
      <vt:lpstr>Male body language</vt:lpstr>
      <vt:lpstr>Hand gesture</vt:lpstr>
      <vt:lpstr>Female body language</vt:lpstr>
      <vt:lpstr>Movement</vt:lpstr>
      <vt:lpstr>Music</vt:lpstr>
      <vt:lpstr>The Green Leaves of Summer The Alamo</vt:lpstr>
      <vt:lpstr>The Green Leaves of Summer Inglourious Basterds</vt:lpstr>
      <vt:lpstr>Perspective</vt:lpstr>
      <vt:lpstr>Camera Angles</vt:lpstr>
      <vt:lpstr>Presentazione standard di PowerPoint</vt:lpstr>
      <vt:lpstr>Spoken Words</vt:lpstr>
      <vt:lpstr>Sounds</vt:lpstr>
      <vt:lpstr>Silence</vt:lpstr>
      <vt:lpstr>Silence cf. Ingmar Bergman ‘The Silence’   «it is inscribed inside the register of speech where it deliniates a certain stance» (Dolar)…  …and thus inserted by the director </vt:lpstr>
      <vt:lpstr>Silence as a narrative element  eg. Mission Impossible: Tom Cruise tries to disable a sound-sensitive alarm system </vt:lpstr>
      <vt:lpstr>Eg. 2001 A Space Odyssey  ‘The dawn of man’ – the camera moves into space and into silence.  Then images of landscapes are shown against the sounds of wind and birds … inducing the idea of silence. Breaking the silence would destroy the effect.  </vt:lpstr>
      <vt:lpstr>The Marx Brothers ‘Duck Soup’  three minutes of silence during the ‘mirror’ scene  Here AD is necessary as there is so much action.</vt:lpstr>
      <vt:lpstr>Option 1</vt:lpstr>
      <vt:lpstr>Option 2</vt:lpstr>
      <vt:lpstr>Option 3</vt:lpstr>
      <vt:lpstr>Light</vt:lpstr>
      <vt:lpstr>Surreal</vt:lpstr>
      <vt:lpstr>Sensual lighting</vt:lpstr>
      <vt:lpstr>Signs</vt:lpstr>
      <vt:lpstr>Vectors</vt:lpstr>
      <vt:lpstr>Presentazione standard di PowerPoint</vt:lpstr>
      <vt:lpstr>Digital longform journalism SNOWFALL</vt:lpstr>
      <vt:lpstr>Reference: A Postgraduate Screen Translation Course   IN  ‘Readings in Intersemiosis and Multimedia’ ed. Elena Montagna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One</dc:title>
  <dc:creator>Portineria pf. Filzi</dc:creator>
  <cp:lastModifiedBy>Taylor</cp:lastModifiedBy>
  <cp:revision>3</cp:revision>
  <dcterms:created xsi:type="dcterms:W3CDTF">2017-09-26T11:40:18Z</dcterms:created>
  <dcterms:modified xsi:type="dcterms:W3CDTF">2017-09-28T15:30:32Z</dcterms:modified>
</cp:coreProperties>
</file>