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5"/>
  </p:notesMasterIdLst>
  <p:handoutMasterIdLst>
    <p:handoutMasterId r:id="rId66"/>
  </p:handoutMasterIdLst>
  <p:sldIdLst>
    <p:sldId id="257" r:id="rId2"/>
    <p:sldId id="435" r:id="rId3"/>
    <p:sldId id="465" r:id="rId4"/>
    <p:sldId id="466" r:id="rId5"/>
    <p:sldId id="467" r:id="rId6"/>
    <p:sldId id="469" r:id="rId7"/>
    <p:sldId id="468" r:id="rId8"/>
    <p:sldId id="470" r:id="rId9"/>
    <p:sldId id="471" r:id="rId10"/>
    <p:sldId id="472" r:id="rId11"/>
    <p:sldId id="473" r:id="rId12"/>
    <p:sldId id="474" r:id="rId13"/>
    <p:sldId id="475" r:id="rId14"/>
    <p:sldId id="493" r:id="rId15"/>
    <p:sldId id="476" r:id="rId16"/>
    <p:sldId id="477" r:id="rId17"/>
    <p:sldId id="478" r:id="rId18"/>
    <p:sldId id="479" r:id="rId19"/>
    <p:sldId id="480" r:id="rId20"/>
    <p:sldId id="481" r:id="rId21"/>
    <p:sldId id="503" r:id="rId22"/>
    <p:sldId id="482" r:id="rId23"/>
    <p:sldId id="483" r:id="rId24"/>
    <p:sldId id="486" r:id="rId25"/>
    <p:sldId id="487" r:id="rId26"/>
    <p:sldId id="488" r:id="rId27"/>
    <p:sldId id="489" r:id="rId28"/>
    <p:sldId id="490" r:id="rId29"/>
    <p:sldId id="484" r:id="rId30"/>
    <p:sldId id="491" r:id="rId31"/>
    <p:sldId id="485" r:id="rId32"/>
    <p:sldId id="494" r:id="rId33"/>
    <p:sldId id="496" r:id="rId34"/>
    <p:sldId id="497" r:id="rId35"/>
    <p:sldId id="492" r:id="rId36"/>
    <p:sldId id="498" r:id="rId37"/>
    <p:sldId id="501" r:id="rId38"/>
    <p:sldId id="499" r:id="rId39"/>
    <p:sldId id="502" r:id="rId40"/>
    <p:sldId id="500" r:id="rId41"/>
    <p:sldId id="504" r:id="rId42"/>
    <p:sldId id="505" r:id="rId43"/>
    <p:sldId id="506" r:id="rId44"/>
    <p:sldId id="507" r:id="rId45"/>
    <p:sldId id="508" r:id="rId46"/>
    <p:sldId id="509" r:id="rId47"/>
    <p:sldId id="510" r:id="rId48"/>
    <p:sldId id="511" r:id="rId49"/>
    <p:sldId id="512" r:id="rId50"/>
    <p:sldId id="513" r:id="rId51"/>
    <p:sldId id="514" r:id="rId52"/>
    <p:sldId id="515" r:id="rId53"/>
    <p:sldId id="516" r:id="rId54"/>
    <p:sldId id="517" r:id="rId55"/>
    <p:sldId id="518" r:id="rId56"/>
    <p:sldId id="519" r:id="rId57"/>
    <p:sldId id="520" r:id="rId58"/>
    <p:sldId id="521" r:id="rId59"/>
    <p:sldId id="522" r:id="rId60"/>
    <p:sldId id="523" r:id="rId61"/>
    <p:sldId id="524" r:id="rId62"/>
    <p:sldId id="525" r:id="rId63"/>
    <p:sldId id="526" r:id="rId6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25FF"/>
    <a:srgbClr val="76FF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76" autoAdjust="0"/>
    <p:restoredTop sz="94701"/>
  </p:normalViewPr>
  <p:slideViewPr>
    <p:cSldViewPr snapToGrid="0" snapToObjects="1">
      <p:cViewPr varScale="1">
        <p:scale>
          <a:sx n="95" d="100"/>
          <a:sy n="95" d="100"/>
        </p:scale>
        <p:origin x="15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notesMaster" Target="notesMasters/notesMaster1.xml"/><Relationship Id="rId66" Type="http://schemas.openxmlformats.org/officeDocument/2006/relationships/handoutMaster" Target="handoutMasters/handoutMaster1.xml"/><Relationship Id="rId67" Type="http://schemas.openxmlformats.org/officeDocument/2006/relationships/presProps" Target="presProps.xml"/><Relationship Id="rId68" Type="http://schemas.openxmlformats.org/officeDocument/2006/relationships/viewProps" Target="viewProps.xml"/><Relationship Id="rId69" Type="http://schemas.openxmlformats.org/officeDocument/2006/relationships/theme" Target="theme/theme1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3834B9-749D-5842-AED5-8DE615670019}" type="doc">
      <dgm:prSet loTypeId="urn:microsoft.com/office/officeart/2005/8/layout/chart3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2638BABF-3529-714F-B0AD-B0812082EF18}">
      <dgm:prSet phldrT="[Testo]"/>
      <dgm:spPr/>
      <dgm:t>
        <a:bodyPr/>
        <a:lstStyle/>
        <a:p>
          <a:r>
            <a:rPr lang="it-IT" dirty="0" smtClean="0"/>
            <a:t>APPARTENENZA</a:t>
          </a:r>
          <a:endParaRPr lang="it-IT" dirty="0"/>
        </a:p>
      </dgm:t>
    </dgm:pt>
    <dgm:pt modelId="{C93B6471-890E-D94A-8109-F16546BA0167}" type="parTrans" cxnId="{9BADEB3C-A10B-AB49-85E5-40771D2DDC0B}">
      <dgm:prSet/>
      <dgm:spPr/>
      <dgm:t>
        <a:bodyPr/>
        <a:lstStyle/>
        <a:p>
          <a:endParaRPr lang="it-IT"/>
        </a:p>
      </dgm:t>
    </dgm:pt>
    <dgm:pt modelId="{3BF63303-5480-994B-A7CB-7AEB6BDE95F2}" type="sibTrans" cxnId="{9BADEB3C-A10B-AB49-85E5-40771D2DDC0B}">
      <dgm:prSet/>
      <dgm:spPr/>
      <dgm:t>
        <a:bodyPr/>
        <a:lstStyle/>
        <a:p>
          <a:endParaRPr lang="it-IT"/>
        </a:p>
      </dgm:t>
    </dgm:pt>
    <dgm:pt modelId="{B3E69979-1ABF-234F-83FB-387D8478447E}">
      <dgm:prSet phldrT="[Testo]"/>
      <dgm:spPr/>
      <dgm:t>
        <a:bodyPr/>
        <a:lstStyle/>
        <a:p>
          <a:r>
            <a:rPr lang="it-IT" dirty="0" smtClean="0"/>
            <a:t>ORGANI</a:t>
          </a:r>
          <a:endParaRPr lang="it-IT" dirty="0"/>
        </a:p>
      </dgm:t>
    </dgm:pt>
    <dgm:pt modelId="{CE17F5F7-FA1D-C946-86BA-FF31E2A864A0}" type="parTrans" cxnId="{F180A9E4-0A2D-4C42-8C36-AC0DDCF3847F}">
      <dgm:prSet/>
      <dgm:spPr/>
      <dgm:t>
        <a:bodyPr/>
        <a:lstStyle/>
        <a:p>
          <a:endParaRPr lang="it-IT"/>
        </a:p>
      </dgm:t>
    </dgm:pt>
    <dgm:pt modelId="{E7416902-7651-3A42-B4B3-415517F2A873}" type="sibTrans" cxnId="{F180A9E4-0A2D-4C42-8C36-AC0DDCF3847F}">
      <dgm:prSet/>
      <dgm:spPr/>
      <dgm:t>
        <a:bodyPr/>
        <a:lstStyle/>
        <a:p>
          <a:endParaRPr lang="it-IT"/>
        </a:p>
      </dgm:t>
    </dgm:pt>
    <dgm:pt modelId="{1CA11678-9D3D-E349-9578-CB311D93372E}">
      <dgm:prSet phldrT="[Testo]"/>
      <dgm:spPr/>
      <dgm:t>
        <a:bodyPr/>
        <a:lstStyle/>
        <a:p>
          <a:r>
            <a:rPr lang="it-IT" dirty="0" smtClean="0"/>
            <a:t>FUNZIONI</a:t>
          </a:r>
          <a:endParaRPr lang="it-IT" dirty="0"/>
        </a:p>
      </dgm:t>
    </dgm:pt>
    <dgm:pt modelId="{B0384F16-DB46-D345-8BD3-7A0D8EB57D8E}" type="parTrans" cxnId="{477C5EB5-64B2-8845-84C0-2D5AAAE243B3}">
      <dgm:prSet/>
      <dgm:spPr/>
      <dgm:t>
        <a:bodyPr/>
        <a:lstStyle/>
        <a:p>
          <a:endParaRPr lang="it-IT"/>
        </a:p>
      </dgm:t>
    </dgm:pt>
    <dgm:pt modelId="{2E98DCE6-5276-024A-BCBB-5DEA0C4ACC5A}" type="sibTrans" cxnId="{477C5EB5-64B2-8845-84C0-2D5AAAE243B3}">
      <dgm:prSet/>
      <dgm:spPr/>
      <dgm:t>
        <a:bodyPr/>
        <a:lstStyle/>
        <a:p>
          <a:endParaRPr lang="it-IT"/>
        </a:p>
      </dgm:t>
    </dgm:pt>
    <dgm:pt modelId="{A64AA634-72B3-8E4C-B4B6-566605ADF68D}">
      <dgm:prSet phldrT="[Testo]"/>
      <dgm:spPr/>
      <dgm:t>
        <a:bodyPr/>
        <a:lstStyle/>
        <a:p>
          <a:r>
            <a:rPr lang="it-IT" dirty="0" smtClean="0"/>
            <a:t>AMMISSIONE</a:t>
          </a:r>
          <a:endParaRPr lang="it-IT" dirty="0"/>
        </a:p>
      </dgm:t>
    </dgm:pt>
    <dgm:pt modelId="{640E534C-046F-F748-9627-79C1D2E36E46}" type="parTrans" cxnId="{40EF3576-B1E0-904B-8E22-F123623B24E6}">
      <dgm:prSet/>
      <dgm:spPr/>
    </dgm:pt>
    <dgm:pt modelId="{9BBEB38E-C7D3-7E45-B426-292456885E64}" type="sibTrans" cxnId="{40EF3576-B1E0-904B-8E22-F123623B24E6}">
      <dgm:prSet/>
      <dgm:spPr/>
    </dgm:pt>
    <dgm:pt modelId="{6EDC3137-D7B2-6F4F-985C-A064CFA9E0E2}">
      <dgm:prSet phldrT="[Testo]"/>
      <dgm:spPr/>
      <dgm:t>
        <a:bodyPr/>
        <a:lstStyle/>
        <a:p>
          <a:r>
            <a:rPr lang="it-IT" dirty="0" smtClean="0"/>
            <a:t>PARTECIPAZIONE</a:t>
          </a:r>
          <a:endParaRPr lang="it-IT" dirty="0"/>
        </a:p>
      </dgm:t>
    </dgm:pt>
    <dgm:pt modelId="{005CCB2D-8847-494C-9D63-54342E1A973A}" type="parTrans" cxnId="{69D012EC-6A92-D346-BA3B-2CD22D804668}">
      <dgm:prSet/>
      <dgm:spPr/>
    </dgm:pt>
    <dgm:pt modelId="{4270D227-AFE3-6043-AD38-E98853C1E25C}" type="sibTrans" cxnId="{69D012EC-6A92-D346-BA3B-2CD22D804668}">
      <dgm:prSet/>
      <dgm:spPr/>
    </dgm:pt>
    <dgm:pt modelId="{F6F4CCA7-CA29-C943-9932-F497FB10D39C}">
      <dgm:prSet phldrT="[Testo]"/>
      <dgm:spPr/>
      <dgm:t>
        <a:bodyPr/>
        <a:lstStyle/>
        <a:p>
          <a:r>
            <a:rPr lang="it-IT" dirty="0" smtClean="0"/>
            <a:t>Consiglio di Sicurezza</a:t>
          </a:r>
          <a:endParaRPr lang="it-IT" dirty="0"/>
        </a:p>
      </dgm:t>
    </dgm:pt>
    <dgm:pt modelId="{1C7D61C2-F44D-8F4E-8A4B-96A774CE060B}" type="parTrans" cxnId="{0181EDA1-E087-2E4F-B6D6-B59AAA32400E}">
      <dgm:prSet/>
      <dgm:spPr/>
    </dgm:pt>
    <dgm:pt modelId="{DD63E908-B9E4-EC4C-A0AD-04FFF2449B87}" type="sibTrans" cxnId="{0181EDA1-E087-2E4F-B6D6-B59AAA32400E}">
      <dgm:prSet/>
      <dgm:spPr/>
    </dgm:pt>
    <dgm:pt modelId="{772DB415-DB17-2C4C-84F6-76EE60F833E0}">
      <dgm:prSet phldrT="[Testo]"/>
      <dgm:spPr/>
      <dgm:t>
        <a:bodyPr/>
        <a:lstStyle/>
        <a:p>
          <a:r>
            <a:rPr lang="it-IT" dirty="0" smtClean="0"/>
            <a:t>Assemblea generale</a:t>
          </a:r>
          <a:endParaRPr lang="it-IT" dirty="0"/>
        </a:p>
      </dgm:t>
    </dgm:pt>
    <dgm:pt modelId="{B0F67CAF-C513-3E40-883C-C1B7BCA04424}" type="parTrans" cxnId="{8E367F68-E156-994A-B796-A8D4263BBC90}">
      <dgm:prSet/>
      <dgm:spPr/>
    </dgm:pt>
    <dgm:pt modelId="{57A132F8-4C9E-1347-8F9B-22C4852E0763}" type="sibTrans" cxnId="{8E367F68-E156-994A-B796-A8D4263BBC90}">
      <dgm:prSet/>
      <dgm:spPr/>
    </dgm:pt>
    <dgm:pt modelId="{831A74C2-9ADC-9047-B433-66A3A9F8A094}">
      <dgm:prSet phldrT="[Testo]"/>
      <dgm:spPr/>
      <dgm:t>
        <a:bodyPr/>
        <a:lstStyle/>
        <a:p>
          <a:r>
            <a:rPr lang="it-IT" dirty="0" smtClean="0"/>
            <a:t>Segretariato</a:t>
          </a:r>
          <a:endParaRPr lang="it-IT" dirty="0"/>
        </a:p>
      </dgm:t>
    </dgm:pt>
    <dgm:pt modelId="{943016EB-3125-6E47-A6C8-7746819E17E3}" type="parTrans" cxnId="{DB050B92-32C5-9B4B-B81B-26FDD9891BA9}">
      <dgm:prSet/>
      <dgm:spPr/>
    </dgm:pt>
    <dgm:pt modelId="{7C2D0400-ED3D-1B4B-B9F7-EAB8A1467EAC}" type="sibTrans" cxnId="{DB050B92-32C5-9B4B-B81B-26FDD9891BA9}">
      <dgm:prSet/>
      <dgm:spPr/>
    </dgm:pt>
    <dgm:pt modelId="{40111194-2A9E-C44A-A626-9BB0F18FE0DE}">
      <dgm:prSet phldrT="[Testo]"/>
      <dgm:spPr/>
      <dgm:t>
        <a:bodyPr/>
        <a:lstStyle/>
        <a:p>
          <a:r>
            <a:rPr lang="it-IT" dirty="0" smtClean="0"/>
            <a:t>Consiglio economico e sociale e Consiglio di amministrazione fiduciaria</a:t>
          </a:r>
          <a:endParaRPr lang="it-IT" dirty="0"/>
        </a:p>
      </dgm:t>
    </dgm:pt>
    <dgm:pt modelId="{280E670F-1AB7-9442-9321-C63FCA22C552}" type="parTrans" cxnId="{A9534F70-8AE6-4343-8711-8C00F15AAA50}">
      <dgm:prSet/>
      <dgm:spPr/>
    </dgm:pt>
    <dgm:pt modelId="{58B3D2D0-7B53-B24C-8B61-CF44D30A925C}" type="sibTrans" cxnId="{A9534F70-8AE6-4343-8711-8C00F15AAA50}">
      <dgm:prSet/>
      <dgm:spPr/>
    </dgm:pt>
    <dgm:pt modelId="{3389B332-86A4-7240-945D-2F0180C920BD}">
      <dgm:prSet phldrT="[Testo]"/>
      <dgm:spPr/>
      <dgm:t>
        <a:bodyPr/>
        <a:lstStyle/>
        <a:p>
          <a:r>
            <a:rPr lang="it-IT" dirty="0" smtClean="0"/>
            <a:t>Corte internazionale di giustizia</a:t>
          </a:r>
          <a:endParaRPr lang="it-IT" dirty="0"/>
        </a:p>
      </dgm:t>
    </dgm:pt>
    <dgm:pt modelId="{F03F9A86-8E5D-8B44-B59B-412C8DB0AA41}" type="parTrans" cxnId="{5413960C-A527-E543-A551-CA668074B3E6}">
      <dgm:prSet/>
      <dgm:spPr/>
    </dgm:pt>
    <dgm:pt modelId="{90C04526-1E2B-0648-8C85-3FFEEE659FE3}" type="sibTrans" cxnId="{5413960C-A527-E543-A551-CA668074B3E6}">
      <dgm:prSet/>
      <dgm:spPr/>
    </dgm:pt>
    <dgm:pt modelId="{9C5B6520-5420-6C41-8146-724F50F1C1D2}">
      <dgm:prSet phldrT="[Testo]"/>
      <dgm:spPr/>
      <dgm:t>
        <a:bodyPr/>
        <a:lstStyle/>
        <a:p>
          <a:r>
            <a:rPr lang="it-IT" dirty="0" smtClean="0"/>
            <a:t>ATTI</a:t>
          </a:r>
          <a:endParaRPr lang="it-IT" dirty="0"/>
        </a:p>
      </dgm:t>
    </dgm:pt>
    <dgm:pt modelId="{858BDD07-ABA1-3640-BE6B-5CDFAD3643FF}" type="parTrans" cxnId="{A32F082B-1449-534E-92D2-984D7D3B4692}">
      <dgm:prSet/>
      <dgm:spPr/>
    </dgm:pt>
    <dgm:pt modelId="{F9C5230A-73FD-CC44-8FFD-D30CFD5F5A25}" type="sibTrans" cxnId="{A32F082B-1449-534E-92D2-984D7D3B4692}">
      <dgm:prSet/>
      <dgm:spPr/>
    </dgm:pt>
    <dgm:pt modelId="{9D59DD16-DBCB-434F-9AEC-DDDF1B065B93}" type="pres">
      <dgm:prSet presAssocID="{9C3834B9-749D-5842-AED5-8DE61567001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2E27164-5A2E-3E43-85F8-36C6C479559C}" type="pres">
      <dgm:prSet presAssocID="{9C3834B9-749D-5842-AED5-8DE615670019}" presName="wedge1" presStyleLbl="node1" presStyleIdx="0" presStyleCnt="4" custLinFactNeighborX="-3720" custLinFactNeighborY="6734"/>
      <dgm:spPr/>
      <dgm:t>
        <a:bodyPr/>
        <a:lstStyle/>
        <a:p>
          <a:endParaRPr lang="it-IT"/>
        </a:p>
      </dgm:t>
    </dgm:pt>
    <dgm:pt modelId="{8CB18A55-2036-A748-950A-A655EB9EC850}" type="pres">
      <dgm:prSet presAssocID="{9C3834B9-749D-5842-AED5-8DE615670019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9140162-AE90-D84F-9812-3EA659AF4AD4}" type="pres">
      <dgm:prSet presAssocID="{9C3834B9-749D-5842-AED5-8DE615670019}" presName="wedge2" presStyleLbl="node1" presStyleIdx="1" presStyleCnt="4" custLinFactNeighborX="9191" custLinFactNeighborY="7417"/>
      <dgm:spPr/>
      <dgm:t>
        <a:bodyPr/>
        <a:lstStyle/>
        <a:p>
          <a:endParaRPr lang="it-IT"/>
        </a:p>
      </dgm:t>
    </dgm:pt>
    <dgm:pt modelId="{6F6F6C4B-9CAE-0E42-9F17-719ACA70DA4A}" type="pres">
      <dgm:prSet presAssocID="{9C3834B9-749D-5842-AED5-8DE615670019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793F5B1-57B2-0F49-8E3B-1C8B6DB66338}" type="pres">
      <dgm:prSet presAssocID="{9C3834B9-749D-5842-AED5-8DE615670019}" presName="wedge3" presStyleLbl="node1" presStyleIdx="2" presStyleCnt="4" custLinFactNeighborX="494" custLinFactNeighborY="-1501"/>
      <dgm:spPr/>
      <dgm:t>
        <a:bodyPr/>
        <a:lstStyle/>
        <a:p>
          <a:endParaRPr lang="it-IT"/>
        </a:p>
      </dgm:t>
    </dgm:pt>
    <dgm:pt modelId="{F34F4CF6-A1B6-264F-87BA-A2154BC8058D}" type="pres">
      <dgm:prSet presAssocID="{9C3834B9-749D-5842-AED5-8DE615670019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183A966-45F4-784D-B10D-E8EF029B8753}" type="pres">
      <dgm:prSet presAssocID="{9C3834B9-749D-5842-AED5-8DE615670019}" presName="wedge4" presStyleLbl="node1" presStyleIdx="3" presStyleCnt="4"/>
      <dgm:spPr/>
      <dgm:t>
        <a:bodyPr/>
        <a:lstStyle/>
        <a:p>
          <a:endParaRPr lang="it-IT"/>
        </a:p>
      </dgm:t>
    </dgm:pt>
    <dgm:pt modelId="{6D0A9056-2A66-9443-8FD7-7706C55401D6}" type="pres">
      <dgm:prSet presAssocID="{9C3834B9-749D-5842-AED5-8DE615670019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9585AF0-6FD6-104D-A830-71E4866571C6}" type="presOf" srcId="{B3E69979-1ABF-234F-83FB-387D8478447E}" destId="{39140162-AE90-D84F-9812-3EA659AF4AD4}" srcOrd="0" destOrd="0" presId="urn:microsoft.com/office/officeart/2005/8/layout/chart3"/>
    <dgm:cxn modelId="{7151A6C4-178F-D64A-8BDE-3930887DC986}" type="presOf" srcId="{9C3834B9-749D-5842-AED5-8DE615670019}" destId="{9D59DD16-DBCB-434F-9AEC-DDDF1B065B93}" srcOrd="0" destOrd="0" presId="urn:microsoft.com/office/officeart/2005/8/layout/chart3"/>
    <dgm:cxn modelId="{0181EDA1-E087-2E4F-B6D6-B59AAA32400E}" srcId="{B3E69979-1ABF-234F-83FB-387D8478447E}" destId="{F6F4CCA7-CA29-C943-9932-F497FB10D39C}" srcOrd="0" destOrd="0" parTransId="{1C7D61C2-F44D-8F4E-8A4B-96A774CE060B}" sibTransId="{DD63E908-B9E4-EC4C-A0AD-04FFF2449B87}"/>
    <dgm:cxn modelId="{07067B2C-A1AA-D545-B59C-4EC49EA0C94B}" type="presOf" srcId="{F6F4CCA7-CA29-C943-9932-F497FB10D39C}" destId="{39140162-AE90-D84F-9812-3EA659AF4AD4}" srcOrd="0" destOrd="1" presId="urn:microsoft.com/office/officeart/2005/8/layout/chart3"/>
    <dgm:cxn modelId="{9BADEB3C-A10B-AB49-85E5-40771D2DDC0B}" srcId="{9C3834B9-749D-5842-AED5-8DE615670019}" destId="{2638BABF-3529-714F-B0AD-B0812082EF18}" srcOrd="0" destOrd="0" parTransId="{C93B6471-890E-D94A-8109-F16546BA0167}" sibTransId="{3BF63303-5480-994B-A7CB-7AEB6BDE95F2}"/>
    <dgm:cxn modelId="{40EF3576-B1E0-904B-8E22-F123623B24E6}" srcId="{2638BABF-3529-714F-B0AD-B0812082EF18}" destId="{A64AA634-72B3-8E4C-B4B6-566605ADF68D}" srcOrd="0" destOrd="0" parTransId="{640E534C-046F-F748-9627-79C1D2E36E46}" sibTransId="{9BBEB38E-C7D3-7E45-B426-292456885E64}"/>
    <dgm:cxn modelId="{E55BFF39-2578-E440-902B-DBA203984BE6}" type="presOf" srcId="{831A74C2-9ADC-9047-B433-66A3A9F8A094}" destId="{6F6F6C4B-9CAE-0E42-9F17-719ACA70DA4A}" srcOrd="1" destOrd="3" presId="urn:microsoft.com/office/officeart/2005/8/layout/chart3"/>
    <dgm:cxn modelId="{D713CED3-A0F1-7846-BC99-913D1BFAD9C0}" type="presOf" srcId="{F6F4CCA7-CA29-C943-9932-F497FB10D39C}" destId="{6F6F6C4B-9CAE-0E42-9F17-719ACA70DA4A}" srcOrd="1" destOrd="1" presId="urn:microsoft.com/office/officeart/2005/8/layout/chart3"/>
    <dgm:cxn modelId="{E3D83954-F0E6-444D-BFE8-11CD223B1D30}" type="presOf" srcId="{40111194-2A9E-C44A-A626-9BB0F18FE0DE}" destId="{6F6F6C4B-9CAE-0E42-9F17-719ACA70DA4A}" srcOrd="1" destOrd="4" presId="urn:microsoft.com/office/officeart/2005/8/layout/chart3"/>
    <dgm:cxn modelId="{0291D261-DAA7-774E-91EF-844A9A10F9B2}" type="presOf" srcId="{B3E69979-1ABF-234F-83FB-387D8478447E}" destId="{6F6F6C4B-9CAE-0E42-9F17-719ACA70DA4A}" srcOrd="1" destOrd="0" presId="urn:microsoft.com/office/officeart/2005/8/layout/chart3"/>
    <dgm:cxn modelId="{02C50A5E-D88E-6947-B554-D6AB8AD42D63}" type="presOf" srcId="{1CA11678-9D3D-E349-9578-CB311D93372E}" destId="{F34F4CF6-A1B6-264F-87BA-A2154BC8058D}" srcOrd="1" destOrd="0" presId="urn:microsoft.com/office/officeart/2005/8/layout/chart3"/>
    <dgm:cxn modelId="{5413960C-A527-E543-A551-CA668074B3E6}" srcId="{B3E69979-1ABF-234F-83FB-387D8478447E}" destId="{3389B332-86A4-7240-945D-2F0180C920BD}" srcOrd="4" destOrd="0" parTransId="{F03F9A86-8E5D-8B44-B59B-412C8DB0AA41}" sibTransId="{90C04526-1E2B-0648-8C85-3FFEEE659FE3}"/>
    <dgm:cxn modelId="{A1A10A0B-15A1-084D-8AB0-31DCA39D2DDE}" type="presOf" srcId="{2638BABF-3529-714F-B0AD-B0812082EF18}" destId="{A2E27164-5A2E-3E43-85F8-36C6C479559C}" srcOrd="0" destOrd="0" presId="urn:microsoft.com/office/officeart/2005/8/layout/chart3"/>
    <dgm:cxn modelId="{6286B176-2FCA-F54D-8BBF-E8E55B28A654}" type="presOf" srcId="{6EDC3137-D7B2-6F4F-985C-A064CFA9E0E2}" destId="{8CB18A55-2036-A748-950A-A655EB9EC850}" srcOrd="1" destOrd="2" presId="urn:microsoft.com/office/officeart/2005/8/layout/chart3"/>
    <dgm:cxn modelId="{442C1D72-8904-6240-B70D-81307AB34E42}" type="presOf" srcId="{831A74C2-9ADC-9047-B433-66A3A9F8A094}" destId="{39140162-AE90-D84F-9812-3EA659AF4AD4}" srcOrd="0" destOrd="3" presId="urn:microsoft.com/office/officeart/2005/8/layout/chart3"/>
    <dgm:cxn modelId="{A32F082B-1449-534E-92D2-984D7D3B4692}" srcId="{9C3834B9-749D-5842-AED5-8DE615670019}" destId="{9C5B6520-5420-6C41-8146-724F50F1C1D2}" srcOrd="3" destOrd="0" parTransId="{858BDD07-ABA1-3640-BE6B-5CDFAD3643FF}" sibTransId="{F9C5230A-73FD-CC44-8FFD-D30CFD5F5A25}"/>
    <dgm:cxn modelId="{EED76E24-E770-B040-90E3-1553FA2FBEFD}" type="presOf" srcId="{40111194-2A9E-C44A-A626-9BB0F18FE0DE}" destId="{39140162-AE90-D84F-9812-3EA659AF4AD4}" srcOrd="0" destOrd="4" presId="urn:microsoft.com/office/officeart/2005/8/layout/chart3"/>
    <dgm:cxn modelId="{679345B2-59A6-8548-B416-C63EEB18C062}" type="presOf" srcId="{772DB415-DB17-2C4C-84F6-76EE60F833E0}" destId="{6F6F6C4B-9CAE-0E42-9F17-719ACA70DA4A}" srcOrd="1" destOrd="2" presId="urn:microsoft.com/office/officeart/2005/8/layout/chart3"/>
    <dgm:cxn modelId="{8E367F68-E156-994A-B796-A8D4263BBC90}" srcId="{B3E69979-1ABF-234F-83FB-387D8478447E}" destId="{772DB415-DB17-2C4C-84F6-76EE60F833E0}" srcOrd="1" destOrd="0" parTransId="{B0F67CAF-C513-3E40-883C-C1B7BCA04424}" sibTransId="{57A132F8-4C9E-1347-8F9B-22C4852E0763}"/>
    <dgm:cxn modelId="{84AD8FCF-BCD9-8748-99E5-F9630087C1F8}" type="presOf" srcId="{3389B332-86A4-7240-945D-2F0180C920BD}" destId="{39140162-AE90-D84F-9812-3EA659AF4AD4}" srcOrd="0" destOrd="5" presId="urn:microsoft.com/office/officeart/2005/8/layout/chart3"/>
    <dgm:cxn modelId="{199907B4-C7F6-8D4C-A184-FC8556F41AB7}" type="presOf" srcId="{6EDC3137-D7B2-6F4F-985C-A064CFA9E0E2}" destId="{A2E27164-5A2E-3E43-85F8-36C6C479559C}" srcOrd="0" destOrd="2" presId="urn:microsoft.com/office/officeart/2005/8/layout/chart3"/>
    <dgm:cxn modelId="{477C5EB5-64B2-8845-84C0-2D5AAAE243B3}" srcId="{9C3834B9-749D-5842-AED5-8DE615670019}" destId="{1CA11678-9D3D-E349-9578-CB311D93372E}" srcOrd="2" destOrd="0" parTransId="{B0384F16-DB46-D345-8BD3-7A0D8EB57D8E}" sibTransId="{2E98DCE6-5276-024A-BCBB-5DEA0C4ACC5A}"/>
    <dgm:cxn modelId="{69D012EC-6A92-D346-BA3B-2CD22D804668}" srcId="{2638BABF-3529-714F-B0AD-B0812082EF18}" destId="{6EDC3137-D7B2-6F4F-985C-A064CFA9E0E2}" srcOrd="1" destOrd="0" parTransId="{005CCB2D-8847-494C-9D63-54342E1A973A}" sibTransId="{4270D227-AFE3-6043-AD38-E98853C1E25C}"/>
    <dgm:cxn modelId="{463144A9-BCB9-6B4F-8E89-C40A111D8983}" type="presOf" srcId="{9C5B6520-5420-6C41-8146-724F50F1C1D2}" destId="{6D0A9056-2A66-9443-8FD7-7706C55401D6}" srcOrd="1" destOrd="0" presId="urn:microsoft.com/office/officeart/2005/8/layout/chart3"/>
    <dgm:cxn modelId="{CBE1119C-FA3C-8741-9233-83A0BE05AE21}" type="presOf" srcId="{9C5B6520-5420-6C41-8146-724F50F1C1D2}" destId="{B183A966-45F4-784D-B10D-E8EF029B8753}" srcOrd="0" destOrd="0" presId="urn:microsoft.com/office/officeart/2005/8/layout/chart3"/>
    <dgm:cxn modelId="{E05C8182-CDC6-C247-ACD3-B4ED179F7365}" type="presOf" srcId="{772DB415-DB17-2C4C-84F6-76EE60F833E0}" destId="{39140162-AE90-D84F-9812-3EA659AF4AD4}" srcOrd="0" destOrd="2" presId="urn:microsoft.com/office/officeart/2005/8/layout/chart3"/>
    <dgm:cxn modelId="{DB050B92-32C5-9B4B-B81B-26FDD9891BA9}" srcId="{B3E69979-1ABF-234F-83FB-387D8478447E}" destId="{831A74C2-9ADC-9047-B433-66A3A9F8A094}" srcOrd="2" destOrd="0" parTransId="{943016EB-3125-6E47-A6C8-7746819E17E3}" sibTransId="{7C2D0400-ED3D-1B4B-B9F7-EAB8A1467EAC}"/>
    <dgm:cxn modelId="{F180A9E4-0A2D-4C42-8C36-AC0DDCF3847F}" srcId="{9C3834B9-749D-5842-AED5-8DE615670019}" destId="{B3E69979-1ABF-234F-83FB-387D8478447E}" srcOrd="1" destOrd="0" parTransId="{CE17F5F7-FA1D-C946-86BA-FF31E2A864A0}" sibTransId="{E7416902-7651-3A42-B4B3-415517F2A873}"/>
    <dgm:cxn modelId="{7BC81673-2780-A941-8988-76DD01656B15}" type="presOf" srcId="{A64AA634-72B3-8E4C-B4B6-566605ADF68D}" destId="{8CB18A55-2036-A748-950A-A655EB9EC850}" srcOrd="1" destOrd="1" presId="urn:microsoft.com/office/officeart/2005/8/layout/chart3"/>
    <dgm:cxn modelId="{C47076B6-6753-7144-9EC2-75BB20BD7A5A}" type="presOf" srcId="{3389B332-86A4-7240-945D-2F0180C920BD}" destId="{6F6F6C4B-9CAE-0E42-9F17-719ACA70DA4A}" srcOrd="1" destOrd="5" presId="urn:microsoft.com/office/officeart/2005/8/layout/chart3"/>
    <dgm:cxn modelId="{4CFC4FA4-E6C2-A848-A4D4-E561D9A27C22}" type="presOf" srcId="{2638BABF-3529-714F-B0AD-B0812082EF18}" destId="{8CB18A55-2036-A748-950A-A655EB9EC850}" srcOrd="1" destOrd="0" presId="urn:microsoft.com/office/officeart/2005/8/layout/chart3"/>
    <dgm:cxn modelId="{FB01DEF3-6A9E-754C-A094-812F1D497C02}" type="presOf" srcId="{1CA11678-9D3D-E349-9578-CB311D93372E}" destId="{4793F5B1-57B2-0F49-8E3B-1C8B6DB66338}" srcOrd="0" destOrd="0" presId="urn:microsoft.com/office/officeart/2005/8/layout/chart3"/>
    <dgm:cxn modelId="{B685C6C4-5248-1F4A-935C-98012730EE12}" type="presOf" srcId="{A64AA634-72B3-8E4C-B4B6-566605ADF68D}" destId="{A2E27164-5A2E-3E43-85F8-36C6C479559C}" srcOrd="0" destOrd="1" presId="urn:microsoft.com/office/officeart/2005/8/layout/chart3"/>
    <dgm:cxn modelId="{A9534F70-8AE6-4343-8711-8C00F15AAA50}" srcId="{B3E69979-1ABF-234F-83FB-387D8478447E}" destId="{40111194-2A9E-C44A-A626-9BB0F18FE0DE}" srcOrd="3" destOrd="0" parTransId="{280E670F-1AB7-9442-9321-C63FCA22C552}" sibTransId="{58B3D2D0-7B53-B24C-8B61-CF44D30A925C}"/>
    <dgm:cxn modelId="{5FF47C2E-7FD7-C849-84AB-15C243CF9739}" type="presParOf" srcId="{9D59DD16-DBCB-434F-9AEC-DDDF1B065B93}" destId="{A2E27164-5A2E-3E43-85F8-36C6C479559C}" srcOrd="0" destOrd="0" presId="urn:microsoft.com/office/officeart/2005/8/layout/chart3"/>
    <dgm:cxn modelId="{0D925A13-CE88-8C4D-A5DB-1EAB968E732E}" type="presParOf" srcId="{9D59DD16-DBCB-434F-9AEC-DDDF1B065B93}" destId="{8CB18A55-2036-A748-950A-A655EB9EC850}" srcOrd="1" destOrd="0" presId="urn:microsoft.com/office/officeart/2005/8/layout/chart3"/>
    <dgm:cxn modelId="{8F199D94-B605-E840-A9E5-F1740A3A4CAB}" type="presParOf" srcId="{9D59DD16-DBCB-434F-9AEC-DDDF1B065B93}" destId="{39140162-AE90-D84F-9812-3EA659AF4AD4}" srcOrd="2" destOrd="0" presId="urn:microsoft.com/office/officeart/2005/8/layout/chart3"/>
    <dgm:cxn modelId="{5DF97052-D034-CE43-9A42-4413106B0E7D}" type="presParOf" srcId="{9D59DD16-DBCB-434F-9AEC-DDDF1B065B93}" destId="{6F6F6C4B-9CAE-0E42-9F17-719ACA70DA4A}" srcOrd="3" destOrd="0" presId="urn:microsoft.com/office/officeart/2005/8/layout/chart3"/>
    <dgm:cxn modelId="{CE0E38B5-6044-ED43-821B-BD5B4A41E1D6}" type="presParOf" srcId="{9D59DD16-DBCB-434F-9AEC-DDDF1B065B93}" destId="{4793F5B1-57B2-0F49-8E3B-1C8B6DB66338}" srcOrd="4" destOrd="0" presId="urn:microsoft.com/office/officeart/2005/8/layout/chart3"/>
    <dgm:cxn modelId="{04AB1B47-C9B6-E744-A96A-F94426E25F1F}" type="presParOf" srcId="{9D59DD16-DBCB-434F-9AEC-DDDF1B065B93}" destId="{F34F4CF6-A1B6-264F-87BA-A2154BC8058D}" srcOrd="5" destOrd="0" presId="urn:microsoft.com/office/officeart/2005/8/layout/chart3"/>
    <dgm:cxn modelId="{F9CE0CAB-3293-6341-B95B-A0F705BFED2A}" type="presParOf" srcId="{9D59DD16-DBCB-434F-9AEC-DDDF1B065B93}" destId="{B183A966-45F4-784D-B10D-E8EF029B8753}" srcOrd="6" destOrd="0" presId="urn:microsoft.com/office/officeart/2005/8/layout/chart3"/>
    <dgm:cxn modelId="{F242A012-CE12-5047-AC64-BD52DE83E009}" type="presParOf" srcId="{9D59DD16-DBCB-434F-9AEC-DDDF1B065B93}" destId="{6D0A9056-2A66-9443-8FD7-7706C55401D6}" srcOrd="7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FCEC2A-B0A7-9D45-9AB6-F6C5424DB2AB}" type="doc">
      <dgm:prSet loTypeId="urn:microsoft.com/office/officeart/2009/layout/CircleArrowProcess" loCatId="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8014C093-B53B-7C4B-B99E-0FB294E82178}">
      <dgm:prSet phldrT="[Testo]"/>
      <dgm:spPr/>
      <dgm:t>
        <a:bodyPr/>
        <a:lstStyle/>
        <a:p>
          <a:r>
            <a:rPr lang="it-IT" dirty="0" smtClean="0"/>
            <a:t>DELIBERA A MAGGIORANZA SEMPLICE</a:t>
          </a:r>
          <a:endParaRPr lang="it-IT" dirty="0"/>
        </a:p>
      </dgm:t>
    </dgm:pt>
    <dgm:pt modelId="{D500CE0C-F592-4344-957E-7F97A1246B53}" type="parTrans" cxnId="{D4B9B81D-EE72-C24D-B3FB-E7EB42020336}">
      <dgm:prSet/>
      <dgm:spPr/>
      <dgm:t>
        <a:bodyPr/>
        <a:lstStyle/>
        <a:p>
          <a:endParaRPr lang="it-IT"/>
        </a:p>
      </dgm:t>
    </dgm:pt>
    <dgm:pt modelId="{EADBF916-474B-414D-A3E2-0BE9158B5CD5}" type="sibTrans" cxnId="{D4B9B81D-EE72-C24D-B3FB-E7EB42020336}">
      <dgm:prSet/>
      <dgm:spPr/>
      <dgm:t>
        <a:bodyPr/>
        <a:lstStyle/>
        <a:p>
          <a:endParaRPr lang="it-IT"/>
        </a:p>
      </dgm:t>
    </dgm:pt>
    <dgm:pt modelId="{E2FF86C7-43A0-4140-B629-773F2849029A}">
      <dgm:prSet phldrT="[Testo]"/>
      <dgm:spPr/>
      <dgm:t>
        <a:bodyPr/>
        <a:lstStyle/>
        <a:p>
          <a:r>
            <a:rPr lang="it-IT" dirty="0" smtClean="0"/>
            <a:t>AG?</a:t>
          </a:r>
          <a:endParaRPr lang="it-IT" dirty="0"/>
        </a:p>
      </dgm:t>
    </dgm:pt>
    <dgm:pt modelId="{03EE2447-82C0-6B4D-B627-9755B3DBA409}" type="parTrans" cxnId="{A58B2AAA-15AE-DD45-B766-9B6DB307EFF7}">
      <dgm:prSet/>
      <dgm:spPr/>
      <dgm:t>
        <a:bodyPr/>
        <a:lstStyle/>
        <a:p>
          <a:endParaRPr lang="it-IT"/>
        </a:p>
      </dgm:t>
    </dgm:pt>
    <dgm:pt modelId="{2BFB4EAA-5EC1-2A4C-B7A7-B6283952BD4F}" type="sibTrans" cxnId="{A58B2AAA-15AE-DD45-B766-9B6DB307EFF7}">
      <dgm:prSet/>
      <dgm:spPr/>
      <dgm:t>
        <a:bodyPr/>
        <a:lstStyle/>
        <a:p>
          <a:endParaRPr lang="it-IT"/>
        </a:p>
      </dgm:t>
    </dgm:pt>
    <dgm:pt modelId="{BF1A51CA-C69C-2940-93EA-E35E263CC78D}">
      <dgm:prSet phldrT="[Testo]"/>
      <dgm:spPr/>
      <dgm:t>
        <a:bodyPr/>
        <a:lstStyle/>
        <a:p>
          <a:r>
            <a:rPr lang="it-IT" dirty="0" smtClean="0"/>
            <a:t>DELIBERA A MAGGIORANZA QUALIFICATA?</a:t>
          </a:r>
          <a:endParaRPr lang="it-IT" dirty="0"/>
        </a:p>
      </dgm:t>
    </dgm:pt>
    <dgm:pt modelId="{E571CC07-3BF5-1A4C-B45F-C41C6F1B3550}" type="parTrans" cxnId="{354A4AB4-3102-FE41-8C91-9DFBA198A277}">
      <dgm:prSet/>
      <dgm:spPr/>
      <dgm:t>
        <a:bodyPr/>
        <a:lstStyle/>
        <a:p>
          <a:endParaRPr lang="it-IT"/>
        </a:p>
      </dgm:t>
    </dgm:pt>
    <dgm:pt modelId="{B3463723-A838-D047-B322-3EE0A86868C4}" type="sibTrans" cxnId="{354A4AB4-3102-FE41-8C91-9DFBA198A277}">
      <dgm:prSet/>
      <dgm:spPr/>
      <dgm:t>
        <a:bodyPr/>
        <a:lstStyle/>
        <a:p>
          <a:endParaRPr lang="it-IT"/>
        </a:p>
      </dgm:t>
    </dgm:pt>
    <dgm:pt modelId="{7CC2B317-8BD8-8A45-B257-64A0A3E66CFF}" type="pres">
      <dgm:prSet presAssocID="{E2FCEC2A-B0A7-9D45-9AB6-F6C5424DB2AB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A7ED9B93-9306-8241-ACA9-22BE386968BB}" type="pres">
      <dgm:prSet presAssocID="{8014C093-B53B-7C4B-B99E-0FB294E82178}" presName="Accent1" presStyleCnt="0"/>
      <dgm:spPr/>
    </dgm:pt>
    <dgm:pt modelId="{6047D3AB-EB2F-064C-B678-F2A35BDE1DC3}" type="pres">
      <dgm:prSet presAssocID="{8014C093-B53B-7C4B-B99E-0FB294E82178}" presName="Accent" presStyleLbl="node1" presStyleIdx="0" presStyleCnt="3"/>
      <dgm:spPr/>
    </dgm:pt>
    <dgm:pt modelId="{2E892D60-BFEC-BB43-B072-A42B76E47C1C}" type="pres">
      <dgm:prSet presAssocID="{8014C093-B53B-7C4B-B99E-0FB294E82178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8D7D652-5873-FA43-8450-25765F92D577}" type="pres">
      <dgm:prSet presAssocID="{E2FF86C7-43A0-4140-B629-773F2849029A}" presName="Accent2" presStyleCnt="0"/>
      <dgm:spPr/>
    </dgm:pt>
    <dgm:pt modelId="{699F61EA-1B7F-7F41-8E89-BC8015B06A71}" type="pres">
      <dgm:prSet presAssocID="{E2FF86C7-43A0-4140-B629-773F2849029A}" presName="Accent" presStyleLbl="node1" presStyleIdx="1" presStyleCnt="3"/>
      <dgm:spPr/>
    </dgm:pt>
    <dgm:pt modelId="{1A86FDF5-D955-4A4A-A441-75BC08BFF5E2}" type="pres">
      <dgm:prSet presAssocID="{E2FF86C7-43A0-4140-B629-773F2849029A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9F26A03-92E5-9348-82E6-7D44CDB36525}" type="pres">
      <dgm:prSet presAssocID="{BF1A51CA-C69C-2940-93EA-E35E263CC78D}" presName="Accent3" presStyleCnt="0"/>
      <dgm:spPr/>
    </dgm:pt>
    <dgm:pt modelId="{E6F7EEDA-0710-6A4F-87E3-07B80B0186F5}" type="pres">
      <dgm:prSet presAssocID="{BF1A51CA-C69C-2940-93EA-E35E263CC78D}" presName="Accent" presStyleLbl="node1" presStyleIdx="2" presStyleCnt="3"/>
      <dgm:spPr/>
    </dgm:pt>
    <dgm:pt modelId="{8E029EB6-D047-FD43-A9B4-72575DDA39D5}" type="pres">
      <dgm:prSet presAssocID="{BF1A51CA-C69C-2940-93EA-E35E263CC78D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FBB1E1B-FC38-9548-9CCF-BDD0B55AF7A5}" type="presOf" srcId="{8014C093-B53B-7C4B-B99E-0FB294E82178}" destId="{2E892D60-BFEC-BB43-B072-A42B76E47C1C}" srcOrd="0" destOrd="0" presId="urn:microsoft.com/office/officeart/2009/layout/CircleArrowProcess"/>
    <dgm:cxn modelId="{A58B2AAA-15AE-DD45-B766-9B6DB307EFF7}" srcId="{E2FCEC2A-B0A7-9D45-9AB6-F6C5424DB2AB}" destId="{E2FF86C7-43A0-4140-B629-773F2849029A}" srcOrd="1" destOrd="0" parTransId="{03EE2447-82C0-6B4D-B627-9755B3DBA409}" sibTransId="{2BFB4EAA-5EC1-2A4C-B7A7-B6283952BD4F}"/>
    <dgm:cxn modelId="{CDECF378-1D8D-324E-BA92-1F8EA6FD2FC4}" type="presOf" srcId="{E2FF86C7-43A0-4140-B629-773F2849029A}" destId="{1A86FDF5-D955-4A4A-A441-75BC08BFF5E2}" srcOrd="0" destOrd="0" presId="urn:microsoft.com/office/officeart/2009/layout/CircleArrowProcess"/>
    <dgm:cxn modelId="{9FC17E22-F0D2-E841-B47C-925EB8865BFA}" type="presOf" srcId="{E2FCEC2A-B0A7-9D45-9AB6-F6C5424DB2AB}" destId="{7CC2B317-8BD8-8A45-B257-64A0A3E66CFF}" srcOrd="0" destOrd="0" presId="urn:microsoft.com/office/officeart/2009/layout/CircleArrowProcess"/>
    <dgm:cxn modelId="{354A4AB4-3102-FE41-8C91-9DFBA198A277}" srcId="{E2FCEC2A-B0A7-9D45-9AB6-F6C5424DB2AB}" destId="{BF1A51CA-C69C-2940-93EA-E35E263CC78D}" srcOrd="2" destOrd="0" parTransId="{E571CC07-3BF5-1A4C-B45F-C41C6F1B3550}" sibTransId="{B3463723-A838-D047-B322-3EE0A86868C4}"/>
    <dgm:cxn modelId="{D4B9B81D-EE72-C24D-B3FB-E7EB42020336}" srcId="{E2FCEC2A-B0A7-9D45-9AB6-F6C5424DB2AB}" destId="{8014C093-B53B-7C4B-B99E-0FB294E82178}" srcOrd="0" destOrd="0" parTransId="{D500CE0C-F592-4344-957E-7F97A1246B53}" sibTransId="{EADBF916-474B-414D-A3E2-0BE9158B5CD5}"/>
    <dgm:cxn modelId="{B31DA0D5-D832-954A-8587-27730293CD62}" type="presOf" srcId="{BF1A51CA-C69C-2940-93EA-E35E263CC78D}" destId="{8E029EB6-D047-FD43-A9B4-72575DDA39D5}" srcOrd="0" destOrd="0" presId="urn:microsoft.com/office/officeart/2009/layout/CircleArrowProcess"/>
    <dgm:cxn modelId="{F1E83D64-17D5-C04C-879F-773CAFC59675}" type="presParOf" srcId="{7CC2B317-8BD8-8A45-B257-64A0A3E66CFF}" destId="{A7ED9B93-9306-8241-ACA9-22BE386968BB}" srcOrd="0" destOrd="0" presId="urn:microsoft.com/office/officeart/2009/layout/CircleArrowProcess"/>
    <dgm:cxn modelId="{13A4A38A-A9E5-5E43-9344-4F67FD6A6D5A}" type="presParOf" srcId="{A7ED9B93-9306-8241-ACA9-22BE386968BB}" destId="{6047D3AB-EB2F-064C-B678-F2A35BDE1DC3}" srcOrd="0" destOrd="0" presId="urn:microsoft.com/office/officeart/2009/layout/CircleArrowProcess"/>
    <dgm:cxn modelId="{EBE12B88-3973-F94D-AD67-1710972DAB68}" type="presParOf" srcId="{7CC2B317-8BD8-8A45-B257-64A0A3E66CFF}" destId="{2E892D60-BFEC-BB43-B072-A42B76E47C1C}" srcOrd="1" destOrd="0" presId="urn:microsoft.com/office/officeart/2009/layout/CircleArrowProcess"/>
    <dgm:cxn modelId="{3B4CC22E-AA44-6345-ACA3-0F1B2F950FBB}" type="presParOf" srcId="{7CC2B317-8BD8-8A45-B257-64A0A3E66CFF}" destId="{C8D7D652-5873-FA43-8450-25765F92D577}" srcOrd="2" destOrd="0" presId="urn:microsoft.com/office/officeart/2009/layout/CircleArrowProcess"/>
    <dgm:cxn modelId="{E9D75697-581A-DB4C-A1DD-D26DB66B24AA}" type="presParOf" srcId="{C8D7D652-5873-FA43-8450-25765F92D577}" destId="{699F61EA-1B7F-7F41-8E89-BC8015B06A71}" srcOrd="0" destOrd="0" presId="urn:microsoft.com/office/officeart/2009/layout/CircleArrowProcess"/>
    <dgm:cxn modelId="{C12D2F31-BAD0-0443-B296-BE33E14CC033}" type="presParOf" srcId="{7CC2B317-8BD8-8A45-B257-64A0A3E66CFF}" destId="{1A86FDF5-D955-4A4A-A441-75BC08BFF5E2}" srcOrd="3" destOrd="0" presId="urn:microsoft.com/office/officeart/2009/layout/CircleArrowProcess"/>
    <dgm:cxn modelId="{39B7704B-46B4-614C-8C6C-40A909B8E9F9}" type="presParOf" srcId="{7CC2B317-8BD8-8A45-B257-64A0A3E66CFF}" destId="{D9F26A03-92E5-9348-82E6-7D44CDB36525}" srcOrd="4" destOrd="0" presId="urn:microsoft.com/office/officeart/2009/layout/CircleArrowProcess"/>
    <dgm:cxn modelId="{910069D7-FB52-D143-8128-048610E23D49}" type="presParOf" srcId="{D9F26A03-92E5-9348-82E6-7D44CDB36525}" destId="{E6F7EEDA-0710-6A4F-87E3-07B80B0186F5}" srcOrd="0" destOrd="0" presId="urn:microsoft.com/office/officeart/2009/layout/CircleArrowProcess"/>
    <dgm:cxn modelId="{02069A09-C1DE-CA4C-83CF-BFEFF3C7668F}" type="presParOf" srcId="{7CC2B317-8BD8-8A45-B257-64A0A3E66CFF}" destId="{8E029EB6-D047-FD43-A9B4-72575DDA39D5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B64CDD-19CF-B24C-BC18-A9BAEB1608FC}" type="doc">
      <dgm:prSet loTypeId="urn:microsoft.com/office/officeart/2005/8/layout/hierarchy3" loCatId="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834EC4F9-E391-C044-8A20-E89ECCF7C1C7}">
      <dgm:prSet phldrT="[Testo]"/>
      <dgm:spPr/>
      <dgm:t>
        <a:bodyPr/>
        <a:lstStyle/>
        <a:p>
          <a:r>
            <a:rPr lang="it-IT" dirty="0" smtClean="0"/>
            <a:t>ELENCO DI ART. 18 PAR. 2 CARTA</a:t>
          </a:r>
          <a:endParaRPr lang="it-IT" dirty="0"/>
        </a:p>
      </dgm:t>
    </dgm:pt>
    <dgm:pt modelId="{3ACCF385-5521-8C48-9D3F-10F04D62A7E3}" type="parTrans" cxnId="{B38BFC3F-A5B5-C645-B326-2538AB570A39}">
      <dgm:prSet/>
      <dgm:spPr/>
      <dgm:t>
        <a:bodyPr/>
        <a:lstStyle/>
        <a:p>
          <a:endParaRPr lang="it-IT"/>
        </a:p>
      </dgm:t>
    </dgm:pt>
    <dgm:pt modelId="{D62C22C8-F069-ED4B-9B3B-127296396524}" type="sibTrans" cxnId="{B38BFC3F-A5B5-C645-B326-2538AB570A39}">
      <dgm:prSet/>
      <dgm:spPr/>
      <dgm:t>
        <a:bodyPr/>
        <a:lstStyle/>
        <a:p>
          <a:endParaRPr lang="it-IT"/>
        </a:p>
      </dgm:t>
    </dgm:pt>
    <dgm:pt modelId="{968B0914-48EF-C242-B0CD-829206F10B26}">
      <dgm:prSet phldrT="[Testo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 smtClean="0"/>
            <a:t>TASSATIVO</a:t>
          </a:r>
          <a:endParaRPr lang="it-IT" dirty="0"/>
        </a:p>
      </dgm:t>
    </dgm:pt>
    <dgm:pt modelId="{F00C2EE1-E57E-3D42-ADC4-D472DBEFF717}" type="parTrans" cxnId="{24B6F952-C923-D74E-A57B-410A2F0175F9}">
      <dgm:prSet/>
      <dgm:spPr/>
      <dgm:t>
        <a:bodyPr/>
        <a:lstStyle/>
        <a:p>
          <a:endParaRPr lang="it-IT"/>
        </a:p>
      </dgm:t>
    </dgm:pt>
    <dgm:pt modelId="{8DA82BD2-130B-A346-8179-8FA7D2D33FF5}" type="sibTrans" cxnId="{24B6F952-C923-D74E-A57B-410A2F0175F9}">
      <dgm:prSet/>
      <dgm:spPr/>
      <dgm:t>
        <a:bodyPr/>
        <a:lstStyle/>
        <a:p>
          <a:endParaRPr lang="it-IT"/>
        </a:p>
      </dgm:t>
    </dgm:pt>
    <dgm:pt modelId="{0E22A8EC-6B7D-9C4E-A6CD-B36C29C01F45}">
      <dgm:prSet phldrT="[Testo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 smtClean="0"/>
            <a:t>DEFINIZIONE DI CATEGORIE DI ART. 18 PAR. 3 IRREVOCABILE</a:t>
          </a:r>
          <a:endParaRPr lang="it-IT" dirty="0"/>
        </a:p>
      </dgm:t>
    </dgm:pt>
    <dgm:pt modelId="{B9123023-06E5-B14D-B422-C53AD1B516C8}" type="parTrans" cxnId="{5C3EB260-69C7-2C44-8D73-B51F682DA918}">
      <dgm:prSet/>
      <dgm:spPr/>
      <dgm:t>
        <a:bodyPr/>
        <a:lstStyle/>
        <a:p>
          <a:endParaRPr lang="it-IT"/>
        </a:p>
      </dgm:t>
    </dgm:pt>
    <dgm:pt modelId="{4EB30613-C328-544F-97A7-9B771CDCA2EF}" type="sibTrans" cxnId="{5C3EB260-69C7-2C44-8D73-B51F682DA918}">
      <dgm:prSet/>
      <dgm:spPr/>
      <dgm:t>
        <a:bodyPr/>
        <a:lstStyle/>
        <a:p>
          <a:endParaRPr lang="it-IT"/>
        </a:p>
      </dgm:t>
    </dgm:pt>
    <dgm:pt modelId="{093788F6-375A-C046-B16D-74DE18D57C32}">
      <dgm:prSet phldrT="[Testo]"/>
      <dgm:spPr/>
      <dgm:t>
        <a:bodyPr/>
        <a:lstStyle/>
        <a:p>
          <a:r>
            <a:rPr lang="it-IT" dirty="0" smtClean="0"/>
            <a:t>ELENCO DI ART. 18 PAR. CARTA</a:t>
          </a:r>
          <a:endParaRPr lang="it-IT" dirty="0"/>
        </a:p>
      </dgm:t>
    </dgm:pt>
    <dgm:pt modelId="{F8FDB77D-12E3-F643-B2C5-B852C6BECCB3}" type="parTrans" cxnId="{82C9BF31-5BA1-5A44-ADB7-981F795698C6}">
      <dgm:prSet/>
      <dgm:spPr/>
      <dgm:t>
        <a:bodyPr/>
        <a:lstStyle/>
        <a:p>
          <a:endParaRPr lang="it-IT"/>
        </a:p>
      </dgm:t>
    </dgm:pt>
    <dgm:pt modelId="{9642D507-D44C-B84D-8976-211AC39C8E46}" type="sibTrans" cxnId="{82C9BF31-5BA1-5A44-ADB7-981F795698C6}">
      <dgm:prSet/>
      <dgm:spPr/>
      <dgm:t>
        <a:bodyPr/>
        <a:lstStyle/>
        <a:p>
          <a:endParaRPr lang="it-IT"/>
        </a:p>
      </dgm:t>
    </dgm:pt>
    <dgm:pt modelId="{0E28FFDA-D69C-E047-AED3-2A6F3FD092A4}">
      <dgm:prSet phldrT="[Testo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 smtClean="0"/>
            <a:t>ESEMPLIFICATIVO o NON TASSATIVO</a:t>
          </a:r>
          <a:endParaRPr lang="it-IT" dirty="0"/>
        </a:p>
      </dgm:t>
    </dgm:pt>
    <dgm:pt modelId="{54D72470-5EDA-4D4B-A859-C658694378E7}" type="parTrans" cxnId="{02D67ACF-706A-1F4F-8D1C-29DAF175D7EA}">
      <dgm:prSet/>
      <dgm:spPr/>
      <dgm:t>
        <a:bodyPr/>
        <a:lstStyle/>
        <a:p>
          <a:endParaRPr lang="it-IT"/>
        </a:p>
      </dgm:t>
    </dgm:pt>
    <dgm:pt modelId="{47361941-95EE-0148-8887-BBDEB79BD84B}" type="sibTrans" cxnId="{02D67ACF-706A-1F4F-8D1C-29DAF175D7EA}">
      <dgm:prSet/>
      <dgm:spPr/>
      <dgm:t>
        <a:bodyPr/>
        <a:lstStyle/>
        <a:p>
          <a:endParaRPr lang="it-IT"/>
        </a:p>
      </dgm:t>
    </dgm:pt>
    <dgm:pt modelId="{C48C2277-FD2D-6040-97F4-725363C7EA13}">
      <dgm:prSet phldrT="[Testo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 smtClean="0"/>
            <a:t>DEFINIZIONE DI CATEGORIE DI ART. 18 PAR. 3 REVOCABILE</a:t>
          </a:r>
          <a:endParaRPr lang="it-IT" dirty="0"/>
        </a:p>
      </dgm:t>
    </dgm:pt>
    <dgm:pt modelId="{10C47DC0-E9DB-844E-947D-B6C3A7B757B4}" type="parTrans" cxnId="{3EDC2E9C-024F-004F-9FE3-10B552C0BCB0}">
      <dgm:prSet/>
      <dgm:spPr/>
      <dgm:t>
        <a:bodyPr/>
        <a:lstStyle/>
        <a:p>
          <a:endParaRPr lang="it-IT"/>
        </a:p>
      </dgm:t>
    </dgm:pt>
    <dgm:pt modelId="{FBE2C2ED-80F8-734F-A437-BF1081681223}" type="sibTrans" cxnId="{3EDC2E9C-024F-004F-9FE3-10B552C0BCB0}">
      <dgm:prSet/>
      <dgm:spPr/>
      <dgm:t>
        <a:bodyPr/>
        <a:lstStyle/>
        <a:p>
          <a:endParaRPr lang="it-IT"/>
        </a:p>
      </dgm:t>
    </dgm:pt>
    <dgm:pt modelId="{89418D35-6749-BB4C-BBB8-97EB81004600}" type="pres">
      <dgm:prSet presAssocID="{7DB64CDD-19CF-B24C-BC18-A9BAEB1608F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07D89000-D58A-F64F-96C2-A160ABEA4BB1}" type="pres">
      <dgm:prSet presAssocID="{834EC4F9-E391-C044-8A20-E89ECCF7C1C7}" presName="root" presStyleCnt="0"/>
      <dgm:spPr/>
    </dgm:pt>
    <dgm:pt modelId="{FD32E5C2-74C2-DE45-B408-EDC3A59D3035}" type="pres">
      <dgm:prSet presAssocID="{834EC4F9-E391-C044-8A20-E89ECCF7C1C7}" presName="rootComposite" presStyleCnt="0"/>
      <dgm:spPr/>
    </dgm:pt>
    <dgm:pt modelId="{C8466040-2748-BD4F-9F5B-8FE0F1BCC756}" type="pres">
      <dgm:prSet presAssocID="{834EC4F9-E391-C044-8A20-E89ECCF7C1C7}" presName="rootText" presStyleLbl="node1" presStyleIdx="0" presStyleCnt="2"/>
      <dgm:spPr/>
      <dgm:t>
        <a:bodyPr/>
        <a:lstStyle/>
        <a:p>
          <a:endParaRPr lang="it-IT"/>
        </a:p>
      </dgm:t>
    </dgm:pt>
    <dgm:pt modelId="{B197C856-5D4F-EA46-9D2D-B2D7180C591F}" type="pres">
      <dgm:prSet presAssocID="{834EC4F9-E391-C044-8A20-E89ECCF7C1C7}" presName="rootConnector" presStyleLbl="node1" presStyleIdx="0" presStyleCnt="2"/>
      <dgm:spPr/>
      <dgm:t>
        <a:bodyPr/>
        <a:lstStyle/>
        <a:p>
          <a:endParaRPr lang="it-IT"/>
        </a:p>
      </dgm:t>
    </dgm:pt>
    <dgm:pt modelId="{1E1DA63B-426E-B343-B24E-C4C3CBD14D0D}" type="pres">
      <dgm:prSet presAssocID="{834EC4F9-E391-C044-8A20-E89ECCF7C1C7}" presName="childShape" presStyleCnt="0"/>
      <dgm:spPr/>
    </dgm:pt>
    <dgm:pt modelId="{81F3C7A8-D6EE-9F4E-9EB2-60F2B8B1D6F1}" type="pres">
      <dgm:prSet presAssocID="{F00C2EE1-E57E-3D42-ADC4-D472DBEFF717}" presName="Name13" presStyleLbl="parChTrans1D2" presStyleIdx="0" presStyleCnt="4"/>
      <dgm:spPr/>
      <dgm:t>
        <a:bodyPr/>
        <a:lstStyle/>
        <a:p>
          <a:endParaRPr lang="it-IT"/>
        </a:p>
      </dgm:t>
    </dgm:pt>
    <dgm:pt modelId="{F46BC3FD-8C23-8F43-9A16-996EC262B742}" type="pres">
      <dgm:prSet presAssocID="{968B0914-48EF-C242-B0CD-829206F10B26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A6756DE-E6B0-1642-88E8-947BF4FA219E}" type="pres">
      <dgm:prSet presAssocID="{B9123023-06E5-B14D-B422-C53AD1B516C8}" presName="Name13" presStyleLbl="parChTrans1D2" presStyleIdx="1" presStyleCnt="4"/>
      <dgm:spPr/>
      <dgm:t>
        <a:bodyPr/>
        <a:lstStyle/>
        <a:p>
          <a:endParaRPr lang="it-IT"/>
        </a:p>
      </dgm:t>
    </dgm:pt>
    <dgm:pt modelId="{5FF793A5-09D9-BA4C-A5D3-D1371741662D}" type="pres">
      <dgm:prSet presAssocID="{0E22A8EC-6B7D-9C4E-A6CD-B36C29C01F45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94DC48E-453E-F345-ADED-F02746EB2D82}" type="pres">
      <dgm:prSet presAssocID="{093788F6-375A-C046-B16D-74DE18D57C32}" presName="root" presStyleCnt="0"/>
      <dgm:spPr/>
    </dgm:pt>
    <dgm:pt modelId="{5015B1B7-7E90-B24D-9433-BDEDA0022B3B}" type="pres">
      <dgm:prSet presAssocID="{093788F6-375A-C046-B16D-74DE18D57C32}" presName="rootComposite" presStyleCnt="0"/>
      <dgm:spPr/>
    </dgm:pt>
    <dgm:pt modelId="{36B6470C-9B6F-AB48-86B6-10FC5FF26BFD}" type="pres">
      <dgm:prSet presAssocID="{093788F6-375A-C046-B16D-74DE18D57C32}" presName="rootText" presStyleLbl="node1" presStyleIdx="1" presStyleCnt="2"/>
      <dgm:spPr/>
      <dgm:t>
        <a:bodyPr/>
        <a:lstStyle/>
        <a:p>
          <a:endParaRPr lang="it-IT"/>
        </a:p>
      </dgm:t>
    </dgm:pt>
    <dgm:pt modelId="{589FE2FE-4D54-ED46-9D1E-853CADD11DF5}" type="pres">
      <dgm:prSet presAssocID="{093788F6-375A-C046-B16D-74DE18D57C32}" presName="rootConnector" presStyleLbl="node1" presStyleIdx="1" presStyleCnt="2"/>
      <dgm:spPr/>
      <dgm:t>
        <a:bodyPr/>
        <a:lstStyle/>
        <a:p>
          <a:endParaRPr lang="it-IT"/>
        </a:p>
      </dgm:t>
    </dgm:pt>
    <dgm:pt modelId="{23EF2151-42D6-CE44-AB18-C1E1308D6968}" type="pres">
      <dgm:prSet presAssocID="{093788F6-375A-C046-B16D-74DE18D57C32}" presName="childShape" presStyleCnt="0"/>
      <dgm:spPr/>
    </dgm:pt>
    <dgm:pt modelId="{9BD771B1-0C13-BA44-9A1A-D743B5CB077D}" type="pres">
      <dgm:prSet presAssocID="{54D72470-5EDA-4D4B-A859-C658694378E7}" presName="Name13" presStyleLbl="parChTrans1D2" presStyleIdx="2" presStyleCnt="4"/>
      <dgm:spPr/>
      <dgm:t>
        <a:bodyPr/>
        <a:lstStyle/>
        <a:p>
          <a:endParaRPr lang="it-IT"/>
        </a:p>
      </dgm:t>
    </dgm:pt>
    <dgm:pt modelId="{9A546D07-7D44-2440-A4E8-8BFE7D600556}" type="pres">
      <dgm:prSet presAssocID="{0E28FFDA-D69C-E047-AED3-2A6F3FD092A4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B28A53F-2AF3-3F4A-A632-C5B3E1E50FBA}" type="pres">
      <dgm:prSet presAssocID="{10C47DC0-E9DB-844E-947D-B6C3A7B757B4}" presName="Name13" presStyleLbl="parChTrans1D2" presStyleIdx="3" presStyleCnt="4"/>
      <dgm:spPr/>
      <dgm:t>
        <a:bodyPr/>
        <a:lstStyle/>
        <a:p>
          <a:endParaRPr lang="it-IT"/>
        </a:p>
      </dgm:t>
    </dgm:pt>
    <dgm:pt modelId="{DE6C2F46-C0A0-C84D-9B32-E55040E16D88}" type="pres">
      <dgm:prSet presAssocID="{C48C2277-FD2D-6040-97F4-725363C7EA13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97858C7-5EE4-4B45-9BCB-8E633471760C}" type="presOf" srcId="{10C47DC0-E9DB-844E-947D-B6C3A7B757B4}" destId="{0B28A53F-2AF3-3F4A-A632-C5B3E1E50FBA}" srcOrd="0" destOrd="0" presId="urn:microsoft.com/office/officeart/2005/8/layout/hierarchy3"/>
    <dgm:cxn modelId="{F9E6A8F8-B5B3-BB43-B660-44699D601F48}" type="presOf" srcId="{54D72470-5EDA-4D4B-A859-C658694378E7}" destId="{9BD771B1-0C13-BA44-9A1A-D743B5CB077D}" srcOrd="0" destOrd="0" presId="urn:microsoft.com/office/officeart/2005/8/layout/hierarchy3"/>
    <dgm:cxn modelId="{797B9688-B200-934A-B980-7BA3CD204B9B}" type="presOf" srcId="{0E28FFDA-D69C-E047-AED3-2A6F3FD092A4}" destId="{9A546D07-7D44-2440-A4E8-8BFE7D600556}" srcOrd="0" destOrd="0" presId="urn:microsoft.com/office/officeart/2005/8/layout/hierarchy3"/>
    <dgm:cxn modelId="{B38BFC3F-A5B5-C645-B326-2538AB570A39}" srcId="{7DB64CDD-19CF-B24C-BC18-A9BAEB1608FC}" destId="{834EC4F9-E391-C044-8A20-E89ECCF7C1C7}" srcOrd="0" destOrd="0" parTransId="{3ACCF385-5521-8C48-9D3F-10F04D62A7E3}" sibTransId="{D62C22C8-F069-ED4B-9B3B-127296396524}"/>
    <dgm:cxn modelId="{4149355C-2B2A-FB4E-8E52-C07EC9C218F0}" type="presOf" srcId="{0E22A8EC-6B7D-9C4E-A6CD-B36C29C01F45}" destId="{5FF793A5-09D9-BA4C-A5D3-D1371741662D}" srcOrd="0" destOrd="0" presId="urn:microsoft.com/office/officeart/2005/8/layout/hierarchy3"/>
    <dgm:cxn modelId="{4E9108A3-EE5F-A34E-8099-44716141AFCF}" type="presOf" srcId="{B9123023-06E5-B14D-B422-C53AD1B516C8}" destId="{4A6756DE-E6B0-1642-88E8-947BF4FA219E}" srcOrd="0" destOrd="0" presId="urn:microsoft.com/office/officeart/2005/8/layout/hierarchy3"/>
    <dgm:cxn modelId="{3EDC2E9C-024F-004F-9FE3-10B552C0BCB0}" srcId="{093788F6-375A-C046-B16D-74DE18D57C32}" destId="{C48C2277-FD2D-6040-97F4-725363C7EA13}" srcOrd="1" destOrd="0" parTransId="{10C47DC0-E9DB-844E-947D-B6C3A7B757B4}" sibTransId="{FBE2C2ED-80F8-734F-A437-BF1081681223}"/>
    <dgm:cxn modelId="{34059C55-B939-7F4A-9A1C-8C3426426F7D}" type="presOf" srcId="{C48C2277-FD2D-6040-97F4-725363C7EA13}" destId="{DE6C2F46-C0A0-C84D-9B32-E55040E16D88}" srcOrd="0" destOrd="0" presId="urn:microsoft.com/office/officeart/2005/8/layout/hierarchy3"/>
    <dgm:cxn modelId="{85002C90-DC5F-334C-B1C5-5ECB3A6D8DC3}" type="presOf" srcId="{834EC4F9-E391-C044-8A20-E89ECCF7C1C7}" destId="{C8466040-2748-BD4F-9F5B-8FE0F1BCC756}" srcOrd="0" destOrd="0" presId="urn:microsoft.com/office/officeart/2005/8/layout/hierarchy3"/>
    <dgm:cxn modelId="{24B6F952-C923-D74E-A57B-410A2F0175F9}" srcId="{834EC4F9-E391-C044-8A20-E89ECCF7C1C7}" destId="{968B0914-48EF-C242-B0CD-829206F10B26}" srcOrd="0" destOrd="0" parTransId="{F00C2EE1-E57E-3D42-ADC4-D472DBEFF717}" sibTransId="{8DA82BD2-130B-A346-8179-8FA7D2D33FF5}"/>
    <dgm:cxn modelId="{72B859FA-719E-6F44-81B0-FB5D0B6BF75C}" type="presOf" srcId="{7DB64CDD-19CF-B24C-BC18-A9BAEB1608FC}" destId="{89418D35-6749-BB4C-BBB8-97EB81004600}" srcOrd="0" destOrd="0" presId="urn:microsoft.com/office/officeart/2005/8/layout/hierarchy3"/>
    <dgm:cxn modelId="{5C3EB260-69C7-2C44-8D73-B51F682DA918}" srcId="{834EC4F9-E391-C044-8A20-E89ECCF7C1C7}" destId="{0E22A8EC-6B7D-9C4E-A6CD-B36C29C01F45}" srcOrd="1" destOrd="0" parTransId="{B9123023-06E5-B14D-B422-C53AD1B516C8}" sibTransId="{4EB30613-C328-544F-97A7-9B771CDCA2EF}"/>
    <dgm:cxn modelId="{2C3E92D2-A801-7049-BCAD-6CC72121E431}" type="presOf" srcId="{968B0914-48EF-C242-B0CD-829206F10B26}" destId="{F46BC3FD-8C23-8F43-9A16-996EC262B742}" srcOrd="0" destOrd="0" presId="urn:microsoft.com/office/officeart/2005/8/layout/hierarchy3"/>
    <dgm:cxn modelId="{02D67ACF-706A-1F4F-8D1C-29DAF175D7EA}" srcId="{093788F6-375A-C046-B16D-74DE18D57C32}" destId="{0E28FFDA-D69C-E047-AED3-2A6F3FD092A4}" srcOrd="0" destOrd="0" parTransId="{54D72470-5EDA-4D4B-A859-C658694378E7}" sibTransId="{47361941-95EE-0148-8887-BBDEB79BD84B}"/>
    <dgm:cxn modelId="{44FF12ED-B250-6B45-8CF7-4F841FC7CBCD}" type="presOf" srcId="{834EC4F9-E391-C044-8A20-E89ECCF7C1C7}" destId="{B197C856-5D4F-EA46-9D2D-B2D7180C591F}" srcOrd="1" destOrd="0" presId="urn:microsoft.com/office/officeart/2005/8/layout/hierarchy3"/>
    <dgm:cxn modelId="{82C9BF31-5BA1-5A44-ADB7-981F795698C6}" srcId="{7DB64CDD-19CF-B24C-BC18-A9BAEB1608FC}" destId="{093788F6-375A-C046-B16D-74DE18D57C32}" srcOrd="1" destOrd="0" parTransId="{F8FDB77D-12E3-F643-B2C5-B852C6BECCB3}" sibTransId="{9642D507-D44C-B84D-8976-211AC39C8E46}"/>
    <dgm:cxn modelId="{E0AA523F-AE61-E34F-B2B5-13254F1C9391}" type="presOf" srcId="{093788F6-375A-C046-B16D-74DE18D57C32}" destId="{589FE2FE-4D54-ED46-9D1E-853CADD11DF5}" srcOrd="1" destOrd="0" presId="urn:microsoft.com/office/officeart/2005/8/layout/hierarchy3"/>
    <dgm:cxn modelId="{CED7BA7C-630E-6049-865F-CE96D945DC5F}" type="presOf" srcId="{093788F6-375A-C046-B16D-74DE18D57C32}" destId="{36B6470C-9B6F-AB48-86B6-10FC5FF26BFD}" srcOrd="0" destOrd="0" presId="urn:microsoft.com/office/officeart/2005/8/layout/hierarchy3"/>
    <dgm:cxn modelId="{71B4CA70-DED1-F34B-A51D-3A438E0F334C}" type="presOf" srcId="{F00C2EE1-E57E-3D42-ADC4-D472DBEFF717}" destId="{81F3C7A8-D6EE-9F4E-9EB2-60F2B8B1D6F1}" srcOrd="0" destOrd="0" presId="urn:microsoft.com/office/officeart/2005/8/layout/hierarchy3"/>
    <dgm:cxn modelId="{8C0F2AC8-5908-7D40-829D-0616437A8D0F}" type="presParOf" srcId="{89418D35-6749-BB4C-BBB8-97EB81004600}" destId="{07D89000-D58A-F64F-96C2-A160ABEA4BB1}" srcOrd="0" destOrd="0" presId="urn:microsoft.com/office/officeart/2005/8/layout/hierarchy3"/>
    <dgm:cxn modelId="{EA224A93-4E7B-AF4F-BEEC-B204D568ACC2}" type="presParOf" srcId="{07D89000-D58A-F64F-96C2-A160ABEA4BB1}" destId="{FD32E5C2-74C2-DE45-B408-EDC3A59D3035}" srcOrd="0" destOrd="0" presId="urn:microsoft.com/office/officeart/2005/8/layout/hierarchy3"/>
    <dgm:cxn modelId="{BB4FDDC5-D8C8-FA41-9BAD-2BE9B9FF4436}" type="presParOf" srcId="{FD32E5C2-74C2-DE45-B408-EDC3A59D3035}" destId="{C8466040-2748-BD4F-9F5B-8FE0F1BCC756}" srcOrd="0" destOrd="0" presId="urn:microsoft.com/office/officeart/2005/8/layout/hierarchy3"/>
    <dgm:cxn modelId="{9611F47A-D84C-FF49-9226-5D1F840DF401}" type="presParOf" srcId="{FD32E5C2-74C2-DE45-B408-EDC3A59D3035}" destId="{B197C856-5D4F-EA46-9D2D-B2D7180C591F}" srcOrd="1" destOrd="0" presId="urn:microsoft.com/office/officeart/2005/8/layout/hierarchy3"/>
    <dgm:cxn modelId="{562969A4-B72D-5E49-86E2-DEF5BA885009}" type="presParOf" srcId="{07D89000-D58A-F64F-96C2-A160ABEA4BB1}" destId="{1E1DA63B-426E-B343-B24E-C4C3CBD14D0D}" srcOrd="1" destOrd="0" presId="urn:microsoft.com/office/officeart/2005/8/layout/hierarchy3"/>
    <dgm:cxn modelId="{8C8A451A-6626-074C-B1B5-3DBE389A6AED}" type="presParOf" srcId="{1E1DA63B-426E-B343-B24E-C4C3CBD14D0D}" destId="{81F3C7A8-D6EE-9F4E-9EB2-60F2B8B1D6F1}" srcOrd="0" destOrd="0" presId="urn:microsoft.com/office/officeart/2005/8/layout/hierarchy3"/>
    <dgm:cxn modelId="{123876E7-FEBF-7C48-ACA6-032DF5475EC4}" type="presParOf" srcId="{1E1DA63B-426E-B343-B24E-C4C3CBD14D0D}" destId="{F46BC3FD-8C23-8F43-9A16-996EC262B742}" srcOrd="1" destOrd="0" presId="urn:microsoft.com/office/officeart/2005/8/layout/hierarchy3"/>
    <dgm:cxn modelId="{55B3475F-A0FD-2941-B91B-AEAF63744180}" type="presParOf" srcId="{1E1DA63B-426E-B343-B24E-C4C3CBD14D0D}" destId="{4A6756DE-E6B0-1642-88E8-947BF4FA219E}" srcOrd="2" destOrd="0" presId="urn:microsoft.com/office/officeart/2005/8/layout/hierarchy3"/>
    <dgm:cxn modelId="{104C43F9-2F7C-A14C-916E-5A93D4BFC7B8}" type="presParOf" srcId="{1E1DA63B-426E-B343-B24E-C4C3CBD14D0D}" destId="{5FF793A5-09D9-BA4C-A5D3-D1371741662D}" srcOrd="3" destOrd="0" presId="urn:microsoft.com/office/officeart/2005/8/layout/hierarchy3"/>
    <dgm:cxn modelId="{4C5A5E14-61F9-4B4A-AD1B-B01B5E01AB3D}" type="presParOf" srcId="{89418D35-6749-BB4C-BBB8-97EB81004600}" destId="{694DC48E-453E-F345-ADED-F02746EB2D82}" srcOrd="1" destOrd="0" presId="urn:microsoft.com/office/officeart/2005/8/layout/hierarchy3"/>
    <dgm:cxn modelId="{0B7F6B54-0599-E94F-9297-857DA3D66CE4}" type="presParOf" srcId="{694DC48E-453E-F345-ADED-F02746EB2D82}" destId="{5015B1B7-7E90-B24D-9433-BDEDA0022B3B}" srcOrd="0" destOrd="0" presId="urn:microsoft.com/office/officeart/2005/8/layout/hierarchy3"/>
    <dgm:cxn modelId="{479F68E8-65DD-FC4A-86D1-27DF37124D60}" type="presParOf" srcId="{5015B1B7-7E90-B24D-9433-BDEDA0022B3B}" destId="{36B6470C-9B6F-AB48-86B6-10FC5FF26BFD}" srcOrd="0" destOrd="0" presId="urn:microsoft.com/office/officeart/2005/8/layout/hierarchy3"/>
    <dgm:cxn modelId="{27F4B7D9-F706-6545-9179-454076F7FD7D}" type="presParOf" srcId="{5015B1B7-7E90-B24D-9433-BDEDA0022B3B}" destId="{589FE2FE-4D54-ED46-9D1E-853CADD11DF5}" srcOrd="1" destOrd="0" presId="urn:microsoft.com/office/officeart/2005/8/layout/hierarchy3"/>
    <dgm:cxn modelId="{2A4B6000-F524-F446-B845-D29397B79197}" type="presParOf" srcId="{694DC48E-453E-F345-ADED-F02746EB2D82}" destId="{23EF2151-42D6-CE44-AB18-C1E1308D6968}" srcOrd="1" destOrd="0" presId="urn:microsoft.com/office/officeart/2005/8/layout/hierarchy3"/>
    <dgm:cxn modelId="{9143584D-9835-4941-9D86-0AC3C7A9515B}" type="presParOf" srcId="{23EF2151-42D6-CE44-AB18-C1E1308D6968}" destId="{9BD771B1-0C13-BA44-9A1A-D743B5CB077D}" srcOrd="0" destOrd="0" presId="urn:microsoft.com/office/officeart/2005/8/layout/hierarchy3"/>
    <dgm:cxn modelId="{2F88F229-6646-C745-B80E-68160EFCC1CE}" type="presParOf" srcId="{23EF2151-42D6-CE44-AB18-C1E1308D6968}" destId="{9A546D07-7D44-2440-A4E8-8BFE7D600556}" srcOrd="1" destOrd="0" presId="urn:microsoft.com/office/officeart/2005/8/layout/hierarchy3"/>
    <dgm:cxn modelId="{5D8B2D49-0CAC-164F-82E9-D8250A67F61D}" type="presParOf" srcId="{23EF2151-42D6-CE44-AB18-C1E1308D6968}" destId="{0B28A53F-2AF3-3F4A-A632-C5B3E1E50FBA}" srcOrd="2" destOrd="0" presId="urn:microsoft.com/office/officeart/2005/8/layout/hierarchy3"/>
    <dgm:cxn modelId="{6AB04F53-D517-5142-8D1E-ABC4CF44F021}" type="presParOf" srcId="{23EF2151-42D6-CE44-AB18-C1E1308D6968}" destId="{DE6C2F46-C0A0-C84D-9B32-E55040E16D88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DB64CDD-19CF-B24C-BC18-A9BAEB1608FC}" type="doc">
      <dgm:prSet loTypeId="urn:microsoft.com/office/officeart/2005/8/layout/hierarchy3" loCatId="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834EC4F9-E391-C044-8A20-E89ECCF7C1C7}">
      <dgm:prSet phldrT="[Testo]"/>
      <dgm:spPr/>
      <dgm:t>
        <a:bodyPr/>
        <a:lstStyle/>
        <a:p>
          <a:r>
            <a:rPr lang="it-IT" dirty="0" smtClean="0"/>
            <a:t>ELENCO DI ART. 18 PAR. 2 CARTA</a:t>
          </a:r>
          <a:endParaRPr lang="it-IT" dirty="0"/>
        </a:p>
      </dgm:t>
    </dgm:pt>
    <dgm:pt modelId="{3ACCF385-5521-8C48-9D3F-10F04D62A7E3}" type="parTrans" cxnId="{B38BFC3F-A5B5-C645-B326-2538AB570A39}">
      <dgm:prSet/>
      <dgm:spPr/>
      <dgm:t>
        <a:bodyPr/>
        <a:lstStyle/>
        <a:p>
          <a:endParaRPr lang="it-IT"/>
        </a:p>
      </dgm:t>
    </dgm:pt>
    <dgm:pt modelId="{D62C22C8-F069-ED4B-9B3B-127296396524}" type="sibTrans" cxnId="{B38BFC3F-A5B5-C645-B326-2538AB570A39}">
      <dgm:prSet/>
      <dgm:spPr/>
      <dgm:t>
        <a:bodyPr/>
        <a:lstStyle/>
        <a:p>
          <a:endParaRPr lang="it-IT"/>
        </a:p>
      </dgm:t>
    </dgm:pt>
    <dgm:pt modelId="{968B0914-48EF-C242-B0CD-829206F10B26}">
      <dgm:prSet phldrT="[Testo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 smtClean="0"/>
            <a:t>TASSATIVO</a:t>
          </a:r>
          <a:endParaRPr lang="it-IT" dirty="0"/>
        </a:p>
      </dgm:t>
    </dgm:pt>
    <dgm:pt modelId="{F00C2EE1-E57E-3D42-ADC4-D472DBEFF717}" type="parTrans" cxnId="{24B6F952-C923-D74E-A57B-410A2F0175F9}">
      <dgm:prSet/>
      <dgm:spPr/>
      <dgm:t>
        <a:bodyPr/>
        <a:lstStyle/>
        <a:p>
          <a:endParaRPr lang="it-IT"/>
        </a:p>
      </dgm:t>
    </dgm:pt>
    <dgm:pt modelId="{8DA82BD2-130B-A346-8179-8FA7D2D33FF5}" type="sibTrans" cxnId="{24B6F952-C923-D74E-A57B-410A2F0175F9}">
      <dgm:prSet/>
      <dgm:spPr/>
      <dgm:t>
        <a:bodyPr/>
        <a:lstStyle/>
        <a:p>
          <a:endParaRPr lang="it-IT"/>
        </a:p>
      </dgm:t>
    </dgm:pt>
    <dgm:pt modelId="{0E22A8EC-6B7D-9C4E-A6CD-B36C29C01F45}">
      <dgm:prSet phldrT="[Testo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 smtClean="0"/>
            <a:t>REVOCABILE</a:t>
          </a:r>
          <a:endParaRPr lang="it-IT" dirty="0"/>
        </a:p>
      </dgm:t>
    </dgm:pt>
    <dgm:pt modelId="{B9123023-06E5-B14D-B422-C53AD1B516C8}" type="parTrans" cxnId="{5C3EB260-69C7-2C44-8D73-B51F682DA918}">
      <dgm:prSet/>
      <dgm:spPr/>
      <dgm:t>
        <a:bodyPr/>
        <a:lstStyle/>
        <a:p>
          <a:endParaRPr lang="it-IT"/>
        </a:p>
      </dgm:t>
    </dgm:pt>
    <dgm:pt modelId="{4EB30613-C328-544F-97A7-9B771CDCA2EF}" type="sibTrans" cxnId="{5C3EB260-69C7-2C44-8D73-B51F682DA918}">
      <dgm:prSet/>
      <dgm:spPr/>
      <dgm:t>
        <a:bodyPr/>
        <a:lstStyle/>
        <a:p>
          <a:endParaRPr lang="it-IT"/>
        </a:p>
      </dgm:t>
    </dgm:pt>
    <dgm:pt modelId="{89418D35-6749-BB4C-BBB8-97EB81004600}" type="pres">
      <dgm:prSet presAssocID="{7DB64CDD-19CF-B24C-BC18-A9BAEB1608F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07D89000-D58A-F64F-96C2-A160ABEA4BB1}" type="pres">
      <dgm:prSet presAssocID="{834EC4F9-E391-C044-8A20-E89ECCF7C1C7}" presName="root" presStyleCnt="0"/>
      <dgm:spPr/>
    </dgm:pt>
    <dgm:pt modelId="{FD32E5C2-74C2-DE45-B408-EDC3A59D3035}" type="pres">
      <dgm:prSet presAssocID="{834EC4F9-E391-C044-8A20-E89ECCF7C1C7}" presName="rootComposite" presStyleCnt="0"/>
      <dgm:spPr/>
    </dgm:pt>
    <dgm:pt modelId="{C8466040-2748-BD4F-9F5B-8FE0F1BCC756}" type="pres">
      <dgm:prSet presAssocID="{834EC4F9-E391-C044-8A20-E89ECCF7C1C7}" presName="rootText" presStyleLbl="node1" presStyleIdx="0" presStyleCnt="1"/>
      <dgm:spPr/>
      <dgm:t>
        <a:bodyPr/>
        <a:lstStyle/>
        <a:p>
          <a:endParaRPr lang="it-IT"/>
        </a:p>
      </dgm:t>
    </dgm:pt>
    <dgm:pt modelId="{B197C856-5D4F-EA46-9D2D-B2D7180C591F}" type="pres">
      <dgm:prSet presAssocID="{834EC4F9-E391-C044-8A20-E89ECCF7C1C7}" presName="rootConnector" presStyleLbl="node1" presStyleIdx="0" presStyleCnt="1"/>
      <dgm:spPr/>
      <dgm:t>
        <a:bodyPr/>
        <a:lstStyle/>
        <a:p>
          <a:endParaRPr lang="it-IT"/>
        </a:p>
      </dgm:t>
    </dgm:pt>
    <dgm:pt modelId="{1E1DA63B-426E-B343-B24E-C4C3CBD14D0D}" type="pres">
      <dgm:prSet presAssocID="{834EC4F9-E391-C044-8A20-E89ECCF7C1C7}" presName="childShape" presStyleCnt="0"/>
      <dgm:spPr/>
    </dgm:pt>
    <dgm:pt modelId="{81F3C7A8-D6EE-9F4E-9EB2-60F2B8B1D6F1}" type="pres">
      <dgm:prSet presAssocID="{F00C2EE1-E57E-3D42-ADC4-D472DBEFF717}" presName="Name13" presStyleLbl="parChTrans1D2" presStyleIdx="0" presStyleCnt="2"/>
      <dgm:spPr/>
      <dgm:t>
        <a:bodyPr/>
        <a:lstStyle/>
        <a:p>
          <a:endParaRPr lang="it-IT"/>
        </a:p>
      </dgm:t>
    </dgm:pt>
    <dgm:pt modelId="{F46BC3FD-8C23-8F43-9A16-996EC262B742}" type="pres">
      <dgm:prSet presAssocID="{968B0914-48EF-C242-B0CD-829206F10B26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A6756DE-E6B0-1642-88E8-947BF4FA219E}" type="pres">
      <dgm:prSet presAssocID="{B9123023-06E5-B14D-B422-C53AD1B516C8}" presName="Name13" presStyleLbl="parChTrans1D2" presStyleIdx="1" presStyleCnt="2"/>
      <dgm:spPr/>
      <dgm:t>
        <a:bodyPr/>
        <a:lstStyle/>
        <a:p>
          <a:endParaRPr lang="it-IT"/>
        </a:p>
      </dgm:t>
    </dgm:pt>
    <dgm:pt modelId="{5FF793A5-09D9-BA4C-A5D3-D1371741662D}" type="pres">
      <dgm:prSet presAssocID="{0E22A8EC-6B7D-9C4E-A6CD-B36C29C01F45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38BFC3F-A5B5-C645-B326-2538AB570A39}" srcId="{7DB64CDD-19CF-B24C-BC18-A9BAEB1608FC}" destId="{834EC4F9-E391-C044-8A20-E89ECCF7C1C7}" srcOrd="0" destOrd="0" parTransId="{3ACCF385-5521-8C48-9D3F-10F04D62A7E3}" sibTransId="{D62C22C8-F069-ED4B-9B3B-127296396524}"/>
    <dgm:cxn modelId="{BC00E41A-C91F-3D48-9C1C-6F8B15D219D8}" type="presOf" srcId="{968B0914-48EF-C242-B0CD-829206F10B26}" destId="{F46BC3FD-8C23-8F43-9A16-996EC262B742}" srcOrd="0" destOrd="0" presId="urn:microsoft.com/office/officeart/2005/8/layout/hierarchy3"/>
    <dgm:cxn modelId="{66896C0D-2F19-704D-B6CA-3B0BB557187F}" type="presOf" srcId="{F00C2EE1-E57E-3D42-ADC4-D472DBEFF717}" destId="{81F3C7A8-D6EE-9F4E-9EB2-60F2B8B1D6F1}" srcOrd="0" destOrd="0" presId="urn:microsoft.com/office/officeart/2005/8/layout/hierarchy3"/>
    <dgm:cxn modelId="{2EBBAEF4-1550-2B44-B6E5-F682B9DE10DD}" type="presOf" srcId="{B9123023-06E5-B14D-B422-C53AD1B516C8}" destId="{4A6756DE-E6B0-1642-88E8-947BF4FA219E}" srcOrd="0" destOrd="0" presId="urn:microsoft.com/office/officeart/2005/8/layout/hierarchy3"/>
    <dgm:cxn modelId="{37F0BEB7-0A8B-BA48-9021-2A99E4B705F9}" type="presOf" srcId="{834EC4F9-E391-C044-8A20-E89ECCF7C1C7}" destId="{B197C856-5D4F-EA46-9D2D-B2D7180C591F}" srcOrd="1" destOrd="0" presId="urn:microsoft.com/office/officeart/2005/8/layout/hierarchy3"/>
    <dgm:cxn modelId="{2B37EC03-AF47-5F4C-8396-60F3A2382825}" type="presOf" srcId="{0E22A8EC-6B7D-9C4E-A6CD-B36C29C01F45}" destId="{5FF793A5-09D9-BA4C-A5D3-D1371741662D}" srcOrd="0" destOrd="0" presId="urn:microsoft.com/office/officeart/2005/8/layout/hierarchy3"/>
    <dgm:cxn modelId="{5C3EB260-69C7-2C44-8D73-B51F682DA918}" srcId="{834EC4F9-E391-C044-8A20-E89ECCF7C1C7}" destId="{0E22A8EC-6B7D-9C4E-A6CD-B36C29C01F45}" srcOrd="1" destOrd="0" parTransId="{B9123023-06E5-B14D-B422-C53AD1B516C8}" sibTransId="{4EB30613-C328-544F-97A7-9B771CDCA2EF}"/>
    <dgm:cxn modelId="{8487654A-BCD2-4748-9504-8CE0C2080968}" type="presOf" srcId="{834EC4F9-E391-C044-8A20-E89ECCF7C1C7}" destId="{C8466040-2748-BD4F-9F5B-8FE0F1BCC756}" srcOrd="0" destOrd="0" presId="urn:microsoft.com/office/officeart/2005/8/layout/hierarchy3"/>
    <dgm:cxn modelId="{24B6F952-C923-D74E-A57B-410A2F0175F9}" srcId="{834EC4F9-E391-C044-8A20-E89ECCF7C1C7}" destId="{968B0914-48EF-C242-B0CD-829206F10B26}" srcOrd="0" destOrd="0" parTransId="{F00C2EE1-E57E-3D42-ADC4-D472DBEFF717}" sibTransId="{8DA82BD2-130B-A346-8179-8FA7D2D33FF5}"/>
    <dgm:cxn modelId="{28C9CAE2-A001-2D41-8013-947ED6A85653}" type="presOf" srcId="{7DB64CDD-19CF-B24C-BC18-A9BAEB1608FC}" destId="{89418D35-6749-BB4C-BBB8-97EB81004600}" srcOrd="0" destOrd="0" presId="urn:microsoft.com/office/officeart/2005/8/layout/hierarchy3"/>
    <dgm:cxn modelId="{C03015D9-1F12-D44A-A843-C203C06D9CC3}" type="presParOf" srcId="{89418D35-6749-BB4C-BBB8-97EB81004600}" destId="{07D89000-D58A-F64F-96C2-A160ABEA4BB1}" srcOrd="0" destOrd="0" presId="urn:microsoft.com/office/officeart/2005/8/layout/hierarchy3"/>
    <dgm:cxn modelId="{E535CE48-BAAB-A841-958F-E5AA7EF29E3E}" type="presParOf" srcId="{07D89000-D58A-F64F-96C2-A160ABEA4BB1}" destId="{FD32E5C2-74C2-DE45-B408-EDC3A59D3035}" srcOrd="0" destOrd="0" presId="urn:microsoft.com/office/officeart/2005/8/layout/hierarchy3"/>
    <dgm:cxn modelId="{60177A06-FDED-7F45-A7E0-C082EE1D3442}" type="presParOf" srcId="{FD32E5C2-74C2-DE45-B408-EDC3A59D3035}" destId="{C8466040-2748-BD4F-9F5B-8FE0F1BCC756}" srcOrd="0" destOrd="0" presId="urn:microsoft.com/office/officeart/2005/8/layout/hierarchy3"/>
    <dgm:cxn modelId="{2A3D2730-B931-364C-9511-C161FEAB1126}" type="presParOf" srcId="{FD32E5C2-74C2-DE45-B408-EDC3A59D3035}" destId="{B197C856-5D4F-EA46-9D2D-B2D7180C591F}" srcOrd="1" destOrd="0" presId="urn:microsoft.com/office/officeart/2005/8/layout/hierarchy3"/>
    <dgm:cxn modelId="{468A03D1-EA3B-B149-A19F-8185D7A889B8}" type="presParOf" srcId="{07D89000-D58A-F64F-96C2-A160ABEA4BB1}" destId="{1E1DA63B-426E-B343-B24E-C4C3CBD14D0D}" srcOrd="1" destOrd="0" presId="urn:microsoft.com/office/officeart/2005/8/layout/hierarchy3"/>
    <dgm:cxn modelId="{E16975DF-AFD4-5E45-935D-C440A84C4D4C}" type="presParOf" srcId="{1E1DA63B-426E-B343-B24E-C4C3CBD14D0D}" destId="{81F3C7A8-D6EE-9F4E-9EB2-60F2B8B1D6F1}" srcOrd="0" destOrd="0" presId="urn:microsoft.com/office/officeart/2005/8/layout/hierarchy3"/>
    <dgm:cxn modelId="{F39415B1-0996-3B48-8F37-67AC2C0F21B6}" type="presParOf" srcId="{1E1DA63B-426E-B343-B24E-C4C3CBD14D0D}" destId="{F46BC3FD-8C23-8F43-9A16-996EC262B742}" srcOrd="1" destOrd="0" presId="urn:microsoft.com/office/officeart/2005/8/layout/hierarchy3"/>
    <dgm:cxn modelId="{A85F3C50-28A4-5542-8A15-FEB4D232F1E5}" type="presParOf" srcId="{1E1DA63B-426E-B343-B24E-C4C3CBD14D0D}" destId="{4A6756DE-E6B0-1642-88E8-947BF4FA219E}" srcOrd="2" destOrd="0" presId="urn:microsoft.com/office/officeart/2005/8/layout/hierarchy3"/>
    <dgm:cxn modelId="{A3DA5CBA-6CFE-754E-9636-E96E867CEDE5}" type="presParOf" srcId="{1E1DA63B-426E-B343-B24E-C4C3CBD14D0D}" destId="{5FF793A5-09D9-BA4C-A5D3-D1371741662D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71E995F-DCC0-8E4A-B9D3-44E866094C8A}" type="doc">
      <dgm:prSet loTypeId="urn:microsoft.com/office/officeart/2005/8/layout/gear1" loCatId="" qsTypeId="urn:microsoft.com/office/officeart/2005/8/quickstyle/3D3" qsCatId="3D" csTypeId="urn:microsoft.com/office/officeart/2005/8/colors/colorful1" csCatId="colorful" phldr="1"/>
      <dgm:spPr/>
    </dgm:pt>
    <dgm:pt modelId="{1920F5C9-1367-1D4E-A37B-BF62B863E980}">
      <dgm:prSet phldrT="[Testo]"/>
      <dgm:spPr/>
      <dgm:t>
        <a:bodyPr/>
        <a:lstStyle/>
        <a:p>
          <a:r>
            <a:rPr lang="it-IT" dirty="0" smtClean="0"/>
            <a:t>ASSEMBLEA GENERALE</a:t>
          </a:r>
          <a:endParaRPr lang="it-IT" dirty="0"/>
        </a:p>
      </dgm:t>
    </dgm:pt>
    <dgm:pt modelId="{985982CC-E41E-3A45-BD47-C6FD71DCAF71}" type="parTrans" cxnId="{1C32586D-F322-2D4C-8224-DB7D66B7A910}">
      <dgm:prSet/>
      <dgm:spPr/>
    </dgm:pt>
    <dgm:pt modelId="{3C41720F-055C-8D4C-BF2A-F89BEBC667E5}" type="sibTrans" cxnId="{1C32586D-F322-2D4C-8224-DB7D66B7A910}">
      <dgm:prSet/>
      <dgm:spPr/>
    </dgm:pt>
    <dgm:pt modelId="{95F7FA9D-92E3-5349-96A5-38026770CFAC}">
      <dgm:prSet phldrT="[Testo]"/>
      <dgm:spPr/>
      <dgm:t>
        <a:bodyPr/>
        <a:lstStyle/>
        <a:p>
          <a:r>
            <a:rPr lang="it-IT" dirty="0" smtClean="0"/>
            <a:t>CONSIGLIO ECONOMICO E SOCIALE</a:t>
          </a:r>
          <a:endParaRPr lang="it-IT" dirty="0"/>
        </a:p>
      </dgm:t>
    </dgm:pt>
    <dgm:pt modelId="{6E6D5A94-D33D-DD44-AB13-C02BD01841BD}" type="parTrans" cxnId="{D73404A6-AABF-3C4D-985D-50EC2BAD5DDD}">
      <dgm:prSet/>
      <dgm:spPr/>
    </dgm:pt>
    <dgm:pt modelId="{27BBA427-7CB4-614E-99C5-887E22E62422}" type="sibTrans" cxnId="{D73404A6-AABF-3C4D-985D-50EC2BAD5DDD}">
      <dgm:prSet/>
      <dgm:spPr/>
    </dgm:pt>
    <dgm:pt modelId="{EF0235D2-3976-F24B-B6E4-46307E1A4562}">
      <dgm:prSet phldrT="[Testo]"/>
      <dgm:spPr/>
      <dgm:t>
        <a:bodyPr/>
        <a:lstStyle/>
        <a:p>
          <a:r>
            <a:rPr lang="it-IT" dirty="0" smtClean="0"/>
            <a:t>COMITATO SULLE ONG</a:t>
          </a:r>
          <a:endParaRPr lang="it-IT" dirty="0"/>
        </a:p>
      </dgm:t>
    </dgm:pt>
    <dgm:pt modelId="{E16D6D58-D44F-E64C-938F-1C45B55BBB24}" type="parTrans" cxnId="{81756FBD-D99A-994F-8A4F-7617045D2334}">
      <dgm:prSet/>
      <dgm:spPr/>
    </dgm:pt>
    <dgm:pt modelId="{CAC2E372-88C4-8847-95FE-AD68105587C0}" type="sibTrans" cxnId="{81756FBD-D99A-994F-8A4F-7617045D2334}">
      <dgm:prSet/>
      <dgm:spPr/>
    </dgm:pt>
    <dgm:pt modelId="{DFDA6B89-ADDB-4C44-A138-ED5B7A9D8160}" type="pres">
      <dgm:prSet presAssocID="{671E995F-DCC0-8E4A-B9D3-44E866094C8A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FC29AD1-AD12-1047-9723-07A7DE9F3C19}" type="pres">
      <dgm:prSet presAssocID="{1920F5C9-1367-1D4E-A37B-BF62B863E980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60F7489-50A9-8A44-A85B-1587179F9D20}" type="pres">
      <dgm:prSet presAssocID="{1920F5C9-1367-1D4E-A37B-BF62B863E980}" presName="gear1srcNode" presStyleLbl="node1" presStyleIdx="0" presStyleCnt="3"/>
      <dgm:spPr/>
      <dgm:t>
        <a:bodyPr/>
        <a:lstStyle/>
        <a:p>
          <a:endParaRPr lang="it-IT"/>
        </a:p>
      </dgm:t>
    </dgm:pt>
    <dgm:pt modelId="{4C4B6660-FA1B-9849-B8E8-E4571F8DF8CA}" type="pres">
      <dgm:prSet presAssocID="{1920F5C9-1367-1D4E-A37B-BF62B863E980}" presName="gear1dstNode" presStyleLbl="node1" presStyleIdx="0" presStyleCnt="3"/>
      <dgm:spPr/>
      <dgm:t>
        <a:bodyPr/>
        <a:lstStyle/>
        <a:p>
          <a:endParaRPr lang="it-IT"/>
        </a:p>
      </dgm:t>
    </dgm:pt>
    <dgm:pt modelId="{8918482E-7D4F-E944-B414-692181D24800}" type="pres">
      <dgm:prSet presAssocID="{95F7FA9D-92E3-5349-96A5-38026770CFAC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3942F82-C2BF-664E-B748-85A53F00B7B1}" type="pres">
      <dgm:prSet presAssocID="{95F7FA9D-92E3-5349-96A5-38026770CFAC}" presName="gear2srcNode" presStyleLbl="node1" presStyleIdx="1" presStyleCnt="3"/>
      <dgm:spPr/>
      <dgm:t>
        <a:bodyPr/>
        <a:lstStyle/>
        <a:p>
          <a:endParaRPr lang="it-IT"/>
        </a:p>
      </dgm:t>
    </dgm:pt>
    <dgm:pt modelId="{CAED0054-A234-C24E-AECE-8EE5FE32147B}" type="pres">
      <dgm:prSet presAssocID="{95F7FA9D-92E3-5349-96A5-38026770CFAC}" presName="gear2dstNode" presStyleLbl="node1" presStyleIdx="1" presStyleCnt="3"/>
      <dgm:spPr/>
      <dgm:t>
        <a:bodyPr/>
        <a:lstStyle/>
        <a:p>
          <a:endParaRPr lang="it-IT"/>
        </a:p>
      </dgm:t>
    </dgm:pt>
    <dgm:pt modelId="{A804AAA1-379F-1443-80A0-84242E7A1525}" type="pres">
      <dgm:prSet presAssocID="{EF0235D2-3976-F24B-B6E4-46307E1A4562}" presName="gear3" presStyleLbl="node1" presStyleIdx="2" presStyleCnt="3"/>
      <dgm:spPr/>
      <dgm:t>
        <a:bodyPr/>
        <a:lstStyle/>
        <a:p>
          <a:endParaRPr lang="it-IT"/>
        </a:p>
      </dgm:t>
    </dgm:pt>
    <dgm:pt modelId="{B17399F7-10A0-8F40-975B-9658F4F54853}" type="pres">
      <dgm:prSet presAssocID="{EF0235D2-3976-F24B-B6E4-46307E1A4562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7FD738C-0192-DD4B-B26C-27B84F1087CD}" type="pres">
      <dgm:prSet presAssocID="{EF0235D2-3976-F24B-B6E4-46307E1A4562}" presName="gear3srcNode" presStyleLbl="node1" presStyleIdx="2" presStyleCnt="3"/>
      <dgm:spPr/>
      <dgm:t>
        <a:bodyPr/>
        <a:lstStyle/>
        <a:p>
          <a:endParaRPr lang="it-IT"/>
        </a:p>
      </dgm:t>
    </dgm:pt>
    <dgm:pt modelId="{A9767740-085C-234B-B431-F103EA84A668}" type="pres">
      <dgm:prSet presAssocID="{EF0235D2-3976-F24B-B6E4-46307E1A4562}" presName="gear3dstNode" presStyleLbl="node1" presStyleIdx="2" presStyleCnt="3"/>
      <dgm:spPr/>
      <dgm:t>
        <a:bodyPr/>
        <a:lstStyle/>
        <a:p>
          <a:endParaRPr lang="it-IT"/>
        </a:p>
      </dgm:t>
    </dgm:pt>
    <dgm:pt modelId="{61BAF54E-DA5A-874D-AF8D-E9A32929E7F8}" type="pres">
      <dgm:prSet presAssocID="{3C41720F-055C-8D4C-BF2A-F89BEBC667E5}" presName="connector1" presStyleLbl="sibTrans2D1" presStyleIdx="0" presStyleCnt="3"/>
      <dgm:spPr/>
    </dgm:pt>
    <dgm:pt modelId="{9E05A3B7-51A0-0146-8478-8C0A6E7CBA83}" type="pres">
      <dgm:prSet presAssocID="{27BBA427-7CB4-614E-99C5-887E22E62422}" presName="connector2" presStyleLbl="sibTrans2D1" presStyleIdx="1" presStyleCnt="3"/>
      <dgm:spPr/>
    </dgm:pt>
    <dgm:pt modelId="{21D6A2D8-F915-B541-BCC5-6C684B9E71F4}" type="pres">
      <dgm:prSet presAssocID="{CAC2E372-88C4-8847-95FE-AD68105587C0}" presName="connector3" presStyleLbl="sibTrans2D1" presStyleIdx="2" presStyleCnt="3"/>
      <dgm:spPr/>
    </dgm:pt>
  </dgm:ptLst>
  <dgm:cxnLst>
    <dgm:cxn modelId="{0CA33599-AA93-A146-B5A4-16BCA43DE6F7}" type="presOf" srcId="{1920F5C9-1367-1D4E-A37B-BF62B863E980}" destId="{4C4B6660-FA1B-9849-B8E8-E4571F8DF8CA}" srcOrd="2" destOrd="0" presId="urn:microsoft.com/office/officeart/2005/8/layout/gear1"/>
    <dgm:cxn modelId="{FAC588F2-468B-0442-8929-42C502A82E3C}" type="presOf" srcId="{95F7FA9D-92E3-5349-96A5-38026770CFAC}" destId="{C3942F82-C2BF-664E-B748-85A53F00B7B1}" srcOrd="1" destOrd="0" presId="urn:microsoft.com/office/officeart/2005/8/layout/gear1"/>
    <dgm:cxn modelId="{81756FBD-D99A-994F-8A4F-7617045D2334}" srcId="{671E995F-DCC0-8E4A-B9D3-44E866094C8A}" destId="{EF0235D2-3976-F24B-B6E4-46307E1A4562}" srcOrd="2" destOrd="0" parTransId="{E16D6D58-D44F-E64C-938F-1C45B55BBB24}" sibTransId="{CAC2E372-88C4-8847-95FE-AD68105587C0}"/>
    <dgm:cxn modelId="{A98F1BC9-8E1D-E947-B3F9-7ACDE307FDB6}" type="presOf" srcId="{CAC2E372-88C4-8847-95FE-AD68105587C0}" destId="{21D6A2D8-F915-B541-BCC5-6C684B9E71F4}" srcOrd="0" destOrd="0" presId="urn:microsoft.com/office/officeart/2005/8/layout/gear1"/>
    <dgm:cxn modelId="{89395ED1-9020-5D47-BAAE-2C1F9968FE07}" type="presOf" srcId="{EF0235D2-3976-F24B-B6E4-46307E1A4562}" destId="{B17399F7-10A0-8F40-975B-9658F4F54853}" srcOrd="1" destOrd="0" presId="urn:microsoft.com/office/officeart/2005/8/layout/gear1"/>
    <dgm:cxn modelId="{C47FE011-2DBF-3E47-BCBB-BDDF292FA238}" type="presOf" srcId="{1920F5C9-1367-1D4E-A37B-BF62B863E980}" destId="{960F7489-50A9-8A44-A85B-1587179F9D20}" srcOrd="1" destOrd="0" presId="urn:microsoft.com/office/officeart/2005/8/layout/gear1"/>
    <dgm:cxn modelId="{2FEFC352-8F50-A048-B765-D58EAC6F7DBC}" type="presOf" srcId="{3C41720F-055C-8D4C-BF2A-F89BEBC667E5}" destId="{61BAF54E-DA5A-874D-AF8D-E9A32929E7F8}" srcOrd="0" destOrd="0" presId="urn:microsoft.com/office/officeart/2005/8/layout/gear1"/>
    <dgm:cxn modelId="{9DF22F38-7010-5745-9387-BD6C22E4B267}" type="presOf" srcId="{95F7FA9D-92E3-5349-96A5-38026770CFAC}" destId="{8918482E-7D4F-E944-B414-692181D24800}" srcOrd="0" destOrd="0" presId="urn:microsoft.com/office/officeart/2005/8/layout/gear1"/>
    <dgm:cxn modelId="{61296DCB-0D87-4944-83D8-7BF906974213}" type="presOf" srcId="{EF0235D2-3976-F24B-B6E4-46307E1A4562}" destId="{A804AAA1-379F-1443-80A0-84242E7A1525}" srcOrd="0" destOrd="0" presId="urn:microsoft.com/office/officeart/2005/8/layout/gear1"/>
    <dgm:cxn modelId="{D73404A6-AABF-3C4D-985D-50EC2BAD5DDD}" srcId="{671E995F-DCC0-8E4A-B9D3-44E866094C8A}" destId="{95F7FA9D-92E3-5349-96A5-38026770CFAC}" srcOrd="1" destOrd="0" parTransId="{6E6D5A94-D33D-DD44-AB13-C02BD01841BD}" sibTransId="{27BBA427-7CB4-614E-99C5-887E22E62422}"/>
    <dgm:cxn modelId="{ACDFD06D-D957-C346-BFCB-F3FD32C984D2}" type="presOf" srcId="{1920F5C9-1367-1D4E-A37B-BF62B863E980}" destId="{0FC29AD1-AD12-1047-9723-07A7DE9F3C19}" srcOrd="0" destOrd="0" presId="urn:microsoft.com/office/officeart/2005/8/layout/gear1"/>
    <dgm:cxn modelId="{9458A3C7-E92F-6942-9945-A7BDCA9D644C}" type="presOf" srcId="{EF0235D2-3976-F24B-B6E4-46307E1A4562}" destId="{17FD738C-0192-DD4B-B26C-27B84F1087CD}" srcOrd="2" destOrd="0" presId="urn:microsoft.com/office/officeart/2005/8/layout/gear1"/>
    <dgm:cxn modelId="{32ECBE54-0225-024C-9318-3EBA68607247}" type="presOf" srcId="{27BBA427-7CB4-614E-99C5-887E22E62422}" destId="{9E05A3B7-51A0-0146-8478-8C0A6E7CBA83}" srcOrd="0" destOrd="0" presId="urn:microsoft.com/office/officeart/2005/8/layout/gear1"/>
    <dgm:cxn modelId="{946AC94F-C0F3-1C4B-B4A6-0E012B11FB9B}" type="presOf" srcId="{671E995F-DCC0-8E4A-B9D3-44E866094C8A}" destId="{DFDA6B89-ADDB-4C44-A138-ED5B7A9D8160}" srcOrd="0" destOrd="0" presId="urn:microsoft.com/office/officeart/2005/8/layout/gear1"/>
    <dgm:cxn modelId="{1C32586D-F322-2D4C-8224-DB7D66B7A910}" srcId="{671E995F-DCC0-8E4A-B9D3-44E866094C8A}" destId="{1920F5C9-1367-1D4E-A37B-BF62B863E980}" srcOrd="0" destOrd="0" parTransId="{985982CC-E41E-3A45-BD47-C6FD71DCAF71}" sibTransId="{3C41720F-055C-8D4C-BF2A-F89BEBC667E5}"/>
    <dgm:cxn modelId="{E5779E21-D2EB-E247-B46B-20F6320C0E77}" type="presOf" srcId="{95F7FA9D-92E3-5349-96A5-38026770CFAC}" destId="{CAED0054-A234-C24E-AECE-8EE5FE32147B}" srcOrd="2" destOrd="0" presId="urn:microsoft.com/office/officeart/2005/8/layout/gear1"/>
    <dgm:cxn modelId="{AFD154D4-E28F-FE42-8965-792F28536645}" type="presOf" srcId="{EF0235D2-3976-F24B-B6E4-46307E1A4562}" destId="{A9767740-085C-234B-B431-F103EA84A668}" srcOrd="3" destOrd="0" presId="urn:microsoft.com/office/officeart/2005/8/layout/gear1"/>
    <dgm:cxn modelId="{F0E449DC-AC92-8B46-8495-4FDA806D2343}" type="presParOf" srcId="{DFDA6B89-ADDB-4C44-A138-ED5B7A9D8160}" destId="{0FC29AD1-AD12-1047-9723-07A7DE9F3C19}" srcOrd="0" destOrd="0" presId="urn:microsoft.com/office/officeart/2005/8/layout/gear1"/>
    <dgm:cxn modelId="{8717A9CE-6BF9-534E-AA00-6105854C4610}" type="presParOf" srcId="{DFDA6B89-ADDB-4C44-A138-ED5B7A9D8160}" destId="{960F7489-50A9-8A44-A85B-1587179F9D20}" srcOrd="1" destOrd="0" presId="urn:microsoft.com/office/officeart/2005/8/layout/gear1"/>
    <dgm:cxn modelId="{D1C840D1-8D36-9849-9E27-7919508BC97C}" type="presParOf" srcId="{DFDA6B89-ADDB-4C44-A138-ED5B7A9D8160}" destId="{4C4B6660-FA1B-9849-B8E8-E4571F8DF8CA}" srcOrd="2" destOrd="0" presId="urn:microsoft.com/office/officeart/2005/8/layout/gear1"/>
    <dgm:cxn modelId="{DFF28883-C2C5-124A-BD88-23B69F86478C}" type="presParOf" srcId="{DFDA6B89-ADDB-4C44-A138-ED5B7A9D8160}" destId="{8918482E-7D4F-E944-B414-692181D24800}" srcOrd="3" destOrd="0" presId="urn:microsoft.com/office/officeart/2005/8/layout/gear1"/>
    <dgm:cxn modelId="{C4D4AAA8-7CB8-F844-9D30-9FF87C1D6508}" type="presParOf" srcId="{DFDA6B89-ADDB-4C44-A138-ED5B7A9D8160}" destId="{C3942F82-C2BF-664E-B748-85A53F00B7B1}" srcOrd="4" destOrd="0" presId="urn:microsoft.com/office/officeart/2005/8/layout/gear1"/>
    <dgm:cxn modelId="{DE98AE4E-6522-B549-BCBC-8E077872B313}" type="presParOf" srcId="{DFDA6B89-ADDB-4C44-A138-ED5B7A9D8160}" destId="{CAED0054-A234-C24E-AECE-8EE5FE32147B}" srcOrd="5" destOrd="0" presId="urn:microsoft.com/office/officeart/2005/8/layout/gear1"/>
    <dgm:cxn modelId="{0F917F28-E452-4E41-A26A-BB4561FBE656}" type="presParOf" srcId="{DFDA6B89-ADDB-4C44-A138-ED5B7A9D8160}" destId="{A804AAA1-379F-1443-80A0-84242E7A1525}" srcOrd="6" destOrd="0" presId="urn:microsoft.com/office/officeart/2005/8/layout/gear1"/>
    <dgm:cxn modelId="{0775F53B-9FBE-124A-BE37-E1D94B3D765A}" type="presParOf" srcId="{DFDA6B89-ADDB-4C44-A138-ED5B7A9D8160}" destId="{B17399F7-10A0-8F40-975B-9658F4F54853}" srcOrd="7" destOrd="0" presId="urn:microsoft.com/office/officeart/2005/8/layout/gear1"/>
    <dgm:cxn modelId="{B088C105-57E9-2048-9C19-A81621C0FDA1}" type="presParOf" srcId="{DFDA6B89-ADDB-4C44-A138-ED5B7A9D8160}" destId="{17FD738C-0192-DD4B-B26C-27B84F1087CD}" srcOrd="8" destOrd="0" presId="urn:microsoft.com/office/officeart/2005/8/layout/gear1"/>
    <dgm:cxn modelId="{3A1E843E-561B-8E4F-9D23-4A3788903B19}" type="presParOf" srcId="{DFDA6B89-ADDB-4C44-A138-ED5B7A9D8160}" destId="{A9767740-085C-234B-B431-F103EA84A668}" srcOrd="9" destOrd="0" presId="urn:microsoft.com/office/officeart/2005/8/layout/gear1"/>
    <dgm:cxn modelId="{486908BC-2E57-8E4D-90F3-682599EB5F58}" type="presParOf" srcId="{DFDA6B89-ADDB-4C44-A138-ED5B7A9D8160}" destId="{61BAF54E-DA5A-874D-AF8D-E9A32929E7F8}" srcOrd="10" destOrd="0" presId="urn:microsoft.com/office/officeart/2005/8/layout/gear1"/>
    <dgm:cxn modelId="{0EAAEFF9-421A-C649-94AF-36170BF22D6C}" type="presParOf" srcId="{DFDA6B89-ADDB-4C44-A138-ED5B7A9D8160}" destId="{9E05A3B7-51A0-0146-8478-8C0A6E7CBA83}" srcOrd="11" destOrd="0" presId="urn:microsoft.com/office/officeart/2005/8/layout/gear1"/>
    <dgm:cxn modelId="{7278493D-01AE-6D45-9958-A001B3BAB4D3}" type="presParOf" srcId="{DFDA6B89-ADDB-4C44-A138-ED5B7A9D8160}" destId="{21D6A2D8-F915-B541-BCC5-6C684B9E71F4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E27164-5A2E-3E43-85F8-36C6C479559C}">
      <dsp:nvSpPr>
        <dsp:cNvPr id="0" name=""/>
        <dsp:cNvSpPr/>
      </dsp:nvSpPr>
      <dsp:spPr>
        <a:xfrm>
          <a:off x="2001514" y="579398"/>
          <a:ext cx="4094493" cy="4094493"/>
        </a:xfrm>
        <a:prstGeom prst="pie">
          <a:avLst>
            <a:gd name="adj1" fmla="val 1620000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APPARTENENZA</a:t>
          </a:r>
          <a:endParaRPr lang="it-IT" sz="1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AMMISSIONE</a:t>
          </a:r>
          <a:endParaRPr lang="it-IT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PARTECIPAZIONE</a:t>
          </a:r>
          <a:endParaRPr lang="it-IT" sz="800" kern="1200" dirty="0"/>
        </a:p>
      </dsp:txBody>
      <dsp:txXfrm>
        <a:off x="4095555" y="1336879"/>
        <a:ext cx="1511063" cy="1218599"/>
      </dsp:txXfrm>
    </dsp:sp>
    <dsp:sp modelId="{39140162-AE90-D84F-9812-3EA659AF4AD4}">
      <dsp:nvSpPr>
        <dsp:cNvPr id="0" name=""/>
        <dsp:cNvSpPr/>
      </dsp:nvSpPr>
      <dsp:spPr>
        <a:xfrm>
          <a:off x="2357601" y="779917"/>
          <a:ext cx="4094493" cy="4094493"/>
        </a:xfrm>
        <a:prstGeom prst="pie">
          <a:avLst>
            <a:gd name="adj1" fmla="val 0"/>
            <a:gd name="adj2" fmla="val 5400000"/>
          </a:avLst>
        </a:prstGeom>
        <a:solidFill>
          <a:schemeClr val="accent2">
            <a:hueOff val="1560507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ORGANI</a:t>
          </a:r>
          <a:endParaRPr lang="it-IT" sz="1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Consiglio di Sicurezza</a:t>
          </a:r>
          <a:endParaRPr lang="it-IT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Assemblea generale</a:t>
          </a:r>
          <a:endParaRPr lang="it-IT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Segretariato</a:t>
          </a:r>
          <a:endParaRPr lang="it-IT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Consiglio economico e sociale e Consiglio di amministrazione fiduciaria</a:t>
          </a:r>
          <a:endParaRPr lang="it-IT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Corte internazionale di giustizia</a:t>
          </a:r>
          <a:endParaRPr lang="it-IT" sz="800" kern="1200" dirty="0"/>
        </a:p>
      </dsp:txBody>
      <dsp:txXfrm>
        <a:off x="4477964" y="2900279"/>
        <a:ext cx="1511063" cy="1218599"/>
      </dsp:txXfrm>
    </dsp:sp>
    <dsp:sp modelId="{4793F5B1-57B2-0F49-8E3B-1C8B6DB66338}">
      <dsp:nvSpPr>
        <dsp:cNvPr id="0" name=""/>
        <dsp:cNvSpPr/>
      </dsp:nvSpPr>
      <dsp:spPr>
        <a:xfrm>
          <a:off x="2001503" y="414770"/>
          <a:ext cx="4094493" cy="4094493"/>
        </a:xfrm>
        <a:prstGeom prst="pie">
          <a:avLst>
            <a:gd name="adj1" fmla="val 5400000"/>
            <a:gd name="adj2" fmla="val 10800000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FUNZIONI</a:t>
          </a:r>
          <a:endParaRPr lang="it-IT" sz="1000" kern="1200" dirty="0"/>
        </a:p>
      </dsp:txBody>
      <dsp:txXfrm>
        <a:off x="2464570" y="2535132"/>
        <a:ext cx="1511063" cy="1218599"/>
      </dsp:txXfrm>
    </dsp:sp>
    <dsp:sp modelId="{B183A966-45F4-784D-B10D-E8EF029B8753}">
      <dsp:nvSpPr>
        <dsp:cNvPr id="0" name=""/>
        <dsp:cNvSpPr/>
      </dsp:nvSpPr>
      <dsp:spPr>
        <a:xfrm>
          <a:off x="1981276" y="476228"/>
          <a:ext cx="4094493" cy="4094493"/>
        </a:xfrm>
        <a:prstGeom prst="pie">
          <a:avLst>
            <a:gd name="adj1" fmla="val 10800000"/>
            <a:gd name="adj2" fmla="val 16200000"/>
          </a:avLst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ATTI</a:t>
          </a:r>
          <a:endParaRPr lang="it-IT" sz="1000" kern="1200" dirty="0"/>
        </a:p>
      </dsp:txBody>
      <dsp:txXfrm>
        <a:off x="2444344" y="1231760"/>
        <a:ext cx="1511063" cy="12185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47D3AB-EB2F-064C-B678-F2A35BDE1DC3}">
      <dsp:nvSpPr>
        <dsp:cNvPr id="0" name=""/>
        <dsp:cNvSpPr/>
      </dsp:nvSpPr>
      <dsp:spPr>
        <a:xfrm>
          <a:off x="3388090" y="0"/>
          <a:ext cx="2313609" cy="2313961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E892D60-BFEC-BB43-B072-A42B76E47C1C}">
      <dsp:nvSpPr>
        <dsp:cNvPr id="0" name=""/>
        <dsp:cNvSpPr/>
      </dsp:nvSpPr>
      <dsp:spPr>
        <a:xfrm>
          <a:off x="3899473" y="835410"/>
          <a:ext cx="1285628" cy="642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DELIBERA A MAGGIORANZA SEMPLICE</a:t>
          </a:r>
          <a:endParaRPr lang="it-IT" sz="1400" kern="1200" dirty="0"/>
        </a:p>
      </dsp:txBody>
      <dsp:txXfrm>
        <a:off x="3899473" y="835410"/>
        <a:ext cx="1285628" cy="642660"/>
      </dsp:txXfrm>
    </dsp:sp>
    <dsp:sp modelId="{699F61EA-1B7F-7F41-8E89-BC8015B06A71}">
      <dsp:nvSpPr>
        <dsp:cNvPr id="0" name=""/>
        <dsp:cNvSpPr/>
      </dsp:nvSpPr>
      <dsp:spPr>
        <a:xfrm>
          <a:off x="2745493" y="1329542"/>
          <a:ext cx="2313609" cy="2313961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4">
                <a:hueOff val="-2232386"/>
                <a:satOff val="13449"/>
                <a:lumOff val="107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-2232386"/>
                <a:satOff val="13449"/>
                <a:lumOff val="107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A86FDF5-D955-4A4A-A441-75BC08BFF5E2}">
      <dsp:nvSpPr>
        <dsp:cNvPr id="0" name=""/>
        <dsp:cNvSpPr/>
      </dsp:nvSpPr>
      <dsp:spPr>
        <a:xfrm>
          <a:off x="3259483" y="2172643"/>
          <a:ext cx="1285628" cy="642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AG?</a:t>
          </a:r>
          <a:endParaRPr lang="it-IT" sz="1400" kern="1200" dirty="0"/>
        </a:p>
      </dsp:txBody>
      <dsp:txXfrm>
        <a:off x="3259483" y="2172643"/>
        <a:ext cx="1285628" cy="642660"/>
      </dsp:txXfrm>
    </dsp:sp>
    <dsp:sp modelId="{E6F7EEDA-0710-6A4F-87E3-07B80B0186F5}">
      <dsp:nvSpPr>
        <dsp:cNvPr id="0" name=""/>
        <dsp:cNvSpPr/>
      </dsp:nvSpPr>
      <dsp:spPr>
        <a:xfrm>
          <a:off x="3552758" y="2818188"/>
          <a:ext cx="1987749" cy="1988545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4">
                <a:hueOff val="-4464771"/>
                <a:satOff val="26899"/>
                <a:lumOff val="215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-4464771"/>
                <a:satOff val="26899"/>
                <a:lumOff val="215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E029EB6-D047-FD43-A9B4-72575DDA39D5}">
      <dsp:nvSpPr>
        <dsp:cNvPr id="0" name=""/>
        <dsp:cNvSpPr/>
      </dsp:nvSpPr>
      <dsp:spPr>
        <a:xfrm>
          <a:off x="3902515" y="3511799"/>
          <a:ext cx="1285628" cy="642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DELIBERA A MAGGIORANZA QUALIFICATA?</a:t>
          </a:r>
          <a:endParaRPr lang="it-IT" sz="1400" kern="1200" dirty="0"/>
        </a:p>
      </dsp:txBody>
      <dsp:txXfrm>
        <a:off x="3902515" y="3511799"/>
        <a:ext cx="1285628" cy="6426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466040-2748-BD4F-9F5B-8FE0F1BCC756}">
      <dsp:nvSpPr>
        <dsp:cNvPr id="0" name=""/>
        <dsp:cNvSpPr/>
      </dsp:nvSpPr>
      <dsp:spPr>
        <a:xfrm>
          <a:off x="1277081" y="748"/>
          <a:ext cx="2619124" cy="130956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ELENCO DI ART. 18 PAR. 2 CARTA</a:t>
          </a:r>
          <a:endParaRPr lang="it-IT" sz="2800" kern="1200" dirty="0"/>
        </a:p>
      </dsp:txBody>
      <dsp:txXfrm>
        <a:off x="1315437" y="39104"/>
        <a:ext cx="2542412" cy="1232850"/>
      </dsp:txXfrm>
    </dsp:sp>
    <dsp:sp modelId="{81F3C7A8-D6EE-9F4E-9EB2-60F2B8B1D6F1}">
      <dsp:nvSpPr>
        <dsp:cNvPr id="0" name=""/>
        <dsp:cNvSpPr/>
      </dsp:nvSpPr>
      <dsp:spPr>
        <a:xfrm>
          <a:off x="1538993" y="1310310"/>
          <a:ext cx="261912" cy="9821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2171"/>
              </a:lnTo>
              <a:lnTo>
                <a:pt x="261912" y="98217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6BC3FD-8C23-8F43-9A16-996EC262B742}">
      <dsp:nvSpPr>
        <dsp:cNvPr id="0" name=""/>
        <dsp:cNvSpPr/>
      </dsp:nvSpPr>
      <dsp:spPr>
        <a:xfrm>
          <a:off x="1800906" y="1637701"/>
          <a:ext cx="2095299" cy="1309562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 smtClean="0"/>
            <a:t>TASSATIVO</a:t>
          </a:r>
          <a:endParaRPr lang="it-IT" sz="2100" kern="1200" dirty="0"/>
        </a:p>
      </dsp:txBody>
      <dsp:txXfrm>
        <a:off x="1839262" y="1676057"/>
        <a:ext cx="2018587" cy="1232850"/>
      </dsp:txXfrm>
    </dsp:sp>
    <dsp:sp modelId="{4A6756DE-E6B0-1642-88E8-947BF4FA219E}">
      <dsp:nvSpPr>
        <dsp:cNvPr id="0" name=""/>
        <dsp:cNvSpPr/>
      </dsp:nvSpPr>
      <dsp:spPr>
        <a:xfrm>
          <a:off x="1538993" y="1310310"/>
          <a:ext cx="261912" cy="26191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9124"/>
              </a:lnTo>
              <a:lnTo>
                <a:pt x="261912" y="261912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F793A5-09D9-BA4C-A5D3-D1371741662D}">
      <dsp:nvSpPr>
        <dsp:cNvPr id="0" name=""/>
        <dsp:cNvSpPr/>
      </dsp:nvSpPr>
      <dsp:spPr>
        <a:xfrm>
          <a:off x="1800906" y="3274654"/>
          <a:ext cx="2095299" cy="1309562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 smtClean="0"/>
            <a:t>DEFINIZIONE DI CATEGORIE DI ART. 18 PAR. 3 IRREVOCABILE</a:t>
          </a:r>
          <a:endParaRPr lang="it-IT" sz="2100" kern="1200" dirty="0"/>
        </a:p>
      </dsp:txBody>
      <dsp:txXfrm>
        <a:off x="1839262" y="3313010"/>
        <a:ext cx="2018587" cy="1232850"/>
      </dsp:txXfrm>
    </dsp:sp>
    <dsp:sp modelId="{36B6470C-9B6F-AB48-86B6-10FC5FF26BFD}">
      <dsp:nvSpPr>
        <dsp:cNvPr id="0" name=""/>
        <dsp:cNvSpPr/>
      </dsp:nvSpPr>
      <dsp:spPr>
        <a:xfrm>
          <a:off x="4550987" y="748"/>
          <a:ext cx="2619124" cy="130956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ELENCO DI ART. 18 PAR. CARTA</a:t>
          </a:r>
          <a:endParaRPr lang="it-IT" sz="2800" kern="1200" dirty="0"/>
        </a:p>
      </dsp:txBody>
      <dsp:txXfrm>
        <a:off x="4589343" y="39104"/>
        <a:ext cx="2542412" cy="1232850"/>
      </dsp:txXfrm>
    </dsp:sp>
    <dsp:sp modelId="{9BD771B1-0C13-BA44-9A1A-D743B5CB077D}">
      <dsp:nvSpPr>
        <dsp:cNvPr id="0" name=""/>
        <dsp:cNvSpPr/>
      </dsp:nvSpPr>
      <dsp:spPr>
        <a:xfrm>
          <a:off x="4812899" y="1310310"/>
          <a:ext cx="261912" cy="9821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2171"/>
              </a:lnTo>
              <a:lnTo>
                <a:pt x="261912" y="98217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546D07-7D44-2440-A4E8-8BFE7D600556}">
      <dsp:nvSpPr>
        <dsp:cNvPr id="0" name=""/>
        <dsp:cNvSpPr/>
      </dsp:nvSpPr>
      <dsp:spPr>
        <a:xfrm>
          <a:off x="5074812" y="1637701"/>
          <a:ext cx="2095299" cy="1309562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 smtClean="0"/>
            <a:t>ESEMPLIFICATIVO o NON TASSATIVO</a:t>
          </a:r>
          <a:endParaRPr lang="it-IT" sz="2100" kern="1200" dirty="0"/>
        </a:p>
      </dsp:txBody>
      <dsp:txXfrm>
        <a:off x="5113168" y="1676057"/>
        <a:ext cx="2018587" cy="1232850"/>
      </dsp:txXfrm>
    </dsp:sp>
    <dsp:sp modelId="{0B28A53F-2AF3-3F4A-A632-C5B3E1E50FBA}">
      <dsp:nvSpPr>
        <dsp:cNvPr id="0" name=""/>
        <dsp:cNvSpPr/>
      </dsp:nvSpPr>
      <dsp:spPr>
        <a:xfrm>
          <a:off x="4812899" y="1310310"/>
          <a:ext cx="261912" cy="26191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9124"/>
              </a:lnTo>
              <a:lnTo>
                <a:pt x="261912" y="261912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6C2F46-C0A0-C84D-9B32-E55040E16D88}">
      <dsp:nvSpPr>
        <dsp:cNvPr id="0" name=""/>
        <dsp:cNvSpPr/>
      </dsp:nvSpPr>
      <dsp:spPr>
        <a:xfrm>
          <a:off x="5074812" y="3274654"/>
          <a:ext cx="2095299" cy="1309562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 smtClean="0"/>
            <a:t>DEFINIZIONE DI CATEGORIE DI ART. 18 PAR. 3 REVOCABILE</a:t>
          </a:r>
          <a:endParaRPr lang="it-IT" sz="2100" kern="1200" dirty="0"/>
        </a:p>
      </dsp:txBody>
      <dsp:txXfrm>
        <a:off x="5113168" y="3313010"/>
        <a:ext cx="2018587" cy="12328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466040-2748-BD4F-9F5B-8FE0F1BCC756}">
      <dsp:nvSpPr>
        <dsp:cNvPr id="0" name=""/>
        <dsp:cNvSpPr/>
      </dsp:nvSpPr>
      <dsp:spPr>
        <a:xfrm>
          <a:off x="2914034" y="748"/>
          <a:ext cx="2619124" cy="130956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smtClean="0"/>
            <a:t>ELENCO DI ART. 18 PAR. 2 CARTA</a:t>
          </a:r>
          <a:endParaRPr lang="it-IT" sz="2800" kern="1200" dirty="0"/>
        </a:p>
      </dsp:txBody>
      <dsp:txXfrm>
        <a:off x="2952390" y="39104"/>
        <a:ext cx="2542412" cy="1232850"/>
      </dsp:txXfrm>
    </dsp:sp>
    <dsp:sp modelId="{81F3C7A8-D6EE-9F4E-9EB2-60F2B8B1D6F1}">
      <dsp:nvSpPr>
        <dsp:cNvPr id="0" name=""/>
        <dsp:cNvSpPr/>
      </dsp:nvSpPr>
      <dsp:spPr>
        <a:xfrm>
          <a:off x="3175946" y="1310310"/>
          <a:ext cx="261912" cy="9821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2171"/>
              </a:lnTo>
              <a:lnTo>
                <a:pt x="261912" y="98217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6BC3FD-8C23-8F43-9A16-996EC262B742}">
      <dsp:nvSpPr>
        <dsp:cNvPr id="0" name=""/>
        <dsp:cNvSpPr/>
      </dsp:nvSpPr>
      <dsp:spPr>
        <a:xfrm>
          <a:off x="3437859" y="1637701"/>
          <a:ext cx="2095299" cy="1309562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900" kern="1200" dirty="0" smtClean="0"/>
            <a:t>TASSATIVO</a:t>
          </a:r>
          <a:endParaRPr lang="it-IT" sz="2900" kern="1200" dirty="0"/>
        </a:p>
      </dsp:txBody>
      <dsp:txXfrm>
        <a:off x="3476215" y="1676057"/>
        <a:ext cx="2018587" cy="1232850"/>
      </dsp:txXfrm>
    </dsp:sp>
    <dsp:sp modelId="{4A6756DE-E6B0-1642-88E8-947BF4FA219E}">
      <dsp:nvSpPr>
        <dsp:cNvPr id="0" name=""/>
        <dsp:cNvSpPr/>
      </dsp:nvSpPr>
      <dsp:spPr>
        <a:xfrm>
          <a:off x="3175946" y="1310310"/>
          <a:ext cx="261912" cy="26191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9124"/>
              </a:lnTo>
              <a:lnTo>
                <a:pt x="261912" y="261912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F793A5-09D9-BA4C-A5D3-D1371741662D}">
      <dsp:nvSpPr>
        <dsp:cNvPr id="0" name=""/>
        <dsp:cNvSpPr/>
      </dsp:nvSpPr>
      <dsp:spPr>
        <a:xfrm>
          <a:off x="3437859" y="3274654"/>
          <a:ext cx="2095299" cy="1309562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900" kern="1200" dirty="0" smtClean="0"/>
            <a:t>REVOCABILE</a:t>
          </a:r>
          <a:endParaRPr lang="it-IT" sz="2900" kern="1200" dirty="0"/>
        </a:p>
      </dsp:txBody>
      <dsp:txXfrm>
        <a:off x="3476215" y="3313010"/>
        <a:ext cx="2018587" cy="12328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C29AD1-AD12-1047-9723-07A7DE9F3C19}">
      <dsp:nvSpPr>
        <dsp:cNvPr id="0" name=""/>
        <dsp:cNvSpPr/>
      </dsp:nvSpPr>
      <dsp:spPr>
        <a:xfrm>
          <a:off x="3967145" y="2308057"/>
          <a:ext cx="2820958" cy="2820958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ASSEMBLEA GENERALE</a:t>
          </a:r>
          <a:endParaRPr lang="it-IT" sz="1400" kern="1200" dirty="0"/>
        </a:p>
      </dsp:txBody>
      <dsp:txXfrm>
        <a:off x="4534283" y="2968853"/>
        <a:ext cx="1686682" cy="1450031"/>
      </dsp:txXfrm>
    </dsp:sp>
    <dsp:sp modelId="{8918482E-7D4F-E944-B414-692181D24800}">
      <dsp:nvSpPr>
        <dsp:cNvPr id="0" name=""/>
        <dsp:cNvSpPr/>
      </dsp:nvSpPr>
      <dsp:spPr>
        <a:xfrm>
          <a:off x="2325860" y="1641285"/>
          <a:ext cx="2051606" cy="2051606"/>
        </a:xfrm>
        <a:prstGeom prst="gear6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CONSIGLIO ECONOMICO E SOCIALE</a:t>
          </a:r>
          <a:endParaRPr lang="it-IT" sz="1400" kern="1200" dirty="0"/>
        </a:p>
      </dsp:txBody>
      <dsp:txXfrm>
        <a:off x="2842358" y="2160905"/>
        <a:ext cx="1018610" cy="1012366"/>
      </dsp:txXfrm>
    </dsp:sp>
    <dsp:sp modelId="{A804AAA1-379F-1443-80A0-84242E7A1525}">
      <dsp:nvSpPr>
        <dsp:cNvPr id="0" name=""/>
        <dsp:cNvSpPr/>
      </dsp:nvSpPr>
      <dsp:spPr>
        <a:xfrm rot="20700000">
          <a:off x="3474969" y="225886"/>
          <a:ext cx="2010155" cy="2010155"/>
        </a:xfrm>
        <a:prstGeom prst="gear6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COMITATO SULLE ONG</a:t>
          </a:r>
          <a:endParaRPr lang="it-IT" sz="1400" kern="1200" dirty="0"/>
        </a:p>
      </dsp:txBody>
      <dsp:txXfrm rot="-20700000">
        <a:off x="3915855" y="666772"/>
        <a:ext cx="1128383" cy="1128383"/>
      </dsp:txXfrm>
    </dsp:sp>
    <dsp:sp modelId="{61BAF54E-DA5A-874D-AF8D-E9A32929E7F8}">
      <dsp:nvSpPr>
        <dsp:cNvPr id="0" name=""/>
        <dsp:cNvSpPr/>
      </dsp:nvSpPr>
      <dsp:spPr>
        <a:xfrm>
          <a:off x="3760630" y="1876440"/>
          <a:ext cx="3610827" cy="3610827"/>
        </a:xfrm>
        <a:prstGeom prst="circularArrow">
          <a:avLst>
            <a:gd name="adj1" fmla="val 4687"/>
            <a:gd name="adj2" fmla="val 299029"/>
            <a:gd name="adj3" fmla="val 2534729"/>
            <a:gd name="adj4" fmla="val 15821852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05A3B7-51A0-0146-8478-8C0A6E7CBA83}">
      <dsp:nvSpPr>
        <dsp:cNvPr id="0" name=""/>
        <dsp:cNvSpPr/>
      </dsp:nvSpPr>
      <dsp:spPr>
        <a:xfrm>
          <a:off x="1962524" y="1183330"/>
          <a:ext cx="2623491" cy="262349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D6A2D8-F915-B541-BCC5-6C684B9E71F4}">
      <dsp:nvSpPr>
        <dsp:cNvPr id="0" name=""/>
        <dsp:cNvSpPr/>
      </dsp:nvSpPr>
      <dsp:spPr>
        <a:xfrm>
          <a:off x="3009999" y="-218424"/>
          <a:ext cx="2828652" cy="282865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3E6CB6-70FB-DB44-A9FD-25ABB0527BFA}" type="datetimeFigureOut">
              <a:rPr lang="it-IT" smtClean="0"/>
              <a:pPr/>
              <a:t>25/10/17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92B1B-8CAC-E843-8611-568F9BB70FF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04061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B4071-6637-784B-8A67-3EFD3B0FC4BC}" type="datetimeFigureOut">
              <a:rPr lang="it-IT" smtClean="0"/>
              <a:pPr/>
              <a:t>25/10/17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1A468-ADEF-1140-9A48-3C1AC5E214C7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42856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EA623-1C22-3345-ABD5-086289E2AF38}" type="datetime1">
              <a:rPr lang="it-IT" smtClean="0"/>
              <a:pPr/>
              <a:t>25/10/17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99430-47BD-E840-9D75-717DE3AC7749}" type="datetime1">
              <a:rPr lang="it-IT" smtClean="0"/>
              <a:pPr/>
              <a:t>25/10/17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BB5FF-A296-6F44-91E9-012FDD082D91}" type="datetime1">
              <a:rPr lang="it-IT" smtClean="0"/>
              <a:pPr/>
              <a:t>25/10/17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EAB71-36B1-6F41-B7F0-89DAA7CCA3D0}" type="datetime1">
              <a:rPr lang="it-IT" smtClean="0"/>
              <a:pPr/>
              <a:t>25/10/17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485B1-0557-6E43-AD9B-00F6FE351ECA}" type="datetime1">
              <a:rPr lang="it-IT" smtClean="0"/>
              <a:pPr/>
              <a:t>25/10/17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DD9F2-EE19-0948-ABDE-B809B844C43B}" type="datetime1">
              <a:rPr lang="it-IT" smtClean="0"/>
              <a:pPr/>
              <a:t>25/10/17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4B2D-73D4-FE4E-938A-BDD904EAD278}" type="datetime1">
              <a:rPr lang="it-IT" smtClean="0"/>
              <a:pPr/>
              <a:t>25/10/17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5407-E226-EE44-B874-FB3720F11596}" type="datetime1">
              <a:rPr lang="it-IT" smtClean="0"/>
              <a:pPr/>
              <a:t>25/10/17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A2A1-1AA6-1141-8101-8638D1310A31}" type="datetime1">
              <a:rPr lang="it-IT" smtClean="0"/>
              <a:pPr/>
              <a:t>25/10/17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819D-0CDD-6F42-BDEA-607DF2D95AD3}" type="datetime1">
              <a:rPr lang="it-IT" smtClean="0"/>
              <a:pPr/>
              <a:t>25/10/17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A603-6890-F545-8E08-CD2C7C8DD368}" type="datetime1">
              <a:rPr lang="it-IT" smtClean="0"/>
              <a:pPr/>
              <a:t>25/10/17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888D8-E685-0C40-B875-0E454CAC7373}" type="datetime1">
              <a:rPr lang="it-IT" smtClean="0"/>
              <a:pPr/>
              <a:t>25/10/17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428387"/>
            <a:ext cx="7772400" cy="2126629"/>
          </a:xfrm>
        </p:spPr>
        <p:txBody>
          <a:bodyPr/>
          <a:lstStyle/>
          <a:p>
            <a:r>
              <a:rPr lang="it-IT" dirty="0" smtClean="0"/>
              <a:t>ORGANIZZAZIONI INTERNAZIONALI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2555015"/>
            <a:ext cx="7086600" cy="4054367"/>
          </a:xfrm>
        </p:spPr>
        <p:txBody>
          <a:bodyPr>
            <a:normAutofit/>
          </a:bodyPr>
          <a:lstStyle/>
          <a:p>
            <a:pPr lvl="1"/>
            <a:endParaRPr lang="it-IT" dirty="0" smtClean="0"/>
          </a:p>
          <a:p>
            <a:pPr lvl="1"/>
            <a:r>
              <a:rPr lang="it-IT" dirty="0" smtClean="0"/>
              <a:t> - Prof. Sara </a:t>
            </a:r>
            <a:r>
              <a:rPr lang="it-IT" dirty="0" err="1" smtClean="0"/>
              <a:t>Tonolo</a:t>
            </a:r>
            <a:r>
              <a:rPr lang="it-IT" dirty="0" smtClean="0"/>
              <a:t> -   </a:t>
            </a:r>
          </a:p>
          <a:p>
            <a:pPr lvl="1">
              <a:buFontTx/>
              <a:buChar char="-"/>
            </a:pPr>
            <a:r>
              <a:rPr lang="it-IT" dirty="0" smtClean="0"/>
              <a:t>Trieste </a:t>
            </a:r>
            <a:r>
              <a:rPr lang="it-IT" dirty="0" smtClean="0"/>
              <a:t>30 ottobre 2017- </a:t>
            </a:r>
            <a:endParaRPr lang="it-IT" dirty="0" smtClean="0"/>
          </a:p>
          <a:p>
            <a:pPr lvl="1" algn="just"/>
            <a:endParaRPr lang="it-IT" dirty="0" smtClean="0"/>
          </a:p>
          <a:p>
            <a:pPr lvl="1" algn="just"/>
            <a:endParaRPr lang="it-IT" dirty="0" smtClean="0"/>
          </a:p>
          <a:p>
            <a:pPr lvl="1" algn="just">
              <a:buFontTx/>
              <a:buChar char="-"/>
            </a:pPr>
            <a:endParaRPr lang="it-IT" dirty="0" smtClean="0"/>
          </a:p>
          <a:p>
            <a:pPr lvl="1" algn="just"/>
            <a:endParaRPr lang="it-IT" dirty="0" smtClean="0"/>
          </a:p>
          <a:p>
            <a:pPr lvl="1" algn="just"/>
            <a:endParaRPr lang="it-IT" dirty="0" smtClean="0"/>
          </a:p>
          <a:p>
            <a:pPr lvl="1" algn="just"/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0"/>
            <a:ext cx="8447193" cy="1509359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SESSIONI DELL’ ASSEMBLEA GENERALE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509360"/>
            <a:ext cx="8447193" cy="521211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Le sessioni </a:t>
            </a:r>
            <a:r>
              <a:rPr lang="it-IT" b="1" dirty="0" smtClean="0"/>
              <a:t>ORDINARIE </a:t>
            </a:r>
            <a:r>
              <a:rPr lang="it-IT" dirty="0" smtClean="0"/>
              <a:t>dell’AG hanno inizio ogni anno – il terzo martedì del mese di settembre (art. 1 reg. interno).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Le sessioni </a:t>
            </a:r>
            <a:r>
              <a:rPr lang="it-IT" b="1" dirty="0" smtClean="0"/>
              <a:t>STRAORDINARIE</a:t>
            </a:r>
            <a:r>
              <a:rPr lang="it-IT" dirty="0" smtClean="0"/>
              <a:t> sono convocate dal Segretario generale su richiesta del </a:t>
            </a:r>
            <a:r>
              <a:rPr lang="it-IT" dirty="0" err="1" smtClean="0"/>
              <a:t>CdS</a:t>
            </a:r>
            <a:r>
              <a:rPr lang="it-IT" dirty="0" smtClean="0"/>
              <a:t> o della maggioranza dei membri dell’ONU.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020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0"/>
            <a:ext cx="8447193" cy="1509359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SESSIONI DELL’ ASSEMBLEA GENERALE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509360"/>
            <a:ext cx="8447193" cy="5212116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Nell’ambito di ogni sessione vengono eletti un Presidente e vari Vice – Presidenti.</a:t>
            </a:r>
          </a:p>
          <a:p>
            <a:pPr algn="just"/>
            <a:r>
              <a:rPr lang="it-IT" dirty="0" smtClean="0"/>
              <a:t>I lavori si svolgono nelle Commissioni che preparano i documenti da sottoporre all’AG (es. Commissione I – disarmo e sicurezza internazionale; Commissione II – questioni economiche e finanziarie; Commissione III – questioni sociali, umanitarie e culturali; Commissione IV – decolonizzazione; Commissione V – questioni amministrative e di bilancio; Commissione VI – questioni giuridiche.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975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0"/>
            <a:ext cx="8447193" cy="1509359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SESSIONI DELL’ ASSEMBLEA GENERALE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509360"/>
            <a:ext cx="8447193" cy="5212116"/>
          </a:xfrm>
        </p:spPr>
        <p:txBody>
          <a:bodyPr>
            <a:normAutofit/>
          </a:bodyPr>
          <a:lstStyle/>
          <a:p>
            <a:pPr algn="just"/>
            <a:r>
              <a:rPr lang="it-IT" b="1" dirty="0" smtClean="0"/>
              <a:t>Comitato generale</a:t>
            </a:r>
            <a:r>
              <a:rPr lang="it-IT" dirty="0" smtClean="0"/>
              <a:t> (presidente, vice – presidenti, presidenti delle commissioni principali) prepara l’ordine del giorno da sottoporre all’AG;</a:t>
            </a:r>
          </a:p>
          <a:p>
            <a:pPr algn="just"/>
            <a:endParaRPr lang="it-IT" b="1" dirty="0"/>
          </a:p>
          <a:p>
            <a:pPr algn="just"/>
            <a:r>
              <a:rPr lang="it-IT" b="1" dirty="0" smtClean="0"/>
              <a:t>Commissione di verifica dei poteri </a:t>
            </a:r>
            <a:r>
              <a:rPr lang="it-IT" dirty="0" smtClean="0"/>
              <a:t>(9 membri) esamina le credenziali dei delegati e presenta le sue osservazioni all’AG.</a:t>
            </a:r>
            <a:endParaRPr lang="it-IT" b="1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9383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0"/>
            <a:ext cx="8447193" cy="1509359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ORGANI SUSSIDIARI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509360"/>
            <a:ext cx="8447193" cy="521211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Sono stati istituiti nel corso degli anni dall’AG in base ai poteri conferiti dall’art. 22 della Carta ONU;</a:t>
            </a:r>
          </a:p>
          <a:p>
            <a:pPr algn="just"/>
            <a:r>
              <a:rPr lang="it-IT" dirty="0" smtClean="0"/>
              <a:t>Organi sussidiari hanno carattere permanente e perseguono fini speciali: studio di questioni giuridiche (UNCTAD, Commissione di diritto internazionale), cooperazione internazionale per l’adozione di accordi (UNDP), funzioni operative (es. gestione di fondi alimentati dai contributi degli Stati membri - UNICEF).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040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7000" y="174652"/>
            <a:ext cx="8598760" cy="1258634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PROCEDURE DI VOTO- PROCEDURA PER CONSENSUS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037" y="1687286"/>
            <a:ext cx="8229600" cy="5034189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Procedura per </a:t>
            </a:r>
            <a:r>
              <a:rPr lang="it-IT" i="1" dirty="0" err="1" smtClean="0"/>
              <a:t>consensus</a:t>
            </a:r>
            <a:r>
              <a:rPr lang="it-IT" dirty="0" smtClean="0"/>
              <a:t>: delibera in cui si riflette l’accordo di tutti i membri dell’organo, adottata senza una votazione formale, con una dichiarazione (non contestata) del presidente dell’organo.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Tramite questa procedura le risoluzioni assumono contenuti vaghi e di compromesso…poi respinte concretamente tramite dichiarazioni e riserve dei singoli Stati.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75474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0"/>
            <a:ext cx="8447193" cy="1509359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PROCEDURE DI VOTO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509360"/>
            <a:ext cx="8447193" cy="521211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Art. 18 della Carta ONU prevede che le delibere dell’AG siano adottate a maggioranza (semplice o qualificata) dei presenti e votanti.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Le astensioni contano?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7774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0"/>
            <a:ext cx="8447193" cy="1509359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PROCEDURE DI VOTO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509360"/>
            <a:ext cx="8447193" cy="521211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Secondo quanto prevede l’art. 86 del regolamento interno dell’AG: “la frase membri presenti e votanti significa membri che votano a favore o contro…” quindi le astensioni non dovrebbero essere calcolate (nel senso che se invece valessero come voto negativo occorrerebbero più voti per raggiungere la maggioranza positiva dei voti).</a:t>
            </a:r>
          </a:p>
          <a:p>
            <a:pPr algn="just"/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6527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0"/>
            <a:ext cx="8447193" cy="1509359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PROCEDURE DI VOTO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509360"/>
            <a:ext cx="8447193" cy="521211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Prassi conferma tale orientamento e consente si adottino delibere di AG; es. richiesta parere CIG in caso Kosovo 77 voti favorevoli 6 contrari e 74 astensioni , presenti e votanti 83 quindi maggioranza 42 se fossero stati 157 la maggioranza sarebbe stata 79.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9509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0"/>
            <a:ext cx="8447193" cy="1509359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PROCEDURE DI VOTO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509360"/>
            <a:ext cx="8447193" cy="521211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A conferma di tale interpretazione dell’art. 18 della Carta il fatto che altrimenti non si distinguerebbe l’astensione dal voto negativo.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Inoltre così facendo si realizza l’obiettivo di raggiungere più facilmente la </a:t>
            </a:r>
            <a:r>
              <a:rPr lang="it-IT" smtClean="0"/>
              <a:t>delibera assembleare.</a:t>
            </a:r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93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0"/>
            <a:ext cx="8447193" cy="1509359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DELIBERA A MAGGIORANZA –QUALIFICATA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509360"/>
            <a:ext cx="8447193" cy="521211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/>
              <a:t>Art. 18 par. 2 Carta prevede che le “decisioni su questioni importanti vanno prese a maggioranza di due terzi”, elencando una serie di questioni:</a:t>
            </a:r>
          </a:p>
          <a:p>
            <a:pPr lvl="1" algn="just"/>
            <a:r>
              <a:rPr lang="it-IT" dirty="0" smtClean="0"/>
              <a:t>Raccomandazioni in tema di mantenimento di pace e sicurezza internazionale;</a:t>
            </a:r>
          </a:p>
          <a:p>
            <a:pPr lvl="1" algn="just"/>
            <a:r>
              <a:rPr lang="it-IT" dirty="0" smtClean="0"/>
              <a:t>Elezione dei membri non permanenti del </a:t>
            </a:r>
            <a:r>
              <a:rPr lang="it-IT" dirty="0" err="1" smtClean="0"/>
              <a:t>CdS</a:t>
            </a:r>
            <a:r>
              <a:rPr lang="it-IT" dirty="0" smtClean="0"/>
              <a:t>;</a:t>
            </a:r>
          </a:p>
          <a:p>
            <a:pPr lvl="1" algn="just"/>
            <a:r>
              <a:rPr lang="it-IT" dirty="0" smtClean="0"/>
              <a:t>Elezione dei membri del consiglio economico e sociale;</a:t>
            </a:r>
          </a:p>
          <a:p>
            <a:pPr lvl="1" algn="just"/>
            <a:r>
              <a:rPr lang="it-IT" dirty="0" smtClean="0"/>
              <a:t>Elezione dei membri del Consiglio di </a:t>
            </a:r>
            <a:r>
              <a:rPr lang="it-IT" dirty="0" err="1" smtClean="0"/>
              <a:t>Amm</a:t>
            </a:r>
            <a:r>
              <a:rPr lang="it-IT" dirty="0" smtClean="0"/>
              <a:t>. Fiduciaria;</a:t>
            </a:r>
          </a:p>
          <a:p>
            <a:pPr lvl="1" algn="just"/>
            <a:r>
              <a:rPr lang="it-IT" dirty="0" smtClean="0"/>
              <a:t>Ammissione di nuovi membri all’ONU;</a:t>
            </a:r>
          </a:p>
          <a:p>
            <a:pPr lvl="1" algn="just"/>
            <a:r>
              <a:rPr lang="it-IT" dirty="0" smtClean="0"/>
              <a:t>Sospensione dei diritti e dei privilegi di membro;</a:t>
            </a:r>
          </a:p>
          <a:p>
            <a:pPr lvl="1" algn="just"/>
            <a:r>
              <a:rPr lang="it-IT" dirty="0" smtClean="0"/>
              <a:t>Espulsione di membri;</a:t>
            </a:r>
          </a:p>
          <a:p>
            <a:pPr lvl="1" algn="just"/>
            <a:r>
              <a:rPr lang="it-IT" dirty="0" smtClean="0"/>
              <a:t>Questioni relative al funzionamento del regime di </a:t>
            </a:r>
            <a:r>
              <a:rPr lang="it-IT" dirty="0" err="1" smtClean="0"/>
              <a:t>amminsitrazione</a:t>
            </a:r>
            <a:r>
              <a:rPr lang="it-IT" dirty="0" smtClean="0"/>
              <a:t> fiduciaria e le questioni di bilancio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629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2024"/>
            <a:ext cx="8229600" cy="1645054"/>
          </a:xfrm>
        </p:spPr>
        <p:txBody>
          <a:bodyPr>
            <a:normAutofit/>
          </a:bodyPr>
          <a:lstStyle/>
          <a:p>
            <a:r>
              <a:rPr lang="it-IT" dirty="0" smtClean="0"/>
              <a:t>IL SISTEMA DELLE NAZIONI UNITE – CARTA DI S. FRANCISCO 26.6.1945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8706969"/>
              </p:ext>
            </p:extLst>
          </p:nvPr>
        </p:nvGraphicFramePr>
        <p:xfrm>
          <a:off x="457200" y="1847078"/>
          <a:ext cx="8229600" cy="48743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94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0"/>
            <a:ext cx="8447193" cy="1509359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DELIBERA A MAGGIORANZA –SEMPLICE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509360"/>
            <a:ext cx="8447193" cy="521211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Art. 18 par. 3 Carta prevede che l’Assemblea generale (AG) decide a maggioranza sulle “altre questioni” e che a maggioranza semplice possa indicare altre “…categorie di questioni da decidersi a maggioranza di due terzi”, aggiungendole a quelle testualmente previste dal par. 2 dell’art. 18: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481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0"/>
            <a:ext cx="8447193" cy="1509359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DELIBERA A MAGGIORANZA –SEMPLICE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509360"/>
            <a:ext cx="8447193" cy="521211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…così è accaduto ad es.</a:t>
            </a:r>
          </a:p>
          <a:p>
            <a:pPr lvl="1" algn="just"/>
            <a:r>
              <a:rPr lang="it-IT" dirty="0" smtClean="0"/>
              <a:t>per la proposta di iscrizione di una questione all’ordine del giorno (</a:t>
            </a:r>
            <a:r>
              <a:rPr lang="it-IT" dirty="0" err="1" smtClean="0"/>
              <a:t>OdG</a:t>
            </a:r>
            <a:r>
              <a:rPr lang="it-IT" dirty="0" smtClean="0"/>
              <a:t>) di una sessione straordinaria dell’AG – accolta solo a maggioranza di 2/3 se è presentata oltre un certo termine (art. 19 reg. interno AG);</a:t>
            </a:r>
          </a:p>
          <a:p>
            <a:pPr lvl="1" algn="just"/>
            <a:r>
              <a:rPr lang="it-IT" dirty="0" smtClean="0"/>
              <a:t>Per il riesame di una proposta di risoluzione già adottata o respinta dalla AG (art. 81 reg. interno);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7642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0"/>
            <a:ext cx="8447193" cy="1782037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PASSAGGIO DI DELIBERA A MAGGIORANZA SEMPLICE a DELIBERA A MAGGIORANZA QUALIFICATA?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3860739"/>
              </p:ext>
            </p:extLst>
          </p:nvPr>
        </p:nvGraphicFramePr>
        <p:xfrm>
          <a:off x="239607" y="1914742"/>
          <a:ext cx="8447193" cy="4806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786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0"/>
            <a:ext cx="8447193" cy="150935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SOLUZIONE: POTERI DI AG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509360"/>
            <a:ext cx="8447193" cy="521211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Per stabilire se il passaggio di una delibera da adottare in base a maggioranza semplice a delibera da adottare a maggioranza qualificata, occorre risolvere una questione.</a:t>
            </a:r>
          </a:p>
          <a:p>
            <a:pPr lvl="1" algn="just"/>
            <a:r>
              <a:rPr lang="it-IT" dirty="0" smtClean="0"/>
              <a:t>l’elenco dell’art. 18 par. 2 della CARTA è TASSATIVO o ESEMPLIFICATIVO?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948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0"/>
            <a:ext cx="8447193" cy="150935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ELENCO DI ART. 18 par. 2 CARTA ha carattere tassativo?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509360"/>
            <a:ext cx="8447193" cy="521211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Argomento dibattuto con varie argomentazioni che si richiamano ai principi generali di interpretazione dei trattati internazionali e ai principi generali di teoria interpretativa delle norme….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7536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0"/>
            <a:ext cx="8447193" cy="150935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ELENCO DI ART. 18 par. 2 CARTA ha carattere tassativo?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509360"/>
            <a:ext cx="8447193" cy="521211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Ad es. </a:t>
            </a:r>
            <a:r>
              <a:rPr lang="it-IT" u="sng" dirty="0" smtClean="0"/>
              <a:t>ARGOMENTO LETTERALE:</a:t>
            </a:r>
          </a:p>
          <a:p>
            <a:pPr lvl="1" algn="just"/>
            <a:r>
              <a:rPr lang="it-IT" dirty="0" smtClean="0"/>
              <a:t>Si cita il testo inglese della Carta per dire che art. 18 par. 2 ha carattere esemplificativo: “</a:t>
            </a:r>
            <a:r>
              <a:rPr lang="it-IT" dirty="0" err="1" smtClean="0"/>
              <a:t>These</a:t>
            </a:r>
            <a:r>
              <a:rPr lang="it-IT" dirty="0" smtClean="0"/>
              <a:t> </a:t>
            </a:r>
            <a:r>
              <a:rPr lang="it-IT" dirty="0" err="1" smtClean="0"/>
              <a:t>questions</a:t>
            </a:r>
            <a:r>
              <a:rPr lang="it-IT" dirty="0" smtClean="0"/>
              <a:t> </a:t>
            </a:r>
            <a:r>
              <a:rPr lang="it-IT" dirty="0" err="1" smtClean="0"/>
              <a:t>shall</a:t>
            </a:r>
            <a:r>
              <a:rPr lang="it-IT" dirty="0" smtClean="0"/>
              <a:t> include…”;</a:t>
            </a:r>
          </a:p>
          <a:p>
            <a:pPr lvl="1" algn="just"/>
            <a:r>
              <a:rPr lang="it-IT" dirty="0" smtClean="0"/>
              <a:t>Il testo francese vale però per contrastare questa soluzione: “</a:t>
            </a:r>
            <a:r>
              <a:rPr lang="it-IT" dirty="0" err="1" smtClean="0"/>
              <a:t>Sont</a:t>
            </a:r>
            <a:r>
              <a:rPr lang="it-IT" dirty="0" smtClean="0"/>
              <a:t> </a:t>
            </a:r>
            <a:r>
              <a:rPr lang="it-IT" dirty="0" err="1" smtClean="0"/>
              <a:t>considérées</a:t>
            </a:r>
            <a:r>
              <a:rPr lang="it-IT" dirty="0" smtClean="0"/>
              <a:t> </a:t>
            </a:r>
            <a:r>
              <a:rPr lang="it-IT" dirty="0" err="1" smtClean="0"/>
              <a:t>comme</a:t>
            </a:r>
            <a:r>
              <a:rPr lang="it-IT" dirty="0" smtClean="0"/>
              <a:t> </a:t>
            </a:r>
            <a:r>
              <a:rPr lang="it-IT" dirty="0" err="1" smtClean="0"/>
              <a:t>questions</a:t>
            </a:r>
            <a:r>
              <a:rPr lang="it-IT" dirty="0" smtClean="0"/>
              <a:t> </a:t>
            </a:r>
            <a:r>
              <a:rPr lang="it-IT" dirty="0" err="1" smtClean="0"/>
              <a:t>importantes</a:t>
            </a:r>
            <a:r>
              <a:rPr lang="it-IT" dirty="0" smtClean="0"/>
              <a:t>…”</a:t>
            </a:r>
          </a:p>
          <a:p>
            <a:pPr lvl="1" algn="just"/>
            <a:r>
              <a:rPr lang="it-IT" dirty="0" smtClean="0"/>
              <a:t>Argomento letterale non è di per sé attendibile</a:t>
            </a:r>
            <a:r>
              <a:rPr lang="mr-IN" dirty="0" smtClean="0"/>
              <a:t>…</a:t>
            </a:r>
            <a:endParaRPr lang="it-IT" dirty="0" smtClean="0"/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NON è dunque argomento risolutivo.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843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0"/>
            <a:ext cx="8447193" cy="150935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ELENCO DI ART. 18 par. 2 CARTA ha carattere tassativo?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509360"/>
            <a:ext cx="8447193" cy="5212116"/>
          </a:xfrm>
        </p:spPr>
        <p:txBody>
          <a:bodyPr>
            <a:normAutofit/>
          </a:bodyPr>
          <a:lstStyle/>
          <a:p>
            <a:pPr algn="just"/>
            <a:r>
              <a:rPr lang="it-IT" u="sng" dirty="0" smtClean="0"/>
              <a:t>ARGOMENTO LETTERALE:</a:t>
            </a:r>
          </a:p>
          <a:p>
            <a:pPr lvl="1" algn="just"/>
            <a:r>
              <a:rPr lang="it-IT" u="sng" dirty="0" smtClean="0"/>
              <a:t>Par. 2 di art. 18</a:t>
            </a:r>
            <a:r>
              <a:rPr lang="it-IT" dirty="0" smtClean="0"/>
              <a:t> non contiene solo un elenco di esempi ma li qualifica come materie IMPORTANTI- dunque sembra sempre possibile sostenere il carattere esemplificativo sulla base di questa duplice connotazione come materia importante;</a:t>
            </a:r>
          </a:p>
          <a:p>
            <a:pPr algn="just"/>
            <a:r>
              <a:rPr lang="it-IT" u="sng" dirty="0" smtClean="0"/>
              <a:t>Argomento non convincente</a:t>
            </a:r>
            <a:r>
              <a:rPr lang="it-IT" dirty="0" smtClean="0"/>
              <a:t> in quanto fondato su un singolo termine svincolato dal contesto</a:t>
            </a:r>
            <a:endParaRPr lang="it-IT" u="sng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5232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0"/>
            <a:ext cx="8447193" cy="150935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ELENCO DI ART. 18 par. 2 CARTA ha carattere tassativo?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509360"/>
            <a:ext cx="8447193" cy="5212116"/>
          </a:xfrm>
        </p:spPr>
        <p:txBody>
          <a:bodyPr>
            <a:normAutofit/>
          </a:bodyPr>
          <a:lstStyle/>
          <a:p>
            <a:pPr algn="just"/>
            <a:r>
              <a:rPr lang="it-IT" u="sng" dirty="0" smtClean="0"/>
              <a:t>ESAME DELLA PRASSI:AG tende a considerare l’art. 18 par. 2 contenente un elenco di carattere esemplificativo</a:t>
            </a:r>
            <a:r>
              <a:rPr lang="it-IT" dirty="0" smtClean="0"/>
              <a:t>: </a:t>
            </a:r>
          </a:p>
          <a:p>
            <a:pPr lvl="1" algn="just"/>
            <a:r>
              <a:rPr lang="it-IT" dirty="0" smtClean="0"/>
              <a:t>in alcuni casi ha deliberato a maggioranza semplice altre volte a 2/3 nello stesso caso ad es. la richiesta di parere alla CIG;</a:t>
            </a:r>
          </a:p>
          <a:p>
            <a:pPr algn="just"/>
            <a:endParaRPr lang="it-IT" u="sng" dirty="0"/>
          </a:p>
          <a:p>
            <a:pPr algn="just"/>
            <a:r>
              <a:rPr lang="it-IT" u="sng" dirty="0" smtClean="0"/>
              <a:t>Casi non indicativi di una norma consuetudinaria derogatoria </a:t>
            </a:r>
            <a:r>
              <a:rPr lang="it-IT" dirty="0" smtClean="0"/>
              <a:t>perché non troppo estesi.</a:t>
            </a:r>
            <a:endParaRPr lang="it-IT" u="sng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15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0"/>
            <a:ext cx="8447193" cy="150935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ELENCO DI ART. 18 par. 2 CARTA ha carattere tassativo?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509360"/>
            <a:ext cx="8447193" cy="5212116"/>
          </a:xfrm>
        </p:spPr>
        <p:txBody>
          <a:bodyPr>
            <a:normAutofit/>
          </a:bodyPr>
          <a:lstStyle/>
          <a:p>
            <a:pPr algn="just"/>
            <a:r>
              <a:rPr lang="it-IT" u="sng" dirty="0" smtClean="0"/>
              <a:t>INTERPRETAZIONE POSSIBILE (?): CARATTERE TASSATIVO  PER INTERPRETAZIONE SISTEMATICA:</a:t>
            </a:r>
          </a:p>
          <a:p>
            <a:pPr lvl="1" algn="just"/>
            <a:r>
              <a:rPr lang="it-IT" dirty="0" smtClean="0"/>
              <a:t>Vi è un nesso tra le norme della Carta e in particolare tra Art. 18 par. 2 e Art. 18 par. 3…dunque…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4425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0"/>
            <a:ext cx="8447193" cy="150935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SOLUZIONE: POTERI DI AG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509360"/>
            <a:ext cx="8447193" cy="521211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….poiché l’AG può creare una categoria di delibere per le quali occorre la maggioranza qualificata ex art. 18 par. 3, è evidente che al di fuori di questo caso l’AG non può decidere che una questione è importante e che quindi occorre la maggioranza più grave e che si deve votare a maggioranza di 2/3 – perché altrimenti non avrebbe senso la definizione di una categoria di delibere più importanti.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556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2024"/>
            <a:ext cx="8229600" cy="1398176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ORGANI O.N.U.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95512"/>
            <a:ext cx="8229600" cy="4525963"/>
          </a:xfrm>
        </p:spPr>
        <p:txBody>
          <a:bodyPr>
            <a:normAutofit/>
          </a:bodyPr>
          <a:lstStyle/>
          <a:p>
            <a:r>
              <a:rPr lang="it-IT" dirty="0" smtClean="0"/>
              <a:t>ART. 7 della CARTA prevede come organi principali:</a:t>
            </a:r>
          </a:p>
          <a:p>
            <a:pPr lvl="1"/>
            <a:r>
              <a:rPr lang="it-IT" dirty="0" smtClean="0"/>
              <a:t>ASSEMBLEA GENERALE</a:t>
            </a:r>
          </a:p>
          <a:p>
            <a:pPr lvl="1"/>
            <a:r>
              <a:rPr lang="it-IT" dirty="0" smtClean="0"/>
              <a:t>CONSIGLIO DI SICUREZZA</a:t>
            </a:r>
          </a:p>
          <a:p>
            <a:pPr lvl="1"/>
            <a:r>
              <a:rPr lang="it-IT" dirty="0" smtClean="0"/>
              <a:t>SEGRETARIATO</a:t>
            </a:r>
          </a:p>
          <a:p>
            <a:pPr lvl="1"/>
            <a:r>
              <a:rPr lang="it-IT" dirty="0" smtClean="0"/>
              <a:t>CORTE INTERNAZIONALE DI GIUSTIZIA</a:t>
            </a:r>
          </a:p>
          <a:p>
            <a:pPr lvl="1"/>
            <a:r>
              <a:rPr lang="it-IT" dirty="0" smtClean="0"/>
              <a:t>CONSIGLIO ECONOMICO E SOCIALE</a:t>
            </a:r>
          </a:p>
          <a:p>
            <a:pPr lvl="1"/>
            <a:r>
              <a:rPr lang="it-IT" dirty="0" smtClean="0"/>
              <a:t>CONSIGLIO DI AMMINISTRAZIONE FIDUCIARIA</a:t>
            </a:r>
          </a:p>
        </p:txBody>
      </p:sp>
    </p:spTree>
    <p:extLst>
      <p:ext uri="{BB962C8B-B14F-4D97-AF65-F5344CB8AC3E}">
        <p14:creationId xmlns:p14="http://schemas.microsoft.com/office/powerpoint/2010/main" val="1509178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0"/>
            <a:ext cx="8447193" cy="150935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SOLUZIONE: POTERI DI AG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509360"/>
            <a:ext cx="8447193" cy="5212116"/>
          </a:xfrm>
        </p:spPr>
        <p:txBody>
          <a:bodyPr>
            <a:normAutofit/>
          </a:bodyPr>
          <a:lstStyle/>
          <a:p>
            <a:pPr algn="just"/>
            <a:r>
              <a:rPr lang="it-IT" dirty="0" err="1" smtClean="0"/>
              <a:t>Confema</a:t>
            </a:r>
            <a:r>
              <a:rPr lang="it-IT" dirty="0" smtClean="0"/>
              <a:t>: lavori preparatori-nella Conferenza di S. Francisco si prevede che la procedura del par. 3 dell’art. 18 deve considerarsi l’unica per estendere la maggioranza di 2/3 a questioni non ricomprese nella lista del par. 2 dell’art. 18.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634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0"/>
            <a:ext cx="8447193" cy="150935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REVOCA DELIBERA MAGGIORANZA QUALIFICATA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509360"/>
            <a:ext cx="8447193" cy="521211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AG ha dunque il potere di deliberare che una questione vada approvata a maggioranza qualificata di 2/3 nei casi del par. 3 dell’art. 18 della Carta.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Può revocare tale deliberazione, ripristinando la maggioranza semplice?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1217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007" y="78299"/>
            <a:ext cx="8489793" cy="181634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REVOCA DIPENDE DA RISPOSTA A DOMANDA: ELENCO DI ART. 18 par. 2 CARTA ha carattere tassativo?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2136510"/>
            <a:ext cx="8447193" cy="4584965"/>
          </a:xfrm>
        </p:spPr>
        <p:txBody>
          <a:bodyPr>
            <a:normAutofit/>
          </a:bodyPr>
          <a:lstStyle/>
          <a:p>
            <a:pPr algn="just"/>
            <a:r>
              <a:rPr lang="it-IT" u="sng" dirty="0" smtClean="0"/>
              <a:t>La revocabilità della decisione della AG su decisione dipende dalla soluzione accolta in tema di tassatività dell’elenco di cui all’art. 18 par. 2…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8949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007" y="78299"/>
            <a:ext cx="8489793" cy="181634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REVOCA DIPENDE DA RISPOSTA A DOMANDA: ELENCO DI ART. 18 par. 2 CARTA ha carattere tassativo?</a:t>
            </a:r>
            <a:endParaRPr lang="it-IT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012427"/>
              </p:ext>
            </p:extLst>
          </p:nvPr>
        </p:nvGraphicFramePr>
        <p:xfrm>
          <a:off x="239607" y="2136510"/>
          <a:ext cx="8447193" cy="4584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287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007" y="161246"/>
            <a:ext cx="8489793" cy="235822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REVOCA DIPENDE DA RISPOSTA A DOMANDA: ELENCO DI ART. 18 par. 2 CARTA ha carattere tassativo? – Soluzione FOCARELLI</a:t>
            </a:r>
            <a:endParaRPr lang="it-IT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2607674"/>
              </p:ext>
            </p:extLst>
          </p:nvPr>
        </p:nvGraphicFramePr>
        <p:xfrm>
          <a:off x="441184" y="2519470"/>
          <a:ext cx="8447193" cy="4584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617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7165" y="181402"/>
            <a:ext cx="8447193" cy="233806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MOTIVI DELLA SOLUZIONE FOCARELLI PER REVOCA DI DELIBERA A MAGGIORANZA QUALIFICATA SEMPRE POSSIBILE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2519470"/>
            <a:ext cx="8447193" cy="4202005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Se così non fosse, dicendo che in presenza del carattere tassativo, la modifica non fosse possibile tramite revoca, l’AG potrebbe creare una nuova categoria ai sensi del par. 3 dell’art. 18 rispettando gli artt. 108 e 109 per gli emendamenti e la revisione. Si tratterebbe di una soluzione troppo RIGIDA.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103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7165" y="181402"/>
            <a:ext cx="8447193" cy="233806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CONTRADDIZIONE?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2519470"/>
            <a:ext cx="8447193" cy="4202005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Come superare la contraddizione, per cui da un lato si dice che la definizione dell’art. 18 par. 2 è TASSATIVA e dall’altro che è revocabile?</a:t>
            </a:r>
          </a:p>
          <a:p>
            <a:pPr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6015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7165" y="181402"/>
            <a:ext cx="8447193" cy="233806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SOLUZIONE FOCARELLI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2519470"/>
            <a:ext cx="8447193" cy="4202005"/>
          </a:xfrm>
        </p:spPr>
        <p:txBody>
          <a:bodyPr>
            <a:normAutofit/>
          </a:bodyPr>
          <a:lstStyle/>
          <a:p>
            <a:pPr algn="just"/>
            <a:endParaRPr lang="it-IT" dirty="0"/>
          </a:p>
          <a:p>
            <a:pPr algn="just"/>
            <a:r>
              <a:rPr lang="it-IT" dirty="0" smtClean="0"/>
              <a:t>Affermando che l’art. 18 par. 3 autorizza l’AG a prendere solo decisioni generali e astratte quindi la revoca non determina l’accoglimento di soluzioni casistiche, adottate per le esigenze del singolo caso concreto, ad es. decisione con cui si introducono categorie addizionali nel regolamento interno.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0779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7165" y="181402"/>
            <a:ext cx="8447193" cy="233806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SOLUZIONE DELLA PRASSI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2519470"/>
            <a:ext cx="8447193" cy="4202005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Prassi è tuttavia orientata in senso diverso: afferma che AG può di volta in volta stabilire se una determinata questione non compresa nella lista di cui all’art. 18 par. 2 può essere votata a maggioranza di 2/3</a:t>
            </a:r>
          </a:p>
          <a:p>
            <a:pPr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788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7165" y="181402"/>
            <a:ext cx="8447193" cy="233806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SOLUZIONE DELLA PRASSI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2519470"/>
            <a:ext cx="8447193" cy="4202005"/>
          </a:xfrm>
        </p:spPr>
        <p:txBody>
          <a:bodyPr>
            <a:normAutofit lnSpcReduction="10000"/>
          </a:bodyPr>
          <a:lstStyle/>
          <a:p>
            <a:pPr algn="just"/>
            <a:endParaRPr lang="it-IT" dirty="0"/>
          </a:p>
          <a:p>
            <a:pPr algn="just"/>
            <a:r>
              <a:rPr lang="it-IT" dirty="0" smtClean="0"/>
              <a:t>Prassi illegittima? – probabile se non rispetta il par. 3 dell’art. 18 della Carta.: es. proposta di sostituzione dei delegati di </a:t>
            </a:r>
            <a:r>
              <a:rPr lang="it-IT" dirty="0" err="1" smtClean="0"/>
              <a:t>Chang</a:t>
            </a:r>
            <a:r>
              <a:rPr lang="it-IT" dirty="0" smtClean="0"/>
              <a:t> </a:t>
            </a:r>
            <a:r>
              <a:rPr lang="it-IT" dirty="0" err="1" smtClean="0"/>
              <a:t>Kai</a:t>
            </a:r>
            <a:r>
              <a:rPr lang="it-IT" dirty="0" smtClean="0"/>
              <a:t> </a:t>
            </a:r>
            <a:r>
              <a:rPr lang="it-IT" dirty="0" err="1" smtClean="0"/>
              <a:t>Scek</a:t>
            </a:r>
            <a:r>
              <a:rPr lang="it-IT" dirty="0" smtClean="0"/>
              <a:t> con quelli di Mao: </a:t>
            </a:r>
            <a:r>
              <a:rPr lang="it-IT" dirty="0" err="1" smtClean="0"/>
              <a:t>ris</a:t>
            </a:r>
            <a:r>
              <a:rPr lang="it-IT" dirty="0" smtClean="0"/>
              <a:t>. 1961 proposta da USA per cui tale sostituzione era “questione importante” ai sensi dell’art. 18 e quindi occorreva maggioranza di 2/3; maggioranza semplice nel 1965 e nel 1970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7324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2086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ASSEMBLEA GENERALE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2020860"/>
            <a:ext cx="8447193" cy="4700615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L’Assemblea generale (AG) è l’organo a composizione plenaria dell’ONU: vi sono rappresentati tutti gli Stati membri.</a:t>
            </a:r>
          </a:p>
          <a:p>
            <a:pPr algn="just"/>
            <a:r>
              <a:rPr lang="it-IT" dirty="0" smtClean="0"/>
              <a:t>E’ un organo politico.</a:t>
            </a:r>
          </a:p>
          <a:p>
            <a:pPr algn="just"/>
            <a:r>
              <a:rPr lang="it-IT" dirty="0" smtClean="0"/>
              <a:t>Ogni membro ha diritto ad avere 5 rappresentanti (art. 9 par. 1) , ma dispone di un solo voto (art. 18, par. 1).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442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7165" y="181402"/>
            <a:ext cx="8447193" cy="233806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ALTRO PROBLEMA: QUESTIONI DUBBIE (non chiaro se si applica art. 18 par. 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2519470"/>
            <a:ext cx="8447193" cy="4202005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Ad es. se nella categoria “ammissione di nuovi membri all’Organizzazione” rientri la delibera che raccomanda al </a:t>
            </a:r>
            <a:r>
              <a:rPr lang="it-IT" dirty="0" err="1" smtClean="0"/>
              <a:t>CdS</a:t>
            </a:r>
            <a:r>
              <a:rPr lang="it-IT" dirty="0" smtClean="0"/>
              <a:t> di riesaminare la sua politica </a:t>
            </a:r>
            <a:r>
              <a:rPr lang="it-IT" smtClean="0"/>
              <a:t>relativa alle ammissioni</a:t>
            </a:r>
            <a:r>
              <a:rPr lang="it-IT" dirty="0" smtClean="0"/>
              <a:t>; se nella categoria di “sospensione dei diritti dei membri” rientri l’invito a non presentare memorie a CIG in funzione consultiva: decisione di AG- come per il </a:t>
            </a:r>
            <a:r>
              <a:rPr lang="it-IT" dirty="0" err="1" smtClean="0"/>
              <a:t>CdS</a:t>
            </a:r>
            <a:r>
              <a:rPr lang="it-IT" dirty="0" smtClean="0"/>
              <a:t> però non può essere vincolante per singolo Stato.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6688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2086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CONSIGLIO ECONOMICO E SOCIALE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2020860"/>
            <a:ext cx="8447193" cy="4700615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E’ organo AUSILIARIO di AG, in quanto ha il compito di promuovere la cooperazione internazionale nel campo economico e sociale sotto la direzione di AG (art. 60 Carta);</a:t>
            </a:r>
          </a:p>
          <a:p>
            <a:pPr algn="just"/>
            <a:r>
              <a:rPr lang="it-IT" dirty="0" smtClean="0"/>
              <a:t>Si compone di 54 membri dell’ONU eletti per una durata di 3A (art. 61):</a:t>
            </a:r>
          </a:p>
          <a:p>
            <a:pPr lvl="1" algn="just"/>
            <a:r>
              <a:rPr lang="it-IT" dirty="0" smtClean="0"/>
              <a:t>Da 18 a 27 nel 1965;</a:t>
            </a:r>
          </a:p>
          <a:p>
            <a:pPr lvl="1" algn="just"/>
            <a:r>
              <a:rPr lang="it-IT" dirty="0" smtClean="0"/>
              <a:t>Da 27 a 54 nel 1971 – emendamento dell’art. 61 della Carta con </a:t>
            </a:r>
            <a:r>
              <a:rPr lang="it-IT" dirty="0" err="1" smtClean="0"/>
              <a:t>ris</a:t>
            </a:r>
            <a:r>
              <a:rPr lang="it-IT" dirty="0" smtClean="0"/>
              <a:t>. AG 2846 del 1971 ratificata da 2/3 di membri.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6746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0"/>
            <a:ext cx="8447193" cy="140288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COMPOSIZIONE DEL CONSIGLIO ECONOMICO E SOCIALE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592460"/>
            <a:ext cx="8447193" cy="5129016"/>
          </a:xfrm>
        </p:spPr>
        <p:txBody>
          <a:bodyPr>
            <a:normAutofit/>
          </a:bodyPr>
          <a:lstStyle/>
          <a:p>
            <a:pPr algn="just"/>
            <a:r>
              <a:rPr lang="it-IT" dirty="0" err="1" smtClean="0"/>
              <a:t>Ris</a:t>
            </a:r>
            <a:r>
              <a:rPr lang="it-IT" dirty="0" smtClean="0"/>
              <a:t> AG 1971 decide la seguente ripartizione geografica:</a:t>
            </a:r>
          </a:p>
          <a:p>
            <a:pPr lvl="1" algn="just"/>
            <a:r>
              <a:rPr lang="it-IT" dirty="0" smtClean="0"/>
              <a:t>14 tra gli Stati africani;</a:t>
            </a:r>
          </a:p>
          <a:p>
            <a:pPr lvl="1" algn="just"/>
            <a:r>
              <a:rPr lang="it-IT" dirty="0" smtClean="0"/>
              <a:t>11 tra gli Stati asiatici;</a:t>
            </a:r>
          </a:p>
          <a:p>
            <a:pPr lvl="1" algn="just"/>
            <a:r>
              <a:rPr lang="it-IT" dirty="0" smtClean="0"/>
              <a:t>10 tra gli Stati latino – americani;</a:t>
            </a:r>
          </a:p>
          <a:p>
            <a:pPr lvl="1" algn="just"/>
            <a:r>
              <a:rPr lang="it-IT" dirty="0" smtClean="0"/>
              <a:t>13 tra gli Stati dell’Europa occidentale e altri Stati;</a:t>
            </a:r>
          </a:p>
          <a:p>
            <a:pPr lvl="1" algn="just"/>
            <a:r>
              <a:rPr lang="it-IT" dirty="0" smtClean="0"/>
              <a:t>6 Stati ex socialisti dell’Europa orientale.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845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2086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LAVORI DEL CONSIGLIO ECONOMICO E SOCIALE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2020860"/>
            <a:ext cx="8447193" cy="4700615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Si riunisce in sessione ordinaria 2 volte all’anno e in sessione straordinaria quando lo richieda la maggioranza dei suoi membri o nei casi previsti dal regolamento interno.</a:t>
            </a:r>
          </a:p>
          <a:p>
            <a:pPr algn="just"/>
            <a:r>
              <a:rPr lang="it-IT" dirty="0" smtClean="0"/>
              <a:t>Ogni membro del Consiglio dispone di 1 VOTO; le risoluzioni sono adottate a maggioranza degli Stati presenti e votanti (Art. 67).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95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2086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LAVORI DEL CONSIGLIO ECONOMICO E SOCIALE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2020860"/>
            <a:ext cx="8447193" cy="4700615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Art. 69 Carta prevede che “il Consiglio economico e sociale inviterà ogni membro delle Nazioni Unite a partecipare senza diritto di voto alle sue deliberazioni su qualsiasi questione di particolare interesse per tale membro”.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NO valutazione discrezionale del Consiglio.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1852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2086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LAVORI DEL CONSIGLIO ECONOMICO E SOCIALE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2020860"/>
            <a:ext cx="8447193" cy="4700615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Art. 71 Carta prevede che il Consiglio economico e sociale possa prendere opportuni accordi per consultare le ONG interessate alle questioni che rientrino nella sua competenza.</a:t>
            </a:r>
          </a:p>
          <a:p>
            <a:pPr algn="just"/>
            <a:r>
              <a:rPr lang="it-IT" dirty="0" err="1" smtClean="0"/>
              <a:t>Ris</a:t>
            </a:r>
            <a:r>
              <a:rPr lang="it-IT" dirty="0" smtClean="0"/>
              <a:t>. 1996 /31 regola lo </a:t>
            </a:r>
            <a:r>
              <a:rPr lang="it-IT" i="1" dirty="0" smtClean="0"/>
              <a:t>status </a:t>
            </a:r>
            <a:r>
              <a:rPr lang="it-IT" dirty="0" smtClean="0"/>
              <a:t> consultivo delle ONG, fissando i requisiti di accreditamento, i diritti e gli obblighi delle ONG accreditate, procedura per revoca o sospensione di tale </a:t>
            </a:r>
            <a:r>
              <a:rPr lang="it-IT" i="1" dirty="0" smtClean="0"/>
              <a:t>status, </a:t>
            </a:r>
            <a:r>
              <a:rPr lang="it-IT" dirty="0" smtClean="0"/>
              <a:t>il ruolo e le funzioni del Comitato delle ONG (19 Stati membri)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7827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2086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LAVORI DEL CONSIGLIO ECONOMICO E SOCIALE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2020860"/>
            <a:ext cx="8447193" cy="4700615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Creazione di varie Commissioni e Comitati per azioni operative economiche e di cooperazione:</a:t>
            </a:r>
          </a:p>
          <a:p>
            <a:pPr lvl="1" algn="just"/>
            <a:r>
              <a:rPr lang="it-IT" dirty="0" smtClean="0"/>
              <a:t>Commissioni economiche regionali (Europa, Asia, Estremo Oriente, America Latina, Africa);</a:t>
            </a:r>
          </a:p>
          <a:p>
            <a:pPr lvl="1" algn="just"/>
            <a:r>
              <a:rPr lang="it-IT" dirty="0" smtClean="0"/>
              <a:t>Comitato economico;</a:t>
            </a:r>
          </a:p>
          <a:p>
            <a:pPr lvl="1" algn="just"/>
            <a:r>
              <a:rPr lang="it-IT" dirty="0" smtClean="0"/>
              <a:t>Comitato per abitazioni;</a:t>
            </a:r>
          </a:p>
          <a:p>
            <a:pPr lvl="1" algn="just"/>
            <a:r>
              <a:rPr lang="it-IT" dirty="0" smtClean="0"/>
              <a:t>Comitato per la scienza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218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0"/>
            <a:ext cx="8447193" cy="1364965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LAVORI DEL CONSIGLIO ECONOMICO E SOCIALE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/>
          </p:nvPr>
        </p:nvGraphicFramePr>
        <p:xfrm>
          <a:off x="239607" y="1592460"/>
          <a:ext cx="8447193" cy="5129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277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2086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RUOLO STRATEGICO DELLE ONG NEL CONSIGLIO ECONOMICO E SOCIALE E NELL’AG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2020860"/>
            <a:ext cx="8447193" cy="4700615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ONG accreditate su proposta del Comitato e delibera del Consiglio economico e sociale.</a:t>
            </a:r>
          </a:p>
          <a:p>
            <a:pPr algn="just"/>
            <a:r>
              <a:rPr lang="it-IT" dirty="0" smtClean="0"/>
              <a:t>ONG si accreditano nell’ambito della cooperazione internazionale.</a:t>
            </a:r>
          </a:p>
          <a:p>
            <a:pPr algn="just"/>
            <a:r>
              <a:rPr lang="it-IT" dirty="0" smtClean="0"/>
              <a:t>SI attenua il carattere interstatuale dell’ONU con problema di scarsa partecipazione di individui alla vita della OIG.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283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2086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VALUTAZIONE DELLE ATTIVITA’ DEL CONSIGLIO ECONOMICO E SOCIALE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2020860"/>
            <a:ext cx="8447193" cy="4700615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Ruolo strategico di coordinamento con altri fondi e istituzioni specializzate ONU (ad es. UNICEF);</a:t>
            </a:r>
          </a:p>
          <a:p>
            <a:pPr algn="just"/>
            <a:r>
              <a:rPr lang="it-IT" dirty="0" smtClean="0"/>
              <a:t>Ambiti strategici (economia, cooperazione sociale);</a:t>
            </a:r>
          </a:p>
          <a:p>
            <a:pPr algn="just"/>
            <a:r>
              <a:rPr lang="it-IT" dirty="0" smtClean="0"/>
              <a:t>Sviluppo confuso.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367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0"/>
            <a:ext cx="8447193" cy="1509359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COMPOSIZIONE DELL’ ASSEMBLEA GENERALE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509360"/>
            <a:ext cx="8447193" cy="521211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Discordanza numero rappresentanti/numero voti (già prevista nel patto della Società delle Nazioni per l’Assemblea della Società) ????</a:t>
            </a:r>
            <a:endParaRPr lang="it-IT" dirty="0"/>
          </a:p>
          <a:p>
            <a:pPr algn="just"/>
            <a:r>
              <a:rPr lang="it-IT" dirty="0" smtClean="0"/>
              <a:t>MOTIVI:</a:t>
            </a:r>
          </a:p>
          <a:p>
            <a:pPr lvl="1" algn="just"/>
            <a:r>
              <a:rPr lang="it-IT" dirty="0" smtClean="0"/>
              <a:t>IDEALI</a:t>
            </a:r>
          </a:p>
          <a:p>
            <a:pPr lvl="1" algn="just"/>
            <a:r>
              <a:rPr lang="it-IT" dirty="0" smtClean="0"/>
              <a:t>PRATICI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446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2086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CONSIGLIO DI AMMINISTRAZIONE FIDUCIARIA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2020860"/>
            <a:ext cx="8447193" cy="470061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/>
              <a:t>E’ organo sussidiario di AG (art. 87 Carta), a meno che non eserciti funzioni in territori strategici (agisce sotto controllo </a:t>
            </a:r>
            <a:r>
              <a:rPr lang="it-IT" dirty="0" err="1" smtClean="0"/>
              <a:t>CdS</a:t>
            </a:r>
            <a:r>
              <a:rPr lang="it-IT" dirty="0" smtClean="0"/>
              <a:t> art. 83 Carta); </a:t>
            </a:r>
          </a:p>
          <a:p>
            <a:pPr algn="just"/>
            <a:r>
              <a:rPr lang="it-IT" dirty="0" smtClean="0"/>
              <a:t>Ha perso di valore strategico con la scomparsa dell’istituto della amministrazione fiduciaria (simile ai mandati della Società delle Nazioni) e consistente nel governo di territori coloniali sotto il controllo ONU.</a:t>
            </a:r>
          </a:p>
          <a:p>
            <a:pPr algn="just"/>
            <a:r>
              <a:rPr lang="it-IT" dirty="0" smtClean="0"/>
              <a:t>Cessazione nel 1994 con indipendenza di Palau sottoposta a </a:t>
            </a:r>
            <a:r>
              <a:rPr lang="it-IT" dirty="0" err="1" smtClean="0"/>
              <a:t>amm</a:t>
            </a:r>
            <a:r>
              <a:rPr lang="it-IT" dirty="0" smtClean="0"/>
              <a:t> fiduciaria USA dopo II guerra mondiale.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543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2086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COMPOSIZIONE DEL CONSIGLIO DI AMMINISTRAZIONE FIDUCIARIA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2020860"/>
            <a:ext cx="8447193" cy="470061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/>
              <a:t>Art. 86 Carta prevede che il Consiglio di amministrazione fiduciaria si componga:</a:t>
            </a:r>
          </a:p>
          <a:p>
            <a:pPr algn="just"/>
            <a:r>
              <a:rPr lang="it-IT" dirty="0" smtClean="0"/>
              <a:t>A) i membri che amministrano territori in amministrazione fiduciaria;</a:t>
            </a:r>
          </a:p>
          <a:p>
            <a:pPr algn="just"/>
            <a:r>
              <a:rPr lang="it-IT" dirty="0" smtClean="0"/>
              <a:t>B) quelli tra i membri permanenti del </a:t>
            </a:r>
            <a:r>
              <a:rPr lang="it-IT" dirty="0" err="1" smtClean="0"/>
              <a:t>CdS</a:t>
            </a:r>
            <a:r>
              <a:rPr lang="it-IT" dirty="0" smtClean="0"/>
              <a:t> che non amministrano territori;</a:t>
            </a:r>
          </a:p>
          <a:p>
            <a:pPr algn="just"/>
            <a:r>
              <a:rPr lang="it-IT" dirty="0" smtClean="0"/>
              <a:t>C) tanti altri eletti per 3 anni da AG necessari per ottenere che il numero totale dei membri del Consiglio di </a:t>
            </a:r>
            <a:r>
              <a:rPr lang="it-IT" dirty="0" err="1" smtClean="0"/>
              <a:t>amm</a:t>
            </a:r>
            <a:r>
              <a:rPr lang="it-IT" dirty="0" smtClean="0"/>
              <a:t> fiduciaria si divida in parti uguali tra quelli che amministrano e quelli che non amministrano territori in </a:t>
            </a:r>
            <a:r>
              <a:rPr lang="it-IT" dirty="0" err="1" smtClean="0"/>
              <a:t>amm</a:t>
            </a:r>
            <a:r>
              <a:rPr lang="it-IT" dirty="0" smtClean="0"/>
              <a:t>. Fiduciaria.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226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53851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GOVERNO DEI TERRITORI DA PARTE DEL CDS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366376"/>
            <a:ext cx="8447193" cy="5355099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Forte evoluzione della prassi in materia dopo la fine della guerra fredda e il verificarsi di numerosi conflitti interni, in cui l’ONU tende a intervenire sempre più spesso.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Tale fasi coincide con le missioni di </a:t>
            </a:r>
            <a:r>
              <a:rPr lang="it-IT" i="1" dirty="0" err="1" smtClean="0"/>
              <a:t>peace</a:t>
            </a:r>
            <a:r>
              <a:rPr lang="it-IT" i="1" dirty="0" smtClean="0"/>
              <a:t> </a:t>
            </a:r>
            <a:r>
              <a:rPr lang="it-IT" i="1" dirty="0" err="1" smtClean="0"/>
              <a:t>keeping</a:t>
            </a:r>
            <a:r>
              <a:rPr lang="it-IT" i="1" dirty="0" smtClean="0"/>
              <a:t> </a:t>
            </a:r>
            <a:r>
              <a:rPr lang="it-IT" dirty="0" smtClean="0"/>
              <a:t> di seconda generazione (</a:t>
            </a:r>
            <a:r>
              <a:rPr lang="it-IT" i="1" dirty="0" smtClean="0"/>
              <a:t>post </a:t>
            </a:r>
            <a:r>
              <a:rPr lang="it-IT" i="1" dirty="0" err="1" smtClean="0"/>
              <a:t>conflict</a:t>
            </a:r>
            <a:r>
              <a:rPr lang="it-IT" i="1" dirty="0" smtClean="0"/>
              <a:t> </a:t>
            </a:r>
            <a:r>
              <a:rPr lang="it-IT" i="1" dirty="0" err="1" smtClean="0"/>
              <a:t>peace</a:t>
            </a:r>
            <a:r>
              <a:rPr lang="it-IT" i="1" dirty="0" smtClean="0"/>
              <a:t> building</a:t>
            </a:r>
            <a:r>
              <a:rPr lang="it-IT" dirty="0" smtClean="0"/>
              <a:t>), in cui le missioni di pace assumono maggiori funzioni di governo e competenze in tema di tutela dei diritti umani.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7245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53851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KOSOVO – UNMIK RIS. 1244/1999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366376"/>
            <a:ext cx="8447193" cy="535509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/>
              <a:t>L’UNMIK è l’</a:t>
            </a:r>
            <a:r>
              <a:rPr lang="it-IT" dirty="0" err="1" smtClean="0"/>
              <a:t>United</a:t>
            </a:r>
            <a:r>
              <a:rPr lang="it-IT" dirty="0" smtClean="0"/>
              <a:t> Nations Interim Administration </a:t>
            </a:r>
            <a:r>
              <a:rPr lang="it-IT" dirty="0" err="1" smtClean="0"/>
              <a:t>Mission</a:t>
            </a:r>
            <a:r>
              <a:rPr lang="it-IT" dirty="0" smtClean="0"/>
              <a:t> in Kosovo è stata istituita dal </a:t>
            </a:r>
            <a:r>
              <a:rPr lang="it-IT" dirty="0" err="1" smtClean="0"/>
              <a:t>CdS</a:t>
            </a:r>
            <a:r>
              <a:rPr lang="it-IT" dirty="0" smtClean="0"/>
              <a:t> con la </a:t>
            </a:r>
            <a:r>
              <a:rPr lang="it-IT" dirty="0" err="1" smtClean="0"/>
              <a:t>ris</a:t>
            </a:r>
            <a:r>
              <a:rPr lang="it-IT" dirty="0" smtClean="0"/>
              <a:t>. 1244/1999.</a:t>
            </a:r>
          </a:p>
          <a:p>
            <a:pPr algn="just"/>
            <a:r>
              <a:rPr lang="it-IT" dirty="0" smtClean="0"/>
              <a:t>La missione è tuttora operativa anche se si sta ridiscutendo la sua competenza dopo la dichiarazione di indipendenza del Kosovo del febbraio 2008, riconosciuta da circa sessanta Stati ma contestata da Serbia e Russia.</a:t>
            </a:r>
          </a:p>
          <a:p>
            <a:pPr algn="just"/>
            <a:r>
              <a:rPr lang="it-IT" dirty="0" smtClean="0"/>
              <a:t>Organizza e controlla lo sviluppo di istituzioni temporanee di autogoverno democratico in attesa di una sistemazione politica del territorio e di sopraintendere al trasferimento dei poteri dalle istituzioni provvisorie a quelle definitive.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049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53851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KOSOVO – UNMIK RIS. 1244/1999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366376"/>
            <a:ext cx="8447193" cy="5355099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L’UNMIK è  guidata da un rappresentante speciale del Segretario generale ed è assistita dall’OSCE per la democratizzazione del territorio, dalla UE per la ricostruzione dello sviluppo economico e dalla NATO per la difesa esterna.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Regolamento UNMIK n. 9/2001 ha disegnato il quadro costituzionale: Assemblea Parlamentare, Presidente e altri organi.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8992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2086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KOSOVO RIS. 1244/1999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2020860"/>
            <a:ext cx="8447193" cy="4700615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La </a:t>
            </a:r>
            <a:r>
              <a:rPr lang="it-IT" dirty="0"/>
              <a:t>risoluzione istituisce sia un' “</a:t>
            </a:r>
            <a:r>
              <a:rPr lang="it-IT" dirty="0" err="1"/>
              <a:t>international</a:t>
            </a:r>
            <a:r>
              <a:rPr lang="it-IT" dirty="0"/>
              <a:t> security </a:t>
            </a:r>
            <a:r>
              <a:rPr lang="it-IT" dirty="0" err="1"/>
              <a:t>presence</a:t>
            </a:r>
            <a:r>
              <a:rPr lang="it-IT" dirty="0"/>
              <a:t>”, sia un' “</a:t>
            </a:r>
            <a:r>
              <a:rPr lang="it-IT" dirty="0" err="1"/>
              <a:t>international</a:t>
            </a:r>
            <a:r>
              <a:rPr lang="it-IT" dirty="0"/>
              <a:t> </a:t>
            </a:r>
            <a:r>
              <a:rPr lang="it-IT" dirty="0" err="1"/>
              <a:t>civil</a:t>
            </a:r>
            <a:r>
              <a:rPr lang="it-IT" dirty="0"/>
              <a:t> </a:t>
            </a:r>
            <a:r>
              <a:rPr lang="it-IT" dirty="0" err="1"/>
              <a:t>presence</a:t>
            </a:r>
            <a:r>
              <a:rPr lang="it-IT" dirty="0"/>
              <a:t>”. </a:t>
            </a:r>
            <a:endParaRPr lang="it-IT" dirty="0" smtClean="0"/>
          </a:p>
          <a:p>
            <a:pPr algn="just"/>
            <a:r>
              <a:rPr lang="it-IT" dirty="0" smtClean="0"/>
              <a:t>L'intervento </a:t>
            </a:r>
            <a:r>
              <a:rPr lang="it-IT" dirty="0"/>
              <a:t>internazionale UNMIK si fonda su “quattro pilastri”: amministrazione civile ad interim (sotto l'egida dell'ONU), questioni umanitarie (affidate alla supervisione del UNHCR) , “</a:t>
            </a:r>
            <a:r>
              <a:rPr lang="it-IT" dirty="0" err="1"/>
              <a:t>institution</a:t>
            </a:r>
            <a:r>
              <a:rPr lang="it-IT" dirty="0"/>
              <a:t> building”, coordinato dall' OSCE e ricostruzione economica, coadiuvata dall'UE.</a:t>
            </a:r>
          </a:p>
          <a:p>
            <a:pPr algn="just"/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528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2086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KOSOVO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2020860"/>
            <a:ext cx="8447193" cy="4700615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Vi sono </a:t>
            </a:r>
            <a:r>
              <a:rPr lang="it-IT" dirty="0"/>
              <a:t>numerosi rifermenti all'autonomia amministrativa e governativa che dev'essere realizzata in Kosovo, tanto che al paragrafo 10 si legge “[..] to </a:t>
            </a:r>
            <a:r>
              <a:rPr lang="it-IT" dirty="0" err="1"/>
              <a:t>provide</a:t>
            </a:r>
            <a:r>
              <a:rPr lang="it-IT" dirty="0"/>
              <a:t> an interim </a:t>
            </a:r>
            <a:r>
              <a:rPr lang="it-IT" dirty="0" err="1"/>
              <a:t>administration</a:t>
            </a:r>
            <a:r>
              <a:rPr lang="it-IT" dirty="0"/>
              <a:t> for Kosovo in </a:t>
            </a:r>
            <a:r>
              <a:rPr lang="it-IT" dirty="0" err="1"/>
              <a:t>which</a:t>
            </a:r>
            <a:r>
              <a:rPr lang="it-IT" dirty="0"/>
              <a:t> the </a:t>
            </a:r>
            <a:r>
              <a:rPr lang="it-IT" dirty="0" err="1"/>
              <a:t>people</a:t>
            </a:r>
            <a:r>
              <a:rPr lang="it-IT" dirty="0"/>
              <a:t> can </a:t>
            </a:r>
            <a:r>
              <a:rPr lang="it-IT" dirty="0" err="1"/>
              <a:t>enjoy</a:t>
            </a:r>
            <a:r>
              <a:rPr lang="it-IT" dirty="0"/>
              <a:t> </a:t>
            </a:r>
            <a:r>
              <a:rPr lang="it-IT" u="sng" dirty="0" err="1"/>
              <a:t>substantial</a:t>
            </a:r>
            <a:r>
              <a:rPr lang="it-IT" u="sng" dirty="0"/>
              <a:t> </a:t>
            </a:r>
            <a:r>
              <a:rPr lang="it-IT" u="sng" dirty="0" err="1"/>
              <a:t>autonomy</a:t>
            </a:r>
            <a:r>
              <a:rPr lang="it-IT" dirty="0"/>
              <a:t> </a:t>
            </a:r>
            <a:r>
              <a:rPr lang="it-IT" dirty="0" err="1"/>
              <a:t>within</a:t>
            </a:r>
            <a:r>
              <a:rPr lang="it-IT" dirty="0"/>
              <a:t> Federal Republic of </a:t>
            </a:r>
            <a:r>
              <a:rPr lang="it-IT" dirty="0" err="1"/>
              <a:t>Yugoslavia</a:t>
            </a:r>
            <a:r>
              <a:rPr lang="it-IT" dirty="0"/>
              <a:t>, [..] </a:t>
            </a:r>
            <a:r>
              <a:rPr lang="it-IT" dirty="0" err="1"/>
              <a:t>while</a:t>
            </a:r>
            <a:r>
              <a:rPr lang="it-IT" dirty="0"/>
              <a:t> </a:t>
            </a:r>
            <a:r>
              <a:rPr lang="it-IT" dirty="0" err="1"/>
              <a:t>establishing</a:t>
            </a:r>
            <a:r>
              <a:rPr lang="it-IT" dirty="0"/>
              <a:t> and </a:t>
            </a:r>
            <a:r>
              <a:rPr lang="it-IT" dirty="0" err="1"/>
              <a:t>overseeing</a:t>
            </a:r>
            <a:r>
              <a:rPr lang="it-IT" dirty="0"/>
              <a:t> the </a:t>
            </a:r>
            <a:r>
              <a:rPr lang="it-IT" dirty="0" err="1"/>
              <a:t>development</a:t>
            </a:r>
            <a:r>
              <a:rPr lang="it-IT" dirty="0"/>
              <a:t> of </a:t>
            </a:r>
            <a:r>
              <a:rPr lang="it-IT" dirty="0" err="1"/>
              <a:t>provisional</a:t>
            </a:r>
            <a:r>
              <a:rPr lang="it-IT" dirty="0"/>
              <a:t> </a:t>
            </a:r>
            <a:r>
              <a:rPr lang="it-IT" i="1" u="sng" dirty="0" err="1"/>
              <a:t>democratic</a:t>
            </a:r>
            <a:r>
              <a:rPr lang="it-IT" dirty="0"/>
              <a:t> self-</a:t>
            </a:r>
            <a:r>
              <a:rPr lang="it-IT" dirty="0" err="1"/>
              <a:t>governing</a:t>
            </a:r>
            <a:r>
              <a:rPr lang="it-IT" dirty="0"/>
              <a:t> </a:t>
            </a:r>
            <a:r>
              <a:rPr lang="it-IT" dirty="0" err="1"/>
              <a:t>institutions</a:t>
            </a:r>
            <a:r>
              <a:rPr lang="it-IT" dirty="0"/>
              <a:t>”. </a:t>
            </a:r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482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2086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KOSOVO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2020860"/>
            <a:ext cx="8447193" cy="4700615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Superamento di tale impostazione: il </a:t>
            </a:r>
            <a:r>
              <a:rPr lang="it-IT" dirty="0"/>
              <a:t>Rappresentante Speciale del Segretario Generale, </a:t>
            </a:r>
            <a:r>
              <a:rPr lang="it-IT" dirty="0" err="1"/>
              <a:t>Martti</a:t>
            </a:r>
            <a:r>
              <a:rPr lang="it-IT" dirty="0"/>
              <a:t> </a:t>
            </a:r>
            <a:r>
              <a:rPr lang="it-IT" dirty="0" err="1"/>
              <a:t>Athisaari</a:t>
            </a:r>
            <a:r>
              <a:rPr lang="it-IT" dirty="0"/>
              <a:t>, dichiarò, nella sua lettera del 26 marzo 2007, “</a:t>
            </a:r>
            <a:r>
              <a:rPr lang="it-IT" b="1" u="sng" dirty="0"/>
              <a:t>I </a:t>
            </a:r>
            <a:r>
              <a:rPr lang="it-IT" b="1" u="sng" dirty="0" err="1"/>
              <a:t>have</a:t>
            </a:r>
            <a:r>
              <a:rPr lang="it-IT" b="1" u="sng" dirty="0"/>
              <a:t> come to the </a:t>
            </a:r>
            <a:r>
              <a:rPr lang="it-IT" b="1" u="sng" dirty="0" err="1"/>
              <a:t>conclusion</a:t>
            </a:r>
            <a:r>
              <a:rPr lang="it-IT" b="1" u="sng" dirty="0"/>
              <a:t> </a:t>
            </a:r>
            <a:r>
              <a:rPr lang="it-IT" b="1" u="sng" dirty="0" err="1"/>
              <a:t>that</a:t>
            </a:r>
            <a:r>
              <a:rPr lang="it-IT" b="1" u="sng" dirty="0"/>
              <a:t> the </a:t>
            </a:r>
            <a:r>
              <a:rPr lang="it-IT" b="1" u="sng" dirty="0" err="1"/>
              <a:t>only</a:t>
            </a:r>
            <a:r>
              <a:rPr lang="it-IT" b="1" u="sng" dirty="0"/>
              <a:t> </a:t>
            </a:r>
            <a:r>
              <a:rPr lang="it-IT" b="1" u="sng" dirty="0" err="1"/>
              <a:t>viable</a:t>
            </a:r>
            <a:r>
              <a:rPr lang="it-IT" b="1" u="sng" dirty="0"/>
              <a:t> option for Kosovo </a:t>
            </a:r>
            <a:r>
              <a:rPr lang="it-IT" b="1" u="sng" dirty="0" err="1"/>
              <a:t>is</a:t>
            </a:r>
            <a:r>
              <a:rPr lang="it-IT" b="1" u="sng" dirty="0"/>
              <a:t> </a:t>
            </a:r>
            <a:r>
              <a:rPr lang="it-IT" b="1" i="1" u="sng" dirty="0" err="1"/>
              <a:t>independence</a:t>
            </a:r>
            <a:r>
              <a:rPr lang="it-IT" dirty="0"/>
              <a:t>”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636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2086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KOSOVO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2020860"/>
            <a:ext cx="8447193" cy="470061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t-IT" dirty="0" smtClean="0"/>
              <a:t>Accompagnando </a:t>
            </a:r>
            <a:r>
              <a:rPr lang="it-IT" dirty="0"/>
              <a:t>a questa dichiarazione la sua “Comprehensive </a:t>
            </a:r>
            <a:r>
              <a:rPr lang="it-IT" dirty="0" err="1"/>
              <a:t>Proposal</a:t>
            </a:r>
            <a:r>
              <a:rPr lang="it-IT" dirty="0"/>
              <a:t> for the Kosovo Status </a:t>
            </a:r>
            <a:r>
              <a:rPr lang="it-IT" dirty="0" err="1"/>
              <a:t>Settlement</a:t>
            </a:r>
            <a:r>
              <a:rPr lang="it-IT" dirty="0"/>
              <a:t>”, nella quale propose che le organizzazioni internazionali supervisionassero e vigilassero sulla formazione dello stato indipendente del Kosovo, venisse istituita una Commissione Costituzionale con il compito di redigere la nuova costituzione per il Kosovo, stabilendo numerose condizioni e principi fondamentali che avrebbero dovuti essere contenuti nella Costituzione, ponendo la condizione fondamentale del voto a maggioranza qualificata (due terzi dei voti entro 120 giorni).</a:t>
            </a:r>
          </a:p>
          <a:p>
            <a:r>
              <a:rPr lang="en-US" dirty="0" err="1"/>
              <a:t>Dopo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periodo</a:t>
            </a:r>
            <a:r>
              <a:rPr lang="en-US" dirty="0"/>
              <a:t> di </a:t>
            </a:r>
            <a:r>
              <a:rPr lang="en-US" dirty="0" err="1"/>
              <a:t>transizione</a:t>
            </a:r>
            <a:r>
              <a:rPr lang="en-US" dirty="0"/>
              <a:t> di 120 </a:t>
            </a:r>
            <a:r>
              <a:rPr lang="en-US" dirty="0" err="1"/>
              <a:t>giorni</a:t>
            </a:r>
            <a:r>
              <a:rPr lang="en-US" dirty="0"/>
              <a:t>, “</a:t>
            </a:r>
            <a:r>
              <a:rPr lang="en-US" u="sng" dirty="0"/>
              <a:t>all the legislative and executive authority of UNMIK should be transferred </a:t>
            </a:r>
            <a:r>
              <a:rPr lang="en-US" i="1" u="sng" dirty="0"/>
              <a:t>en bloc</a:t>
            </a:r>
            <a:r>
              <a:rPr lang="en-US" u="sng" dirty="0"/>
              <a:t> to the governing authorities of Kosovo”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367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2086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KOSOVO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2020860"/>
            <a:ext cx="8447193" cy="4700615"/>
          </a:xfrm>
        </p:spPr>
        <p:txBody>
          <a:bodyPr>
            <a:normAutofit/>
          </a:bodyPr>
          <a:lstStyle/>
          <a:p>
            <a:r>
              <a:rPr lang="it-IT" b="1" dirty="0"/>
              <a:t>La Dichiarazione di Indipendenza del 17 febbraio 2008</a:t>
            </a:r>
            <a:endParaRPr lang="it-IT" dirty="0"/>
          </a:p>
          <a:p>
            <a:pPr algn="just"/>
            <a:r>
              <a:rPr lang="it-IT" dirty="0" smtClean="0"/>
              <a:t>Nel punto tredici, osserva </a:t>
            </a:r>
            <a:r>
              <a:rPr lang="it-IT" smtClean="0"/>
              <a:t>l’obiettivo di “</a:t>
            </a:r>
            <a:r>
              <a:rPr lang="it-IT" dirty="0" err="1"/>
              <a:t>realise</a:t>
            </a:r>
            <a:r>
              <a:rPr lang="it-IT" dirty="0"/>
              <a:t> the full </a:t>
            </a:r>
            <a:r>
              <a:rPr lang="it-IT" dirty="0" err="1"/>
              <a:t>democratic</a:t>
            </a:r>
            <a:r>
              <a:rPr lang="it-IT" dirty="0"/>
              <a:t> </a:t>
            </a:r>
            <a:r>
              <a:rPr lang="it-IT" dirty="0" err="1"/>
              <a:t>potential</a:t>
            </a:r>
            <a:r>
              <a:rPr lang="it-IT" dirty="0"/>
              <a:t> of </a:t>
            </a:r>
            <a:r>
              <a:rPr lang="it-IT" dirty="0" err="1"/>
              <a:t>its</a:t>
            </a:r>
            <a:r>
              <a:rPr lang="it-IT" dirty="0"/>
              <a:t> society”. E' fondamentale rilevare come i parlamentari si definiscano </a:t>
            </a:r>
            <a:r>
              <a:rPr lang="it-IT" u="sng" dirty="0"/>
              <a:t>rappresentanti eletti democraticamente del proprio popolo</a:t>
            </a:r>
            <a:r>
              <a:rPr lang="it-IT" dirty="0"/>
              <a:t>, e non espressione delle istituzioni provvisorie dell'amministrazione ad interim dell'ONU.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497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0"/>
            <a:ext cx="8447193" cy="1509359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MOTIVI IDEALI DELLA COMPOSIZIONE DELL’ ASSEMBLEA GENERALE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509360"/>
            <a:ext cx="8447193" cy="521211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Consentire la partecipazione di più rappresentanti dello stesso Stato per manifestare opinioni diverse e interessi diversi anche contrastanti (opposizione al governo, rappresentante sindacale).</a:t>
            </a:r>
          </a:p>
          <a:p>
            <a:pPr algn="just"/>
            <a:r>
              <a:rPr lang="it-IT" dirty="0" smtClean="0"/>
              <a:t>Corrispondenza ideale ai punti di Wilson: AG non è parlamento mondiale ma un insieme di delegati statali: renderli più rappresentativi.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3561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53851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KOSOVO – UNMIK RIS. 1244/1999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366376"/>
            <a:ext cx="8447193" cy="5355099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Si dovrebbero rivedere le sue competenze ma Russia è contraria e  parere CIG ha dichiarato conformità al diritto internazionale della dichiarazione </a:t>
            </a:r>
            <a:r>
              <a:rPr lang="it-IT" smtClean="0"/>
              <a:t>di indipendenza.</a:t>
            </a:r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60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9892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53851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TIMOR EST – UNTAET </a:t>
            </a:r>
            <a:r>
              <a:rPr lang="it-IT" dirty="0" err="1" smtClean="0"/>
              <a:t>ris</a:t>
            </a:r>
            <a:r>
              <a:rPr lang="it-IT" dirty="0" smtClean="0"/>
              <a:t>. 1272/1999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366376"/>
            <a:ext cx="8447193" cy="535509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La missione </a:t>
            </a:r>
            <a:r>
              <a:rPr lang="it-IT" i="1" dirty="0" err="1" smtClean="0"/>
              <a:t>United</a:t>
            </a:r>
            <a:r>
              <a:rPr lang="it-IT" i="1" dirty="0" smtClean="0"/>
              <a:t> Nations </a:t>
            </a:r>
            <a:r>
              <a:rPr lang="it-IT" i="1" dirty="0" err="1" smtClean="0"/>
              <a:t>Transitional</a:t>
            </a:r>
            <a:r>
              <a:rPr lang="it-IT" i="1" dirty="0" smtClean="0"/>
              <a:t> Administration in East Timor</a:t>
            </a:r>
            <a:r>
              <a:rPr lang="it-IT" dirty="0" smtClean="0"/>
              <a:t>- UNTAET è stata creata per mantenere la sicurezza e l’ordine a Timor Est e per fornire assistenza umanitaria alla popolazione sottoposta a terribili massacri  perpetrati  dall’Indonesia dopo il referendum per l’indipendenza del 1999.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Tale missione ha cessato di svolgere le sue funzioni nel 2002 quando il territorio è divenuto indipendente ed è stato ammesso all’ONU con il nome di Timor Leste.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61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0453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53851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TIMOR EST – UNTAET </a:t>
            </a:r>
            <a:r>
              <a:rPr lang="it-IT" dirty="0" err="1" smtClean="0"/>
              <a:t>ris</a:t>
            </a:r>
            <a:r>
              <a:rPr lang="it-IT" dirty="0" smtClean="0"/>
              <a:t>. 1272/1999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366376"/>
            <a:ext cx="8447193" cy="5355099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Il nuovo governo è stato assistito dapprima dalla missione UNMISET (2002 – 2006) per applicare leggi, sicurezza, giustizia (personale civile e militare), e poi da UNMIT (2006 – 2010) sempre con compiti di assistenza nella amministrazione della giustizia.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62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2179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53851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RICONOSCIMENTO DI AMMINISTRAZIONE DI TERRITORI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366376"/>
            <a:ext cx="8447193" cy="5355099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Caso Iraq – </a:t>
            </a:r>
            <a:r>
              <a:rPr lang="it-IT" dirty="0" err="1" smtClean="0"/>
              <a:t>ris</a:t>
            </a:r>
            <a:r>
              <a:rPr lang="it-IT" dirty="0" smtClean="0"/>
              <a:t>. 1483/2003 dopo occupazione di USA e Regno Unito, qualificate come potenze occupanti, </a:t>
            </a:r>
            <a:r>
              <a:rPr lang="it-IT" dirty="0" err="1" smtClean="0"/>
              <a:t>CdS</a:t>
            </a:r>
            <a:r>
              <a:rPr lang="it-IT" dirty="0" smtClean="0"/>
              <a:t> dichiara di sostenere amministrazione transitoria affidata a iracheni </a:t>
            </a:r>
            <a:r>
              <a:rPr lang="it-IT" dirty="0" err="1" smtClean="0"/>
              <a:t>finchè</a:t>
            </a:r>
            <a:r>
              <a:rPr lang="it-IT" dirty="0" smtClean="0"/>
              <a:t> venga stabilito un governo dal popolo iracheno (fino al 2011 ritiro USA).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Amministrazione non facente capo a </a:t>
            </a:r>
            <a:r>
              <a:rPr lang="it-IT" dirty="0" err="1" smtClean="0"/>
              <a:t>CdS</a:t>
            </a:r>
            <a:r>
              <a:rPr lang="it-IT" dirty="0" smtClean="0"/>
              <a:t> o a Segretario ma a forze dipendenti da Stati membri.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63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767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0"/>
            <a:ext cx="8447193" cy="1509359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MOTIVI IDEALI DELLA COMPOSIZIONE DELL’ ASSEMBLEA GENERALE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509360"/>
            <a:ext cx="8447193" cy="521211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…in realtà tale pluralismo di voci e interessi statali non è mai stato rappresentato nella prassi della AG: non si rinvengono posizioni diverse da quelle dei governi invianti nei lavori di AG.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040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0"/>
            <a:ext cx="8447193" cy="1509359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MOTIVI PRATICI DELLA COMPOSIZIONE DELL’ ASSEMBLEA GENERALE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509360"/>
            <a:ext cx="8447193" cy="5212116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La pluralità dei delegati appare funzionale allo svolgimento dei lavori della AG, che come quelli di ogni altro organo collegiale con competenza e composizione vasta si svolgono in seduta plenaria e in commissioni e sottocommissioni;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Art. 9, par. 2 della Carta è stato integrato da artt. 25, 26, 100 e 101 del regolamento interno: si prevedono anche 5 supplenti e altri consiglieri ed esperti per far parte delle varie commissioni.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9222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0"/>
            <a:ext cx="8447193" cy="1509359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SVOLGIMENTO DELLE SESSIONI DELL’ ASSEMBLEA GENERALE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509360"/>
            <a:ext cx="8447193" cy="5212116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La delegazione viene </a:t>
            </a:r>
            <a:r>
              <a:rPr lang="it-IT" b="1" dirty="0" smtClean="0"/>
              <a:t>accreditata</a:t>
            </a:r>
            <a:r>
              <a:rPr lang="it-IT" dirty="0" smtClean="0"/>
              <a:t> (dal Capo dello Stato, dal Capo del Governo o dal Ministro degli esteri ex art. 27 reg. interno) all’inizio di ogni </a:t>
            </a:r>
            <a:r>
              <a:rPr lang="it-IT" b="1" dirty="0" smtClean="0"/>
              <a:t>sessione dell’AG.</a:t>
            </a:r>
          </a:p>
          <a:p>
            <a:pPr algn="just"/>
            <a:endParaRPr lang="it-IT" b="1" dirty="0"/>
          </a:p>
          <a:p>
            <a:pPr algn="just"/>
            <a:r>
              <a:rPr lang="it-IT" dirty="0" smtClean="0"/>
              <a:t>Le </a:t>
            </a:r>
            <a:r>
              <a:rPr lang="it-IT" b="1" dirty="0" smtClean="0"/>
              <a:t>SESSIONI</a:t>
            </a:r>
            <a:r>
              <a:rPr lang="it-IT" dirty="0" smtClean="0"/>
              <a:t> ex art. 20 della Carta sono </a:t>
            </a:r>
            <a:r>
              <a:rPr lang="it-IT" b="1" dirty="0" smtClean="0"/>
              <a:t>ORDINARIE e STRAORDINARIE</a:t>
            </a:r>
            <a:r>
              <a:rPr lang="it-IT" dirty="0" smtClean="0"/>
              <a:t>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031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1546</TotalTime>
  <Words>3689</Words>
  <Application>Microsoft Macintosh PowerPoint</Application>
  <PresentationFormat>Presentazione su schermo (4:3)</PresentationFormat>
  <Paragraphs>308</Paragraphs>
  <Slides>63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63</vt:i4>
      </vt:variant>
    </vt:vector>
  </HeadingPairs>
  <TitlesOfParts>
    <vt:vector size="67" baseType="lpstr">
      <vt:lpstr>Calibri</vt:lpstr>
      <vt:lpstr>Mangal</vt:lpstr>
      <vt:lpstr>Arial</vt:lpstr>
      <vt:lpstr>Tema di Office</vt:lpstr>
      <vt:lpstr>ORGANIZZAZIONI INTERNAZIONALI</vt:lpstr>
      <vt:lpstr>IL SISTEMA DELLE NAZIONI UNITE – CARTA DI S. FRANCISCO 26.6.1945</vt:lpstr>
      <vt:lpstr>ORGANI O.N.U.</vt:lpstr>
      <vt:lpstr>ASSEMBLEA GENERALE</vt:lpstr>
      <vt:lpstr>COMPOSIZIONE DELL’ ASSEMBLEA GENERALE</vt:lpstr>
      <vt:lpstr>MOTIVI IDEALI DELLA COMPOSIZIONE DELL’ ASSEMBLEA GENERALE</vt:lpstr>
      <vt:lpstr>MOTIVI IDEALI DELLA COMPOSIZIONE DELL’ ASSEMBLEA GENERALE</vt:lpstr>
      <vt:lpstr>MOTIVI PRATICI DELLA COMPOSIZIONE DELL’ ASSEMBLEA GENERALE</vt:lpstr>
      <vt:lpstr>SVOLGIMENTO DELLE SESSIONI DELL’ ASSEMBLEA GENERALE</vt:lpstr>
      <vt:lpstr>SESSIONI DELL’ ASSEMBLEA GENERALE</vt:lpstr>
      <vt:lpstr>SESSIONI DELL’ ASSEMBLEA GENERALE</vt:lpstr>
      <vt:lpstr>SESSIONI DELL’ ASSEMBLEA GENERALE</vt:lpstr>
      <vt:lpstr>ORGANI SUSSIDIARI</vt:lpstr>
      <vt:lpstr>PROCEDURE DI VOTO- PROCEDURA PER CONSENSUS</vt:lpstr>
      <vt:lpstr>PROCEDURE DI VOTO</vt:lpstr>
      <vt:lpstr>PROCEDURE DI VOTO</vt:lpstr>
      <vt:lpstr>PROCEDURE DI VOTO</vt:lpstr>
      <vt:lpstr>PROCEDURE DI VOTO</vt:lpstr>
      <vt:lpstr>DELIBERA A MAGGIORANZA –QUALIFICATA</vt:lpstr>
      <vt:lpstr>DELIBERA A MAGGIORANZA –SEMPLICE</vt:lpstr>
      <vt:lpstr>DELIBERA A MAGGIORANZA –SEMPLICE</vt:lpstr>
      <vt:lpstr>PASSAGGIO DI DELIBERA A MAGGIORANZA SEMPLICE a DELIBERA A MAGGIORANZA QUALIFICATA?</vt:lpstr>
      <vt:lpstr>SOLUZIONE: POTERI DI AG</vt:lpstr>
      <vt:lpstr>ELENCO DI ART. 18 par. 2 CARTA ha carattere tassativo?</vt:lpstr>
      <vt:lpstr>ELENCO DI ART. 18 par. 2 CARTA ha carattere tassativo?</vt:lpstr>
      <vt:lpstr>ELENCO DI ART. 18 par. 2 CARTA ha carattere tassativo?</vt:lpstr>
      <vt:lpstr>ELENCO DI ART. 18 par. 2 CARTA ha carattere tassativo?</vt:lpstr>
      <vt:lpstr>ELENCO DI ART. 18 par. 2 CARTA ha carattere tassativo?</vt:lpstr>
      <vt:lpstr>SOLUZIONE: POTERI DI AG</vt:lpstr>
      <vt:lpstr>SOLUZIONE: POTERI DI AG</vt:lpstr>
      <vt:lpstr>REVOCA DELIBERA MAGGIORANZA QUALIFICATA</vt:lpstr>
      <vt:lpstr>REVOCA DIPENDE DA RISPOSTA A DOMANDA: ELENCO DI ART. 18 par. 2 CARTA ha carattere tassativo?</vt:lpstr>
      <vt:lpstr>REVOCA DIPENDE DA RISPOSTA A DOMANDA: ELENCO DI ART. 18 par. 2 CARTA ha carattere tassativo?</vt:lpstr>
      <vt:lpstr>REVOCA DIPENDE DA RISPOSTA A DOMANDA: ELENCO DI ART. 18 par. 2 CARTA ha carattere tassativo? – Soluzione FOCARELLI</vt:lpstr>
      <vt:lpstr>MOTIVI DELLA SOLUZIONE FOCARELLI PER REVOCA DI DELIBERA A MAGGIORANZA QUALIFICATA SEMPRE POSSIBILE</vt:lpstr>
      <vt:lpstr>CONTRADDIZIONE?</vt:lpstr>
      <vt:lpstr>SOLUZIONE FOCARELLI</vt:lpstr>
      <vt:lpstr>SOLUZIONE DELLA PRASSI</vt:lpstr>
      <vt:lpstr>SOLUZIONE DELLA PRASSI</vt:lpstr>
      <vt:lpstr>ALTRO PROBLEMA: QUESTIONI DUBBIE (non chiaro se si applica art. 18 par. 2)</vt:lpstr>
      <vt:lpstr>CONSIGLIO ECONOMICO E SOCIALE</vt:lpstr>
      <vt:lpstr>COMPOSIZIONE DEL CONSIGLIO ECONOMICO E SOCIALE</vt:lpstr>
      <vt:lpstr>LAVORI DEL CONSIGLIO ECONOMICO E SOCIALE</vt:lpstr>
      <vt:lpstr>LAVORI DEL CONSIGLIO ECONOMICO E SOCIALE</vt:lpstr>
      <vt:lpstr>LAVORI DEL CONSIGLIO ECONOMICO E SOCIALE</vt:lpstr>
      <vt:lpstr>LAVORI DEL CONSIGLIO ECONOMICO E SOCIALE</vt:lpstr>
      <vt:lpstr>LAVORI DEL CONSIGLIO ECONOMICO E SOCIALE</vt:lpstr>
      <vt:lpstr>RUOLO STRATEGICO DELLE ONG NEL CONSIGLIO ECONOMICO E SOCIALE E NELL’AG</vt:lpstr>
      <vt:lpstr>VALUTAZIONE DELLE ATTIVITA’ DEL CONSIGLIO ECONOMICO E SOCIALE</vt:lpstr>
      <vt:lpstr>CONSIGLIO DI AMMINISTRAZIONE FIDUCIARIA</vt:lpstr>
      <vt:lpstr>COMPOSIZIONE DEL CONSIGLIO DI AMMINISTRAZIONE FIDUCIARIA</vt:lpstr>
      <vt:lpstr>GOVERNO DEI TERRITORI DA PARTE DEL CDS</vt:lpstr>
      <vt:lpstr>KOSOVO – UNMIK RIS. 1244/1999</vt:lpstr>
      <vt:lpstr>KOSOVO – UNMIK RIS. 1244/1999</vt:lpstr>
      <vt:lpstr>KOSOVO RIS. 1244/1999</vt:lpstr>
      <vt:lpstr>KOSOVO</vt:lpstr>
      <vt:lpstr>KOSOVO</vt:lpstr>
      <vt:lpstr>KOSOVO</vt:lpstr>
      <vt:lpstr>KOSOVO</vt:lpstr>
      <vt:lpstr>KOSOVO – UNMIK RIS. 1244/1999</vt:lpstr>
      <vt:lpstr>TIMOR EST – UNTAET ris. 1272/1999</vt:lpstr>
      <vt:lpstr>TIMOR EST – UNTAET ris. 1272/1999</vt:lpstr>
      <vt:lpstr>RICONOSCIMENTO DI AMMINISTRAZIONE DI TERRITORI</vt:lpstr>
    </vt:vector>
  </TitlesOfParts>
  <Company>HAL 9000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CAUSE DI INVALIDITA’ DEI TRATTATI INTERNAZIONALI</dc:title>
  <dc:creator>Giuseppe Sacco</dc:creator>
  <cp:lastModifiedBy>Giuseppe Sacco</cp:lastModifiedBy>
  <cp:revision>169</cp:revision>
  <dcterms:created xsi:type="dcterms:W3CDTF">2010-10-07T07:38:25Z</dcterms:created>
  <dcterms:modified xsi:type="dcterms:W3CDTF">2017-10-25T16:53:14Z</dcterms:modified>
</cp:coreProperties>
</file>