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0" r:id="rId3"/>
    <p:sldId id="271" r:id="rId4"/>
    <p:sldId id="259" r:id="rId5"/>
    <p:sldId id="273" r:id="rId6"/>
    <p:sldId id="268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97" r:id="rId17"/>
    <p:sldId id="298" r:id="rId18"/>
    <p:sldId id="300" r:id="rId19"/>
    <p:sldId id="302" r:id="rId20"/>
    <p:sldId id="304" r:id="rId21"/>
    <p:sldId id="306" r:id="rId22"/>
    <p:sldId id="307" r:id="rId23"/>
    <p:sldId id="308" r:id="rId24"/>
    <p:sldId id="309" r:id="rId25"/>
    <p:sldId id="301" r:id="rId26"/>
    <p:sldId id="299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6C31"/>
    <a:srgbClr val="003618"/>
    <a:srgbClr val="00F66F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>
      <p:cViewPr>
        <p:scale>
          <a:sx n="90" d="100"/>
          <a:sy n="90" d="100"/>
        </p:scale>
        <p:origin x="-828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6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8FAE1-D97C-4EC9-8A55-B2B71E2AF3AC}" type="datetimeFigureOut">
              <a:rPr lang="it-IT" smtClean="0"/>
              <a:pPr/>
              <a:t>26/10/2014</a:t>
            </a:fld>
            <a:endParaRPr lang="it-I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799C6-41BE-4AC0-BB7B-731C55C35CF9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799C6-41BE-4AC0-BB7B-731C55C35CF9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799C6-41BE-4AC0-BB7B-731C55C35CF9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it-I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D1EA-D109-479D-BBF0-4814035311BE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7039-F121-477D-AFAB-BCEAC2E0C025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8CF6-A1DA-45A4-8B71-7BF3A1B2B6F7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3C61-DC76-48C7-B63D-92BBC18A82C4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B9B4-38EF-4FFD-A85F-A62ECE07B64D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B9EA-3088-4608-8BF9-E97386457966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3A2-F56F-4C22-A925-41CDD16C12E7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A4CE-7BEB-4134-8C29-1D34EA7C1495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DC5E4-4D2D-4B17-91B8-53242F45A8AF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F0A8-5280-4F12-9C4C-13CDA2F3ABC8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A6C7-626E-460B-8BF0-2EDD608896A6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BE43-5F55-48F5-B0F8-48E9C049DF0B}" type="datetime1">
              <a:rPr lang="it-IT" smtClean="0"/>
              <a:pPr/>
              <a:t>26/10/2014</a:t>
            </a:fld>
            <a:endParaRPr lang="it-I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D57BE-86DB-4D1E-8679-BED33E6ED2FD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zin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2/2a/Pacioli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ternehmerinfo.de/Lexikon/a/Lexikon_A.htm" TargetMode="External"/><Relationship Id="rId13" Type="http://schemas.openxmlformats.org/officeDocument/2006/relationships/hyperlink" Target="http://www.wirtschaftslexikon24.com/" TargetMode="External"/><Relationship Id="rId18" Type="http://schemas.openxmlformats.org/officeDocument/2006/relationships/hyperlink" Target="http://www.misterfisco.it/principi/dettagli.asp?principio=23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olev.de/" TargetMode="External"/><Relationship Id="rId12" Type="http://schemas.openxmlformats.org/officeDocument/2006/relationships/hyperlink" Target="http://freetutorials.de/ja/jaglossar.html" TargetMode="External"/><Relationship Id="rId17" Type="http://schemas.openxmlformats.org/officeDocument/2006/relationships/hyperlink" Target="http://www.incendo.de/infos/lexikon.php" TargetMode="External"/><Relationship Id="rId2" Type="http://schemas.openxmlformats.org/officeDocument/2006/relationships/hyperlink" Target="mailto:marisa@manzin.de" TargetMode="External"/><Relationship Id="rId16" Type="http://schemas.openxmlformats.org/officeDocument/2006/relationships/hyperlink" Target="http://www.centraledeibilanci.it/refsecto/tab_raccordo_itali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mbl.com/de/tools/lexikon/index.htm?no_cache=1" TargetMode="External"/><Relationship Id="rId11" Type="http://schemas.openxmlformats.org/officeDocument/2006/relationships/hyperlink" Target="http://www.zerodelta.it/category/glossario-aziendale/4.html" TargetMode="External"/><Relationship Id="rId5" Type="http://schemas.openxmlformats.org/officeDocument/2006/relationships/hyperlink" Target="http://www.jus.unitn.it/cardozo/Obiter_Dictum/codciv/Codciv.htm" TargetMode="External"/><Relationship Id="rId15" Type="http://schemas.openxmlformats.org/officeDocument/2006/relationships/hyperlink" Target="http://www.centraledeibilanci.it/refsecto/tab_raccordo_germania.htm" TargetMode="External"/><Relationship Id="rId10" Type="http://schemas.openxmlformats.org/officeDocument/2006/relationships/hyperlink" Target="http://www.wirtschaftslexikon24.net/i/index-a.htm" TargetMode="External"/><Relationship Id="rId19" Type="http://schemas.openxmlformats.org/officeDocument/2006/relationships/hyperlink" Target="http://www.accounting-a-z.ch/" TargetMode="External"/><Relationship Id="rId4" Type="http://schemas.openxmlformats.org/officeDocument/2006/relationships/hyperlink" Target="http://www.controllingportal.de/Fachinfo/Kostenrechnung/Begriffe-der-Kosten-Leistungs-Rechnung.html" TargetMode="External"/><Relationship Id="rId9" Type="http://schemas.openxmlformats.org/officeDocument/2006/relationships/hyperlink" Target="http://blog.startups.ch/" TargetMode="External"/><Relationship Id="rId14" Type="http://schemas.openxmlformats.org/officeDocument/2006/relationships/hyperlink" Target="http://www.ragioneria.com/libro/registrazione-contabile-ipotesi-lavor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risa@manzin.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setze-im-internet.de/hgb/index.html" TargetMode="External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jus.unitn.it/cardozo/Obiter_Dictum/codciv/Codciv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risa@manzin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880319"/>
          </a:xfrm>
        </p:spPr>
        <p:txBody>
          <a:bodyPr>
            <a:normAutofit/>
          </a:bodyPr>
          <a:lstStyle/>
          <a:p>
            <a:r>
              <a:rPr lang="de-DE" b="1" dirty="0"/>
              <a:t/>
            </a:r>
            <a:br>
              <a:rPr lang="de-DE" b="1" dirty="0"/>
            </a:br>
            <a:r>
              <a:rPr lang="it-IT" sz="2400" b="1" dirty="0" smtClean="0">
                <a:latin typeface="Optimum" pitchFamily="2" charset="0"/>
                <a:ea typeface="MS UI Gothic" pitchFamily="34" charset="-128"/>
              </a:rPr>
              <a:t>Terminologia dei bilanci  </a:t>
            </a:r>
            <a:br>
              <a:rPr lang="it-IT" sz="2400" b="1" dirty="0" smtClean="0">
                <a:latin typeface="Optimum" pitchFamily="2" charset="0"/>
                <a:ea typeface="MS UI Gothic" pitchFamily="34" charset="-128"/>
              </a:rPr>
            </a:br>
            <a:r>
              <a:rPr lang="it-IT" sz="2400" b="1" dirty="0" smtClean="0">
                <a:latin typeface="Optimum" pitchFamily="2" charset="0"/>
                <a:ea typeface="MS UI Gothic" pitchFamily="34" charset="-128"/>
              </a:rPr>
              <a:t>secondo  il  Codice commerciale tedesco (HGB): </a:t>
            </a:r>
            <a:br>
              <a:rPr lang="it-IT" sz="2400" b="1" dirty="0" smtClean="0">
                <a:latin typeface="Optimum" pitchFamily="2" charset="0"/>
                <a:ea typeface="MS UI Gothic" pitchFamily="34" charset="-128"/>
              </a:rPr>
            </a:br>
            <a:r>
              <a:rPr lang="it-IT" sz="2400" b="1" dirty="0" smtClean="0">
                <a:latin typeface="Optimum" pitchFamily="2" charset="0"/>
                <a:ea typeface="MS UI Gothic" pitchFamily="34" charset="-128"/>
              </a:rPr>
              <a:t>tedesco-italiano</a:t>
            </a:r>
            <a:r>
              <a:rPr lang="it-IT" sz="2200" b="1" dirty="0" smtClean="0">
                <a:latin typeface="Optimum" pitchFamily="2" charset="0"/>
              </a:rPr>
              <a:t/>
            </a:r>
            <a:br>
              <a:rPr lang="it-IT" sz="2200" b="1" dirty="0" smtClean="0">
                <a:latin typeface="Optimum" pitchFamily="2" charset="0"/>
              </a:rPr>
            </a:br>
            <a:endParaRPr lang="it-IT" sz="2200" dirty="0">
              <a:latin typeface="Optimum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024336"/>
          </a:xfrm>
        </p:spPr>
        <p:txBody>
          <a:bodyPr>
            <a:normAutofit fontScale="92500" lnSpcReduction="10000"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chemeClr val="tx1"/>
                </a:solidFill>
                <a:latin typeface="Optimum" pitchFamily="2" charset="0"/>
              </a:rPr>
            </a:br>
            <a:r>
              <a:rPr lang="it-IT" sz="2000" dirty="0" smtClean="0">
                <a:solidFill>
                  <a:schemeClr val="tx1"/>
                </a:solidFill>
                <a:latin typeface="Optimum" pitchFamily="2" charset="0"/>
              </a:rPr>
              <a:t>Università degli </a:t>
            </a:r>
            <a:r>
              <a:rPr lang="it-IT" sz="2100" dirty="0" smtClean="0">
                <a:solidFill>
                  <a:schemeClr val="tx1"/>
                </a:solidFill>
                <a:latin typeface="Optimum" pitchFamily="2" charset="0"/>
              </a:rPr>
              <a:t>Studi di Trieste</a:t>
            </a:r>
          </a:p>
          <a:p>
            <a:r>
              <a:rPr lang="it-IT" sz="2100" dirty="0" smtClean="0">
                <a:solidFill>
                  <a:schemeClr val="tx1"/>
                </a:solidFill>
                <a:latin typeface="Optimum" pitchFamily="2" charset="0"/>
              </a:rPr>
              <a:t>Dipartimento di Scienze Giuridiche, del Linguaggio, dell'Interpretazione e della Traduzione</a:t>
            </a:r>
          </a:p>
          <a:p>
            <a:r>
              <a:rPr lang="it-IT" sz="2000" dirty="0" smtClean="0">
                <a:solidFill>
                  <a:schemeClr val="tx1"/>
                </a:solidFill>
                <a:latin typeface="Optimum" pitchFamily="2" charset="0"/>
              </a:rPr>
              <a:t>Lunedì, 27.10.2014, 13.00 -15.00 h</a:t>
            </a:r>
            <a:r>
              <a:rPr lang="de-DE" sz="2000" b="1" dirty="0" smtClean="0">
                <a:solidFill>
                  <a:schemeClr val="tx1"/>
                </a:solidFill>
                <a:latin typeface="Optimum" pitchFamily="2" charset="0"/>
              </a:rPr>
              <a:t/>
            </a:r>
            <a:br>
              <a:rPr lang="de-DE" sz="2000" b="1" dirty="0" smtClean="0">
                <a:solidFill>
                  <a:schemeClr val="tx1"/>
                </a:solidFill>
                <a:latin typeface="Optimum" pitchFamily="2" charset="0"/>
              </a:rPr>
            </a:br>
            <a:r>
              <a:rPr lang="de-DE" sz="2000" dirty="0" smtClean="0">
                <a:latin typeface="Optimum" pitchFamily="2" charset="0"/>
              </a:rPr>
              <a:t> </a:t>
            </a:r>
          </a:p>
          <a:p>
            <a:r>
              <a:rPr lang="it-IT" sz="2000" dirty="0" smtClean="0">
                <a:solidFill>
                  <a:schemeClr val="tx1"/>
                </a:solidFill>
                <a:latin typeface="Optimum" pitchFamily="2" charset="0"/>
              </a:rPr>
              <a:t>Referente:</a:t>
            </a:r>
            <a:r>
              <a:rPr lang="it-IT" sz="2000" dirty="0" smtClean="0">
                <a:latin typeface="Optimum" pitchFamily="2" charset="0"/>
              </a:rPr>
              <a:t> </a:t>
            </a:r>
            <a:r>
              <a:rPr lang="it-IT" sz="2100" b="1" dirty="0" err="1" smtClean="0">
                <a:solidFill>
                  <a:srgbClr val="006C31"/>
                </a:solidFill>
                <a:latin typeface="Optimum" pitchFamily="2" charset="0"/>
              </a:rPr>
              <a:t>Dipl.-Betriebswirtin</a:t>
            </a:r>
            <a:r>
              <a:rPr lang="it-IT" sz="2100" b="1" dirty="0" smtClean="0">
                <a:solidFill>
                  <a:srgbClr val="006C31"/>
                </a:solidFill>
                <a:latin typeface="Optimum" pitchFamily="2" charset="0"/>
              </a:rPr>
              <a:t> Marisa Manzin,</a:t>
            </a:r>
          </a:p>
          <a:p>
            <a:r>
              <a:rPr lang="it-IT" sz="2100" b="1" dirty="0" smtClean="0">
                <a:solidFill>
                  <a:srgbClr val="006C31"/>
                </a:solidFill>
                <a:latin typeface="Optimum" pitchFamily="2" charset="0"/>
              </a:rPr>
              <a:t>Traduttrice e interprete, Düsseldorf</a:t>
            </a:r>
          </a:p>
          <a:p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3"/>
              </a:rPr>
              <a:t>www.manzin.de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> marisa@manzin.de</a:t>
            </a:r>
            <a:endParaRPr lang="it-IT" sz="2000" dirty="0">
              <a:solidFill>
                <a:srgbClr val="006C31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4" cstate="print"/>
          <a:srcRect b="61218"/>
          <a:stretch>
            <a:fillRect/>
          </a:stretch>
        </p:blipFill>
        <p:spPr bwMode="auto">
          <a:xfrm>
            <a:off x="4283968" y="1268759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3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3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9939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36366">
                <a:tc>
                  <a:txBody>
                    <a:bodyPr/>
                    <a:lstStyle/>
                    <a:p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Aktiva</a:t>
                      </a:r>
                      <a:endParaRPr lang="de-DE" sz="16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</a:t>
                      </a:r>
                      <a:endParaRPr lang="it-IT" sz="16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A.	Anlagevermögen</a:t>
                      </a:r>
                      <a:endParaRPr lang="de-DE" sz="16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Immobilizzazioni</a:t>
                      </a:r>
                      <a:endParaRPr lang="it-IT" sz="16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III.	Finanzanlagen</a:t>
                      </a:r>
                      <a:endParaRPr lang="it-IT" sz="1600" b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Immobilizzazioni finanziarie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Anteile an verbundenen Unternehmen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Partecipazioni in imprese controllate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 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Ausleihungen an verbundene Unternehmen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verso imprese controllate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Beteiligungen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Partecipazioni</a:t>
                      </a:r>
                      <a:endParaRPr lang="it-IT" sz="1600" b="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Ausleihungen an Unternehmen, mit denen ein Beteiligungsverhältnis besteht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verso imprese collegate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5.	Wertpapiere des Anlagevermögens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Titoli delle immobilizzazioni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6.	sonstige Ausleihungen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Altri crediti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4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4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412774"/>
          <a:ext cx="8229600" cy="513917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41015">
                <a:tc>
                  <a:txBody>
                    <a:bodyPr/>
                    <a:lstStyle/>
                    <a:p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Aktiva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41015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B.	Umlaufvermögen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 circolante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41015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I.	Vorräte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Rimanenze</a:t>
                      </a:r>
                    </a:p>
                  </a:txBody>
                  <a:tcPr/>
                </a:tc>
              </a:tr>
              <a:tr h="341015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Roh-, Hilfs- und Betriebsstoffe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Materie prime, sussidiarie e di consumo</a:t>
                      </a:r>
                    </a:p>
                  </a:txBody>
                  <a:tcPr/>
                </a:tc>
              </a:tr>
              <a:tr h="436142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 	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unfertige Erzeugnisse, unfertige Leistungen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Prodotti in corso di lavorazione, lavori non finiti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fertige Erzeugnisse und Waren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Prodotti finiti e merci</a:t>
                      </a:r>
                    </a:p>
                  </a:txBody>
                  <a:tcPr/>
                </a:tc>
              </a:tr>
              <a:tr h="341015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geleistete Anzahlungen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Anticipi a fornitori</a:t>
                      </a:r>
                    </a:p>
                  </a:txBody>
                  <a:tcPr/>
                </a:tc>
              </a:tr>
              <a:tr h="587124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II.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	Forderungen und sonstige Vermögensgegenstände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e altri crediti</a:t>
                      </a:r>
                    </a:p>
                  </a:txBody>
                  <a:tcPr/>
                </a:tc>
              </a:tr>
              <a:tr h="587124">
                <a:tc>
                  <a:txBody>
                    <a:bodyPr/>
                    <a:lstStyle/>
                    <a:p>
                      <a:pPr marL="627063" indent="-265113">
                        <a:tabLst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Forderungen aus Lieferungen und Leistungen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verso clienti</a:t>
                      </a:r>
                    </a:p>
                  </a:txBody>
                  <a:tcPr/>
                </a:tc>
              </a:tr>
              <a:tr h="525321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	Forderungen gegen verbundene Unternehmen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verso imprese controllate</a:t>
                      </a:r>
                    </a:p>
                  </a:txBody>
                  <a:tcPr/>
                </a:tc>
              </a:tr>
              <a:tr h="525321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Forderungen gegen Unternehmen, mit denen ein Beteiligungsverhältnis besteht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Crediti verso imprese collegate</a:t>
                      </a:r>
                      <a:endParaRPr lang="de-DE" sz="140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341015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sonstige Vermögensgegenstände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Altri crediti</a:t>
                      </a:r>
                      <a:endParaRPr lang="de-DE" sz="140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5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5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8391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36366">
                <a:tc>
                  <a:txBody>
                    <a:bodyPr/>
                    <a:lstStyle/>
                    <a:p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Aktiva</a:t>
                      </a:r>
                      <a:endParaRPr lang="de-DE" sz="1600" b="1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</a:t>
                      </a:r>
                      <a:endParaRPr lang="it-IT" sz="1600" b="1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B.	Umlaufvermögen</a:t>
                      </a:r>
                      <a:endParaRPr lang="de-DE" sz="1600" b="1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 circolante</a:t>
                      </a:r>
                      <a:endParaRPr lang="it-IT" sz="1600" b="1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III.	Wertpapiere</a:t>
                      </a:r>
                      <a:endParaRPr lang="it-IT" sz="1600" b="0" kern="1200" dirty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Titoli</a:t>
                      </a:r>
                      <a:endParaRPr lang="de-DE" sz="1600" b="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</a:t>
                      </a:r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Anteile an verbundenen Unternehmen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Partecipazioni in imprese controllate</a:t>
                      </a:r>
                      <a:endParaRPr lang="de-DE" sz="1600" b="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 	</a:t>
                      </a:r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sonstige Wertpapiere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titoli</a:t>
                      </a:r>
                      <a:endParaRPr lang="de-DE" sz="1600" b="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IV.	Kassenbestand, Bundesbankguthaben, Guthaben bei Kreditinstituten und Schecks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Denaro e altri valori in cassa, depositi presso la Banca Centrale, depositi presso istituti di credito e assegni</a:t>
                      </a:r>
                      <a:endParaRPr lang="de-DE" sz="1600" b="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noProof="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Insgesamt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b="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Totale</a:t>
                      </a:r>
                      <a:endParaRPr lang="de-DE" sz="16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6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6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412774"/>
          <a:ext cx="8229600" cy="481153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20794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Passiva</a:t>
                      </a:r>
                      <a:endParaRPr lang="it-IT" sz="160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Passivo</a:t>
                      </a:r>
                      <a:endParaRPr lang="it-IT" sz="16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A.	</a:t>
                      </a:r>
                      <a:r>
                        <a:rPr lang="de-DE" sz="16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Eigenkapital</a:t>
                      </a:r>
                      <a:endParaRPr lang="it-IT" sz="16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1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Patrimonio netto</a:t>
                      </a:r>
                      <a:endParaRPr lang="de-DE" sz="1600" b="1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I.	Gezeichnetes Kapital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Capitale sottoscritto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II.	Kapitalrücklage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Riserva di capitale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III.	Gewinnrücklagen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Riserve di utili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02805">
                <a:tc>
                  <a:txBody>
                    <a:bodyPr/>
                    <a:lstStyle/>
                    <a:p>
                      <a:pPr marL="627063" indent="-276225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gesetzliche Rücklage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Riserva legale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627063" marR="0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	Rücklage für Anteile an einem herrschenden oder mehrheitlich beteiligten Unternehmen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Riserva per quote in un’impresa controllante oppure con partecipazione di maggioranza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627063" marR="0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satzungsmäßige Rücklagen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Riserve statutarie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627063" marR="0" indent="-2651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andere Gewinnrücklagen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Altre riserve </a:t>
                      </a: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utili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500334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IV.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	Gewinnvortrag/Verlustvortrag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  <a:p>
                      <a:pPr marL="361950" indent="-361950"/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Utile/perdita riportato/a a nuovo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552310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V.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	Jahresüberschuss/Jahresfehlbetrag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Utile/perdita </a:t>
                      </a:r>
                      <a:r>
                        <a:rPr lang="it-IT" sz="16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d’esercizio</a:t>
                      </a:r>
                      <a:endParaRPr lang="de-DE" sz="16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7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7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412774"/>
          <a:ext cx="8229600" cy="197392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20794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Passiva</a:t>
                      </a:r>
                      <a:endParaRPr lang="it-IT" sz="160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Passivo</a:t>
                      </a:r>
                      <a:endParaRPr lang="it-IT" sz="16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B.	</a:t>
                      </a:r>
                      <a:r>
                        <a:rPr lang="de-DE" sz="1600" b="1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Rückstellungen</a:t>
                      </a:r>
                      <a:endParaRPr lang="it-IT" sz="16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b="1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Accantonamenti</a:t>
                      </a:r>
                      <a:endParaRPr lang="de-DE" sz="1600" b="1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2805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Rückstellungen für Pensionen und ähnliche Verpflichtungen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Per pensioni e simili obblighi</a:t>
                      </a:r>
                      <a:endParaRPr lang="de-DE" sz="160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	Steuerrückstellungen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Per imposte</a:t>
                      </a:r>
                      <a:endParaRPr lang="de-DE" sz="160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sonstige Rückstellungen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6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accantonamenti</a:t>
                      </a:r>
                      <a:endParaRPr lang="de-DE" sz="1600" i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8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8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412774"/>
          <a:ext cx="8229600" cy="470026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20794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Passiva</a:t>
                      </a:r>
                      <a:endParaRPr lang="it-IT" sz="140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Passivo</a:t>
                      </a:r>
                    </a:p>
                  </a:txBody>
                  <a:tcPr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C.	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Verbindlichkeiten</a:t>
                      </a:r>
                      <a:endParaRPr lang="it-IT" sz="14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>
                        <a:tabLst/>
                      </a:pPr>
                      <a:r>
                        <a:rPr lang="it-IT" sz="1400" b="1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</a:t>
                      </a:r>
                      <a:endParaRPr lang="it-IT" sz="1400" b="1" i="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2805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Anleihen,</a:t>
                      </a:r>
                      <a:b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</a:b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davon konvertibel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Obbligazioni, </a:t>
                      </a:r>
                      <a:br>
                        <a:rPr lang="it-IT" sz="1400" i="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</a:br>
                      <a:r>
                        <a:rPr lang="it-IT" sz="1400" i="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convertibili</a:t>
                      </a:r>
                      <a:endParaRPr lang="de-DE" sz="1400" i="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0803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	Verbindlichkeiten gegenüber Kreditinstitute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 verso istituti di credito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Erhaltene Anzahlungen auf Bestellungen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Anticipi </a:t>
                      </a:r>
                      <a:r>
                        <a:rPr lang="it-IT" sz="14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da clienti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Verbindlichkeiten aus Lieferungen und Leistungen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 verso fornitori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5.	Verbindlichkeiten aus der Annahme gezogener Wechsel und der Ausstellung eigener Wechsel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 dalla accettazione di tratte e </a:t>
                      </a:r>
                      <a:r>
                        <a:rPr lang="it-IT" sz="14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dall’emissione </a:t>
                      </a: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cambiali proprie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6.	Verbindlichkeiten gegenüber verbundenen Unternehmen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 </a:t>
                      </a:r>
                      <a:r>
                        <a:rPr lang="it-IT" sz="14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verso </a:t>
                      </a: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imprese controllate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7.	Verbindlichkeiten gegenüber Unternehmen, mit denen ein Beteiligungsverhältnis besteht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Debiti verso imprese collegate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317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8.	sonstige Verbindlichkeiten,</a:t>
                      </a:r>
                      <a:b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</a:b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davon aus Steuern,</a:t>
                      </a:r>
                      <a:b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</a:b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davon im Rahmen der sozialen Sicherheit</a:t>
                      </a:r>
                      <a:endParaRPr lang="it-IT" sz="14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9535" eaLnBrk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debiti,</a:t>
                      </a:r>
                      <a:b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</a:b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per imposte,</a:t>
                      </a:r>
                      <a:b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</a:b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</a:t>
                      </a:r>
                      <a:r>
                        <a:rPr lang="it-IT" sz="1400" i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nell’ambito </a:t>
                      </a: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della sicurezza sociale</a:t>
                      </a:r>
                      <a:endParaRPr lang="de-DE" sz="1400" i="0" dirty="0">
                        <a:latin typeface="Optimum" pitchFamily="2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Altri termini connessi ai bilanci  -  1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298549"/>
          <a:ext cx="8229600" cy="512064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Anlagespiegel</a:t>
                      </a:r>
                      <a:endParaRPr lang="de-DE" sz="1400" b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prospetto/inventario delle immobilizzazioni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Annahme der Fortführung der Unternehmenstätigkeit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prospettiva della continuazione dell’attività aziendale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Ansatzgrundlagen/-grundsätze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criteri di redazione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auflösen (einen Posten)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azzerare una voce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Ausschüttung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distribuzione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ausweisen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indicare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Bewertungsgrundlagen/-</a:t>
                      </a:r>
                      <a:r>
                        <a:rPr lang="de-DE" sz="1400" kern="1200" dirty="0" err="1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grundsätze</a:t>
                      </a: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/-</a:t>
                      </a:r>
                      <a:r>
                        <a:rPr lang="de-DE" sz="1400" kern="1200" dirty="0" err="1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kriterien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principi di valutazione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Bewertungsmethoden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metodi di valutazione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err="1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Bilanzaufstellung</a:t>
                      </a:r>
                      <a:r>
                        <a:rPr lang="it-IT" sz="1400" kern="120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it-IT" sz="1400" kern="1200" dirty="0" err="1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bilanzieren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redazione del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bilancio/redigere il bilancio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bilanzieren, einen Jahresabschluss erstellen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iscrivere/appostare in bilancio, redigere un bilancio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Bilanzstichtag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data di chiusura del bilancio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Bilanzsumme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totale di bilancio, totale a pareggio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78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bilden (einen Posten)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costituire una voce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16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buchen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contabilizzare, registrare contabilmente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16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Einzahlungswert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valore di realizzo 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Altri termini connessi ai bilanci - 2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89984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3528392"/>
                <a:gridCol w="4701208"/>
              </a:tblGrid>
              <a:tr h="327129">
                <a:tc>
                  <a:txBody>
                    <a:bodyPr/>
                    <a:lstStyle/>
                    <a:p>
                      <a:pPr marL="0" marR="0" indent="0" algn="l" defTabSz="914400" rtl="0" eaLnBrk="0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Erfüllungsbetrag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0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valore di estinzione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marL="0" marR="0" indent="0" algn="l" defTabSz="914400" rtl="0" eaLnBrk="0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Einzahlungswert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valore di realizzo 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Erfüllungsbetrag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valore di estinzione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Erträge und Aufwendungen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proventi e oneri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Geschäftsbericht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relazione di bilancio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Geschäftsvorfälle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operazioni contabili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Gliederungs- und Bewertungsgrundsätze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criteri di classificazione e valutazione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Jahresabschluss zum (Datum)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al, bilancio chiuso il (data)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Nutzungsdauer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vita utile/possibilità di utilizzazione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Posten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voci, poste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Prinzip der Periodengerechtigkeit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principio della competenza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Rückzahlungsbetrag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valore di estinzione 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Überleitungsrechnung zur Steuerbilanz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resoconto di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riconciliazione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129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Vermögens-, Finanz- und Ertragslage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situazione patrimoniale e finanziaria e risultato economico</a:t>
                      </a:r>
                      <a:endParaRPr lang="de-DE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614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Vorsichtsprinzip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principio della prudenza </a:t>
                      </a:r>
                      <a:endParaRPr lang="de-DE" sz="140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Alcuni termini problematici  - 1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518096"/>
          <a:ext cx="8229600" cy="495640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Ausleihungen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crediti (immobilizzazioni) 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Forderungen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crediti (attivo circolante)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Bankkredite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crediti (debiti)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Finanzierung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finanziamento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Kreditvergabe (Verbindlichkeit)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finanziamento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Gesellschafterdarlehen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finanziamento dei soci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Investitionen, </a:t>
                      </a:r>
                      <a:r>
                        <a:rPr lang="de-DE" sz="1400" kern="120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Anlagen, Aufwendungen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investimenti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Rücklagen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riserve</a:t>
                      </a:r>
                      <a:endParaRPr lang="it-IT" sz="140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Rückstellungen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accantonamenti/fondi per rischi e oneri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43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Aktivierung (Bilanzkontext), (Börsen)-</a:t>
                      </a:r>
                      <a:r>
                        <a:rPr lang="de-DE" sz="1400" kern="1200" noProof="0" dirty="0" err="1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kapitalisierung</a:t>
                      </a:r>
                      <a:endParaRPr lang="de-DE" sz="140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capitalizzazione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abtreten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cedere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veräußern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cedere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Umsatzsteuer</a:t>
                      </a:r>
                      <a:endParaRPr lang="de-DE" sz="140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IVA a debito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Vorsteuer</a:t>
                      </a:r>
                      <a:endParaRPr lang="de-DE" sz="140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IVA a credito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022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Mehrwertsteuer (alter Begriff)</a:t>
                      </a:r>
                      <a:endParaRPr lang="de-DE" sz="140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imposta sul valore aggiunto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Alcuni termini problematici  - 2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518096"/>
          <a:ext cx="8229600" cy="480060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Jahresabschluss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Haushalt (des Staates)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(preventivo)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Jahresabschluss</a:t>
                      </a: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(consuntivo) = bilancio di esercizio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Steuerbilanz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fiscale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Handelsbilanz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civilistico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Jahresabschluss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di competenza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Einnahme-/Überschussrechnung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bilancio di cassa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Bilanz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stato patrimoniale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Erträge aus Anlageabgängen</a:t>
                      </a:r>
                      <a:endParaRPr lang="de-DE" sz="1400" kern="1200" noProof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noProof="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plusvalenze</a:t>
                      </a:r>
                      <a:endParaRPr lang="de-DE" sz="1400" b="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Aufwendungen aus Anlageabgängen</a:t>
                      </a:r>
                      <a:endParaRPr lang="de-DE" sz="1400" kern="1200" noProof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noProof="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minusvalenze</a:t>
                      </a:r>
                      <a:endParaRPr lang="de-DE" sz="1400" b="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degressive Abschreibung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ammortamento a quote decrescenti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lineare </a:t>
                      </a:r>
                      <a:r>
                        <a:rPr lang="de-DE" sz="1400" b="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Abschreibung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ammortamento a quote costanti 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Sonderabschreibung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ammortamento straordinario</a:t>
                      </a:r>
                      <a:endParaRPr lang="de-DE" sz="1400" kern="120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Einzahlungen und Auszahlungen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noProof="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incassi e pagamenti</a:t>
                      </a:r>
                      <a:endParaRPr lang="de-DE" sz="1400" b="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Erträge und Aufwendungen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noProof="0" dirty="0">
                          <a:solidFill>
                            <a:srgbClr val="00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proventi e oneri</a:t>
                      </a:r>
                      <a:endParaRPr lang="de-DE" sz="1400" b="0" kern="1200" noProof="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um" pitchFamily="2" charset="0"/>
              </a:rPr>
              <a:t>Il bilancio: un’invenzione italiana?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Inhaltsplatzhalter 3" descr="File:Pacioli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484784"/>
            <a:ext cx="3950208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683568" y="501317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Optimum" pitchFamily="2" charset="0"/>
              </a:rPr>
              <a:t>Luca </a:t>
            </a:r>
            <a:r>
              <a:rPr lang="it-IT" dirty="0" smtClean="0">
                <a:latin typeface="Optimum" pitchFamily="2" charset="0"/>
              </a:rPr>
              <a:t>Pacioli (1445-1517), matematico, monaco francescano, descrisse sistematicamente nel 1495 la partita doppia nella sua opera:</a:t>
            </a:r>
            <a:br>
              <a:rPr lang="it-IT" dirty="0" smtClean="0">
                <a:latin typeface="Optimum" pitchFamily="2" charset="0"/>
              </a:rPr>
            </a:br>
            <a:r>
              <a:rPr lang="it-IT" i="1" dirty="0" smtClean="0">
                <a:latin typeface="Optimum" pitchFamily="2" charset="0"/>
              </a:rPr>
              <a:t>Summa </a:t>
            </a:r>
            <a:r>
              <a:rPr lang="it-IT" i="1" dirty="0">
                <a:latin typeface="Optimum" pitchFamily="2" charset="0"/>
              </a:rPr>
              <a:t>de Arithmetica, Geometria, Proportioni et Proportionalita</a:t>
            </a:r>
            <a:r>
              <a:rPr lang="it-IT" dirty="0">
                <a:latin typeface="Optimum" pitchFamily="2" charset="0"/>
              </a:rPr>
              <a:t>, </a:t>
            </a:r>
            <a:r>
              <a:rPr lang="it-IT" dirty="0" smtClean="0">
                <a:latin typeface="Optimum" pitchFamily="2" charset="0"/>
              </a:rPr>
              <a:t/>
            </a:r>
            <a:br>
              <a:rPr lang="it-IT" dirty="0" smtClean="0">
                <a:latin typeface="Optimum" pitchFamily="2" charset="0"/>
              </a:rPr>
            </a:br>
            <a:r>
              <a:rPr lang="it-IT" dirty="0" smtClean="0">
                <a:latin typeface="Optimum" pitchFamily="2" charset="0"/>
              </a:rPr>
              <a:t>Capitolo: </a:t>
            </a:r>
            <a:r>
              <a:rPr lang="it-IT" i="1" dirty="0">
                <a:latin typeface="Optimum" pitchFamily="2" charset="0"/>
              </a:rPr>
              <a:t>Tractatus de computis et </a:t>
            </a:r>
            <a:r>
              <a:rPr lang="it-IT" i="1" dirty="0" smtClean="0">
                <a:latin typeface="Optimum" pitchFamily="2" charset="0"/>
              </a:rPr>
              <a:t>scripturis</a:t>
            </a:r>
            <a:r>
              <a:rPr lang="it-IT" dirty="0" smtClean="0">
                <a:latin typeface="Optimum" pitchFamily="2" charset="0"/>
              </a:rPr>
              <a:t>. </a:t>
            </a:r>
            <a:endParaRPr lang="it-IT" dirty="0">
              <a:latin typeface="Optimum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Gewinn-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und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Verlustrechnung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nach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§ 275 Abs. 2 HGB -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Teil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1 </a:t>
            </a:r>
            <a:b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Conto economico</a:t>
            </a:r>
            <a:r>
              <a:rPr lang="de-DE" sz="1800" b="1" dirty="0" smtClean="0">
                <a:solidFill>
                  <a:srgbClr val="FF0000"/>
                </a:solidFill>
                <a:latin typeface="Optimum" pitchFamily="2" charset="0"/>
              </a:rPr>
              <a:t> – Parte 1</a:t>
            </a:r>
            <a:endParaRPr lang="it-IT" sz="1800" b="1" dirty="0" smtClean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321652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370384"/>
                <a:gridCol w="3662064"/>
                <a:gridCol w="4197152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noProof="0" dirty="0" smtClean="0">
                          <a:latin typeface="Optimum" pitchFamily="2" charset="0"/>
                        </a:rPr>
                        <a:t>Gesamtkostenverfahren</a:t>
                      </a:r>
                      <a:endParaRPr lang="de-DE" sz="1600" b="1" noProof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Optimum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Optimum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b="1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Metodo del costo integrale della produzione</a:t>
                      </a:r>
                    </a:p>
                    <a:p>
                      <a:endParaRPr lang="it-IT" sz="1600" noProof="0" dirty="0"/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Umsatzerlöse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Ricavi delle vendite e delle prestazioni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Erhöhung oder Verminderung des Bestands nach fertigen und unfertigen Erzeugnissen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Variazione delle rimanenze di prodotti finiti e non finiti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andere aktivierte Eigenleistungen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Immobilizzazioni per lavori interni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betriebliche Erträge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ricavi e proventi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Materialaufwand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Oneri per materiale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>
                          <a:latin typeface="Times New Roman"/>
                          <a:ea typeface="Times New Roman"/>
                          <a:cs typeface="Times New Roman"/>
                        </a:rPr>
                        <a:t>5a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Aufwendungen für Roh-, Hilfs- und Betriebsstoffe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Oneri per materie prime sussidiarie e di consumo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5b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Aufwendungen für bezogene Leistungen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Costi per servizi acquistati</a:t>
                      </a:r>
                      <a:endParaRPr lang="de-DE" sz="1400" b="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ROHERGEBNIS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LORDO</a:t>
                      </a:r>
                      <a:endParaRPr lang="de-DE" sz="1400" kern="120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Gewinn-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und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Verlustrechnung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nach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§ 275 HGB  -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Teil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2</a:t>
            </a:r>
            <a:b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Conto economico</a:t>
            </a:r>
            <a:r>
              <a:rPr lang="de-DE" sz="1800" b="1" dirty="0" smtClean="0">
                <a:solidFill>
                  <a:srgbClr val="FF0000"/>
                </a:solidFill>
                <a:latin typeface="Optimum" pitchFamily="2" charset="0"/>
              </a:rPr>
              <a:t>  - Parte 2</a:t>
            </a:r>
            <a:endParaRPr lang="it-IT" sz="1800" b="1" dirty="0" smtClean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436867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370384"/>
                <a:gridCol w="3744416"/>
                <a:gridCol w="4114800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600" b="1" noProof="0" dirty="0" smtClean="0">
                          <a:latin typeface="Optimum" pitchFamily="2" charset="0"/>
                        </a:rPr>
                        <a:t>Gesamtkostenverfahren </a:t>
                      </a:r>
                    </a:p>
                    <a:p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 </a:t>
                      </a:r>
                      <a:endParaRPr lang="de-DE" sz="1600" noProof="0" dirty="0">
                        <a:latin typeface="Optimum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b="1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Metodo del costo integrale della produzione</a:t>
                      </a:r>
                      <a:endParaRPr lang="it-IT" sz="1600" noProof="0" dirty="0"/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Personalaufwand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Oneri per il personale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6a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Löhne und Gehälter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Stipendi e salari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6b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soziale Abgaben und Aufwendungen für Altersversorgung und für Unterstützung,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Contributi sociali e oneri per la previdenza e supporti,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it-IT" sz="140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davon für Altersversorgung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per previdenza sociale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Abschreibungen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noProof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Ammortamenti</a:t>
                      </a:r>
                      <a:endParaRPr lang="it-IT" sz="1400" i="0" noProof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7a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auf immaterielle Vermögensgegenstände des Anlagevermögens und Sachanlagen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Immobilizzazioni </a:t>
                      </a:r>
                      <a:r>
                        <a:rPr lang="it-IT" sz="1400" i="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immateriali e materiali</a:t>
                      </a:r>
                      <a:endParaRPr lang="it-IT" sz="1400" i="0" noProof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7b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auf Vermögensgegenstände des Umlaufsvermögens, soweit diese die in der Kapitalgesellschaft üblichen Abschreibungen übersteigen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it-IT" sz="1400" i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mmobilizzazioni </a:t>
                      </a: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immateriali, qualora superino gli ammortamenti ordinari nella società di capitale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latin typeface="Optimum" pitchFamily="2" charset="0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betriebliche Aufwendungen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oneri di gestione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just" eaLnBrk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rgbClr val="00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BETRIEBSERGEBNIS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kern="120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della gestione ordinaria/Risultato operativo (Differenza tra valore e costi della produzione)</a:t>
                      </a:r>
                      <a:endParaRPr lang="de-DE" sz="1400" kern="120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Gewinn-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und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Verlustrechnung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nach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§ 275 HGB  -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Teil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3</a:t>
            </a:r>
            <a:b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Conto economico</a:t>
            </a:r>
            <a:r>
              <a:rPr lang="de-DE" sz="1800" b="1" dirty="0" smtClean="0">
                <a:solidFill>
                  <a:srgbClr val="FF0000"/>
                </a:solidFill>
                <a:latin typeface="Optimum" pitchFamily="2" charset="0"/>
              </a:rPr>
              <a:t> – Parte 3</a:t>
            </a:r>
            <a:endParaRPr lang="it-IT" sz="1800" b="1" dirty="0" smtClean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375289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432048"/>
                <a:gridCol w="3682752"/>
                <a:gridCol w="4114800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600" b="1" noProof="0" dirty="0" smtClean="0">
                          <a:latin typeface="Optimum" pitchFamily="2" charset="0"/>
                        </a:rPr>
                        <a:t>Gesamtkostenverfahren </a:t>
                      </a:r>
                    </a:p>
                    <a:p>
                      <a:r>
                        <a:rPr lang="de-DE" sz="16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 </a:t>
                      </a:r>
                      <a:endParaRPr lang="de-DE" sz="1600" noProof="0" dirty="0">
                        <a:latin typeface="Optimum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b="1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Metodo del costo integrale della produzione</a:t>
                      </a:r>
                      <a:endParaRPr lang="it-IT" sz="1600" noProof="0" dirty="0"/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Erträge aus Beteiligungen,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Proventi da partecipazioni,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davon aus verbundenen Unternehmen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da imprese controllate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Erträge aus anderen Wertpapieren und Ausleihungen des Finanzanlagevermögens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Proventi da altri titoli e crediti delle immobilizzazioni finanziarie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it-IT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davon aus verbundenen Unternehmen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da imprese controllate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Zinsen und ähnliche Erträge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interessi e proventi simili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it-IT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davon aus verbundenen Unternehmen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da imprese controllate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Abschreibungen auf Finanzanlagen und auf Wertpapiere des Umlaufsvermögens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Ammortamenti su immobilizzazioni finanziarie e titoli dell’attivo circolante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Zinsen und ähnliche Aufwendungen,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Interessi ed altri oneri finanziari,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it-IT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davon an verbundenen Unternehmen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di cui da imprese controllate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it-IT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kern="120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FINANZBEREICH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kern="120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AREA FINANZIARIA</a:t>
                      </a:r>
                      <a:endParaRPr lang="de-DE" sz="1400" i="0" kern="120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Gewinn-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und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Verlustrechnung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nach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§ 275 HGB  -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Teil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4</a:t>
            </a:r>
            <a:b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Conto economico</a:t>
            </a:r>
            <a:r>
              <a:rPr lang="de-DE" sz="1800" b="1" dirty="0" smtClean="0">
                <a:solidFill>
                  <a:srgbClr val="FF0000"/>
                </a:solidFill>
                <a:latin typeface="Optimum" pitchFamily="2" charset="0"/>
              </a:rPr>
              <a:t> – Parte 4</a:t>
            </a:r>
            <a:endParaRPr lang="it-IT" sz="1800" b="1" dirty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248597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432048"/>
                <a:gridCol w="3682752"/>
                <a:gridCol w="4114800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600" b="1" noProof="0" dirty="0" smtClean="0">
                          <a:latin typeface="Optimum" pitchFamily="2" charset="0"/>
                        </a:rPr>
                        <a:t>Gesamtkostenverfahren </a:t>
                      </a:r>
                    </a:p>
                    <a:p>
                      <a:endParaRPr lang="it-IT" sz="1600" dirty="0">
                        <a:latin typeface="Optimum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b="1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Metodo del costo integrale della produzione</a:t>
                      </a:r>
                      <a:endParaRPr lang="it-IT" sz="1600" noProof="0" dirty="0"/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14.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Ergebnis der gewöhnlichen Tätigkeit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della gestione ordinaria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15.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außerordentliche Erträge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Proventi straordinari (Sopravvenienze attive)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außerordentliche Aufwendungen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Oneri straordinari (Sopravvenienze passive)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außerordentliches Ergebnis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straordinario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Steuern vom Einkommen und Ertrag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Imposte sul reddito dell’esercizio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19.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Steuern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Altre imposte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20.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Jahresüberschuss/Jahresfehlbetrag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Utile/perdita d’esercizio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Gewinn-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und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Verlustrechnung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nach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§ 275 HGB – </a:t>
            </a: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Teil</a:t>
            </a:r>
            <a: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 5</a:t>
            </a:r>
            <a:br>
              <a:rPr lang="it-IT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Conto economico</a:t>
            </a:r>
            <a:r>
              <a:rPr lang="de-DE" sz="1800" b="1" dirty="0" smtClean="0">
                <a:solidFill>
                  <a:srgbClr val="FF0000"/>
                </a:solidFill>
                <a:latin typeface="Optimum" pitchFamily="2" charset="0"/>
              </a:rPr>
              <a:t> – Parte 5</a:t>
            </a:r>
            <a:endParaRPr lang="it-IT" sz="1800" b="1" dirty="0" smtClean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3958154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370384"/>
                <a:gridCol w="3744416"/>
                <a:gridCol w="4114800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600" b="1" kern="1200" noProof="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Umsatzkostenverfahren </a:t>
                      </a:r>
                      <a:br>
                        <a:rPr lang="de-DE" sz="1600" b="1" kern="1200" noProof="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</a:br>
                      <a:endParaRPr lang="de-DE" sz="1600" noProof="0" dirty="0">
                        <a:latin typeface="Optimum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b="1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Metodo del </a:t>
                      </a:r>
                      <a:r>
                        <a:rPr lang="it-IT" sz="1600" b="1" kern="1200" noProof="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costo </a:t>
                      </a:r>
                      <a:r>
                        <a:rPr lang="it-IT" sz="1600" b="1" kern="1200" noProof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del venduto</a:t>
                      </a:r>
                      <a:endParaRPr lang="it-IT" sz="1600" b="1" kern="1200" noProof="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  <a:p>
                      <a:endParaRPr lang="it-IT" sz="1600" b="1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Umsatzerlöse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Ricavi delle vendite e delle prestazioni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Herstellungskosten der zur Erzielung der Umsatzerlöse erbrachten Leistungen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Costi di produzione per il venduto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 smtClean="0">
                          <a:latin typeface="Optimum" pitchFamily="2" charset="0"/>
                          <a:ea typeface="Times New Roman"/>
                          <a:cs typeface="Times New Roman"/>
                        </a:rPr>
                        <a:t>3.</a:t>
                      </a:r>
                      <a:endParaRPr lang="de-DE" sz="140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Bruttoergebnis vom Umsatz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lordo dei proventi e ricavi 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Vertriebskosten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Costi commerciali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allgemeine Verwaltungskosten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Costi amministrativi generali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 smtClean="0">
                          <a:latin typeface="Optimum" pitchFamily="2" charset="0"/>
                          <a:ea typeface="Times New Roman"/>
                          <a:cs typeface="Times New Roman"/>
                        </a:rPr>
                        <a:t>6.</a:t>
                      </a:r>
                      <a:endParaRPr lang="de-DE" sz="140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betriebliche Erträge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ricavi e proventi ordinari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 smtClean="0">
                          <a:latin typeface="Optimum" pitchFamily="2" charset="0"/>
                          <a:ea typeface="Times New Roman"/>
                          <a:cs typeface="Times New Roman"/>
                        </a:rPr>
                        <a:t>7.</a:t>
                      </a:r>
                      <a:endParaRPr lang="de-DE" sz="1400" i="0" dirty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latin typeface="Optimum" pitchFamily="2" charset="0"/>
                          <a:ea typeface="Times New Roman"/>
                          <a:cs typeface="Times New Roman"/>
                        </a:rPr>
                        <a:t>sonstige betriebliche Aufwendungen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>
                          <a:solidFill>
                            <a:srgbClr val="FF0000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Altri oneri di gestione</a:t>
                      </a:r>
                      <a:endParaRPr lang="de-DE" sz="1400" i="0" dirty="0">
                        <a:solidFill>
                          <a:srgbClr val="FF0000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ROHERGEBNIS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 smtClean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LORDO EX § 276 HGB</a:t>
                      </a:r>
                      <a:endParaRPr lang="de-DE" sz="1400" i="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dirty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BETRIEBSERGEBNIS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i="0" dirty="0" smtClean="0">
                          <a:solidFill>
                            <a:srgbClr val="006C3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RISULTATO OPERATIVO (DIFFERENZA FRA VALORE E COSTI DELLA PRODUZIONE)</a:t>
                      </a:r>
                      <a:endParaRPr lang="de-DE" sz="1400" i="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470">
                <a:tc>
                  <a:txBody>
                    <a:bodyPr/>
                    <a:lstStyle/>
                    <a:p>
                      <a:pPr algn="ctr"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i="0"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i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Times New Roman"/>
                          <a:cs typeface="Times New Roman"/>
                        </a:rPr>
                        <a:t>von Punkt .8 bis 19. wie Gesamtkostenverfahren vom 9. bis 20.</a:t>
                      </a:r>
                      <a:endParaRPr lang="de-DE" sz="1400" i="0" kern="1200" dirty="0">
                        <a:solidFill>
                          <a:schemeClr val="tx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eaLnBrk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1400" i="0" dirty="0">
                        <a:solidFill>
                          <a:srgbClr val="006C31"/>
                        </a:solidFill>
                        <a:latin typeface="Optimum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dirty="0" smtClean="0">
                <a:latin typeface="Optimum" pitchFamily="2" charset="0"/>
              </a:rPr>
              <a:t>* Aktiver Unterschiedsbetrag aus der Vermögensverrechnung</a:t>
            </a:r>
            <a:br>
              <a:rPr lang="de-DE" sz="1800" dirty="0" smtClean="0">
                <a:latin typeface="Optimum" pitchFamily="2" charset="0"/>
              </a:rPr>
            </a:br>
            <a:r>
              <a:rPr lang="it-IT" sz="1800" dirty="0" smtClean="0">
                <a:solidFill>
                  <a:srgbClr val="FF0000"/>
                </a:solidFill>
                <a:latin typeface="Optimum" pitchFamily="2" charset="0"/>
              </a:rPr>
              <a:t>Differenza attiva del patrimonio vincolato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/>
            <a:r>
              <a:rPr lang="de-DE" sz="1500" b="1" dirty="0" err="1" smtClean="0">
                <a:latin typeface="Optimum" pitchFamily="2" charset="0"/>
              </a:rPr>
              <a:t>Definizione</a:t>
            </a:r>
            <a:r>
              <a:rPr lang="de-DE" sz="1500" b="1" dirty="0" smtClean="0">
                <a:latin typeface="Optimum" pitchFamily="2" charset="0"/>
              </a:rPr>
              <a:t>: </a:t>
            </a:r>
            <a:r>
              <a:rPr lang="de-DE" sz="1500" dirty="0" smtClean="0">
                <a:latin typeface="Optimum" pitchFamily="2" charset="0"/>
              </a:rPr>
              <a:t>Vermögensgegenstände und Schulden dürfen in der Handelsbilanz grundsätzlich nicht miteinander verrechnet werden (Saldierungsverbot). </a:t>
            </a:r>
          </a:p>
          <a:p>
            <a:pPr eaLnBrk="0"/>
            <a:r>
              <a:rPr lang="de-DE" sz="1500" dirty="0" smtClean="0">
                <a:latin typeface="Optimum" pitchFamily="2" charset="0"/>
              </a:rPr>
              <a:t>Als Ausnahme vom Saldierungsverbot besteht seit Inkrafttreten des </a:t>
            </a:r>
            <a:r>
              <a:rPr lang="de-DE" sz="1500" dirty="0" err="1" smtClean="0">
                <a:latin typeface="Optimum" pitchFamily="2" charset="0"/>
              </a:rPr>
              <a:t>BilMoG</a:t>
            </a:r>
            <a:r>
              <a:rPr lang="de-DE" sz="1500" dirty="0" smtClean="0">
                <a:latin typeface="Optimum" pitchFamily="2" charset="0"/>
              </a:rPr>
              <a:t> im Bereich der Altersversorgungsverpflichtungen eine Verrechnungspflicht mit Vermögensgegenständen, die dem Zugriff aller übrigen Gläubiger entzogen sind und ausschließlich der Erfüllung von Schulden aus Altersversorgungsverpflichtungen dienen (sog. Zweckvermögen). </a:t>
            </a:r>
          </a:p>
          <a:p>
            <a:pPr eaLnBrk="0"/>
            <a:r>
              <a:rPr lang="de-DE" sz="1500" dirty="0" smtClean="0">
                <a:latin typeface="Optimum" pitchFamily="2" charset="0"/>
              </a:rPr>
              <a:t>Die Bewertung des Zweckvermögens hat zum Zeitwert zu erfolgen. Dabei eröffnet die Möglichkeit des Rückgriffs auf verschiedene Bewertungsverfahren bilanzpolitische Gestaltungsspielräume. </a:t>
            </a:r>
          </a:p>
          <a:p>
            <a:r>
              <a:rPr lang="de-DE" sz="1500" dirty="0" smtClean="0">
                <a:latin typeface="Optimum" pitchFamily="2" charset="0"/>
              </a:rPr>
              <a:t>Die positive Differenz zwischen dem Zeitwert des Zweckvermögens und der Höhe der Altersversorgungsverpflichtungen ist in der Bilanz unter dem Posten „Aktiver Unterschiedsbetrag aus der Vermögensverrechnung“ auszuweisen</a:t>
            </a:r>
            <a:endParaRPr lang="de-DE" sz="1500" dirty="0" smtClean="0">
              <a:solidFill>
                <a:srgbClr val="000000"/>
              </a:solidFill>
              <a:latin typeface="Optimum" pitchFamily="2" charset="0"/>
              <a:ea typeface="Times New Roman"/>
              <a:cs typeface="Times New Roman"/>
            </a:endParaRP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</a:t>
            </a:r>
            <a:r>
              <a:rPr lang="de-DE" sz="2200" dirty="0" smtClean="0">
                <a:solidFill>
                  <a:srgbClr val="006C31"/>
                </a:solidFill>
                <a:latin typeface="Optimum" pitchFamily="2" charset="0"/>
              </a:rPr>
              <a:t>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b="1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Links</a:t>
            </a:r>
            <a:endParaRPr lang="it-IT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200" dirty="0" smtClean="0">
              <a:latin typeface="Optimum" pitchFamily="2" charset="0"/>
            </a:endParaRPr>
          </a:p>
          <a:p>
            <a:endParaRPr lang="it-IT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/>
            <a:r>
              <a:rPr lang="de-DE" sz="1400" u="sng" dirty="0" smtClean="0">
                <a:hlinkClick r:id="rId4"/>
              </a:rPr>
              <a:t>http://www.controllingportal.de/Fachinfo/Kostenrechnung/Begriffe-der-Kosten-Leistungs-Rechnung.html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5"/>
              </a:rPr>
              <a:t>http://www.jus.unitn.it/cardozo/Obiter_Dictum/codciv/Codciv.htm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6"/>
              </a:rPr>
              <a:t>http://www.rimbl.com/de/tools/lexikon/index.htm?no_cache=1</a:t>
            </a:r>
            <a:r>
              <a:rPr lang="de-DE" sz="1400" dirty="0" smtClean="0"/>
              <a:t> </a:t>
            </a:r>
            <a:br>
              <a:rPr lang="de-DE" sz="1400" dirty="0" smtClean="0"/>
            </a:br>
            <a:r>
              <a:rPr lang="de-DE" sz="1400" dirty="0" smtClean="0"/>
              <a:t>(deutsches Glossar mit ital. Benennungen)</a:t>
            </a:r>
          </a:p>
          <a:p>
            <a:pPr eaLnBrk="0"/>
            <a:r>
              <a:rPr lang="de-DE" sz="1400" u="sng" dirty="0" smtClean="0">
                <a:hlinkClick r:id="rId7"/>
              </a:rPr>
              <a:t>http://www.olev.de/</a:t>
            </a:r>
            <a:r>
              <a:rPr lang="de-DE" sz="1400" dirty="0" smtClean="0"/>
              <a:t> (Verwaltungslexikon de) </a:t>
            </a:r>
          </a:p>
          <a:p>
            <a:pPr eaLnBrk="0"/>
            <a:r>
              <a:rPr lang="de-DE" sz="1400" u="sng" dirty="0" smtClean="0">
                <a:hlinkClick r:id="rId8"/>
              </a:rPr>
              <a:t>http://www.unternehmerinfo.de/Lexikon/a/Lexikon_A.htm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9"/>
              </a:rPr>
              <a:t>http://blog.startups.ch/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10"/>
              </a:rPr>
              <a:t>http://www.wirtschaftslexikon24.net/i/index-a.htm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11"/>
              </a:rPr>
              <a:t>http://www.zerodelta.it/category/glossario-aziendale/4.html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12"/>
              </a:rPr>
              <a:t>http://freetutorials.de/ja/jaglossar.html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13"/>
              </a:rPr>
              <a:t>http://www.wirtschaftslexikon24.com/</a:t>
            </a:r>
            <a:endParaRPr lang="de-DE" sz="1400" u="sng" dirty="0" smtClean="0"/>
          </a:p>
          <a:p>
            <a:pPr eaLnBrk="0"/>
            <a:endParaRPr lang="de-DE" sz="1400" u="sng" dirty="0" smtClean="0"/>
          </a:p>
          <a:p>
            <a:pPr eaLnBrk="0"/>
            <a:r>
              <a:rPr lang="de-DE" sz="1400" u="sng" dirty="0" smtClean="0">
                <a:hlinkClick r:id="rId14"/>
              </a:rPr>
              <a:t>http://www.ragioneria.com/libro/registrazione-contabile-ipotesi-lavoro</a:t>
            </a:r>
            <a:endParaRPr lang="de-DE" sz="1400" dirty="0" smtClean="0"/>
          </a:p>
          <a:p>
            <a:pPr eaLnBrk="0"/>
            <a:r>
              <a:rPr lang="de-DE" sz="1400" u="sng" dirty="0" smtClean="0">
                <a:hlinkClick r:id="rId15"/>
              </a:rPr>
              <a:t>http://www.centraledeibilanci.it/refsecto/tab_raccordo_germania.htm</a:t>
            </a:r>
            <a:endParaRPr lang="de-DE" sz="1400" dirty="0" smtClean="0"/>
          </a:p>
          <a:p>
            <a:r>
              <a:rPr lang="de-DE" sz="1400" u="sng" dirty="0" smtClean="0">
                <a:hlinkClick r:id="rId16"/>
              </a:rPr>
              <a:t>http://www.centraledeibilanci.it/refsecto/tab_raccordo_italia.htm</a:t>
            </a:r>
            <a:endParaRPr lang="de-DE" sz="1400" u="sng" dirty="0" smtClean="0"/>
          </a:p>
          <a:p>
            <a:pPr eaLnBrk="0"/>
            <a:r>
              <a:rPr lang="de-DE" sz="1400" u="sng" dirty="0" smtClean="0">
                <a:hlinkClick r:id="rId17"/>
              </a:rPr>
              <a:t>http://www.incendo.de/infos/lexikon.php</a:t>
            </a:r>
            <a:endParaRPr lang="de-DE" sz="1400" dirty="0" smtClean="0"/>
          </a:p>
          <a:p>
            <a:r>
              <a:rPr lang="de-DE" sz="1400" u="sng" dirty="0" smtClean="0">
                <a:hlinkClick r:id="rId18"/>
              </a:rPr>
              <a:t>http://www.misterfisco.it/principi/dettagli.asp?principio=23</a:t>
            </a:r>
            <a:endParaRPr lang="de-DE" sz="1400" u="sng" dirty="0" smtClean="0"/>
          </a:p>
          <a:p>
            <a:endParaRPr lang="de-DE" sz="1400" u="sng" dirty="0" smtClean="0"/>
          </a:p>
          <a:p>
            <a:r>
              <a:rPr lang="de-DE" sz="1400" u="sng" dirty="0" smtClean="0">
                <a:hlinkClick r:id="rId19"/>
              </a:rPr>
              <a:t>http://www.accounting-a-z.ch</a:t>
            </a:r>
            <a:endParaRPr lang="de-DE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50950" algn="l"/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B050"/>
                </a:solidFill>
                <a:latin typeface="Optimum" pitchFamily="2" charset="0"/>
                <a:hlinkClick r:id="rId3"/>
              </a:rPr>
              <a:t>marisa@manzin.de</a:t>
            </a:r>
            <a:r>
              <a:rPr lang="de-DE" sz="2000" dirty="0" smtClean="0">
                <a:solidFill>
                  <a:srgbClr val="00B050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B050"/>
                </a:solidFill>
                <a:latin typeface="Optimum" pitchFamily="2" charset="0"/>
              </a:rPr>
            </a:br>
            <a:r>
              <a:rPr lang="it-IT" sz="2000" dirty="0" smtClean="0">
                <a:latin typeface="Optimum" pitchFamily="2" charset="0"/>
                <a:ea typeface="MS UI Gothic" pitchFamily="34" charset="-128"/>
              </a:rPr>
              <a:t> Terminologia dei bilanci tedeschi (</a:t>
            </a:r>
            <a:r>
              <a:rPr lang="it-IT" sz="2000" dirty="0" err="1" smtClean="0">
                <a:latin typeface="Optimum" pitchFamily="2" charset="0"/>
                <a:ea typeface="MS UI Gothic" pitchFamily="34" charset="-128"/>
              </a:rPr>
              <a:t>de-it</a:t>
            </a:r>
            <a:r>
              <a:rPr lang="it-IT" sz="2000" dirty="0" smtClean="0">
                <a:latin typeface="Optimum" pitchFamily="2" charset="0"/>
                <a:ea typeface="MS UI Gothic" pitchFamily="34" charset="-128"/>
              </a:rPr>
              <a:t>)</a:t>
            </a:r>
            <a:r>
              <a:rPr lang="de-DE" sz="2000" dirty="0" smtClean="0">
                <a:solidFill>
                  <a:srgbClr val="00B050"/>
                </a:solidFill>
                <a:latin typeface="Optimum" pitchFamily="2" charset="0"/>
              </a:rPr>
              <a:t> </a:t>
            </a:r>
            <a:r>
              <a:rPr lang="it-IT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it-IT" sz="2000" dirty="0" smtClean="0">
                <a:solidFill>
                  <a:srgbClr val="006C31"/>
                </a:solidFill>
                <a:latin typeface="Optimum" pitchFamily="2" charset="0"/>
              </a:rPr>
            </a:br>
            <a:endParaRPr lang="it-IT" sz="2200" dirty="0">
              <a:solidFill>
                <a:srgbClr val="00B050"/>
              </a:solidFill>
              <a:latin typeface="Optimum" pitchFamily="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latin typeface="Optimum" pitchFamily="2" charset="0"/>
              </a:rPr>
              <a:t>Fonti legislative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latin typeface="Optimum" pitchFamily="2" charset="0"/>
              </a:rPr>
              <a:t>Definizione di bilancio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latin typeface="Optimum" pitchFamily="2" charset="0"/>
              </a:rPr>
              <a:t>Componenti del bilancio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latin typeface="Optimum" pitchFamily="2" charset="0"/>
              </a:rPr>
              <a:t>Schema dello stato patrimoniale ex 266 HGB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Altri termini connessi ai bilanci</a:t>
            </a:r>
            <a:endParaRPr lang="it-IT" sz="2200" dirty="0" smtClean="0">
              <a:latin typeface="Optimum" pitchFamily="2" charset="0"/>
            </a:endParaRP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Alcuni termini problematici 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Conto economico</a:t>
            </a: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smtClean="0">
                <a:latin typeface="Optimum" pitchFamily="2" charset="0"/>
              </a:rPr>
              <a:t>Definizione del termine: </a:t>
            </a:r>
            <a:r>
              <a:rPr lang="it-IT" sz="2200" dirty="0" err="1" smtClean="0">
                <a:latin typeface="Optimum" pitchFamily="2" charset="0"/>
              </a:rPr>
              <a:t>Aktiver</a:t>
            </a:r>
            <a:r>
              <a:rPr lang="it-IT" sz="2200" dirty="0" smtClean="0">
                <a:latin typeface="Optimum" pitchFamily="2" charset="0"/>
              </a:rPr>
              <a:t> </a:t>
            </a:r>
            <a:r>
              <a:rPr lang="it-IT" sz="2200" dirty="0" err="1" smtClean="0">
                <a:latin typeface="Optimum" pitchFamily="2" charset="0"/>
              </a:rPr>
              <a:t>Unterschiedsbetrag</a:t>
            </a:r>
            <a:r>
              <a:rPr lang="it-IT" sz="2200" dirty="0" smtClean="0">
                <a:latin typeface="Optimum" pitchFamily="2" charset="0"/>
              </a:rPr>
              <a:t> </a:t>
            </a:r>
            <a:r>
              <a:rPr lang="it-IT" sz="2200" dirty="0" err="1" smtClean="0">
                <a:latin typeface="Optimum" pitchFamily="2" charset="0"/>
              </a:rPr>
              <a:t>aus</a:t>
            </a:r>
            <a:r>
              <a:rPr lang="it-IT" sz="2200" dirty="0" smtClean="0">
                <a:latin typeface="Optimum" pitchFamily="2" charset="0"/>
              </a:rPr>
              <a:t> der </a:t>
            </a:r>
            <a:r>
              <a:rPr lang="it-IT" sz="2200" dirty="0" err="1" smtClean="0">
                <a:latin typeface="Optimum" pitchFamily="2" charset="0"/>
              </a:rPr>
              <a:t>Vermögensverrechnung</a:t>
            </a:r>
            <a:endParaRPr lang="it-IT" sz="2200" dirty="0" smtClean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  <a:p>
            <a:pPr marL="722313" indent="-722313">
              <a:buFont typeface="Wingdings" pitchFamily="2" charset="2"/>
              <a:buChar char="§"/>
            </a:pPr>
            <a:r>
              <a:rPr lang="it-IT" sz="2200" dirty="0" err="1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Links</a:t>
            </a:r>
            <a:endParaRPr lang="it-IT" sz="2200" dirty="0" smtClean="0">
              <a:latin typeface="Optimum" pitchFamily="2" charset="0"/>
            </a:endParaRPr>
          </a:p>
          <a:p>
            <a:pPr marL="722313" indent="-722313">
              <a:buFont typeface="+mj-lt"/>
              <a:buAutoNum type="arabicPeriod"/>
            </a:pPr>
            <a:endParaRPr lang="de-DE" sz="2000" dirty="0" smtClean="0">
              <a:latin typeface="Optimum" pitchFamily="2" charset="0"/>
            </a:endParaRPr>
          </a:p>
          <a:p>
            <a:pPr>
              <a:buNone/>
            </a:pPr>
            <a:endParaRPr lang="de-DE" sz="1400" dirty="0" smtClean="0">
              <a:latin typeface="Optimum" pitchFamily="2" charset="0"/>
            </a:endParaRPr>
          </a:p>
          <a:p>
            <a:pPr>
              <a:buFont typeface="+mj-lt"/>
              <a:buAutoNum type="arabicPeriod"/>
            </a:pPr>
            <a:endParaRPr lang="de-DE" sz="1400" dirty="0" smtClean="0">
              <a:latin typeface="Optimum" pitchFamily="2" charset="0"/>
            </a:endParaRPr>
          </a:p>
          <a:p>
            <a:pPr>
              <a:buFont typeface="+mj-lt"/>
              <a:buAutoNum type="arabicPeriod"/>
            </a:pPr>
            <a:endParaRPr lang="de-DE" sz="1400" dirty="0" smtClean="0">
              <a:latin typeface="Optimum" pitchFamily="2" charset="0"/>
            </a:endParaRPr>
          </a:p>
          <a:p>
            <a:pPr>
              <a:buFont typeface="+mj-lt"/>
              <a:buAutoNum type="arabicPeriod"/>
            </a:pPr>
            <a:endParaRPr lang="de-DE" sz="1400" dirty="0" smtClean="0">
              <a:latin typeface="Optimum" pitchFamily="2" charset="0"/>
            </a:endParaRPr>
          </a:p>
          <a:p>
            <a:endParaRPr lang="de-DE" sz="1400" dirty="0"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4" cstate="print"/>
          <a:srcRect b="61218"/>
          <a:stretch>
            <a:fillRect/>
          </a:stretch>
        </p:blipFill>
        <p:spPr bwMode="auto">
          <a:xfrm>
            <a:off x="827584" y="53296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50950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, </a:t>
            </a:r>
            <a:r>
              <a:rPr lang="de-DE" sz="18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18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18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 Terminologia dei bilanci tedeschi (</a:t>
            </a:r>
            <a:r>
              <a:rPr lang="it-IT" sz="1800" dirty="0" err="1" smtClean="0">
                <a:latin typeface="Optimum" pitchFamily="2" charset="0"/>
                <a:ea typeface="MS UI Gothic" pitchFamily="34" charset="-128"/>
              </a:rPr>
              <a:t>de-it</a:t>
            </a: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)</a:t>
            </a:r>
            <a:endParaRPr lang="it-IT" sz="18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2400" b="1" dirty="0" err="1" smtClean="0">
                <a:latin typeface="Optimum" pitchFamily="2" charset="0"/>
              </a:rPr>
              <a:t>Fonti</a:t>
            </a:r>
            <a:r>
              <a:rPr lang="de-DE" sz="2400" b="1" dirty="0" smtClean="0">
                <a:latin typeface="Optimum" pitchFamily="2" charset="0"/>
              </a:rPr>
              <a:t> legislative</a:t>
            </a:r>
          </a:p>
          <a:p>
            <a:pPr algn="ctr">
              <a:buNone/>
            </a:pPr>
            <a:endParaRPr lang="de-DE" b="1" dirty="0" smtClean="0">
              <a:latin typeface="Optimum" pitchFamily="2" charset="0"/>
            </a:endParaRPr>
          </a:p>
          <a:p>
            <a:r>
              <a:rPr lang="de-DE" sz="1900" dirty="0" err="1" smtClean="0">
                <a:latin typeface="Optimum" pitchFamily="2" charset="0"/>
              </a:rPr>
              <a:t>Unione</a:t>
            </a:r>
            <a:r>
              <a:rPr lang="de-DE" sz="1900" dirty="0" smtClean="0">
                <a:latin typeface="Optimum" pitchFamily="2" charset="0"/>
              </a:rPr>
              <a:t> </a:t>
            </a:r>
            <a:r>
              <a:rPr lang="de-DE" sz="1900" dirty="0" err="1" smtClean="0">
                <a:latin typeface="Optimum" pitchFamily="2" charset="0"/>
              </a:rPr>
              <a:t>europea</a:t>
            </a:r>
            <a:r>
              <a:rPr lang="de-DE" sz="1900" dirty="0" smtClean="0">
                <a:latin typeface="Optimum" pitchFamily="2" charset="0"/>
              </a:rPr>
              <a:t>: IV </a:t>
            </a:r>
            <a:r>
              <a:rPr lang="de-DE" sz="1900" dirty="0" err="1" smtClean="0">
                <a:latin typeface="Optimum" pitchFamily="2" charset="0"/>
              </a:rPr>
              <a:t>Direttiva</a:t>
            </a:r>
            <a:r>
              <a:rPr lang="de-DE" sz="1900" dirty="0" smtClean="0">
                <a:latin typeface="Optimum" pitchFamily="2" charset="0"/>
              </a:rPr>
              <a:t> del 25.07.1978</a:t>
            </a:r>
          </a:p>
          <a:p>
            <a:pPr>
              <a:buNone/>
            </a:pPr>
            <a:r>
              <a:rPr lang="de-DE" sz="1900" dirty="0" smtClean="0">
                <a:latin typeface="Optimum" pitchFamily="2" charset="0"/>
              </a:rPr>
              <a:t>	</a:t>
            </a:r>
          </a:p>
          <a:p>
            <a:r>
              <a:rPr lang="de-DE" sz="1900" dirty="0" smtClean="0">
                <a:latin typeface="Optimum" pitchFamily="2" charset="0"/>
              </a:rPr>
              <a:t>Germania: Handelsgesetzbuch § 238-279</a:t>
            </a:r>
          </a:p>
          <a:p>
            <a:pPr>
              <a:buNone/>
            </a:pPr>
            <a:r>
              <a:rPr lang="de-DE" sz="1900" dirty="0" smtClean="0">
                <a:latin typeface="Optimum" pitchFamily="2" charset="0"/>
              </a:rPr>
              <a:t>	</a:t>
            </a:r>
            <a:r>
              <a:rPr lang="de-DE" sz="1900" dirty="0" smtClean="0">
                <a:solidFill>
                  <a:srgbClr val="006C31"/>
                </a:solidFill>
                <a:latin typeface="Optimum" pitchFamily="2" charset="0"/>
                <a:ea typeface="+mj-ea"/>
                <a:cs typeface="+mj-cs"/>
                <a:hlinkClick r:id="rId3"/>
              </a:rPr>
              <a:t>http://www.gesetze-im-internet.de/hgb/index.html</a:t>
            </a:r>
            <a:r>
              <a:rPr lang="de-DE" sz="1900" dirty="0" smtClean="0">
                <a:solidFill>
                  <a:srgbClr val="006C31"/>
                </a:solidFill>
                <a:latin typeface="Optimum" pitchFamily="2" charset="0"/>
                <a:ea typeface="+mj-ea"/>
                <a:cs typeface="+mj-cs"/>
              </a:rPr>
              <a:t> </a:t>
            </a:r>
          </a:p>
          <a:p>
            <a:pPr>
              <a:buNone/>
            </a:pPr>
            <a:endParaRPr lang="de-DE" sz="1900" dirty="0" smtClean="0">
              <a:solidFill>
                <a:srgbClr val="006C31"/>
              </a:solidFill>
              <a:latin typeface="Optimum" pitchFamily="2" charset="0"/>
              <a:ea typeface="+mj-ea"/>
              <a:cs typeface="+mj-cs"/>
            </a:endParaRPr>
          </a:p>
          <a:p>
            <a:r>
              <a:rPr lang="de-DE" sz="1900" dirty="0" smtClean="0">
                <a:latin typeface="Optimum" pitchFamily="2" charset="0"/>
              </a:rPr>
              <a:t>Italia: </a:t>
            </a:r>
            <a:r>
              <a:rPr lang="it-IT" sz="1900" dirty="0" smtClean="0">
                <a:latin typeface="Optimum" pitchFamily="2" charset="0"/>
              </a:rPr>
              <a:t>Codice Civile</a:t>
            </a:r>
            <a:r>
              <a:rPr lang="de-DE" sz="1900" dirty="0" smtClean="0">
                <a:latin typeface="Optimum" pitchFamily="2" charset="0"/>
              </a:rPr>
              <a:t> Art. 2421-2436</a:t>
            </a:r>
          </a:p>
          <a:p>
            <a:pPr>
              <a:buNone/>
            </a:pPr>
            <a:r>
              <a:rPr lang="de-DE" sz="1900" dirty="0" smtClean="0">
                <a:latin typeface="Optimum" pitchFamily="2" charset="0"/>
              </a:rPr>
              <a:t>	</a:t>
            </a:r>
            <a:r>
              <a:rPr lang="de-DE" sz="1900" dirty="0" smtClean="0">
                <a:latin typeface="Optimum" pitchFamily="2" charset="0"/>
                <a:hlinkClick r:id="rId4"/>
              </a:rPr>
              <a:t>http://www.jus.unitn.it/cardozo/Obiter_Dictum/codciv/Codciv.htm</a:t>
            </a:r>
            <a:endParaRPr lang="de-DE" sz="1900" dirty="0" smtClean="0">
              <a:latin typeface="Optimum" pitchFamily="2" charset="0"/>
            </a:endParaRPr>
          </a:p>
          <a:p>
            <a:pPr>
              <a:buNone/>
            </a:pPr>
            <a:endParaRPr lang="de-DE" sz="2800" dirty="0" smtClean="0">
              <a:latin typeface="Optimum" pitchFamily="2" charset="0"/>
            </a:endParaRPr>
          </a:p>
          <a:p>
            <a:pPr>
              <a:buNone/>
            </a:pPr>
            <a:r>
              <a:rPr lang="de-DE" sz="2800" dirty="0" smtClean="0">
                <a:latin typeface="Optimum" pitchFamily="2" charset="0"/>
              </a:rPr>
              <a:t>	</a:t>
            </a:r>
            <a:endParaRPr lang="de-DE" sz="2800" dirty="0"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5" cstate="print"/>
          <a:srcRect b="61218"/>
          <a:stretch>
            <a:fillRect/>
          </a:stretch>
        </p:blipFill>
        <p:spPr bwMode="auto">
          <a:xfrm>
            <a:off x="827584" y="53296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50950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> </a:t>
            </a:r>
            <a:r>
              <a:rPr lang="de-DE" sz="18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18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18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 Terminologia dei bilanci tedeschi (</a:t>
            </a:r>
            <a:r>
              <a:rPr lang="it-IT" sz="1800" dirty="0" err="1" smtClean="0">
                <a:latin typeface="Optimum" pitchFamily="2" charset="0"/>
                <a:ea typeface="MS UI Gothic" pitchFamily="34" charset="-128"/>
              </a:rPr>
              <a:t>de-it</a:t>
            </a: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)</a:t>
            </a:r>
            <a:endParaRPr lang="it-IT" sz="18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2400" b="1" dirty="0" smtClean="0">
                <a:latin typeface="Optimum" pitchFamily="2" charset="0"/>
              </a:rPr>
              <a:t>Definizione di bilancio</a:t>
            </a: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r>
              <a:rPr lang="de-DE" sz="2000" dirty="0" smtClean="0">
                <a:latin typeface="Optimum" pitchFamily="2" charset="0"/>
              </a:rPr>
              <a:t>Der Jahresabschluss ist die Darstellung der Vermögens- und Kapitallage sowie des Erfolgs und sonstiger betrieblicher Verhältnisse eines Unternehmens. </a:t>
            </a:r>
          </a:p>
          <a:p>
            <a:pPr marL="361950" indent="0">
              <a:buNone/>
            </a:pPr>
            <a:r>
              <a:rPr lang="de-DE" sz="2000" dirty="0" smtClean="0">
                <a:latin typeface="Optimum" pitchFamily="2" charset="0"/>
              </a:rPr>
              <a:t>Der Umfang des Jahresabschlusses im engeren Sinne ist je nach Unternehmensform und –größe gesetzlich geregelt.</a:t>
            </a: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r>
              <a:rPr lang="it-IT" sz="2000" dirty="0" smtClean="0">
                <a:solidFill>
                  <a:srgbClr val="FF0000"/>
                </a:solidFill>
                <a:latin typeface="Optimum" pitchFamily="2" charset="0"/>
              </a:rPr>
              <a:t>Il bilancio di esercizio è la rappresentazione della situazione patrimoniale e finanziaria nonché del risultato economico e della situazione aziendale complessiva di un‘impresa.</a:t>
            </a:r>
          </a:p>
          <a:p>
            <a:pPr marL="361950" indent="0">
              <a:buNone/>
            </a:pPr>
            <a:r>
              <a:rPr lang="it-IT" sz="2000" dirty="0" smtClean="0">
                <a:solidFill>
                  <a:srgbClr val="FF0000"/>
                </a:solidFill>
                <a:latin typeface="Optimum" pitchFamily="2" charset="0"/>
              </a:rPr>
              <a:t>La struttura del bilancio in senso stretto è regolata dalla legge e si differenzia in base </a:t>
            </a:r>
            <a:r>
              <a:rPr lang="it-IT" sz="2000" dirty="0" smtClean="0">
                <a:solidFill>
                  <a:srgbClr val="FF0000"/>
                </a:solidFill>
                <a:latin typeface="Optimum" pitchFamily="2" charset="0"/>
              </a:rPr>
              <a:t>alla </a:t>
            </a:r>
            <a:r>
              <a:rPr lang="it-IT" sz="2000" dirty="0" smtClean="0">
                <a:solidFill>
                  <a:srgbClr val="FF0000"/>
                </a:solidFill>
                <a:latin typeface="Optimum" pitchFamily="2" charset="0"/>
              </a:rPr>
              <a:t>ragione o denominazione sociale alla grandezza dell‘impresa.</a:t>
            </a: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  <a:p>
            <a:pPr marL="361950" indent="0">
              <a:buNone/>
            </a:pPr>
            <a:endParaRPr lang="de-DE" sz="2000" dirty="0" smtClean="0"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53296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18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it-IT" sz="18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it-IT" sz="18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Terminologia dei bilanci tedeschi (</a:t>
            </a:r>
            <a:r>
              <a:rPr lang="it-IT" sz="1800" dirty="0" err="1" smtClean="0">
                <a:latin typeface="Optimum" pitchFamily="2" charset="0"/>
                <a:ea typeface="MS UI Gothic" pitchFamily="34" charset="-128"/>
              </a:rPr>
              <a:t>de-it</a:t>
            </a:r>
            <a:r>
              <a:rPr lang="it-IT" sz="1800" dirty="0" smtClean="0">
                <a:latin typeface="Optimum" pitchFamily="2" charset="0"/>
                <a:ea typeface="MS UI Gothic" pitchFamily="34" charset="-128"/>
              </a:rPr>
              <a:t>)</a:t>
            </a:r>
            <a:endParaRPr lang="it-IT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2400" b="1" dirty="0" smtClean="0">
                <a:latin typeface="Optimum" pitchFamily="2" charset="0"/>
              </a:rPr>
              <a:t>Componenti del bilancio</a:t>
            </a:r>
          </a:p>
          <a:p>
            <a:r>
              <a:rPr lang="de-DE" sz="1800" b="1" dirty="0" smtClean="0">
                <a:latin typeface="Optimum" pitchFamily="2" charset="0"/>
              </a:rPr>
              <a:t>Bilanz, Gewinn- und Verlustrechnung, Anhang, Lagebericht</a:t>
            </a:r>
          </a:p>
          <a:p>
            <a:r>
              <a:rPr lang="it-IT" sz="1800" b="1" dirty="0" smtClean="0">
                <a:latin typeface="Optimum" pitchFamily="2" charset="0"/>
              </a:rPr>
              <a:t>Stato patrimoniale, conto economico, nota integrativa, relazione sulla gestione</a:t>
            </a:r>
          </a:p>
          <a:p>
            <a:pPr>
              <a:buNone/>
            </a:pPr>
            <a:r>
              <a:rPr lang="de-DE" sz="1800" b="1" dirty="0" smtClean="0">
                <a:latin typeface="Optimum" pitchFamily="2" charset="0"/>
              </a:rPr>
              <a:t>	</a:t>
            </a:r>
            <a:r>
              <a:rPr lang="de-DE" sz="1400" b="1" dirty="0" err="1" smtClean="0">
                <a:solidFill>
                  <a:srgbClr val="C00000"/>
                </a:solidFill>
                <a:latin typeface="Optimum" pitchFamily="2" charset="0"/>
              </a:rPr>
              <a:t>Definizioni</a:t>
            </a:r>
            <a:r>
              <a:rPr lang="de-DE" sz="1400" b="1" dirty="0" smtClean="0">
                <a:solidFill>
                  <a:srgbClr val="C00000"/>
                </a:solidFill>
                <a:latin typeface="Optimum" pitchFamily="2" charset="0"/>
              </a:rPr>
              <a:t>:</a:t>
            </a:r>
          </a:p>
          <a:p>
            <a:r>
              <a:rPr lang="de-DE" sz="1400" b="1" dirty="0" smtClean="0">
                <a:latin typeface="Optimum" pitchFamily="2" charset="0"/>
              </a:rPr>
              <a:t>Bilanz/</a:t>
            </a:r>
            <a:r>
              <a:rPr lang="de-DE" sz="1400" b="1" dirty="0" err="1" smtClean="0">
                <a:latin typeface="Optimum" pitchFamily="2" charset="0"/>
              </a:rPr>
              <a:t>Stato</a:t>
            </a:r>
            <a:r>
              <a:rPr lang="de-DE" sz="1400" b="1" dirty="0" smtClean="0">
                <a:latin typeface="Optimum" pitchFamily="2" charset="0"/>
              </a:rPr>
              <a:t> patrimoniale  s</a:t>
            </a:r>
            <a:r>
              <a:rPr lang="de-DE" sz="1400" dirty="0" smtClean="0">
                <a:latin typeface="Optimum" pitchFamily="2" charset="0"/>
              </a:rPr>
              <a:t>tichtagbezogene Gegenüberstellung von Aktiva (Vermögen) und Passiva (Kapital) eines Unternehmens. Der Bilanzgewinn oder –verlust ergibt sich aus der Differenz zwischen Aktiva und Passiva. </a:t>
            </a:r>
            <a:r>
              <a:rPr lang="it-IT" sz="1400" dirty="0" smtClean="0">
                <a:solidFill>
                  <a:srgbClr val="FF0000"/>
                </a:solidFill>
                <a:latin typeface="Optimum" pitchFamily="2" charset="0"/>
              </a:rPr>
              <a:t>Contrapposizione di attività (patrimonio) e passività  (capitale) di un‘impresa alla data di chiusura. </a:t>
            </a:r>
            <a:r>
              <a:rPr lang="it-IT" sz="1400" dirty="0" smtClean="0">
                <a:solidFill>
                  <a:srgbClr val="FF0000"/>
                </a:solidFill>
                <a:latin typeface="Optimum" pitchFamily="2" charset="0"/>
              </a:rPr>
              <a:t>L’utile/la </a:t>
            </a:r>
            <a:r>
              <a:rPr lang="it-IT" sz="1400" dirty="0" smtClean="0">
                <a:solidFill>
                  <a:srgbClr val="FF0000"/>
                </a:solidFill>
                <a:latin typeface="Optimum" pitchFamily="2" charset="0"/>
              </a:rPr>
              <a:t>perdita di bilancio è la differenza tra attività e passività.</a:t>
            </a:r>
          </a:p>
          <a:p>
            <a:r>
              <a:rPr lang="de-DE" sz="1400" b="1" dirty="0" smtClean="0">
                <a:latin typeface="Optimum" pitchFamily="2" charset="0"/>
              </a:rPr>
              <a:t>Gewinn- und Verlustrechnung/</a:t>
            </a:r>
            <a:r>
              <a:rPr lang="de-DE" sz="1400" b="1" dirty="0" err="1" smtClean="0">
                <a:latin typeface="Optimum" pitchFamily="2" charset="0"/>
              </a:rPr>
              <a:t>Conto</a:t>
            </a:r>
            <a:r>
              <a:rPr lang="de-DE" sz="1400" b="1" dirty="0" smtClean="0">
                <a:latin typeface="Optimum" pitchFamily="2" charset="0"/>
              </a:rPr>
              <a:t> </a:t>
            </a:r>
            <a:r>
              <a:rPr lang="de-DE" sz="1400" b="1" dirty="0" err="1" smtClean="0">
                <a:latin typeface="Optimum" pitchFamily="2" charset="0"/>
              </a:rPr>
              <a:t>economico</a:t>
            </a:r>
            <a:r>
              <a:rPr lang="de-DE" sz="1400" b="1" dirty="0" smtClean="0">
                <a:latin typeface="Optimum" pitchFamily="2" charset="0"/>
              </a:rPr>
              <a:t>: </a:t>
            </a:r>
            <a:r>
              <a:rPr lang="de-DE" sz="1400" dirty="0" smtClean="0">
                <a:latin typeface="Optimum" pitchFamily="2" charset="0"/>
              </a:rPr>
              <a:t>periodengerechte</a:t>
            </a:r>
            <a:r>
              <a:rPr lang="de-DE" sz="1400" b="1" dirty="0" smtClean="0">
                <a:latin typeface="Optimum" pitchFamily="2" charset="0"/>
              </a:rPr>
              <a:t> </a:t>
            </a:r>
            <a:r>
              <a:rPr lang="de-DE" sz="1400" dirty="0" smtClean="0">
                <a:latin typeface="Optimum" pitchFamily="2" charset="0"/>
              </a:rPr>
              <a:t>Gegenüberstellung aller Aufwendungen und Erträge eines Geschäftsjahres zur Ermittlung des Jahresüberschusses oder –</a:t>
            </a:r>
            <a:r>
              <a:rPr lang="de-DE" sz="1400" dirty="0" err="1" smtClean="0">
                <a:latin typeface="Optimum" pitchFamily="2" charset="0"/>
              </a:rPr>
              <a:t>fehlbetrages</a:t>
            </a:r>
            <a:r>
              <a:rPr lang="de-DE" sz="1400" dirty="0" smtClean="0">
                <a:latin typeface="Optimum" pitchFamily="2" charset="0"/>
              </a:rPr>
              <a:t>. </a:t>
            </a:r>
            <a:r>
              <a:rPr lang="it-IT" sz="1400" dirty="0" smtClean="0">
                <a:solidFill>
                  <a:srgbClr val="FF0000"/>
                </a:solidFill>
                <a:latin typeface="Optimum" pitchFamily="2" charset="0"/>
              </a:rPr>
              <a:t>Contrapposizione di tutti gli oneri e i proventi di un esercizio per ottenere l‘utile o la perdita di esercizio.</a:t>
            </a:r>
          </a:p>
          <a:p>
            <a:r>
              <a:rPr lang="de-DE" sz="1400" b="1" dirty="0" smtClean="0">
                <a:latin typeface="Optimum" pitchFamily="2" charset="0"/>
              </a:rPr>
              <a:t>Anhang/Nota integrativa  </a:t>
            </a:r>
            <a:r>
              <a:rPr lang="de-DE" sz="1400" dirty="0" smtClean="0"/>
              <a:t>Erläuterung der Bilanz und der </a:t>
            </a:r>
            <a:r>
              <a:rPr lang="de-DE" sz="1400" dirty="0" smtClean="0">
                <a:latin typeface="Optimum" pitchFamily="2" charset="0"/>
              </a:rPr>
              <a:t>Gewinn- und Verlustrechnung. </a:t>
            </a:r>
            <a:r>
              <a:rPr lang="it-IT" sz="1400" dirty="0" smtClean="0">
                <a:solidFill>
                  <a:srgbClr val="FF0000"/>
                </a:solidFill>
                <a:latin typeface="Optimum" pitchFamily="2" charset="0"/>
              </a:rPr>
              <a:t>Spiegazione del bilancio e del conto economico.</a:t>
            </a:r>
          </a:p>
          <a:p>
            <a:r>
              <a:rPr lang="de-DE" sz="1400" b="1" dirty="0" smtClean="0">
                <a:latin typeface="Optimum" pitchFamily="2" charset="0"/>
              </a:rPr>
              <a:t>Lagebericht/ </a:t>
            </a:r>
            <a:r>
              <a:rPr lang="de-DE" sz="1400" b="1" dirty="0" err="1" smtClean="0">
                <a:latin typeface="Optimum" pitchFamily="2" charset="0"/>
              </a:rPr>
              <a:t>Relazione</a:t>
            </a:r>
            <a:r>
              <a:rPr lang="de-DE" sz="1400" b="1" dirty="0" smtClean="0">
                <a:latin typeface="Optimum" pitchFamily="2" charset="0"/>
              </a:rPr>
              <a:t> </a:t>
            </a:r>
            <a:r>
              <a:rPr lang="de-DE" sz="1400" b="1" dirty="0" err="1" smtClean="0">
                <a:latin typeface="Optimum" pitchFamily="2" charset="0"/>
              </a:rPr>
              <a:t>sulla</a:t>
            </a:r>
            <a:r>
              <a:rPr lang="de-DE" sz="1400" b="1" dirty="0" smtClean="0">
                <a:latin typeface="Optimum" pitchFamily="2" charset="0"/>
              </a:rPr>
              <a:t> </a:t>
            </a:r>
            <a:r>
              <a:rPr lang="de-DE" sz="1400" b="1" dirty="0" err="1" smtClean="0">
                <a:latin typeface="Optimum" pitchFamily="2" charset="0"/>
              </a:rPr>
              <a:t>gestione</a:t>
            </a:r>
            <a:r>
              <a:rPr lang="de-DE" sz="1400" b="1" dirty="0" smtClean="0">
                <a:latin typeface="Optimum" pitchFamily="2" charset="0"/>
              </a:rPr>
              <a:t>: </a:t>
            </a:r>
            <a:r>
              <a:rPr lang="de-DE" sz="1400" dirty="0" smtClean="0"/>
              <a:t>Darstellung des Geschäftsverlaufs und der wirtschaftlichen Situation des Unternehmens. </a:t>
            </a:r>
            <a:r>
              <a:rPr lang="it-IT" sz="1400" dirty="0" smtClean="0">
                <a:solidFill>
                  <a:srgbClr val="FF0000"/>
                </a:solidFill>
              </a:rPr>
              <a:t>Presentazione dell‘andamento delle attività aziendali e della situazione economica dell‘impresa,</a:t>
            </a:r>
            <a:endParaRPr lang="it-IT" sz="1400" b="1" dirty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it-IT" sz="24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Hauptgliederung der Bilanz nach § 266 HGB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principale dello stato patrimoniale ex 266 HGB </a:t>
            </a:r>
            <a:endParaRPr lang="it-IT" sz="1800" b="1" dirty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7271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36366">
                <a:tc>
                  <a:txBody>
                    <a:bodyPr/>
                    <a:lstStyle/>
                    <a:p>
                      <a:r>
                        <a:rPr lang="de-DE" sz="1400" noProof="0" dirty="0" smtClean="0"/>
                        <a:t>Aktiva</a:t>
                      </a:r>
                      <a:endParaRPr lang="de-DE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Passiva</a:t>
                      </a:r>
                      <a:endParaRPr lang="it-IT" sz="1400" dirty="0"/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Ausstehende Einlagen auf das gezeichnete Kapital, davon eingefordert  -&gt;</a:t>
                      </a:r>
                      <a:endParaRPr lang="it-IT" sz="1400" b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&lt;- Crediti verso soci per versamenti ancora dovuti,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</a:rPr>
                        <a:t>con separata indicazione della parte già richiamata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A.	Anlagevermögen</a:t>
                      </a:r>
                      <a:endParaRPr lang="it-IT" sz="1400" b="0" kern="1200" dirty="0" smtClean="0">
                        <a:solidFill>
                          <a:schemeClr val="dk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A.	Eigenkapital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Immobilizzazioni</a:t>
                      </a:r>
                      <a:endParaRPr lang="it-IT" sz="1400" b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Patrimonio netto</a:t>
                      </a:r>
                      <a:endParaRPr lang="it-IT" sz="1400" b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B.	Umlaufvermögen</a:t>
                      </a:r>
                      <a:endParaRPr lang="it-IT" sz="1400" b="0" kern="1200" dirty="0" smtClean="0">
                        <a:solidFill>
                          <a:schemeClr val="dk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B.	Rückstellungen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Attivo</a:t>
                      </a:r>
                      <a:r>
                        <a:rPr lang="it-IT" sz="1400" kern="1200" baseline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 circolante</a:t>
                      </a:r>
                      <a:endParaRPr lang="it-IT" sz="1400" b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Accantonamenti</a:t>
                      </a:r>
                      <a:endParaRPr lang="it-IT" sz="1400" b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C.	Rechnungsabgrenzungsposten</a:t>
                      </a:r>
                      <a:endParaRPr lang="it-IT" sz="1400" b="0" kern="1200" dirty="0" smtClean="0">
                        <a:solidFill>
                          <a:schemeClr val="dk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C.	Verbindlichkeiten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Ratei e risconti attivi</a:t>
                      </a:r>
                      <a:endParaRPr lang="it-IT" sz="1400" b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Debiti</a:t>
                      </a:r>
                      <a:endParaRPr lang="it-IT" sz="1400" b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D.	Aktive latente Steuern</a:t>
                      </a:r>
                      <a:endParaRPr lang="it-IT" sz="1400" b="0" kern="1200" dirty="0" smtClean="0">
                        <a:solidFill>
                          <a:schemeClr val="dk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D.	Rechnungsabgrenzungsposten 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Imposte</a:t>
                      </a:r>
                      <a:r>
                        <a:rPr lang="it-IT" sz="1400" kern="1200" baseline="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 differite attive</a:t>
                      </a:r>
                      <a:endParaRPr lang="it-IT" sz="1400" b="0" kern="1200" dirty="0" smtClean="0">
                        <a:solidFill>
                          <a:srgbClr val="FF0000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Ratei e risconti passivi</a:t>
                      </a:r>
                      <a:endParaRPr lang="it-IT" sz="1400" b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400" kern="1200" dirty="0" smtClean="0">
                          <a:latin typeface="Optimum" pitchFamily="2" charset="0"/>
                        </a:rPr>
                        <a:t>E.	Aktiver Unterschiedsbetrag aus der Vermögensverrechnung *</a:t>
                      </a:r>
                      <a:endParaRPr lang="it-IT" sz="1400" b="0" kern="1200" dirty="0" smtClean="0">
                        <a:solidFill>
                          <a:schemeClr val="dk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Haftungsverhältnisse</a:t>
                      </a:r>
                      <a:endParaRPr lang="it-IT" sz="1400" b="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	</a:t>
                      </a:r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Differenza attiva del patrimonio vincolato</a:t>
                      </a:r>
                      <a:endParaRPr lang="it-IT" sz="1400" i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Conti d’ordine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Nicht durch Eigenkapital gedeckter Fehlbetrag</a:t>
                      </a:r>
                      <a:endParaRPr lang="it-IT" sz="1400" i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0" indent="0"/>
                      <a:r>
                        <a:rPr lang="it-IT" sz="140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Perdita non coperta dal patrimonio netto</a:t>
                      </a:r>
                      <a:endParaRPr lang="it-IT" sz="1400" i="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Optimum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1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1</a:t>
            </a:r>
            <a:endParaRPr lang="de-DE" sz="1800" b="1" dirty="0">
              <a:solidFill>
                <a:srgbClr val="FF0000"/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1543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36366">
                <a:tc>
                  <a:txBody>
                    <a:bodyPr/>
                    <a:lstStyle/>
                    <a:p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Aktiva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A.	Anlagevermögen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Immobilizzazioni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I.	Immaterielle Vermögensgegenstände</a:t>
                      </a:r>
                      <a:endParaRPr lang="it-IT" sz="1600" b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Immobilizzazioni immateriali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Selbst geschaffene gewerbliche Schutzrechte und ähnliche Rechte und Werte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Diritti di proprietà industriale e simili diritti e valori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 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entgeltlich erworbene Konzessionen, gewerbliche Schutzrechte und ähnliche Rechte und Werte sowie Lizenzen an solchen Rechten und Werten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Concessioni, diritti di proprietà industriale e simili diritti e valori acquistati a pagamento nonché licenze su tali diritti e valori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Geschäfts- oder Firmenwert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Avviamento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geleistete Anzahlungen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Anticipi a fornitori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1925" algn="l"/>
            <a:r>
              <a:rPr lang="it-IT" sz="2200" dirty="0" smtClean="0">
                <a:solidFill>
                  <a:srgbClr val="006C31"/>
                </a:solidFill>
                <a:latin typeface="Optimum" pitchFamily="2" charset="0"/>
              </a:rPr>
              <a:t>MARISA MANZIN, 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  <a:hlinkClick r:id="rId2"/>
              </a:rPr>
              <a:t>marisa@manzin.de</a:t>
            </a:r>
            <a: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  <a:t/>
            </a:r>
            <a:br>
              <a:rPr lang="de-DE" sz="2000" dirty="0" smtClean="0">
                <a:solidFill>
                  <a:srgbClr val="006C31"/>
                </a:solidFill>
                <a:latin typeface="Optimum" pitchFamily="2" charset="0"/>
              </a:rPr>
            </a:br>
            <a: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  <a:t>Gliederung der Bilanz nach § 266 HGB – Teil 2</a:t>
            </a:r>
            <a:br>
              <a:rPr lang="de-DE" sz="1800" b="1" dirty="0" smtClean="0">
                <a:solidFill>
                  <a:schemeClr val="bg2">
                    <a:lumMod val="10000"/>
                  </a:schemeClr>
                </a:solidFill>
                <a:latin typeface="Optimum" pitchFamily="2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Optimum" pitchFamily="2" charset="0"/>
              </a:rPr>
              <a:t>Schema dello stato patrimoniale ex 266 HGB – Parte 2</a:t>
            </a:r>
            <a:endParaRPr lang="de-DE" sz="1800" b="1" dirty="0">
              <a:solidFill>
                <a:schemeClr val="bg2">
                  <a:lumMod val="10000"/>
                </a:schemeClr>
              </a:solidFill>
              <a:latin typeface="Optimum" pitchFamily="2" charset="0"/>
            </a:endParaRPr>
          </a:p>
        </p:txBody>
      </p:sp>
      <p:pic>
        <p:nvPicPr>
          <p:cNvPr id="4" name="Grafik 3" descr="Briefbogen_obewn rechts"/>
          <p:cNvPicPr/>
          <p:nvPr/>
        </p:nvPicPr>
        <p:blipFill>
          <a:blip r:embed="rId3" cstate="print"/>
          <a:srcRect b="61218"/>
          <a:stretch>
            <a:fillRect/>
          </a:stretch>
        </p:blipFill>
        <p:spPr bwMode="auto">
          <a:xfrm>
            <a:off x="827584" y="476672"/>
            <a:ext cx="716798" cy="73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2666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36366">
                <a:tc>
                  <a:txBody>
                    <a:bodyPr/>
                    <a:lstStyle/>
                    <a:p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Aktiva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Attivo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Optimum" pitchFamily="2" charset="0"/>
                        </a:rPr>
                        <a:t>A.	Anlagevermögen</a:t>
                      </a:r>
                      <a:endParaRPr lang="de-DE" sz="1400" noProof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FF0000"/>
                          </a:solidFill>
                          <a:latin typeface="Optimum" pitchFamily="2" charset="0"/>
                        </a:rPr>
                        <a:t>Immobilizzazioni</a:t>
                      </a:r>
                      <a:endParaRPr lang="it-IT" sz="1400" dirty="0">
                        <a:solidFill>
                          <a:srgbClr val="FF0000"/>
                        </a:solidFill>
                        <a:latin typeface="Optimum" pitchFamily="2" charset="0"/>
                      </a:endParaRP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361950" indent="-361950"/>
                      <a:r>
                        <a:rPr lang="de-DE" sz="1600" b="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II.	Sachanlagen</a:t>
                      </a:r>
                      <a:endParaRPr lang="it-IT" sz="1600" b="0" dirty="0">
                        <a:latin typeface="Optim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Immobilizzazioni materiali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1.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Grundstücke, grundstücksgleiche Rechte und Bauten einschließlich der Bauten auf fremden Grundstücken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Immobili, diritti reali equivalenti e fabbricati, inclusi i fabbricati su terreni di terzi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2. 	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technische Anlagen und Maschinen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Impianti tecnici e macchinario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3.	andere Anlagen, Betriebs- und Geschäftsausstattung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Altri impianti, attrezzature industriali e commerciali</a:t>
                      </a:r>
                    </a:p>
                  </a:txBody>
                  <a:tcPr/>
                </a:tc>
              </a:tr>
              <a:tr h="336366">
                <a:tc>
                  <a:txBody>
                    <a:bodyPr/>
                    <a:lstStyle/>
                    <a:p>
                      <a:pPr marL="627063" indent="-265113"/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4.	geleistete Anzahlungen und Anlagen im Bau </a:t>
                      </a:r>
                      <a:endParaRPr lang="it-IT" sz="1600" kern="1200" dirty="0" smtClean="0">
                        <a:solidFill>
                          <a:schemeClr val="tx1"/>
                        </a:solidFill>
                        <a:latin typeface="Optimum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kern="1200" dirty="0" smtClean="0">
                          <a:solidFill>
                            <a:srgbClr val="FF0000"/>
                          </a:solidFill>
                          <a:latin typeface="Optimum" pitchFamily="2" charset="0"/>
                          <a:ea typeface="+mn-ea"/>
                          <a:cs typeface="+mn-cs"/>
                        </a:rPr>
                        <a:t>Acconti a fornitori e immobilizzazioni in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1659</Words>
  <Application>Microsoft Office PowerPoint</Application>
  <PresentationFormat>Bildschirmpräsentation (4:3)</PresentationFormat>
  <Paragraphs>514</Paragraphs>
  <Slides>26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Larissa-Design</vt:lpstr>
      <vt:lpstr> Terminologia dei bilanci   secondo  il  Codice commerciale tedesco (HGB):  tedesco-italiano </vt:lpstr>
      <vt:lpstr>Il bilancio: un’invenzione italiana?</vt:lpstr>
      <vt:lpstr> MARISA MANZIN, marisa@manzin.de  Terminologia dei bilanci tedeschi (de-it)  </vt:lpstr>
      <vt:lpstr>MARISA MANZIN, marisa@manzin.de  Terminologia dei bilanci tedeschi (de-it)</vt:lpstr>
      <vt:lpstr>MARISA MANZIN, marisa@manzin.de  Terminologia dei bilanci tedeschi (de-it)</vt:lpstr>
      <vt:lpstr>MARISA MANZIN, marisa@manzin.de Terminologia dei bilanci tedeschi (de-it)</vt:lpstr>
      <vt:lpstr>MARISA MANZIN, marisa@manzin.de Hauptgliederung der Bilanz nach § 266 HGB Schema principale dello stato patrimoniale ex 266 HGB </vt:lpstr>
      <vt:lpstr>MARISA MANZIN, marisa@manzin.de Gliederung der Bilanz nach § 266 HGB – Teil 1 Schema dello stato patrimoniale ex 266 HGB – Parte 1</vt:lpstr>
      <vt:lpstr>MARISA MANZIN, marisa@manzin.de Gliederung der Bilanz nach § 266 HGB – Teil 2 Schema dello stato patrimoniale ex 266 HGB – Parte 2</vt:lpstr>
      <vt:lpstr>MARISA MANZIN, marisa@manzin.de Gliederung der Bilanz nach § 266 HGB – Teil 3 Schema dello stato patrimoniale ex 266 HGB – Parte 3</vt:lpstr>
      <vt:lpstr>MARISA MANZIN, marisa@manzin.de Gliederung der Bilanz nach § 266 HGB – Teil 4 Schema dello stato patrimoniale ex 266 HGB – Parte 4</vt:lpstr>
      <vt:lpstr>MARISA MANZIN, marisa@manzin.de Gliederung der Bilanz nach § 266 HGB – Teil 5 Schema dello stato patrimoniale ex 266 HGB – Parte 5</vt:lpstr>
      <vt:lpstr>MARISA MANZIN, marisa@manzin.de Gliederung der Bilanz nach § 266 HGB – Teil 6 Schema dello stato patrimoniale ex 266 HGB – Parte 6</vt:lpstr>
      <vt:lpstr>MARISA MANZIN, marisa@manzin.de Gliederung der Bilanz nach § 266 HGB – Teil 7 Schema dello stato patrimoniale ex 266 HGB – Parte 7</vt:lpstr>
      <vt:lpstr>MARISA MANZIN, marisa@manzin.de Gliederung der Bilanz nach § 266 HGB – Teil 8 Schema dello stato patrimoniale ex 266 HGB – Parte 8</vt:lpstr>
      <vt:lpstr>MARISA MANZIN, marisa@manzin.de  Altri termini connessi ai bilanci  -  1</vt:lpstr>
      <vt:lpstr>MARISA MANZIN, marisa@manzin.de Altri termini connessi ai bilanci - 2</vt:lpstr>
      <vt:lpstr>MARISA MANZIN, marisa@manzin.de Alcuni termini problematici  - 1</vt:lpstr>
      <vt:lpstr>MARISA MANZIN, marisa@manzin.de Alcuni termini problematici  - 2</vt:lpstr>
      <vt:lpstr>MARISA MANZIN, marisa@manzin.de Gewinn- und Verlustrechnung nach § 275 Abs. 2 HGB - Teil 1  Conto economico – Parte 1</vt:lpstr>
      <vt:lpstr>MARISA MANZIN, marisa@manzin.de Gewinn- und Verlustrechnung nach § 275 HGB  - Teil 2 Conto economico  - Parte 2</vt:lpstr>
      <vt:lpstr>MARISA MANZIN, marisa@manzin.de Gewinn- und Verlustrechnung nach § 275 HGB  - Teil 3 Conto economico – Parte 3</vt:lpstr>
      <vt:lpstr>MARISA MANZIN, marisa@manzin.de Gewinn- und Verlustrechnung nach § 275 HGB  - Teil 4 Conto economico – Parte 4</vt:lpstr>
      <vt:lpstr>MARISA MANZIN, marisa@manzin.de Gewinn- und Verlustrechnung nach § 275 HGB – Teil 5 Conto economico – Parte 5</vt:lpstr>
      <vt:lpstr>MARISA MANZIN, marisa@manzin.de * Aktiver Unterschiedsbetrag aus der Vermögensverrechnung Differenza attiva del patrimonio vincolato</vt:lpstr>
      <vt:lpstr>MARISA MANZIN, marisa@manzin.de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FINANZTERMINOLOGIE KLEINER UND MITTELSTÄNDISCHER UNTERNEHMEN</dc:title>
  <dc:creator>marisa</dc:creator>
  <cp:lastModifiedBy>marisa</cp:lastModifiedBy>
  <cp:revision>404</cp:revision>
  <cp:lastPrinted>2014-06-30T07:11:20Z</cp:lastPrinted>
  <dcterms:created xsi:type="dcterms:W3CDTF">2013-04-03T14:28:55Z</dcterms:created>
  <dcterms:modified xsi:type="dcterms:W3CDTF">2014-10-26T08:40:27Z</dcterms:modified>
</cp:coreProperties>
</file>