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72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8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7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09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14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66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93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88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36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151CD-41A2-7541-8BE0-065C2E12230D}" type="datetimeFigureOut">
              <a:rPr lang="it-IT" smtClean="0"/>
              <a:t>01/02/16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1C9B6-F5EF-774B-AD18-DDB32AFB68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00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9738" y="279621"/>
            <a:ext cx="8526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Using the </a:t>
            </a:r>
            <a:r>
              <a:rPr lang="it-IT" sz="2400" b="1" dirty="0" err="1"/>
              <a:t>SRAdb</a:t>
            </a:r>
            <a:r>
              <a:rPr lang="it-IT" sz="2400" b="1" dirty="0"/>
              <a:t> Package to Query the </a:t>
            </a:r>
            <a:r>
              <a:rPr lang="it-IT" sz="2400" b="1" dirty="0" err="1"/>
              <a:t>Sequence</a:t>
            </a:r>
            <a:r>
              <a:rPr lang="it-IT" sz="2400" b="1" dirty="0"/>
              <a:t> Read Archive </a:t>
            </a:r>
            <a:endParaRPr lang="it-IT" sz="24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09737" y="1193928"/>
            <a:ext cx="8144831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High </a:t>
            </a:r>
            <a:r>
              <a:rPr lang="it-IT" dirty="0" err="1" smtClean="0"/>
              <a:t>throughput</a:t>
            </a:r>
            <a:r>
              <a:rPr lang="it-IT" dirty="0" smtClean="0"/>
              <a:t> </a:t>
            </a:r>
            <a:r>
              <a:rPr lang="it-IT" dirty="0" err="1" smtClean="0"/>
              <a:t>sequencing</a:t>
            </a:r>
            <a:r>
              <a:rPr lang="it-IT" dirty="0" smtClean="0"/>
              <a:t> </a:t>
            </a:r>
            <a:r>
              <a:rPr lang="it-IT" dirty="0" err="1" smtClean="0"/>
              <a:t>technologies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rapidly</a:t>
            </a:r>
            <a:r>
              <a:rPr lang="it-IT" dirty="0" smtClean="0"/>
              <a:t> </a:t>
            </a:r>
            <a:r>
              <a:rPr lang="it-IT" dirty="0" err="1" smtClean="0"/>
              <a:t>become</a:t>
            </a:r>
            <a:r>
              <a:rPr lang="it-IT" dirty="0" smtClean="0"/>
              <a:t> standard </a:t>
            </a:r>
            <a:r>
              <a:rPr lang="it-IT" dirty="0" err="1" smtClean="0"/>
              <a:t>tools</a:t>
            </a:r>
            <a:r>
              <a:rPr lang="it-IT" dirty="0" smtClean="0"/>
              <a:t> in </a:t>
            </a:r>
            <a:r>
              <a:rPr lang="it-IT" dirty="0" err="1" smtClean="0"/>
              <a:t>biology</a:t>
            </a:r>
            <a:r>
              <a:rPr lang="it-IT" dirty="0" smtClean="0"/>
              <a:t>. The data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machines</a:t>
            </a:r>
            <a:r>
              <a:rPr lang="it-IT" dirty="0" smtClean="0"/>
              <a:t> generate are large, </a:t>
            </a:r>
            <a:r>
              <a:rPr lang="it-IT" dirty="0" err="1" smtClean="0"/>
              <a:t>extremely</a:t>
            </a:r>
            <a:r>
              <a:rPr lang="it-IT" dirty="0" smtClean="0"/>
              <a:t> </a:t>
            </a:r>
            <a:r>
              <a:rPr lang="it-IT" dirty="0" err="1" smtClean="0"/>
              <a:t>rich</a:t>
            </a:r>
            <a:r>
              <a:rPr lang="it-IT" dirty="0" smtClean="0"/>
              <a:t>.</a:t>
            </a:r>
          </a:p>
          <a:p>
            <a:pPr algn="ctr"/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, the </a:t>
            </a:r>
            <a:r>
              <a:rPr lang="it-IT" dirty="0" err="1" smtClean="0"/>
              <a:t>Sequence</a:t>
            </a:r>
            <a:r>
              <a:rPr lang="it-IT" dirty="0" smtClean="0"/>
              <a:t> Read Archives (SRA)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set up </a:t>
            </a:r>
            <a:r>
              <a:rPr lang="it-IT" dirty="0" err="1" smtClean="0"/>
              <a:t>at</a:t>
            </a:r>
            <a:r>
              <a:rPr lang="it-IT" dirty="0" smtClean="0"/>
              <a:t> NCBI in the </a:t>
            </a:r>
            <a:r>
              <a:rPr lang="it-IT" dirty="0" err="1" smtClean="0"/>
              <a:t>United</a:t>
            </a:r>
            <a:r>
              <a:rPr lang="it-IT" dirty="0" smtClean="0"/>
              <a:t> </a:t>
            </a:r>
            <a:r>
              <a:rPr lang="it-IT" dirty="0" err="1" smtClean="0"/>
              <a:t>States</a:t>
            </a:r>
            <a:r>
              <a:rPr lang="it-IT" dirty="0" smtClean="0"/>
              <a:t>, EMBL in Europe, and DDBJ in Japan to </a:t>
            </a:r>
            <a:r>
              <a:rPr lang="it-IT" dirty="0" err="1" smtClean="0"/>
              <a:t>capture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data in public </a:t>
            </a:r>
            <a:r>
              <a:rPr lang="it-IT" dirty="0" err="1" smtClean="0"/>
              <a:t>repositories</a:t>
            </a:r>
            <a:r>
              <a:rPr lang="it-IT" dirty="0" smtClean="0"/>
              <a:t> in </a:t>
            </a:r>
            <a:r>
              <a:rPr lang="it-IT" dirty="0" err="1" smtClean="0"/>
              <a:t>much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spirit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MIAME-</a:t>
            </a:r>
            <a:r>
              <a:rPr lang="it-IT" dirty="0" err="1" smtClean="0"/>
              <a:t>compliant</a:t>
            </a:r>
            <a:r>
              <a:rPr lang="it-IT" dirty="0" smtClean="0"/>
              <a:t> </a:t>
            </a:r>
            <a:r>
              <a:rPr lang="it-IT" dirty="0" err="1" smtClean="0"/>
              <a:t>microarray</a:t>
            </a:r>
            <a:r>
              <a:rPr lang="it-IT" dirty="0" smtClean="0"/>
              <a:t> </a:t>
            </a:r>
            <a:r>
              <a:rPr lang="it-IT" dirty="0" err="1" smtClean="0"/>
              <a:t>databases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NCBI GEO and EBI </a:t>
            </a:r>
            <a:r>
              <a:rPr lang="it-IT" dirty="0" err="1" smtClean="0"/>
              <a:t>ArrayExpress</a:t>
            </a:r>
            <a:r>
              <a:rPr lang="it-IT" dirty="0" smtClean="0"/>
              <a:t>.</a:t>
            </a:r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r>
              <a:rPr lang="it-IT" dirty="0" err="1"/>
              <a:t>Since</a:t>
            </a:r>
            <a:r>
              <a:rPr lang="it-IT" dirty="0"/>
              <a:t> SRA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continuously</a:t>
            </a:r>
            <a:r>
              <a:rPr lang="it-IT" dirty="0"/>
              <a:t> </a:t>
            </a:r>
            <a:r>
              <a:rPr lang="it-IT" dirty="0" err="1"/>
              <a:t>growing</a:t>
            </a:r>
            <a:r>
              <a:rPr lang="it-IT" dirty="0"/>
              <a:t> </a:t>
            </a:r>
            <a:r>
              <a:rPr lang="it-IT" dirty="0" err="1"/>
              <a:t>repository</a:t>
            </a:r>
            <a:r>
              <a:rPr lang="it-IT" dirty="0"/>
              <a:t>, the </a:t>
            </a:r>
            <a:r>
              <a:rPr lang="it-IT" dirty="0" err="1"/>
              <a:t>SRAdb</a:t>
            </a:r>
            <a:r>
              <a:rPr lang="it-IT" dirty="0"/>
              <a:t> </a:t>
            </a:r>
            <a:r>
              <a:rPr lang="it-IT" dirty="0" err="1"/>
              <a:t>SQLite</a:t>
            </a:r>
            <a:r>
              <a:rPr lang="it-IT" dirty="0"/>
              <a:t> file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updated</a:t>
            </a:r>
            <a:r>
              <a:rPr lang="it-IT" dirty="0"/>
              <a:t> </a:t>
            </a:r>
            <a:r>
              <a:rPr lang="it-IT" dirty="0" err="1"/>
              <a:t>regularly</a:t>
            </a:r>
            <a:r>
              <a:rPr lang="it-IT" dirty="0"/>
              <a:t>. The first </a:t>
            </a:r>
            <a:r>
              <a:rPr lang="it-IT" dirty="0" err="1"/>
              <a:t>step</a:t>
            </a:r>
            <a:r>
              <a:rPr lang="it-IT" dirty="0"/>
              <a:t>, </a:t>
            </a:r>
            <a:r>
              <a:rPr lang="it-IT" dirty="0" err="1"/>
              <a:t>then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get</a:t>
            </a:r>
            <a:r>
              <a:rPr lang="it-IT" dirty="0"/>
              <a:t> the </a:t>
            </a:r>
            <a:r>
              <a:rPr lang="it-IT" dirty="0" err="1"/>
              <a:t>SRAdb</a:t>
            </a:r>
            <a:r>
              <a:rPr lang="it-IT" dirty="0"/>
              <a:t> </a:t>
            </a:r>
            <a:r>
              <a:rPr lang="it-IT" dirty="0" err="1"/>
              <a:t>SQLite</a:t>
            </a:r>
            <a:r>
              <a:rPr lang="it-IT" dirty="0"/>
              <a:t> file from the online location. </a:t>
            </a:r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library</a:t>
            </a:r>
            <a:r>
              <a:rPr lang="it-IT" dirty="0"/>
              <a:t>(</a:t>
            </a:r>
            <a:r>
              <a:rPr lang="it-IT" dirty="0" err="1"/>
              <a:t>SRAdb</a:t>
            </a:r>
            <a:r>
              <a:rPr lang="it-IT" dirty="0"/>
              <a:t>)</a:t>
            </a:r>
            <a:br>
              <a:rPr lang="it-IT" dirty="0"/>
            </a:br>
            <a:r>
              <a:rPr lang="it-IT" dirty="0" err="1" smtClean="0"/>
              <a:t>sqlfile</a:t>
            </a:r>
            <a:r>
              <a:rPr lang="it-IT" dirty="0" smtClean="0"/>
              <a:t> </a:t>
            </a:r>
            <a:r>
              <a:rPr lang="it-IT" dirty="0"/>
              <a:t>&lt;- '</a:t>
            </a:r>
            <a:r>
              <a:rPr lang="it-IT" dirty="0" err="1" smtClean="0"/>
              <a:t>SRAmetadb.sqlite</a:t>
            </a:r>
            <a:r>
              <a:rPr lang="it-IT" dirty="0" smtClean="0"/>
              <a:t>’</a:t>
            </a:r>
            <a:r>
              <a:rPr lang="it-IT" dirty="0"/>
              <a:t/>
            </a:r>
            <a:br>
              <a:rPr lang="it-IT" dirty="0"/>
            </a:br>
            <a:r>
              <a:rPr lang="it-IT" dirty="0" err="1" smtClean="0"/>
              <a:t>if</a:t>
            </a:r>
            <a:r>
              <a:rPr lang="it-IT" dirty="0"/>
              <a:t>(!</a:t>
            </a:r>
            <a:r>
              <a:rPr lang="it-IT" dirty="0" err="1"/>
              <a:t>file.exists</a:t>
            </a:r>
            <a:r>
              <a:rPr lang="it-IT" dirty="0"/>
              <a:t>('</a:t>
            </a:r>
            <a:r>
              <a:rPr lang="it-IT" dirty="0" err="1"/>
              <a:t>SRAmetadb.sqlite</a:t>
            </a:r>
            <a:r>
              <a:rPr lang="it-IT" dirty="0"/>
              <a:t>')) </a:t>
            </a:r>
            <a:r>
              <a:rPr lang="it-IT" dirty="0" err="1"/>
              <a:t>sqlfile</a:t>
            </a:r>
            <a:r>
              <a:rPr lang="it-IT" dirty="0"/>
              <a:t> &lt;&lt;- </a:t>
            </a:r>
            <a:r>
              <a:rPr lang="it-IT" dirty="0" err="1"/>
              <a:t>getSRAdbFile</a:t>
            </a:r>
            <a:r>
              <a:rPr lang="it-IT" dirty="0"/>
              <a:t>() </a:t>
            </a:r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11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9738" y="279621"/>
            <a:ext cx="8526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Using the </a:t>
            </a:r>
            <a:r>
              <a:rPr lang="it-IT" sz="2400" b="1" dirty="0" err="1"/>
              <a:t>SRAdb</a:t>
            </a:r>
            <a:r>
              <a:rPr lang="it-IT" sz="2400" b="1" dirty="0"/>
              <a:t> Package to Query the </a:t>
            </a:r>
            <a:r>
              <a:rPr lang="it-IT" sz="2400" b="1" dirty="0" err="1"/>
              <a:t>Sequence</a:t>
            </a:r>
            <a:r>
              <a:rPr lang="it-IT" sz="2400" b="1" dirty="0"/>
              <a:t> Read Archive </a:t>
            </a:r>
            <a:endParaRPr lang="it-IT" sz="24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09737" y="1193928"/>
            <a:ext cx="8144831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High </a:t>
            </a:r>
            <a:r>
              <a:rPr lang="it-IT" dirty="0" err="1" smtClean="0"/>
              <a:t>throughput</a:t>
            </a:r>
            <a:r>
              <a:rPr lang="it-IT" dirty="0" smtClean="0"/>
              <a:t> </a:t>
            </a:r>
            <a:r>
              <a:rPr lang="it-IT" dirty="0" err="1" smtClean="0"/>
              <a:t>sequencing</a:t>
            </a:r>
            <a:r>
              <a:rPr lang="it-IT" dirty="0" smtClean="0"/>
              <a:t> </a:t>
            </a:r>
            <a:r>
              <a:rPr lang="it-IT" dirty="0" err="1" smtClean="0"/>
              <a:t>technologies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rapidly</a:t>
            </a:r>
            <a:r>
              <a:rPr lang="it-IT" dirty="0" smtClean="0"/>
              <a:t> </a:t>
            </a:r>
            <a:r>
              <a:rPr lang="it-IT" dirty="0" err="1" smtClean="0"/>
              <a:t>become</a:t>
            </a:r>
            <a:r>
              <a:rPr lang="it-IT" dirty="0" smtClean="0"/>
              <a:t> standard </a:t>
            </a:r>
            <a:r>
              <a:rPr lang="it-IT" dirty="0" err="1" smtClean="0"/>
              <a:t>tools</a:t>
            </a:r>
            <a:r>
              <a:rPr lang="it-IT" dirty="0" smtClean="0"/>
              <a:t> in </a:t>
            </a:r>
            <a:r>
              <a:rPr lang="it-IT" dirty="0" err="1" smtClean="0"/>
              <a:t>biology</a:t>
            </a:r>
            <a:r>
              <a:rPr lang="it-IT" dirty="0" smtClean="0"/>
              <a:t>. The data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machines</a:t>
            </a:r>
            <a:r>
              <a:rPr lang="it-IT" dirty="0" smtClean="0"/>
              <a:t> generate are large, </a:t>
            </a:r>
            <a:r>
              <a:rPr lang="it-IT" dirty="0" err="1" smtClean="0"/>
              <a:t>extremely</a:t>
            </a:r>
            <a:r>
              <a:rPr lang="it-IT" dirty="0" smtClean="0"/>
              <a:t> </a:t>
            </a:r>
            <a:r>
              <a:rPr lang="it-IT" dirty="0" err="1" smtClean="0"/>
              <a:t>rich</a:t>
            </a:r>
            <a:r>
              <a:rPr lang="it-IT" dirty="0" smtClean="0"/>
              <a:t>.</a:t>
            </a:r>
          </a:p>
          <a:p>
            <a:pPr algn="ctr"/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, the </a:t>
            </a:r>
            <a:r>
              <a:rPr lang="it-IT" dirty="0" err="1" smtClean="0"/>
              <a:t>Sequence</a:t>
            </a:r>
            <a:r>
              <a:rPr lang="it-IT" dirty="0" smtClean="0"/>
              <a:t> Read Archives (SRA)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set up </a:t>
            </a:r>
            <a:r>
              <a:rPr lang="it-IT" dirty="0" err="1" smtClean="0"/>
              <a:t>at</a:t>
            </a:r>
            <a:r>
              <a:rPr lang="it-IT" dirty="0" smtClean="0"/>
              <a:t> NCBI in the </a:t>
            </a:r>
            <a:r>
              <a:rPr lang="it-IT" dirty="0" err="1" smtClean="0"/>
              <a:t>United</a:t>
            </a:r>
            <a:r>
              <a:rPr lang="it-IT" dirty="0" smtClean="0"/>
              <a:t> </a:t>
            </a:r>
            <a:r>
              <a:rPr lang="it-IT" dirty="0" err="1" smtClean="0"/>
              <a:t>States</a:t>
            </a:r>
            <a:r>
              <a:rPr lang="it-IT" dirty="0" smtClean="0"/>
              <a:t>, EMBL in Europe, and DDBJ in Japan to </a:t>
            </a:r>
            <a:r>
              <a:rPr lang="it-IT" dirty="0" err="1" smtClean="0"/>
              <a:t>capture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data in public </a:t>
            </a:r>
            <a:r>
              <a:rPr lang="it-IT" dirty="0" err="1" smtClean="0"/>
              <a:t>repositories</a:t>
            </a:r>
            <a:r>
              <a:rPr lang="it-IT" dirty="0" smtClean="0"/>
              <a:t> in </a:t>
            </a:r>
            <a:r>
              <a:rPr lang="it-IT" dirty="0" err="1" smtClean="0"/>
              <a:t>much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spirit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MIAME-</a:t>
            </a:r>
            <a:r>
              <a:rPr lang="it-IT" dirty="0" err="1" smtClean="0"/>
              <a:t>compliant</a:t>
            </a:r>
            <a:r>
              <a:rPr lang="it-IT" dirty="0" smtClean="0"/>
              <a:t> </a:t>
            </a:r>
            <a:r>
              <a:rPr lang="it-IT" dirty="0" err="1" smtClean="0"/>
              <a:t>microarray</a:t>
            </a:r>
            <a:r>
              <a:rPr lang="it-IT" dirty="0" smtClean="0"/>
              <a:t> </a:t>
            </a:r>
            <a:r>
              <a:rPr lang="it-IT" dirty="0" err="1" smtClean="0"/>
              <a:t>databases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NCBI GEO and EBI </a:t>
            </a:r>
            <a:r>
              <a:rPr lang="it-IT" dirty="0" err="1" smtClean="0"/>
              <a:t>ArrayExpress</a:t>
            </a:r>
            <a:r>
              <a:rPr lang="it-IT" dirty="0" smtClean="0"/>
              <a:t>.</a:t>
            </a:r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r>
              <a:rPr lang="it-IT" dirty="0" err="1"/>
              <a:t>Since</a:t>
            </a:r>
            <a:r>
              <a:rPr lang="it-IT" dirty="0"/>
              <a:t> SRA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continuously</a:t>
            </a:r>
            <a:r>
              <a:rPr lang="it-IT" dirty="0"/>
              <a:t> </a:t>
            </a:r>
            <a:r>
              <a:rPr lang="it-IT" dirty="0" err="1"/>
              <a:t>growing</a:t>
            </a:r>
            <a:r>
              <a:rPr lang="it-IT" dirty="0"/>
              <a:t> </a:t>
            </a:r>
            <a:r>
              <a:rPr lang="it-IT" dirty="0" err="1"/>
              <a:t>repository</a:t>
            </a:r>
            <a:r>
              <a:rPr lang="it-IT" dirty="0"/>
              <a:t>, the </a:t>
            </a:r>
            <a:r>
              <a:rPr lang="it-IT" dirty="0" err="1"/>
              <a:t>SRAdb</a:t>
            </a:r>
            <a:r>
              <a:rPr lang="it-IT" dirty="0"/>
              <a:t> </a:t>
            </a:r>
            <a:r>
              <a:rPr lang="it-IT" dirty="0" err="1"/>
              <a:t>SQLite</a:t>
            </a:r>
            <a:r>
              <a:rPr lang="it-IT" dirty="0"/>
              <a:t> file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updated</a:t>
            </a:r>
            <a:r>
              <a:rPr lang="it-IT" dirty="0"/>
              <a:t> </a:t>
            </a:r>
            <a:r>
              <a:rPr lang="it-IT" dirty="0" err="1"/>
              <a:t>regularly</a:t>
            </a:r>
            <a:r>
              <a:rPr lang="it-IT" dirty="0"/>
              <a:t>. The first </a:t>
            </a:r>
            <a:r>
              <a:rPr lang="it-IT" dirty="0" err="1"/>
              <a:t>step</a:t>
            </a:r>
            <a:r>
              <a:rPr lang="it-IT" dirty="0"/>
              <a:t>, </a:t>
            </a:r>
            <a:r>
              <a:rPr lang="it-IT" dirty="0" err="1"/>
              <a:t>then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get</a:t>
            </a:r>
            <a:r>
              <a:rPr lang="it-IT" dirty="0"/>
              <a:t> the </a:t>
            </a:r>
            <a:r>
              <a:rPr lang="it-IT" dirty="0" err="1"/>
              <a:t>SRAdb</a:t>
            </a:r>
            <a:r>
              <a:rPr lang="it-IT" dirty="0"/>
              <a:t> </a:t>
            </a:r>
            <a:r>
              <a:rPr lang="it-IT" dirty="0" err="1"/>
              <a:t>SQLite</a:t>
            </a:r>
            <a:r>
              <a:rPr lang="it-IT" dirty="0"/>
              <a:t> file from the online location. </a:t>
            </a:r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library</a:t>
            </a:r>
            <a:r>
              <a:rPr lang="it-IT" dirty="0"/>
              <a:t>(</a:t>
            </a:r>
            <a:r>
              <a:rPr lang="it-IT" dirty="0" err="1"/>
              <a:t>SRAdb</a:t>
            </a:r>
            <a:r>
              <a:rPr lang="it-IT" dirty="0"/>
              <a:t>)</a:t>
            </a:r>
            <a:br>
              <a:rPr lang="it-IT" dirty="0"/>
            </a:br>
            <a:r>
              <a:rPr lang="it-IT" dirty="0" err="1" smtClean="0"/>
              <a:t>sqlfile</a:t>
            </a:r>
            <a:r>
              <a:rPr lang="it-IT" dirty="0" smtClean="0"/>
              <a:t> </a:t>
            </a:r>
            <a:r>
              <a:rPr lang="it-IT" dirty="0"/>
              <a:t>&lt;- '</a:t>
            </a:r>
            <a:r>
              <a:rPr lang="it-IT" dirty="0" err="1" smtClean="0"/>
              <a:t>SRAmetadb.sqlite</a:t>
            </a:r>
            <a:r>
              <a:rPr lang="it-IT" dirty="0" smtClean="0"/>
              <a:t>’</a:t>
            </a:r>
            <a:r>
              <a:rPr lang="it-IT" dirty="0"/>
              <a:t/>
            </a:r>
            <a:br>
              <a:rPr lang="it-IT" dirty="0"/>
            </a:br>
            <a:r>
              <a:rPr lang="it-IT" dirty="0" err="1" smtClean="0"/>
              <a:t>if</a:t>
            </a:r>
            <a:r>
              <a:rPr lang="it-IT" dirty="0"/>
              <a:t>(!</a:t>
            </a:r>
            <a:r>
              <a:rPr lang="it-IT" dirty="0" err="1"/>
              <a:t>file.exists</a:t>
            </a:r>
            <a:r>
              <a:rPr lang="it-IT" dirty="0"/>
              <a:t>('</a:t>
            </a:r>
            <a:r>
              <a:rPr lang="it-IT" dirty="0" err="1"/>
              <a:t>SRAmetadb.sqlite</a:t>
            </a:r>
            <a:r>
              <a:rPr lang="it-IT" dirty="0"/>
              <a:t>')) </a:t>
            </a:r>
            <a:r>
              <a:rPr lang="it-IT" dirty="0" err="1"/>
              <a:t>sqlfile</a:t>
            </a:r>
            <a:r>
              <a:rPr lang="it-IT" dirty="0"/>
              <a:t> &lt;&lt;- </a:t>
            </a:r>
            <a:r>
              <a:rPr lang="it-IT" dirty="0" err="1"/>
              <a:t>getSRAdbFile</a:t>
            </a:r>
            <a:r>
              <a:rPr lang="it-IT" dirty="0"/>
              <a:t>() 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385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9738" y="279621"/>
            <a:ext cx="8526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Using the </a:t>
            </a:r>
            <a:r>
              <a:rPr lang="it-IT" sz="2400" b="1" dirty="0" err="1"/>
              <a:t>SRAdb</a:t>
            </a:r>
            <a:r>
              <a:rPr lang="it-IT" sz="2400" b="1" dirty="0"/>
              <a:t> Package to Query the </a:t>
            </a:r>
            <a:r>
              <a:rPr lang="it-IT" sz="2400" b="1" dirty="0" err="1"/>
              <a:t>Sequence</a:t>
            </a:r>
            <a:r>
              <a:rPr lang="it-IT" sz="2400" b="1" dirty="0"/>
              <a:t> Read Archive </a:t>
            </a:r>
            <a:endParaRPr lang="it-IT" sz="24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09737" y="1193928"/>
            <a:ext cx="81448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163127" y="540599"/>
            <a:ext cx="8144831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dirty="0" smtClean="0"/>
              <a:t>The </a:t>
            </a:r>
            <a:r>
              <a:rPr lang="it-IT" dirty="0" err="1" smtClean="0"/>
              <a:t>function</a:t>
            </a:r>
            <a:r>
              <a:rPr lang="it-IT" dirty="0" smtClean="0"/>
              <a:t> </a:t>
            </a:r>
            <a:r>
              <a:rPr lang="it-IT" dirty="0" err="1"/>
              <a:t>dbConnect</a:t>
            </a:r>
            <a:r>
              <a:rPr lang="it-IT" dirty="0"/>
              <a:t> {DBI</a:t>
            </a:r>
            <a:r>
              <a:rPr lang="it-IT" dirty="0" smtClean="0"/>
              <a:t>}</a:t>
            </a:r>
            <a:r>
              <a:rPr lang="it-IT" dirty="0"/>
              <a:t> Connect to a DBMS </a:t>
            </a:r>
            <a:r>
              <a:rPr lang="it-IT" dirty="0" err="1"/>
              <a:t>going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the appropriate </a:t>
            </a:r>
            <a:r>
              <a:rPr lang="it-IT" dirty="0" err="1"/>
              <a:t>authorization</a:t>
            </a:r>
            <a:r>
              <a:rPr lang="it-IT" dirty="0"/>
              <a:t> procedure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err="1" smtClean="0"/>
              <a:t>sra_con</a:t>
            </a:r>
            <a:r>
              <a:rPr lang="it-IT" dirty="0" smtClean="0"/>
              <a:t> &lt;- </a:t>
            </a:r>
            <a:r>
              <a:rPr lang="it-IT" dirty="0" err="1" smtClean="0"/>
              <a:t>dbConnect</a:t>
            </a:r>
            <a:r>
              <a:rPr lang="it-IT" dirty="0" smtClean="0"/>
              <a:t>(</a:t>
            </a:r>
            <a:r>
              <a:rPr lang="it-IT" dirty="0" err="1" smtClean="0"/>
              <a:t>SQLite</a:t>
            </a:r>
            <a:r>
              <a:rPr lang="it-IT" dirty="0" smtClean="0"/>
              <a:t>(),</a:t>
            </a:r>
            <a:r>
              <a:rPr lang="it-IT" dirty="0" err="1" smtClean="0"/>
              <a:t>sqlfile</a:t>
            </a:r>
            <a:r>
              <a:rPr lang="it-IT" dirty="0" smtClean="0"/>
              <a:t>) </a:t>
            </a:r>
          </a:p>
          <a:p>
            <a:endParaRPr lang="it-IT" dirty="0" smtClean="0"/>
          </a:p>
          <a:p>
            <a:r>
              <a:rPr lang="it-IT" dirty="0" smtClean="0"/>
              <a:t>The </a:t>
            </a:r>
            <a:r>
              <a:rPr lang="it-IT" b="1" dirty="0" err="1" smtClean="0"/>
              <a:t>dbListTables</a:t>
            </a:r>
            <a:r>
              <a:rPr lang="it-IT" dirty="0" smtClean="0"/>
              <a:t> </a:t>
            </a:r>
            <a:r>
              <a:rPr lang="it-IT" dirty="0" err="1" smtClean="0"/>
              <a:t>function</a:t>
            </a:r>
            <a:r>
              <a:rPr lang="it-IT" dirty="0" smtClean="0"/>
              <a:t> </a:t>
            </a:r>
            <a:r>
              <a:rPr lang="it-IT" dirty="0" err="1" smtClean="0"/>
              <a:t>lists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tables</a:t>
            </a:r>
            <a:r>
              <a:rPr lang="it-IT" dirty="0" smtClean="0"/>
              <a:t> in the </a:t>
            </a:r>
            <a:r>
              <a:rPr lang="it-IT" dirty="0" err="1" smtClean="0"/>
              <a:t>SQLite</a:t>
            </a:r>
            <a:r>
              <a:rPr lang="it-IT" dirty="0" smtClean="0"/>
              <a:t> database </a:t>
            </a:r>
            <a:r>
              <a:rPr lang="it-IT" dirty="0" err="1" smtClean="0"/>
              <a:t>handled</a:t>
            </a:r>
            <a:r>
              <a:rPr lang="it-IT" dirty="0" smtClean="0"/>
              <a:t> by the connection </a:t>
            </a:r>
            <a:r>
              <a:rPr lang="it-IT" dirty="0" err="1" smtClean="0"/>
              <a:t>object</a:t>
            </a:r>
            <a:r>
              <a:rPr lang="it-IT" dirty="0" smtClean="0"/>
              <a:t> </a:t>
            </a:r>
            <a:r>
              <a:rPr lang="it-IT" dirty="0" err="1" smtClean="0"/>
              <a:t>sra_con</a:t>
            </a:r>
            <a:r>
              <a:rPr lang="it-IT" dirty="0" smtClean="0"/>
              <a:t> </a:t>
            </a:r>
            <a:r>
              <a:rPr lang="it-IT" dirty="0" err="1" smtClean="0"/>
              <a:t>created</a:t>
            </a:r>
            <a:r>
              <a:rPr lang="it-IT" dirty="0" smtClean="0"/>
              <a:t> in the </a:t>
            </a:r>
            <a:r>
              <a:rPr lang="it-IT" dirty="0" err="1" smtClean="0"/>
              <a:t>previous</a:t>
            </a:r>
            <a:r>
              <a:rPr lang="it-IT" dirty="0" smtClean="0"/>
              <a:t> </a:t>
            </a:r>
            <a:r>
              <a:rPr lang="it-IT" dirty="0" err="1" smtClean="0"/>
              <a:t>section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err="1"/>
              <a:t>sra_tables</a:t>
            </a:r>
            <a:r>
              <a:rPr lang="it-IT" dirty="0"/>
              <a:t> &lt;- </a:t>
            </a:r>
            <a:r>
              <a:rPr lang="it-IT" dirty="0" err="1"/>
              <a:t>dbListTables</a:t>
            </a:r>
            <a:r>
              <a:rPr lang="it-IT" dirty="0"/>
              <a:t>(</a:t>
            </a:r>
            <a:r>
              <a:rPr lang="it-IT" dirty="0" err="1"/>
              <a:t>sra_con</a:t>
            </a:r>
            <a:r>
              <a:rPr lang="it-IT" dirty="0"/>
              <a:t>)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the </a:t>
            </a:r>
            <a:r>
              <a:rPr lang="it-IT" b="1" dirty="0" err="1"/>
              <a:t>dbListFields</a:t>
            </a:r>
            <a:r>
              <a:rPr lang="it-IT" dirty="0"/>
              <a:t> </a:t>
            </a:r>
            <a:r>
              <a:rPr lang="it-IT" dirty="0" err="1"/>
              <a:t>function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can list database </a:t>
            </a:r>
            <a:r>
              <a:rPr lang="it-IT" dirty="0" err="1"/>
              <a:t>fields</a:t>
            </a:r>
            <a:r>
              <a:rPr lang="it-IT" dirty="0"/>
              <a:t> </a:t>
            </a:r>
            <a:r>
              <a:rPr lang="it-IT" dirty="0" err="1"/>
              <a:t>associated</a:t>
            </a:r>
            <a:r>
              <a:rPr lang="it-IT" dirty="0"/>
              <a:t> with a </a:t>
            </a:r>
            <a:r>
              <a:rPr lang="it-IT" dirty="0" err="1"/>
              <a:t>table</a:t>
            </a:r>
            <a:r>
              <a:rPr lang="it-IT" dirty="0"/>
              <a:t>. 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/>
              <a:t>&gt; </a:t>
            </a:r>
            <a:r>
              <a:rPr lang="it-IT" dirty="0" err="1"/>
              <a:t>dbListFields</a:t>
            </a:r>
            <a:r>
              <a:rPr lang="it-IT" dirty="0"/>
              <a:t>(sra_con,"</a:t>
            </a:r>
            <a:r>
              <a:rPr lang="it-IT" dirty="0" err="1"/>
              <a:t>study</a:t>
            </a:r>
            <a:r>
              <a:rPr lang="it-IT" dirty="0"/>
              <a:t>") 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845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9738" y="279621"/>
            <a:ext cx="8526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Using the </a:t>
            </a:r>
            <a:r>
              <a:rPr lang="it-IT" sz="2400" b="1" dirty="0" err="1"/>
              <a:t>SRAdb</a:t>
            </a:r>
            <a:r>
              <a:rPr lang="it-IT" sz="2400" b="1" dirty="0"/>
              <a:t> Package to Query the </a:t>
            </a:r>
            <a:r>
              <a:rPr lang="it-IT" sz="2400" b="1" dirty="0" err="1"/>
              <a:t>Sequence</a:t>
            </a:r>
            <a:r>
              <a:rPr lang="it-IT" sz="2400" b="1" dirty="0"/>
              <a:t> Read Archive </a:t>
            </a:r>
            <a:endParaRPr lang="it-IT" sz="2400" b="1" dirty="0" smtClean="0"/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09737" y="1193928"/>
            <a:ext cx="81448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 smtClean="0"/>
              <a:t>Sometimes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useful</a:t>
            </a:r>
            <a:r>
              <a:rPr lang="it-IT" dirty="0" smtClean="0"/>
              <a:t> to </a:t>
            </a:r>
            <a:r>
              <a:rPr lang="it-IT" dirty="0" err="1" smtClean="0"/>
              <a:t>get</a:t>
            </a:r>
            <a:r>
              <a:rPr lang="it-IT" dirty="0" smtClean="0"/>
              <a:t> the </a:t>
            </a:r>
            <a:r>
              <a:rPr lang="it-IT" dirty="0" err="1" smtClean="0"/>
              <a:t>actual</a:t>
            </a:r>
            <a:r>
              <a:rPr lang="it-IT" dirty="0" smtClean="0"/>
              <a:t> SQL schema </a:t>
            </a:r>
            <a:r>
              <a:rPr lang="it-IT" dirty="0" err="1" smtClean="0"/>
              <a:t>associated</a:t>
            </a:r>
            <a:r>
              <a:rPr lang="it-IT" dirty="0" smtClean="0"/>
              <a:t> with a </a:t>
            </a:r>
            <a:r>
              <a:rPr lang="it-IT" dirty="0" err="1" smtClean="0"/>
              <a:t>table</a:t>
            </a:r>
            <a:r>
              <a:rPr lang="it-IT" dirty="0" smtClean="0"/>
              <a:t>. Here,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the </a:t>
            </a:r>
            <a:r>
              <a:rPr lang="it-IT" dirty="0" err="1" smtClean="0"/>
              <a:t>table</a:t>
            </a:r>
            <a:r>
              <a:rPr lang="it-IT" dirty="0" smtClean="0"/>
              <a:t> schema for the </a:t>
            </a:r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table</a:t>
            </a:r>
            <a:r>
              <a:rPr lang="it-IT" dirty="0" smtClean="0"/>
              <a:t>: </a:t>
            </a:r>
          </a:p>
          <a:p>
            <a:endParaRPr lang="it-IT" dirty="0" smtClean="0"/>
          </a:p>
          <a:p>
            <a:r>
              <a:rPr lang="it-IT" dirty="0" smtClean="0"/>
              <a:t>&gt; </a:t>
            </a:r>
            <a:r>
              <a:rPr lang="it-IT" dirty="0" err="1" smtClean="0"/>
              <a:t>dbGetQuery</a:t>
            </a:r>
            <a:r>
              <a:rPr lang="it-IT" dirty="0" smtClean="0"/>
              <a:t>(</a:t>
            </a:r>
            <a:r>
              <a:rPr lang="it-IT" dirty="0" err="1" smtClean="0"/>
              <a:t>sra_con,'PRAGMA</a:t>
            </a:r>
            <a:r>
              <a:rPr lang="it-IT" dirty="0" smtClean="0"/>
              <a:t> TABLE_INFO(</a:t>
            </a:r>
            <a:r>
              <a:rPr lang="it-IT" dirty="0" err="1" smtClean="0"/>
              <a:t>study</a:t>
            </a:r>
            <a:r>
              <a:rPr lang="it-IT" dirty="0" smtClean="0"/>
              <a:t>)') </a:t>
            </a:r>
          </a:p>
          <a:p>
            <a:endParaRPr lang="it-IT" dirty="0" smtClean="0"/>
          </a:p>
          <a:p>
            <a:endParaRPr lang="it-IT" dirty="0" smtClean="0"/>
          </a:p>
          <a:p>
            <a:pPr algn="ctr"/>
            <a:endParaRPr lang="it-IT" dirty="0" smtClean="0"/>
          </a:p>
          <a:p>
            <a:r>
              <a:rPr lang="it-IT" dirty="0"/>
              <a:t>The </a:t>
            </a:r>
            <a:r>
              <a:rPr lang="it-IT" dirty="0" err="1"/>
              <a:t>table</a:t>
            </a:r>
            <a:r>
              <a:rPr lang="it-IT" dirty="0"/>
              <a:t> ”col </a:t>
            </a:r>
            <a:r>
              <a:rPr lang="it-IT" dirty="0" err="1"/>
              <a:t>desc</a:t>
            </a:r>
            <a:r>
              <a:rPr lang="it-IT" dirty="0"/>
              <a:t>” </a:t>
            </a:r>
            <a:r>
              <a:rPr lang="it-IT" dirty="0" err="1"/>
              <a:t>contains</a:t>
            </a:r>
            <a:r>
              <a:rPr lang="it-IT" dirty="0"/>
              <a:t> information of </a:t>
            </a:r>
            <a:r>
              <a:rPr lang="it-IT" dirty="0" err="1"/>
              <a:t>filed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, </a:t>
            </a:r>
            <a:r>
              <a:rPr lang="it-IT" dirty="0" err="1"/>
              <a:t>type</a:t>
            </a:r>
            <a:r>
              <a:rPr lang="it-IT" dirty="0"/>
              <a:t>, </a:t>
            </a:r>
            <a:r>
              <a:rPr lang="it-IT" dirty="0" err="1"/>
              <a:t>descritption</a:t>
            </a:r>
            <a:r>
              <a:rPr lang="it-IT" dirty="0"/>
              <a:t> and default  </a:t>
            </a:r>
            <a:r>
              <a:rPr lang="it-IT" dirty="0" err="1" smtClean="0"/>
              <a:t>values</a:t>
            </a:r>
            <a:r>
              <a:rPr lang="it-IT" dirty="0"/>
              <a:t>: 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&gt; </a:t>
            </a:r>
            <a:r>
              <a:rPr lang="it-IT" dirty="0" err="1"/>
              <a:t>colDesc</a:t>
            </a:r>
            <a:r>
              <a:rPr lang="it-IT" dirty="0"/>
              <a:t> &lt;- </a:t>
            </a:r>
            <a:r>
              <a:rPr lang="it-IT" dirty="0" err="1"/>
              <a:t>colDescriptions</a:t>
            </a:r>
            <a:r>
              <a:rPr lang="it-IT" dirty="0"/>
              <a:t>(</a:t>
            </a:r>
            <a:r>
              <a:rPr lang="it-IT" dirty="0" err="1"/>
              <a:t>sra_con</a:t>
            </a:r>
            <a:r>
              <a:rPr lang="it-IT" dirty="0"/>
              <a:t>=</a:t>
            </a:r>
            <a:r>
              <a:rPr lang="it-IT" dirty="0" err="1"/>
              <a:t>sra_con</a:t>
            </a:r>
            <a:r>
              <a:rPr lang="it-IT" dirty="0"/>
              <a:t>) </a:t>
            </a:r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845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9737" y="279621"/>
            <a:ext cx="8526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/>
              <a:t>Send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query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retrieve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results</a:t>
            </a:r>
            <a:r>
              <a:rPr lang="it-IT" sz="2400" b="1" dirty="0" smtClean="0"/>
              <a:t> and </a:t>
            </a:r>
            <a:r>
              <a:rPr lang="it-IT" sz="2400" b="1" dirty="0" err="1" smtClean="0"/>
              <a:t>then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clear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result</a:t>
            </a:r>
            <a:r>
              <a:rPr lang="it-IT" sz="2400" b="1" dirty="0" smtClean="0"/>
              <a:t> set.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09737" y="1193928"/>
            <a:ext cx="81448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209736" y="844408"/>
            <a:ext cx="9263435" cy="6186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/>
              <a:t>dbGetQuery</a:t>
            </a:r>
            <a:r>
              <a:rPr lang="it-IT" dirty="0"/>
              <a:t> </a:t>
            </a:r>
            <a:r>
              <a:rPr lang="it-IT" dirty="0" err="1"/>
              <a:t>comes</a:t>
            </a:r>
            <a:r>
              <a:rPr lang="it-IT" dirty="0"/>
              <a:t> with a default </a:t>
            </a:r>
            <a:r>
              <a:rPr lang="it-IT" dirty="0" err="1"/>
              <a:t>implementation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 smtClean="0"/>
              <a:t>calls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pPr marL="285750" indent="-285750">
              <a:buFont typeface="Arial"/>
              <a:buChar char="•"/>
            </a:pPr>
            <a:r>
              <a:rPr lang="it-IT" dirty="0" err="1"/>
              <a:t>dbSendQuery</a:t>
            </a:r>
            <a:r>
              <a:rPr lang="it-IT" dirty="0"/>
              <a:t> {DBI</a:t>
            </a:r>
            <a:r>
              <a:rPr lang="it-IT" dirty="0" smtClean="0"/>
              <a:t>}</a:t>
            </a:r>
          </a:p>
          <a:p>
            <a:pPr marL="285750" indent="-285750">
              <a:buFont typeface="Arial"/>
              <a:buChar char="•"/>
            </a:pPr>
            <a:r>
              <a:rPr lang="it-IT" dirty="0" err="1"/>
              <a:t>dbHasCompleted</a:t>
            </a:r>
            <a:r>
              <a:rPr lang="it-IT" dirty="0"/>
              <a:t> {DBI</a:t>
            </a:r>
            <a:r>
              <a:rPr lang="it-IT" dirty="0" smtClean="0"/>
              <a:t>}</a:t>
            </a:r>
          </a:p>
          <a:p>
            <a:pPr marL="285750" indent="-285750">
              <a:buFont typeface="Arial"/>
              <a:buChar char="•"/>
            </a:pPr>
            <a:r>
              <a:rPr lang="it-IT" dirty="0" err="1"/>
              <a:t>dbFetch</a:t>
            </a:r>
            <a:r>
              <a:rPr lang="it-IT" dirty="0"/>
              <a:t> {DBI}	</a:t>
            </a:r>
          </a:p>
          <a:p>
            <a:pPr marL="285750" indent="-285750">
              <a:buFont typeface="Arial"/>
              <a:buChar char="•"/>
            </a:pPr>
            <a:r>
              <a:rPr lang="it-IT" dirty="0" err="1"/>
              <a:t>dbClearResult</a:t>
            </a:r>
            <a:r>
              <a:rPr lang="it-IT" dirty="0"/>
              <a:t> {DBI}	</a:t>
            </a:r>
            <a:endParaRPr lang="it-IT" dirty="0" smtClean="0"/>
          </a:p>
          <a:p>
            <a:pPr marL="285750" indent="-285750">
              <a:buFont typeface="Arial"/>
              <a:buChar char="•"/>
            </a:pPr>
            <a:endParaRPr lang="it-IT" dirty="0"/>
          </a:p>
          <a:p>
            <a:r>
              <a:rPr lang="it-IT" dirty="0" err="1" smtClean="0"/>
              <a:t>Requires</a:t>
            </a:r>
            <a:r>
              <a:rPr lang="it-IT" dirty="0" smtClean="0"/>
              <a:t> a </a:t>
            </a:r>
            <a:r>
              <a:rPr lang="it-IT" dirty="0" err="1" smtClean="0"/>
              <a:t>DBIConnection</a:t>
            </a:r>
            <a:r>
              <a:rPr lang="it-IT" dirty="0" smtClean="0"/>
              <a:t> </a:t>
            </a:r>
            <a:r>
              <a:rPr lang="it-IT" dirty="0" err="1" smtClean="0"/>
              <a:t>object</a:t>
            </a:r>
            <a:r>
              <a:rPr lang="it-IT" dirty="0" smtClean="0"/>
              <a:t>,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produced</a:t>
            </a:r>
            <a:r>
              <a:rPr lang="it-IT" dirty="0" smtClean="0"/>
              <a:t> by </a:t>
            </a:r>
            <a:r>
              <a:rPr lang="it-IT" dirty="0" err="1" smtClean="0"/>
              <a:t>dbConnect</a:t>
            </a:r>
            <a:r>
              <a:rPr lang="it-IT" dirty="0"/>
              <a:t> </a:t>
            </a:r>
            <a:r>
              <a:rPr lang="it-IT" dirty="0" smtClean="0"/>
              <a:t>and </a:t>
            </a:r>
            <a:r>
              <a:rPr lang="it-IT" dirty="0"/>
              <a:t>a </a:t>
            </a:r>
            <a:r>
              <a:rPr lang="it-IT" dirty="0" err="1"/>
              <a:t>character</a:t>
            </a:r>
            <a:r>
              <a:rPr lang="it-IT" dirty="0"/>
              <a:t> </a:t>
            </a:r>
            <a:r>
              <a:rPr lang="it-IT" dirty="0" err="1"/>
              <a:t>vector</a:t>
            </a:r>
            <a:r>
              <a:rPr lang="it-IT" dirty="0"/>
              <a:t> of </a:t>
            </a:r>
            <a:r>
              <a:rPr lang="it-IT" dirty="0" err="1"/>
              <a:t>length</a:t>
            </a:r>
            <a:r>
              <a:rPr lang="it-IT" dirty="0"/>
              <a:t> 1 </a:t>
            </a:r>
            <a:r>
              <a:rPr lang="it-IT" dirty="0" err="1"/>
              <a:t>containing</a:t>
            </a:r>
            <a:r>
              <a:rPr lang="it-IT" dirty="0"/>
              <a:t> </a:t>
            </a:r>
            <a:r>
              <a:rPr lang="it-IT" dirty="0" smtClean="0"/>
              <a:t>SQL statement.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err="1"/>
              <a:t>rs</a:t>
            </a:r>
            <a:r>
              <a:rPr lang="it-IT" dirty="0"/>
              <a:t> &lt;- </a:t>
            </a:r>
            <a:r>
              <a:rPr lang="it-IT" dirty="0" err="1"/>
              <a:t>dbGetQuery</a:t>
            </a:r>
            <a:r>
              <a:rPr lang="it-IT" dirty="0"/>
              <a:t>(sra_con,"</a:t>
            </a:r>
            <a:r>
              <a:rPr lang="it-IT" dirty="0" err="1"/>
              <a:t>select</a:t>
            </a:r>
            <a:r>
              <a:rPr lang="it-IT" dirty="0"/>
              <a:t> * from </a:t>
            </a:r>
            <a:r>
              <a:rPr lang="it-IT" dirty="0" err="1"/>
              <a:t>study</a:t>
            </a:r>
            <a:r>
              <a:rPr lang="it-IT" dirty="0"/>
              <a:t> </a:t>
            </a:r>
            <a:r>
              <a:rPr lang="it-IT" dirty="0" err="1"/>
              <a:t>limit</a:t>
            </a:r>
            <a:r>
              <a:rPr lang="it-IT" dirty="0"/>
              <a:t> 3") </a:t>
            </a:r>
            <a:endParaRPr lang="it-IT" dirty="0" smtClean="0"/>
          </a:p>
          <a:p>
            <a:endParaRPr lang="it-IT" dirty="0"/>
          </a:p>
          <a:p>
            <a:pPr marL="285750" indent="-285750">
              <a:buFont typeface="Arial"/>
              <a:buChar char="•"/>
            </a:pPr>
            <a:endParaRPr lang="it-IT" dirty="0" smtClean="0"/>
          </a:p>
          <a:p>
            <a:pPr marL="285750" indent="-285750">
              <a:buFont typeface="Arial"/>
              <a:buChar char="•"/>
            </a:pPr>
            <a:endParaRPr lang="it-IT" dirty="0"/>
          </a:p>
          <a:p>
            <a:r>
              <a:rPr lang="it-IT" dirty="0" err="1"/>
              <a:t>Get</a:t>
            </a:r>
            <a:r>
              <a:rPr lang="it-IT" dirty="0"/>
              <a:t> some high-</a:t>
            </a:r>
            <a:r>
              <a:rPr lang="it-IT" dirty="0" err="1"/>
              <a:t>level</a:t>
            </a:r>
            <a:r>
              <a:rPr lang="it-IT" dirty="0"/>
              <a:t> </a:t>
            </a:r>
            <a:r>
              <a:rPr lang="it-IT" dirty="0" err="1"/>
              <a:t>statistics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be to </a:t>
            </a:r>
            <a:r>
              <a:rPr lang="it-IT" dirty="0" err="1"/>
              <a:t>helpful</a:t>
            </a:r>
            <a:r>
              <a:rPr lang="it-IT" dirty="0"/>
              <a:t> to </a:t>
            </a:r>
            <a:r>
              <a:rPr lang="it-IT" dirty="0" err="1"/>
              <a:t>get</a:t>
            </a:r>
            <a:r>
              <a:rPr lang="it-IT" dirty="0"/>
              <a:t> </a:t>
            </a:r>
            <a:r>
              <a:rPr lang="it-IT" dirty="0" err="1"/>
              <a:t>overall</a:t>
            </a:r>
            <a:r>
              <a:rPr lang="it-IT" dirty="0"/>
              <a:t> idea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data are </a:t>
            </a:r>
            <a:r>
              <a:rPr lang="it-IT" dirty="0" err="1"/>
              <a:t>availble</a:t>
            </a:r>
            <a:r>
              <a:rPr lang="it-IT" dirty="0"/>
              <a:t> in the SRA database. List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study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and </a:t>
            </a:r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studies</a:t>
            </a:r>
            <a:r>
              <a:rPr lang="it-IT" dirty="0"/>
              <a:t> </a:t>
            </a:r>
            <a:r>
              <a:rPr lang="it-IT" dirty="0" err="1"/>
              <a:t>contained</a:t>
            </a:r>
            <a:r>
              <a:rPr lang="it-IT" dirty="0"/>
              <a:t> for </a:t>
            </a:r>
            <a:r>
              <a:rPr lang="it-IT" dirty="0" err="1"/>
              <a:t>each</a:t>
            </a:r>
            <a:r>
              <a:rPr lang="it-IT" dirty="0"/>
              <a:t> of the </a:t>
            </a:r>
            <a:r>
              <a:rPr lang="it-IT" dirty="0" err="1"/>
              <a:t>type</a:t>
            </a:r>
            <a:r>
              <a:rPr lang="it-IT" dirty="0"/>
              <a:t>: </a:t>
            </a:r>
            <a:endParaRPr lang="it-IT" dirty="0" smtClean="0"/>
          </a:p>
          <a:p>
            <a:pPr marL="285750" indent="-285750">
              <a:buFont typeface="Arial"/>
              <a:buChar char="•"/>
            </a:pPr>
            <a:endParaRPr lang="it-IT" dirty="0" smtClean="0"/>
          </a:p>
          <a:p>
            <a:r>
              <a:rPr lang="it-IT" dirty="0" err="1"/>
              <a:t>rs</a:t>
            </a:r>
            <a:r>
              <a:rPr lang="it-IT" dirty="0"/>
              <a:t> &lt;- </a:t>
            </a:r>
            <a:r>
              <a:rPr lang="it-IT" dirty="0" err="1"/>
              <a:t>dbGetQuery</a:t>
            </a:r>
            <a:r>
              <a:rPr lang="it-IT" dirty="0"/>
              <a:t>(</a:t>
            </a:r>
            <a:r>
              <a:rPr lang="it-IT" dirty="0" err="1"/>
              <a:t>sra_con</a:t>
            </a:r>
            <a:r>
              <a:rPr lang="it-IT" dirty="0"/>
              <a:t>, paste( "SELECT </a:t>
            </a:r>
            <a:r>
              <a:rPr lang="it-IT" dirty="0" err="1"/>
              <a:t>study_type</a:t>
            </a:r>
            <a:r>
              <a:rPr lang="it-IT" dirty="0"/>
              <a:t> AS </a:t>
            </a:r>
            <a:r>
              <a:rPr lang="it-IT" dirty="0" err="1"/>
              <a:t>StudyType</a:t>
            </a:r>
            <a:r>
              <a:rPr lang="it-IT" dirty="0"/>
              <a:t>, </a:t>
            </a:r>
            <a:r>
              <a:rPr lang="it-IT" dirty="0" err="1" smtClean="0"/>
              <a:t>count</a:t>
            </a:r>
            <a:r>
              <a:rPr lang="it-IT" dirty="0"/>
              <a:t>( * ) AS </a:t>
            </a:r>
            <a:r>
              <a:rPr lang="it-IT" dirty="0" err="1"/>
              <a:t>Number</a:t>
            </a:r>
            <a:r>
              <a:rPr lang="it-IT" dirty="0"/>
              <a:t> FROM `</a:t>
            </a:r>
            <a:r>
              <a:rPr lang="it-IT" dirty="0" err="1"/>
              <a:t>study</a:t>
            </a:r>
            <a:r>
              <a:rPr lang="it-IT" dirty="0"/>
              <a:t>` GROUP BY </a:t>
            </a:r>
            <a:r>
              <a:rPr lang="it-IT" dirty="0" err="1"/>
              <a:t>study_type</a:t>
            </a:r>
            <a:r>
              <a:rPr lang="it-IT" dirty="0"/>
              <a:t> </a:t>
            </a:r>
            <a:r>
              <a:rPr lang="it-IT" dirty="0" err="1"/>
              <a:t>order</a:t>
            </a:r>
            <a:r>
              <a:rPr lang="it-IT" dirty="0"/>
              <a:t> </a:t>
            </a:r>
            <a:r>
              <a:rPr lang="it-IT" dirty="0" smtClean="0"/>
              <a:t>by </a:t>
            </a:r>
            <a:r>
              <a:rPr lang="it-IT" dirty="0" err="1"/>
              <a:t>Number</a:t>
            </a:r>
            <a:r>
              <a:rPr lang="it-IT" dirty="0"/>
              <a:t> DESC ", </a:t>
            </a:r>
            <a:r>
              <a:rPr lang="it-IT" dirty="0" err="1"/>
              <a:t>sep</a:t>
            </a:r>
            <a:r>
              <a:rPr lang="it-IT" dirty="0"/>
              <a:t>="")) </a:t>
            </a:r>
            <a:endParaRPr lang="it-IT" dirty="0" smtClean="0">
              <a:effectLst/>
            </a:endParaRPr>
          </a:p>
          <a:p>
            <a:pPr marL="285750" indent="-285750">
              <a:buFont typeface="Arial"/>
              <a:buChar char="•"/>
            </a:pPr>
            <a:endParaRPr lang="it-IT" dirty="0" smtClean="0"/>
          </a:p>
          <a:p>
            <a:pPr marL="285750" indent="-285750">
              <a:buFont typeface="Arial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98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09737" y="163113"/>
            <a:ext cx="8526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Conversion of SRA </a:t>
            </a:r>
            <a:r>
              <a:rPr lang="it-IT" sz="2400" b="1" dirty="0" err="1" smtClean="0"/>
              <a:t>entity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types</a:t>
            </a:r>
            <a:r>
              <a:rPr lang="it-IT" sz="2400" b="1" dirty="0" smtClean="0"/>
              <a:t> </a:t>
            </a:r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96171" y="5888503"/>
            <a:ext cx="81448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err="1" smtClean="0"/>
              <a:t>Function</a:t>
            </a:r>
            <a:r>
              <a:rPr lang="it-IT" dirty="0" smtClean="0"/>
              <a:t> </a:t>
            </a:r>
            <a:r>
              <a:rPr lang="it-IT" b="1" dirty="0" err="1"/>
              <a:t>sraConvert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the </a:t>
            </a:r>
            <a:r>
              <a:rPr lang="it-IT" dirty="0" err="1"/>
              <a:t>conversion</a:t>
            </a:r>
            <a:r>
              <a:rPr lang="it-IT" dirty="0"/>
              <a:t> with a </a:t>
            </a:r>
            <a:r>
              <a:rPr lang="it-IT" dirty="0" err="1"/>
              <a:t>very</a:t>
            </a:r>
            <a:r>
              <a:rPr lang="it-IT" dirty="0"/>
              <a:t> fast </a:t>
            </a:r>
            <a:r>
              <a:rPr lang="it-IT" dirty="0" err="1"/>
              <a:t>mapping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entity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. </a:t>
            </a:r>
            <a:endParaRPr lang="it-IT" dirty="0" smtClean="0"/>
          </a:p>
        </p:txBody>
      </p:sp>
      <p:pic>
        <p:nvPicPr>
          <p:cNvPr id="2" name="Immagine 1" descr="Screen Shot 2016-02-01 at 15.56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036" y="1341450"/>
            <a:ext cx="5819044" cy="445501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0" y="695119"/>
            <a:ext cx="9298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A </a:t>
            </a:r>
            <a:r>
              <a:rPr lang="it-IT" dirty="0" err="1" smtClean="0"/>
              <a:t>graphical</a:t>
            </a:r>
            <a:r>
              <a:rPr lang="it-IT" dirty="0" smtClean="0"/>
              <a:t> </a:t>
            </a:r>
            <a:r>
              <a:rPr lang="it-IT" dirty="0" err="1" smtClean="0"/>
              <a:t>representation</a:t>
            </a:r>
            <a:r>
              <a:rPr lang="it-IT" dirty="0" smtClean="0"/>
              <a:t> (</a:t>
            </a:r>
            <a:r>
              <a:rPr lang="it-IT" dirty="0" err="1" smtClean="0"/>
              <a:t>sometimes</a:t>
            </a:r>
            <a:r>
              <a:rPr lang="it-IT" dirty="0" smtClean="0"/>
              <a:t> </a:t>
            </a:r>
            <a:r>
              <a:rPr lang="it-IT" dirty="0" err="1" smtClean="0"/>
              <a:t>called</a:t>
            </a:r>
            <a:r>
              <a:rPr lang="it-IT" dirty="0" smtClean="0"/>
              <a:t> an </a:t>
            </a:r>
            <a:r>
              <a:rPr lang="it-IT" dirty="0" err="1" smtClean="0"/>
              <a:t>Entity-Relationship</a:t>
            </a:r>
            <a:r>
              <a:rPr lang="it-IT" dirty="0" smtClean="0"/>
              <a:t> </a:t>
            </a:r>
            <a:r>
              <a:rPr lang="it-IT" dirty="0" err="1" smtClean="0"/>
              <a:t>Diagram</a:t>
            </a:r>
            <a:r>
              <a:rPr lang="it-IT" dirty="0" smtClean="0"/>
              <a:t>) of the </a:t>
            </a:r>
            <a:r>
              <a:rPr lang="it-IT" dirty="0" err="1" smtClean="0"/>
              <a:t>relationships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tables</a:t>
            </a:r>
            <a:r>
              <a:rPr lang="it-IT" dirty="0" smtClean="0"/>
              <a:t> in the </a:t>
            </a:r>
            <a:r>
              <a:rPr lang="it-IT" dirty="0" err="1" smtClean="0"/>
              <a:t>SRAdb</a:t>
            </a:r>
            <a:r>
              <a:rPr lang="it-IT" dirty="0" smtClean="0"/>
              <a:t> package.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7653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501</Words>
  <Application>Microsoft Macintosh PowerPoint</Application>
  <PresentationFormat>Presentazione su schermo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CBM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Danilo Licastro</dc:creator>
  <cp:lastModifiedBy>Danilo Licastro</cp:lastModifiedBy>
  <cp:revision>4</cp:revision>
  <dcterms:created xsi:type="dcterms:W3CDTF">2016-02-01T14:56:43Z</dcterms:created>
  <dcterms:modified xsi:type="dcterms:W3CDTF">2016-02-01T15:33:59Z</dcterms:modified>
</cp:coreProperties>
</file>